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3"/>
  </p:notesMasterIdLst>
  <p:handoutMasterIdLst>
    <p:handoutMasterId r:id="rId34"/>
  </p:handoutMasterIdLst>
  <p:sldIdLst>
    <p:sldId id="268" r:id="rId5"/>
    <p:sldId id="265" r:id="rId6"/>
    <p:sldId id="350" r:id="rId7"/>
    <p:sldId id="383" r:id="rId8"/>
    <p:sldId id="397" r:id="rId9"/>
    <p:sldId id="370" r:id="rId10"/>
    <p:sldId id="371" r:id="rId11"/>
    <p:sldId id="372" r:id="rId12"/>
    <p:sldId id="373" r:id="rId13"/>
    <p:sldId id="280" r:id="rId14"/>
    <p:sldId id="384" r:id="rId15"/>
    <p:sldId id="365" r:id="rId16"/>
    <p:sldId id="271" r:id="rId17"/>
    <p:sldId id="398" r:id="rId18"/>
    <p:sldId id="399" r:id="rId19"/>
    <p:sldId id="381" r:id="rId20"/>
    <p:sldId id="389" r:id="rId21"/>
    <p:sldId id="378" r:id="rId22"/>
    <p:sldId id="377" r:id="rId23"/>
    <p:sldId id="379" r:id="rId24"/>
    <p:sldId id="396" r:id="rId25"/>
    <p:sldId id="403" r:id="rId26"/>
    <p:sldId id="400" r:id="rId27"/>
    <p:sldId id="385" r:id="rId28"/>
    <p:sldId id="401" r:id="rId29"/>
    <p:sldId id="359" r:id="rId30"/>
    <p:sldId id="374" r:id="rId31"/>
    <p:sldId id="361" r:id="rId32"/>
  </p:sldIdLst>
  <p:sldSz cx="12192000" cy="6858000"/>
  <p:notesSz cx="6858000" cy="9144000"/>
  <p:embeddedFontLst>
    <p:embeddedFont>
      <p:font typeface="Public Sans" pitchFamily="2" charset="0"/>
      <p:regular r:id="rId35"/>
      <p:bold r:id="rId36"/>
      <p:italic r:id="rId37"/>
      <p:boldItalic r:id="rId38"/>
    </p:embeddedFont>
    <p:embeddedFont>
      <p:font typeface="Public Sans Light" pitchFamily="2" charset="0"/>
      <p:regular r:id="rId39"/>
      <p:italic r:id="rId40"/>
    </p:embeddedFont>
    <p:embeddedFont>
      <p:font typeface="Public Sans Medium" pitchFamily="2" charset="0"/>
      <p:regular r:id="rId41"/>
      <p:italic r:id="rId42"/>
    </p:embeddedFont>
    <p:embeddedFont>
      <p:font typeface="Roboto" panose="02000000000000000000" pitchFamily="2" charset="0"/>
      <p:regular r:id="rId43"/>
      <p:bold r:id="rId44"/>
      <p:italic r:id="rId45"/>
      <p:boldItalic r:id="rId4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68"/>
          </p14:sldIdLst>
        </p14:section>
        <p14:section name="Acknowledgement of Country" id="{C10E9FCA-B991-4872-902B-CC5E14877A15}">
          <p14:sldIdLst>
            <p14:sldId id="265"/>
            <p14:sldId id="350"/>
            <p14:sldId id="383"/>
          </p14:sldIdLst>
        </p14:section>
        <p14:section name="Content slides" id="{DCC4390F-3D7F-46FC-B498-B1710DE89051}">
          <p14:sldIdLst>
            <p14:sldId id="397"/>
            <p14:sldId id="370"/>
            <p14:sldId id="371"/>
            <p14:sldId id="372"/>
            <p14:sldId id="373"/>
            <p14:sldId id="280"/>
            <p14:sldId id="384"/>
            <p14:sldId id="365"/>
            <p14:sldId id="271"/>
            <p14:sldId id="398"/>
            <p14:sldId id="399"/>
            <p14:sldId id="381"/>
            <p14:sldId id="389"/>
            <p14:sldId id="378"/>
            <p14:sldId id="377"/>
            <p14:sldId id="379"/>
            <p14:sldId id="396"/>
            <p14:sldId id="403"/>
            <p14:sldId id="400"/>
            <p14:sldId id="385"/>
            <p14:sldId id="401"/>
            <p14:sldId id="359"/>
          </p14:sldIdLst>
        </p14:section>
        <p14:section name="References" id="{DBC31484-F5F8-4CB1-8DB4-A562A9780899}">
          <p14:sldIdLst>
            <p14:sldId id="374"/>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FFB8C1"/>
    <a:srgbClr val="630018"/>
    <a:srgbClr val="FFFFFF"/>
    <a:srgbClr val="CDD3D6"/>
    <a:srgbClr val="EBEBEB"/>
    <a:srgbClr val="00296C"/>
    <a:srgbClr val="146CFD"/>
    <a:srgbClr val="0070C0"/>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0273A-BC33-4D8F-B4EE-6CCA438B7732}" v="191" dt="2025-09-02T06:29:51.942"/>
    <p1510:client id="{3B78B169-4CFE-8606-C333-BC2A0A352EBB}" v="3" dt="2025-09-03T02:49:21.927"/>
    <p1510:client id="{514F4933-2781-FDED-BCF4-8444734A6538}" v="38" dt="2025-09-02T23:53:40.783"/>
    <p1510:client id="{5F304F4F-6F15-412B-A584-66CC4B00335B}" v="1" dt="2025-09-03T00:25:53.555"/>
    <p1510:client id="{AA310F26-D4DC-446A-84D7-F4E3AD7A942B}" v="7" dt="2025-09-03T04:38:05.77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23" autoAdjust="0"/>
  </p:normalViewPr>
  <p:slideViewPr>
    <p:cSldViewPr snapToGrid="0">
      <p:cViewPr varScale="1">
        <p:scale>
          <a:sx n="103" d="100"/>
          <a:sy n="103" d="100"/>
        </p:scale>
        <p:origin x="2496" y="10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6/11/2025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600" b="1" i="0" u="none" strike="noStrike" kern="1200">
                <a:solidFill>
                  <a:schemeClr val="tx1"/>
                </a:solidFill>
                <a:effectLst/>
                <a:latin typeface="Public Sans"/>
              </a:rPr>
              <a:t>Slide: </a:t>
            </a:r>
            <a:r>
              <a:rPr lang="en-AU" sz="1600" b="0" i="0" u="none" strike="noStrike" kern="1200">
                <a:solidFill>
                  <a:schemeClr val="tx1"/>
                </a:solidFill>
                <a:effectLst/>
                <a:latin typeface="Public Sans"/>
              </a:rPr>
              <a:t>School facilitated workshop 1:</a:t>
            </a:r>
            <a:r>
              <a:rPr lang="en-AU" sz="1600" b="1" i="0" u="none" strike="noStrike" kern="1200">
                <a:solidFill>
                  <a:schemeClr val="tx1"/>
                </a:solidFill>
                <a:effectLst/>
                <a:latin typeface="Public Sans"/>
              </a:rPr>
              <a:t> </a:t>
            </a:r>
            <a:r>
              <a:rPr lang="en-AU" sz="1600" b="0" i="0" u="none" strike="noStrike" kern="1200">
                <a:solidFill>
                  <a:schemeClr val="tx1"/>
                </a:solidFill>
                <a:effectLst/>
                <a:latin typeface="Public Sans"/>
              </a:rPr>
              <a:t>Exploring the evidence base to support effective transition </a:t>
            </a:r>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Purpose: </a:t>
            </a:r>
            <a:r>
              <a:rPr lang="en-AU" sz="1600" b="0" i="0" u="none" strike="noStrike" kern="1200">
                <a:solidFill>
                  <a:schemeClr val="tx1"/>
                </a:solidFill>
                <a:effectLst/>
                <a:latin typeface="Public Sans"/>
              </a:rPr>
              <a:t>Title Slide</a:t>
            </a:r>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Duration:</a:t>
            </a:r>
            <a:r>
              <a:rPr lang="en-AU" sz="1600" b="0" i="0" u="none" strike="noStrike" kern="1200">
                <a:solidFill>
                  <a:schemeClr val="tx1"/>
                </a:solidFill>
                <a:effectLst/>
                <a:latin typeface="Public Sans"/>
              </a:rPr>
              <a:t> 10 sec</a:t>
            </a:r>
            <a:r>
              <a:rPr lang="en-US" sz="1600" b="0" i="0" kern="1200">
                <a:solidFill>
                  <a:schemeClr val="tx1"/>
                </a:solidFill>
                <a:effectLst/>
                <a:latin typeface="Public Sans"/>
              </a:rPr>
              <a:t>​</a:t>
            </a:r>
          </a:p>
          <a:p>
            <a:pPr rtl="0" fontAlgn="base"/>
            <a:r>
              <a:rPr lang="en-US" sz="1600" b="1" i="0" kern="1200">
                <a:solidFill>
                  <a:schemeClr val="tx1"/>
                </a:solidFill>
                <a:effectLst/>
                <a:latin typeface="Public Sans"/>
              </a:rPr>
              <a:t>Script:</a:t>
            </a:r>
          </a:p>
          <a:p>
            <a:pPr fontAlgn="base"/>
            <a:endParaRPr lang="en-AU">
              <a:latin typeface="Public Sans"/>
            </a:endParaRPr>
          </a:p>
          <a:p>
            <a:r>
              <a:rPr lang="en-AU" sz="1600" b="0" i="0" u="none" strike="noStrike" kern="1200">
                <a:solidFill>
                  <a:schemeClr val="tx1"/>
                </a:solidFill>
                <a:effectLst/>
                <a:latin typeface="Public Sans"/>
              </a:rPr>
              <a:t>Welcome to the first of 5 Transition from primary to high school workshops. The focus of todays session is exploring the evidence base to support effective transition.</a:t>
            </a:r>
            <a:r>
              <a:rPr lang="en-AU" sz="1600" b="0" i="0" kern="1200">
                <a:solidFill>
                  <a:schemeClr val="tx1"/>
                </a:solidFill>
                <a:effectLst/>
                <a:latin typeface="Public Sans"/>
              </a:rPr>
              <a:t>​</a:t>
            </a:r>
            <a:endParaRPr lang="en-AU">
              <a:latin typeface="Public Sans"/>
            </a:endParaRPr>
          </a:p>
          <a:p>
            <a:pPr rtl="0" fontAlgn="base"/>
            <a:endParaRPr lang="en-AU" sz="1600" b="0" i="0" kern="1200">
              <a:solidFill>
                <a:schemeClr val="tx1"/>
              </a:solidFill>
              <a:effectLst/>
              <a:latin typeface="Public Sans" pitchFamily="2" charset="0"/>
              <a:ea typeface="+mn-ea"/>
              <a:cs typeface="+mn-cs"/>
            </a:endParaRPr>
          </a:p>
          <a:p>
            <a:pPr rtl="0" fontAlgn="base"/>
            <a:r>
              <a:rPr lang="en-AU" sz="1600" b="1" i="0" kern="1200">
                <a:solidFill>
                  <a:schemeClr val="tx1"/>
                </a:solidFill>
                <a:effectLst/>
                <a:latin typeface="Public Sans"/>
              </a:rPr>
              <a:t>CLICK</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4273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600" b="1" i="0" u="none" strike="noStrike" kern="1200" dirty="0">
                <a:solidFill>
                  <a:schemeClr val="tx1"/>
                </a:solidFill>
                <a:effectLst/>
                <a:latin typeface="Public Sans"/>
              </a:rPr>
              <a:t>Slide: </a:t>
            </a:r>
            <a:r>
              <a:rPr lang="en-AU" sz="1600" b="0" i="0" u="none" strike="noStrike" kern="1200" dirty="0">
                <a:solidFill>
                  <a:schemeClr val="tx1"/>
                </a:solidFill>
                <a:effectLst/>
                <a:latin typeface="Public Sans"/>
              </a:rPr>
              <a:t>Australian Professional Standards for Teachers</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Purpose: </a:t>
            </a:r>
            <a:r>
              <a:rPr lang="en-AU" sz="1600" b="0" i="0" u="none" strike="noStrike" kern="1200" dirty="0">
                <a:solidFill>
                  <a:schemeClr val="tx1"/>
                </a:solidFill>
                <a:effectLst/>
                <a:latin typeface="Public Sans"/>
              </a:rPr>
              <a:t>Embedding the Australian Professional Standards for Teachers in transition practices</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Duration: </a:t>
            </a:r>
            <a:r>
              <a:rPr lang="en-AU" sz="1600" b="0" i="0" u="none" strike="noStrike" kern="1200" dirty="0">
                <a:solidFill>
                  <a:schemeClr val="tx1"/>
                </a:solidFill>
                <a:effectLst/>
                <a:latin typeface="Public Sans"/>
              </a:rPr>
              <a:t>30 seconds</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Script:</a:t>
            </a:r>
            <a:r>
              <a:rPr lang="en-US" sz="1600" b="0" i="0" kern="1200" dirty="0">
                <a:solidFill>
                  <a:schemeClr val="tx1"/>
                </a:solidFill>
                <a:effectLst/>
                <a:latin typeface="Public Sans"/>
              </a:rPr>
              <a:t>​</a:t>
            </a:r>
          </a:p>
          <a:p>
            <a:pPr fontAlgn="base"/>
            <a:endParaRPr lang="en-AU" dirty="0">
              <a:latin typeface="Public Sans"/>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0" i="0" u="none" strike="noStrike" kern="1200" dirty="0">
                <a:solidFill>
                  <a:schemeClr val="tx1"/>
                </a:solidFill>
                <a:effectLst/>
                <a:latin typeface="Public Sans"/>
              </a:rPr>
              <a:t>This workshop aligns to the Australian Professional Standards for Teachers you can see on this slide. </a:t>
            </a:r>
            <a:r>
              <a:rPr lang="en-AU" sz="1600" b="0" i="0" kern="1200" dirty="0">
                <a:solidFill>
                  <a:schemeClr val="tx1"/>
                </a:solidFill>
                <a:effectLst/>
                <a:latin typeface="Public Sans"/>
              </a:rPr>
              <a:t>​</a:t>
            </a:r>
            <a:endParaRPr lang="en-AU" dirty="0">
              <a:latin typeface="Public Sans"/>
            </a:endParaRPr>
          </a:p>
          <a:p>
            <a:pPr rtl="0" fontAlgn="base"/>
            <a:endParaRPr lang="en-AU" sz="1600" b="0" i="0" kern="1200" dirty="0">
              <a:solidFill>
                <a:schemeClr val="tx1"/>
              </a:solidFill>
              <a:effectLst/>
              <a:latin typeface="Public Sans" pitchFamily="2" charset="0"/>
              <a:ea typeface="+mn-ea"/>
              <a:cs typeface="+mn-cs"/>
            </a:endParaRPr>
          </a:p>
          <a:p>
            <a:pPr rtl="0" fontAlgn="base"/>
            <a:r>
              <a:rPr lang="en-AU" sz="1600" b="1" i="0" u="none" strike="noStrike" kern="1200" dirty="0">
                <a:solidFill>
                  <a:schemeClr val="tx1"/>
                </a:solidFill>
                <a:effectLst/>
                <a:latin typeface="Public Sans"/>
              </a:rPr>
              <a:t>***Facilitator Context: Based on your context, you might also like to share the equivalent graduate, highly accomplished and lead standards with participants.</a:t>
            </a:r>
            <a:r>
              <a:rPr lang="en-US" sz="1600" b="1"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CLICK</a:t>
            </a:r>
            <a:endParaRPr lang="en-US" sz="1600" b="0" i="0" kern="1200" dirty="0">
              <a:solidFill>
                <a:schemeClr val="tx1"/>
              </a:solidFill>
              <a:effectLst/>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96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412D-7AD4-3D4E-1552-025B8E155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DDF19-D391-83BE-A2E4-27AE35AD7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08489-40A5-6A5B-DB38-328E5820230A}"/>
              </a:ext>
            </a:extLst>
          </p:cNvPr>
          <p:cNvSpPr>
            <a:spLocks noGrp="1"/>
          </p:cNvSpPr>
          <p:nvPr>
            <p:ph type="body" idx="1"/>
          </p:nvPr>
        </p:nvSpPr>
        <p:spPr/>
        <p:txBody>
          <a:bodyPr/>
          <a:lstStyle/>
          <a:p>
            <a:pPr>
              <a:defRPr/>
            </a:pPr>
            <a:r>
              <a:rPr lang="en-AU" b="1">
                <a:solidFill>
                  <a:srgbClr val="000000"/>
                </a:solidFill>
                <a:highlight>
                  <a:srgbClr val="F5F5F5"/>
                </a:highlight>
                <a:latin typeface="Public Sans"/>
              </a:rPr>
              <a:t>Slide: </a:t>
            </a:r>
            <a:r>
              <a:rPr lang="en-AU">
                <a:solidFill>
                  <a:srgbClr val="000000"/>
                </a:solidFill>
                <a:highlight>
                  <a:srgbClr val="F5F5F5"/>
                </a:highlight>
                <a:latin typeface="Public Sans"/>
              </a:rPr>
              <a:t>Reflection on current transition practices</a:t>
            </a:r>
          </a:p>
          <a:p>
            <a:pPr>
              <a:defRPr/>
            </a:pPr>
            <a:r>
              <a:rPr lang="en-AU" b="1">
                <a:solidFill>
                  <a:srgbClr val="000000"/>
                </a:solidFill>
                <a:highlight>
                  <a:srgbClr val="F5F5F5"/>
                </a:highlight>
                <a:latin typeface="Public Sans"/>
              </a:rPr>
              <a:t>Purpose: </a:t>
            </a:r>
            <a:r>
              <a:rPr lang="en-AU">
                <a:solidFill>
                  <a:srgbClr val="000000"/>
                </a:solidFill>
                <a:highlight>
                  <a:srgbClr val="F5F5F5"/>
                </a:highlight>
                <a:latin typeface="Public Sans"/>
              </a:rPr>
              <a:t>Title slide</a:t>
            </a:r>
          </a:p>
          <a:p>
            <a:pPr>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5 seconds</a:t>
            </a:r>
          </a:p>
          <a:p>
            <a:pPr defTabSz="1219170">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 </a:t>
            </a:r>
            <a:endParaRPr lang="en-US"/>
          </a:p>
          <a:p>
            <a:pPr defTabSz="1219170" eaLnBrk="1" hangingPunct="1">
              <a:spcBef>
                <a:spcPts val="0"/>
              </a:spcBef>
              <a:spcAft>
                <a:spcPts val="0"/>
              </a:spcAft>
              <a:defRPr/>
            </a:pPr>
            <a:endParaRPr lang="en-AU">
              <a:latin typeface="Public Sans" pitchFamily="2" charset="77"/>
            </a:endParaRPr>
          </a:p>
          <a:p>
            <a:pPr>
              <a:defRPr/>
            </a:pPr>
            <a:r>
              <a:rPr lang="en-AU">
                <a:latin typeface="Public Sans"/>
              </a:rPr>
              <a:t>We will now spend some time considering our current approach to transition from primary to high school.</a:t>
            </a:r>
          </a:p>
          <a:p>
            <a:pPr>
              <a:defRPr/>
            </a:pPr>
            <a:endParaRPr lang="en-US">
              <a:solidFill>
                <a:srgbClr val="444444"/>
              </a:solidFill>
              <a:highlight>
                <a:srgbClr val="F5F5F5"/>
              </a:highlight>
            </a:endParaRPr>
          </a:p>
          <a:p>
            <a:pPr defTabSz="1219170" eaLnBrk="1" hangingPunct="1">
              <a:spcBef>
                <a:spcPts val="0"/>
              </a:spcBef>
              <a:spcAft>
                <a:spcPts val="0"/>
              </a:spcAft>
              <a:defRPr/>
            </a:pPr>
            <a:r>
              <a:rPr lang="en-US" b="1">
                <a:solidFill>
                  <a:srgbClr val="444444"/>
                </a:solidFill>
                <a:highlight>
                  <a:srgbClr val="F5F5F5"/>
                </a:highlight>
                <a:latin typeface="Public Sans"/>
              </a:rPr>
              <a:t>CLICK</a:t>
            </a:r>
          </a:p>
          <a:p>
            <a:endParaRPr lang="en-AU"/>
          </a:p>
        </p:txBody>
      </p:sp>
      <p:sp>
        <p:nvSpPr>
          <p:cNvPr id="4" name="Slide Number Placeholder 3">
            <a:extLst>
              <a:ext uri="{FF2B5EF4-FFF2-40B4-BE49-F238E27FC236}">
                <a16:creationId xmlns:a16="http://schemas.microsoft.com/office/drawing/2014/main" id="{FC91DA24-473F-CFDE-29EF-E4ADDC6A3200}"/>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08759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8E37-9CC2-5B02-54E1-DA0E2DBA2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2F7B1-CF56-1FE5-F795-E81EBA9EE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E6F1B-2FC6-95C2-D6A7-B7A9CD575A2C}"/>
              </a:ext>
            </a:extLst>
          </p:cNvPr>
          <p:cNvSpPr>
            <a:spLocks noGrp="1"/>
          </p:cNvSpPr>
          <p:nvPr>
            <p:ph type="body" idx="1"/>
          </p:nvPr>
        </p:nvSpPr>
        <p:spPr/>
        <p:txBody>
          <a:bodyPr/>
          <a:lstStyle/>
          <a:p>
            <a:pPr rtl="0" fontAlgn="base"/>
            <a:r>
              <a:rPr lang="en-AU" sz="1600" b="1" i="0" u="none" strike="noStrike" kern="1200" dirty="0">
                <a:solidFill>
                  <a:schemeClr val="tx1"/>
                </a:solidFill>
                <a:effectLst/>
                <a:latin typeface="Public Sans"/>
              </a:rPr>
              <a:t>Slide: </a:t>
            </a:r>
            <a:r>
              <a:rPr lang="en-AU" sz="1600" b="0" i="0" u="none" strike="noStrike" kern="1200" dirty="0">
                <a:solidFill>
                  <a:schemeClr val="tx1"/>
                </a:solidFill>
                <a:effectLst/>
                <a:latin typeface="Public Sans"/>
              </a:rPr>
              <a:t>Activity 1: Reflect on current practice</a:t>
            </a:r>
            <a:r>
              <a:rPr lang="en-AU"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Purpose: </a:t>
            </a:r>
            <a:r>
              <a:rPr lang="en-AU" sz="1600" b="0" i="0" u="none" strike="noStrike" kern="1200" dirty="0">
                <a:solidFill>
                  <a:schemeClr val="tx1"/>
                </a:solidFill>
                <a:effectLst/>
                <a:latin typeface="Public Sans"/>
              </a:rPr>
              <a:t>Reflect on our current approach to transition</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Duration:</a:t>
            </a:r>
            <a:r>
              <a:rPr lang="en-AU" sz="1600" b="0" i="0" u="none" strike="noStrike" kern="1200" dirty="0">
                <a:solidFill>
                  <a:schemeClr val="tx1"/>
                </a:solidFill>
                <a:effectLst/>
                <a:latin typeface="Public Sans"/>
              </a:rPr>
              <a:t> 10 minutes</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Script:</a:t>
            </a:r>
            <a:r>
              <a:rPr lang="en-US" sz="1600" b="0" i="0" u="none" strike="noStrike" kern="1200" dirty="0">
                <a:solidFill>
                  <a:schemeClr val="tx1"/>
                </a:solidFill>
                <a:effectLst/>
                <a:latin typeface="Public Sans"/>
              </a:rPr>
              <a:t> </a:t>
            </a:r>
            <a:r>
              <a:rPr lang="en-US"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0" i="0" u="none" strike="noStrike" kern="1200" dirty="0">
                <a:solidFill>
                  <a:schemeClr val="tx1"/>
                </a:solidFill>
                <a:effectLst/>
                <a:latin typeface="Public Sans"/>
              </a:rPr>
              <a:t>The transition from primary to high school is a pivotal moment in a student's academic journey. It involves building relationships and understanding the diverse range of student transition needs.</a:t>
            </a:r>
            <a:r>
              <a:rPr lang="en-US"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0" i="0" u="none" strike="noStrike" kern="1200" dirty="0">
                <a:solidFill>
                  <a:schemeClr val="tx1"/>
                </a:solidFill>
                <a:effectLst/>
                <a:latin typeface="Public Sans"/>
              </a:rPr>
              <a:t>Transition from primary to high school is not new. We are already implementing transition practices within our school context that are effective. But as a school, we want to strengthen our approach to better support our students at this pivotal point in their schooling journey. </a:t>
            </a:r>
            <a:r>
              <a:rPr lang="en-US"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0" i="0" u="none" strike="noStrike" kern="1200" dirty="0">
                <a:solidFill>
                  <a:schemeClr val="tx1"/>
                </a:solidFill>
                <a:effectLst/>
                <a:latin typeface="Public Sans"/>
              </a:rPr>
              <a:t>The purpose of Activity 1 is to spend some time identifying our existing transition practices and reflect on what: </a:t>
            </a:r>
            <a:r>
              <a:rPr lang="en-AU" sz="1600" b="0" i="0" kern="1200" dirty="0">
                <a:solidFill>
                  <a:schemeClr val="tx1"/>
                </a:solidFill>
                <a:effectLst/>
                <a:latin typeface="Public Sans"/>
              </a:rPr>
              <a:t>​</a:t>
            </a:r>
          </a:p>
          <a:p>
            <a:endParaRPr lang="en-AU" dirty="0">
              <a:latin typeface="Public Sans"/>
            </a:endParaRPr>
          </a:p>
          <a:p>
            <a:r>
              <a:rPr lang="en-AU" b="1" dirty="0">
                <a:latin typeface="Public Sans"/>
              </a:rPr>
              <a:t>CLICK</a:t>
            </a:r>
          </a:p>
          <a:p>
            <a:pPr rtl="0" fontAlgn="base"/>
            <a:r>
              <a:rPr lang="en-AU" sz="1600" b="0" i="0" kern="1200" dirty="0">
                <a:solidFill>
                  <a:schemeClr val="tx1"/>
                </a:solidFill>
                <a:effectLst/>
                <a:latin typeface="Public Sans"/>
              </a:rPr>
              <a:t>​</a:t>
            </a:r>
          </a:p>
          <a:p>
            <a:pPr marL="285750" indent="-285750" fontAlgn="base">
              <a:buFont typeface="Arial" panose="020B0604020202020204" pitchFamily="34" charset="0"/>
              <a:buChar char="•"/>
            </a:pPr>
            <a:r>
              <a:rPr lang="en-AU" sz="1600" b="0" i="0" u="none" strike="noStrike" kern="1200" dirty="0">
                <a:solidFill>
                  <a:schemeClr val="tx1"/>
                </a:solidFill>
                <a:effectLst/>
                <a:latin typeface="Public Sans"/>
              </a:rPr>
              <a:t>We like….</a:t>
            </a:r>
            <a:endParaRPr lang="en-AU" dirty="0"/>
          </a:p>
          <a:p>
            <a:endParaRPr lang="en-AU" b="1" dirty="0">
              <a:latin typeface="Public Sans"/>
            </a:endParaRPr>
          </a:p>
          <a:p>
            <a:r>
              <a:rPr lang="en-AU" b="1" dirty="0">
                <a:latin typeface="Public Sans"/>
              </a:rPr>
              <a:t>CLICK</a:t>
            </a:r>
            <a:endParaRPr lang="en-AU" dirty="0">
              <a:latin typeface="Public Sans"/>
            </a:endParaRPr>
          </a:p>
          <a:p>
            <a:endParaRPr lang="en-AU" dirty="0">
              <a:latin typeface="Public Sans"/>
            </a:endParaRPr>
          </a:p>
          <a:p>
            <a:r>
              <a:rPr lang="en-AU" dirty="0">
                <a:latin typeface="Public Sans"/>
              </a:rPr>
              <a:t>the</a:t>
            </a:r>
            <a:r>
              <a:rPr lang="en-AU" sz="1600" b="0" i="0" u="none" strike="noStrike" kern="1200" dirty="0">
                <a:solidFill>
                  <a:schemeClr val="tx1"/>
                </a:solidFill>
                <a:effectLst/>
                <a:latin typeface="Public Sans"/>
              </a:rPr>
              <a:t> things that are going well and we would like to keep doing…</a:t>
            </a:r>
            <a:r>
              <a:rPr lang="en-AU" sz="1600" b="0" i="0" kern="1200" dirty="0">
                <a:solidFill>
                  <a:schemeClr val="tx1"/>
                </a:solidFill>
                <a:effectLst/>
                <a:latin typeface="Public Sans"/>
              </a:rPr>
              <a:t>​</a:t>
            </a:r>
            <a:endParaRPr lang="en-AU" dirty="0"/>
          </a:p>
          <a:p>
            <a:endParaRPr lang="en-AU" dirty="0">
              <a:latin typeface="Public Sans"/>
            </a:endParaRPr>
          </a:p>
          <a:p>
            <a:r>
              <a:rPr lang="en-AU" b="1" dirty="0">
                <a:latin typeface="Public Sans"/>
              </a:rPr>
              <a:t>CLICK</a:t>
            </a:r>
            <a:endParaRPr lang="en-AU" dirty="0">
              <a:latin typeface="Public Sans"/>
            </a:endParaRPr>
          </a:p>
          <a:p>
            <a:endParaRPr lang="en-AU" b="1" dirty="0">
              <a:latin typeface="Public Sans"/>
            </a:endParaRPr>
          </a:p>
          <a:p>
            <a:pPr marL="285750" indent="-285750" fontAlgn="base">
              <a:buFont typeface="Arial" panose="020B0604020202020204" pitchFamily="34" charset="0"/>
              <a:buChar char="•"/>
            </a:pPr>
            <a:r>
              <a:rPr lang="en-AU" sz="1600" b="0" i="0" u="none" strike="noStrike" kern="1200" dirty="0">
                <a:solidFill>
                  <a:schemeClr val="tx1"/>
                </a:solidFill>
                <a:effectLst/>
                <a:latin typeface="Public Sans"/>
              </a:rPr>
              <a:t>We wish…</a:t>
            </a:r>
            <a:endParaRPr lang="en-AU" dirty="0">
              <a:latin typeface="Public Sans"/>
            </a:endParaRPr>
          </a:p>
          <a:p>
            <a:endParaRPr lang="en-AU" b="1" dirty="0">
              <a:latin typeface="Public Sans"/>
            </a:endParaRPr>
          </a:p>
          <a:p>
            <a:r>
              <a:rPr lang="en-AU" b="1" dirty="0">
                <a:latin typeface="Public Sans"/>
              </a:rPr>
              <a:t>CLICK</a:t>
            </a:r>
            <a:endParaRPr lang="en-AU" dirty="0"/>
          </a:p>
          <a:p>
            <a:endParaRPr lang="en-AU" dirty="0">
              <a:latin typeface="Public Sans"/>
            </a:endParaRPr>
          </a:p>
          <a:p>
            <a:r>
              <a:rPr lang="en-AU" dirty="0">
                <a:latin typeface="Public Sans"/>
              </a:rPr>
              <a:t>the</a:t>
            </a:r>
            <a:r>
              <a:rPr lang="en-AU" sz="1600" b="0" i="0" u="none" strike="noStrike" kern="1200" dirty="0">
                <a:solidFill>
                  <a:schemeClr val="tx1"/>
                </a:solidFill>
                <a:effectLst/>
                <a:latin typeface="Public Sans"/>
              </a:rPr>
              <a:t> things that could be improved…</a:t>
            </a:r>
            <a:r>
              <a:rPr lang="en-AU" sz="1600" b="0" i="0" kern="1200" dirty="0">
                <a:solidFill>
                  <a:schemeClr val="tx1"/>
                </a:solidFill>
                <a:effectLst/>
                <a:latin typeface="Public Sans"/>
              </a:rPr>
              <a:t>​</a:t>
            </a:r>
            <a:endParaRPr lang="en-AU" dirty="0"/>
          </a:p>
          <a:p>
            <a:endParaRPr lang="en-AU" b="1" dirty="0">
              <a:latin typeface="Public Sans"/>
            </a:endParaRPr>
          </a:p>
          <a:p>
            <a:r>
              <a:rPr lang="en-AU" b="1" dirty="0">
                <a:latin typeface="Public Sans"/>
              </a:rPr>
              <a:t>CLICK</a:t>
            </a:r>
            <a:endParaRPr lang="en-AU" dirty="0">
              <a:latin typeface="Public Sans"/>
            </a:endParaRPr>
          </a:p>
          <a:p>
            <a:endParaRPr lang="en-AU" b="1" dirty="0">
              <a:latin typeface="Public Sans"/>
            </a:endParaRPr>
          </a:p>
          <a:p>
            <a:pPr marL="285750" indent="-285750" fontAlgn="base">
              <a:buFont typeface="Arial" panose="020B0604020202020204" pitchFamily="34" charset="0"/>
              <a:buChar char="•"/>
            </a:pPr>
            <a:r>
              <a:rPr lang="en-AU" sz="1600" b="0" i="0" u="none" strike="noStrike" kern="1200" dirty="0">
                <a:solidFill>
                  <a:schemeClr val="tx1"/>
                </a:solidFill>
                <a:effectLst/>
                <a:latin typeface="Public Sans"/>
              </a:rPr>
              <a:t>We wonder…</a:t>
            </a:r>
            <a:endParaRPr lang="en-AU" dirty="0">
              <a:latin typeface="Public Sans"/>
            </a:endParaRPr>
          </a:p>
          <a:p>
            <a:endParaRPr lang="en-AU" dirty="0">
              <a:latin typeface="Public Sans"/>
            </a:endParaRPr>
          </a:p>
          <a:p>
            <a:r>
              <a:rPr lang="en-AU" b="1" dirty="0"/>
              <a:t>CLICK</a:t>
            </a:r>
            <a:endParaRPr lang="en-AU" dirty="0"/>
          </a:p>
          <a:p>
            <a:endParaRPr lang="en-AU" dirty="0">
              <a:latin typeface="Public Sans"/>
            </a:endParaRPr>
          </a:p>
          <a:p>
            <a:r>
              <a:rPr lang="en-AU" dirty="0">
                <a:latin typeface="Public Sans"/>
              </a:rPr>
              <a:t>things</a:t>
            </a:r>
            <a:r>
              <a:rPr lang="en-AU" sz="1600" b="0" i="0" u="none" strike="noStrike" kern="1200" dirty="0">
                <a:solidFill>
                  <a:schemeClr val="tx1"/>
                </a:solidFill>
                <a:effectLst/>
                <a:latin typeface="Public Sans"/>
              </a:rPr>
              <a:t> we are curious about or </a:t>
            </a:r>
            <a:r>
              <a:rPr lang="en-AU" sz="1600" b="0" i="0" u="none" strike="noStrike" kern="1200">
                <a:solidFill>
                  <a:schemeClr val="tx1"/>
                </a:solidFill>
                <a:effectLst/>
                <a:latin typeface="Public Sans"/>
              </a:rPr>
              <a:t>have heard </a:t>
            </a:r>
            <a:r>
              <a:rPr lang="en-AU" sz="1600" b="0" i="0" u="none" strike="noStrike" kern="1200" dirty="0">
                <a:solidFill>
                  <a:schemeClr val="tx1"/>
                </a:solidFill>
                <a:effectLst/>
                <a:latin typeface="Public Sans"/>
              </a:rPr>
              <a:t>about and would like to try…</a:t>
            </a:r>
            <a:r>
              <a:rPr lang="en-AU" sz="1600" b="0" i="0" kern="1200" dirty="0">
                <a:solidFill>
                  <a:schemeClr val="tx1"/>
                </a:solidFill>
                <a:effectLst/>
                <a:latin typeface="Public Sans"/>
              </a:rPr>
              <a:t>​</a:t>
            </a:r>
            <a:endParaRPr lang="en-AU" dirty="0"/>
          </a:p>
          <a:p>
            <a:endParaRPr lang="en-AU" dirty="0">
              <a:latin typeface="Public Sans"/>
            </a:endParaRPr>
          </a:p>
          <a:p>
            <a:r>
              <a:rPr lang="en-AU" b="1" dirty="0">
                <a:latin typeface="Public Sans"/>
              </a:rPr>
              <a:t>CLICK</a:t>
            </a:r>
            <a:endParaRPr lang="en-AU" dirty="0">
              <a:latin typeface="Public Sans"/>
            </a:endParaRPr>
          </a:p>
          <a:p>
            <a:pPr rtl="0" fontAlgn="base"/>
            <a:r>
              <a:rPr lang="en-AU"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***Facilitator to include examples from their school context. </a:t>
            </a:r>
            <a:r>
              <a:rPr lang="en-AU" sz="1600" b="0" i="0" u="none" strike="noStrike" kern="1200" dirty="0">
                <a:solidFill>
                  <a:schemeClr val="tx1"/>
                </a:solidFill>
                <a:effectLst/>
                <a:latin typeface="Public Sans"/>
              </a:rPr>
              <a:t>(</a:t>
            </a:r>
            <a:r>
              <a:rPr lang="en-AU" sz="1600" b="0" i="1" u="none" strike="noStrike" kern="1200" dirty="0">
                <a:solidFill>
                  <a:schemeClr val="tx1"/>
                </a:solidFill>
                <a:effectLst/>
                <a:latin typeface="Public Sans"/>
              </a:rPr>
              <a:t>Examples might include communication barriers, student information sharing</a:t>
            </a:r>
            <a:r>
              <a:rPr lang="en-AU" sz="1600" b="0" i="0" u="none" strike="noStrike" kern="1200" dirty="0">
                <a:solidFill>
                  <a:schemeClr val="tx1"/>
                </a:solidFill>
                <a:effectLst/>
                <a:latin typeface="Public Sans"/>
              </a:rPr>
              <a:t>.)</a:t>
            </a:r>
            <a:r>
              <a:rPr lang="en-AU"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CLICK</a:t>
            </a:r>
            <a:r>
              <a:rPr lang="en-AU"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defTabSz="1219170" eaLnBrk="1" fontAlgn="auto" hangingPunct="1">
              <a:spcBef>
                <a:spcPts val="0"/>
              </a:spcBef>
              <a:spcAft>
                <a:spcPts val="0"/>
              </a:spcAft>
              <a:buFont typeface="Arial" panose="020B0604020202020204" pitchFamily="34" charset="0"/>
              <a:buNone/>
              <a:defRPr/>
            </a:pPr>
            <a:endParaRPr lang="en-AU" dirty="0">
              <a:latin typeface="Public Sans" pitchFamily="2" charset="77"/>
            </a:endParaRPr>
          </a:p>
          <a:p>
            <a:endParaRPr lang="en-AU" dirty="0"/>
          </a:p>
        </p:txBody>
      </p:sp>
      <p:sp>
        <p:nvSpPr>
          <p:cNvPr id="4" name="Slide Number Placeholder 3">
            <a:extLst>
              <a:ext uri="{FF2B5EF4-FFF2-40B4-BE49-F238E27FC236}">
                <a16:creationId xmlns:a16="http://schemas.microsoft.com/office/drawing/2014/main" id="{7829C02D-0C27-313F-3910-29A067E6525A}"/>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01235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600" b="1" i="0" u="none" strike="noStrike" kern="1200">
                <a:solidFill>
                  <a:schemeClr val="tx1"/>
                </a:solidFill>
                <a:effectLst/>
                <a:latin typeface="Public Sans" pitchFamily="2" charset="0"/>
                <a:ea typeface="+mn-ea"/>
                <a:cs typeface="+mn-cs"/>
              </a:rPr>
              <a:t>Slide: </a:t>
            </a:r>
            <a:r>
              <a:rPr lang="en-AU" sz="1600" b="0" i="0" u="none" strike="noStrike" kern="1200">
                <a:solidFill>
                  <a:schemeClr val="tx1"/>
                </a:solidFill>
                <a:effectLst/>
                <a:latin typeface="Public Sans" pitchFamily="2" charset="0"/>
                <a:ea typeface="+mn-ea"/>
                <a:cs typeface="+mn-cs"/>
              </a:rPr>
              <a:t>Exploring the evidence base </a:t>
            </a:r>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Purpose: </a:t>
            </a:r>
            <a:r>
              <a:rPr lang="en-AU" sz="1600" b="0" i="0" u="none" strike="noStrike" kern="1200">
                <a:solidFill>
                  <a:schemeClr val="tx1"/>
                </a:solidFill>
                <a:effectLst/>
                <a:latin typeface="Public Sans" pitchFamily="2" charset="0"/>
                <a:ea typeface="+mn-ea"/>
                <a:cs typeface="+mn-cs"/>
              </a:rPr>
              <a:t>Title slide</a:t>
            </a:r>
            <a:r>
              <a:rPr lang="en-US"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Duration:</a:t>
            </a:r>
            <a:r>
              <a:rPr lang="en-AU" sz="1600" b="0" i="0" u="none" strike="noStrike" kern="1200">
                <a:solidFill>
                  <a:schemeClr val="tx1"/>
                </a:solidFill>
                <a:effectLst/>
                <a:latin typeface="Public Sans" pitchFamily="2" charset="0"/>
                <a:ea typeface="+mn-ea"/>
                <a:cs typeface="+mn-cs"/>
              </a:rPr>
              <a:t> 5 seconds</a:t>
            </a:r>
            <a:r>
              <a:rPr lang="en-US"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Script:</a:t>
            </a:r>
            <a:r>
              <a:rPr lang="en-US" sz="1600" b="0" i="0" u="none" strike="noStrike" kern="1200">
                <a:solidFill>
                  <a:schemeClr val="tx1"/>
                </a:solidFill>
                <a:effectLst/>
                <a:latin typeface="Public Sans" pitchFamily="2" charset="0"/>
                <a:ea typeface="+mn-ea"/>
                <a:cs typeface="+mn-cs"/>
              </a:rPr>
              <a:t>​ </a:t>
            </a:r>
            <a:r>
              <a:rPr lang="en-US" sz="1600" b="0" i="0" kern="1200">
                <a:solidFill>
                  <a:schemeClr val="tx1"/>
                </a:solidFill>
                <a:effectLst/>
                <a:latin typeface="Public Sans" pitchFamily="2" charset="0"/>
                <a:ea typeface="+mn-ea"/>
                <a:cs typeface="+mn-cs"/>
              </a:rPr>
              <a:t>​</a:t>
            </a:r>
          </a:p>
          <a:p>
            <a:pPr rtl="0" fontAlgn="base"/>
            <a:r>
              <a:rPr lang="en-AU" sz="1600" b="0" i="0" kern="1200">
                <a:solidFill>
                  <a:schemeClr val="tx1"/>
                </a:solidFill>
                <a:effectLst/>
                <a:latin typeface="Public Sans" pitchFamily="2" charset="0"/>
                <a:ea typeface="+mn-ea"/>
                <a:cs typeface="+mn-cs"/>
              </a:rPr>
              <a:t>​</a:t>
            </a:r>
          </a:p>
          <a:p>
            <a:pPr rtl="0" fontAlgn="base"/>
            <a:r>
              <a:rPr lang="en-AU" sz="1600" b="0" i="0" u="none" strike="noStrike" kern="1200">
                <a:solidFill>
                  <a:schemeClr val="tx1"/>
                </a:solidFill>
                <a:effectLst/>
                <a:latin typeface="Public Sans" pitchFamily="2" charset="0"/>
                <a:ea typeface="+mn-ea"/>
                <a:cs typeface="+mn-cs"/>
              </a:rPr>
              <a:t>In order to get a better understanding of how we can further strengthen our approach to transition, we will now explore the evidence base highlighting the importance of an effective transition, as well as practices that support a successful transition from primary to high school for students. </a:t>
            </a:r>
            <a:r>
              <a:rPr lang="en-AU" sz="1600" b="0" i="0" kern="1200">
                <a:solidFill>
                  <a:schemeClr val="tx1"/>
                </a:solidFill>
                <a:effectLst/>
                <a:latin typeface="Public Sans" pitchFamily="2" charset="0"/>
                <a:ea typeface="+mn-ea"/>
                <a:cs typeface="+mn-cs"/>
              </a:rPr>
              <a:t>​</a:t>
            </a:r>
          </a:p>
          <a:p>
            <a:pPr rtl="0" fontAlgn="base"/>
            <a:r>
              <a:rPr lang="en-US" sz="1600" b="0" i="0" kern="1200">
                <a:solidFill>
                  <a:schemeClr val="tx1"/>
                </a:solidFill>
                <a:effectLst/>
                <a:latin typeface="Public Sans" pitchFamily="2" charset="0"/>
                <a:ea typeface="+mn-ea"/>
                <a:cs typeface="+mn-cs"/>
              </a:rPr>
              <a:t>​</a:t>
            </a:r>
          </a:p>
          <a:p>
            <a:pPr rtl="0" fontAlgn="base"/>
            <a:r>
              <a:rPr lang="en-US" sz="1600" b="1" i="0" u="none" strike="noStrike" kern="1200">
                <a:solidFill>
                  <a:schemeClr val="tx1"/>
                </a:solidFill>
                <a:effectLst/>
                <a:latin typeface="Public Sans" pitchFamily="2" charset="0"/>
                <a:ea typeface="+mn-ea"/>
                <a:cs typeface="+mn-cs"/>
              </a:rPr>
              <a:t>CLICK</a:t>
            </a:r>
            <a:r>
              <a:rPr lang="en-US" sz="1600" b="0" i="0" kern="1200">
                <a:solidFill>
                  <a:schemeClr val="tx1"/>
                </a:solidFill>
                <a:effectLst/>
                <a:latin typeface="Public Sans" pitchFamily="2" charset="0"/>
                <a:ea typeface="+mn-ea"/>
                <a:cs typeface="+mn-cs"/>
              </a:rPr>
              <a: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11374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AU" b="1">
                <a:latin typeface="Public Sans"/>
              </a:rPr>
              <a:t>Slide: </a:t>
            </a:r>
            <a:r>
              <a:rPr lang="en-AU">
                <a:latin typeface="Public Sans"/>
              </a:rPr>
              <a:t>Why is a focus on transition from primary to high school important?</a:t>
            </a:r>
            <a:endParaRPr lang="en-US">
              <a:solidFill>
                <a:srgbClr val="444444"/>
              </a:solidFill>
            </a:endParaRPr>
          </a:p>
          <a:p>
            <a:pPr>
              <a:spcBef>
                <a:spcPct val="0"/>
              </a:spcBef>
            </a:pPr>
            <a:r>
              <a:rPr lang="en-AU" b="1">
                <a:latin typeface="Public Sans"/>
              </a:rPr>
              <a:t>Purpose: </a:t>
            </a:r>
            <a:r>
              <a:rPr lang="en-AU">
                <a:latin typeface="Public Sans"/>
              </a:rPr>
              <a:t>Highlighting the impact of successful transition practices on students</a:t>
            </a:r>
            <a:endParaRPr lang="en-US">
              <a:solidFill>
                <a:srgbClr val="444444"/>
              </a:solidFill>
              <a:latin typeface="Public Sans"/>
            </a:endParaRPr>
          </a:p>
          <a:p>
            <a:pPr>
              <a:spcBef>
                <a:spcPct val="0"/>
              </a:spcBef>
            </a:pPr>
            <a:r>
              <a:rPr lang="en-AU" b="1">
                <a:latin typeface="Public Sans"/>
              </a:rPr>
              <a:t>Duration: </a:t>
            </a:r>
            <a:r>
              <a:rPr lang="en-AU" b="0">
                <a:latin typeface="Public Sans"/>
              </a:rPr>
              <a:t>2</a:t>
            </a:r>
            <a:r>
              <a:rPr lang="en-AU">
                <a:latin typeface="Public Sans"/>
              </a:rPr>
              <a:t> minutes</a:t>
            </a:r>
            <a:endParaRPr lang="en-AU">
              <a:solidFill>
                <a:srgbClr val="444444"/>
              </a:solidFill>
              <a:latin typeface="Public Sans"/>
            </a:endParaRPr>
          </a:p>
          <a:p>
            <a:pPr>
              <a:spcBef>
                <a:spcPct val="0"/>
              </a:spcBef>
            </a:pPr>
            <a:r>
              <a:rPr lang="en-AU" b="1">
                <a:latin typeface="Public Sans"/>
              </a:rPr>
              <a:t>Script:</a:t>
            </a:r>
            <a:endParaRPr lang="en-US">
              <a:solidFill>
                <a:srgbClr val="444444"/>
              </a:solidFill>
              <a:latin typeface="Public Sans"/>
            </a:endParaRPr>
          </a:p>
          <a:p>
            <a:endParaRPr lang="en-US">
              <a:latin typeface="Calibri"/>
              <a:ea typeface="Calibri"/>
              <a:cs typeface="Calibri"/>
            </a:endParaRPr>
          </a:p>
          <a:p>
            <a:r>
              <a:rPr lang="en-AU">
                <a:latin typeface="Public Sans"/>
              </a:rPr>
              <a:t>Moving from primary school to high school is an important transition point for students. They are required to adjust to learning new and more complex subjects in a different environment, often surrounded by different peers and teachers. </a:t>
            </a:r>
          </a:p>
          <a:p>
            <a:endParaRPr lang="en-AU">
              <a:latin typeface="Public Sans"/>
            </a:endParaRPr>
          </a:p>
          <a:p>
            <a:r>
              <a:rPr lang="en-AU">
                <a:latin typeface="Public Sans"/>
              </a:rPr>
              <a:t>How well students cope with this transition can have ongoing implications for their emotional and academic development, highlighting the importance of supporting students through implementing successful transition practices. </a:t>
            </a:r>
          </a:p>
          <a:p>
            <a:endParaRPr lang="en-US">
              <a:latin typeface="Calibri"/>
              <a:ea typeface="Calibri"/>
              <a:cs typeface="Calibri"/>
            </a:endParaRPr>
          </a:p>
          <a:p>
            <a:r>
              <a:rPr lang="en-US">
                <a:latin typeface="Public Sans"/>
              </a:rPr>
              <a:t>The Centre for Educational Statistics and Evaluation (CESE) outlines findings from 2 new studies from NSW Public schools in the Transition to high school- What Works Best in practice guide. This research highlights many benefits of successful transition practices on students academic and wellbeing outcomes. </a:t>
            </a:r>
          </a:p>
          <a:p>
            <a:endParaRPr lang="en-US"/>
          </a:p>
          <a:p>
            <a:r>
              <a:rPr lang="en-US">
                <a:latin typeface="Public Sans"/>
              </a:rPr>
              <a:t>A summary of findings indicate that successful transition practices: </a:t>
            </a:r>
          </a:p>
          <a:p>
            <a:endParaRPr lang="en-US">
              <a:latin typeface="Calibri"/>
              <a:ea typeface="Calibri"/>
              <a:cs typeface="Calibri"/>
            </a:endParaRPr>
          </a:p>
          <a:p>
            <a:pPr marL="285750" indent="-285750">
              <a:lnSpc>
                <a:spcPct val="140000"/>
              </a:lnSpc>
              <a:buChar char="•"/>
            </a:pPr>
            <a:r>
              <a:rPr lang="en-US">
                <a:latin typeface="Public Sans"/>
              </a:rPr>
              <a:t>support students in managing new challenges like multiple classes, different teachers, increased workload, responsibilities, and travel</a:t>
            </a:r>
          </a:p>
          <a:p>
            <a:pPr marL="285750" indent="-285750">
              <a:lnSpc>
                <a:spcPct val="140000"/>
              </a:lnSpc>
              <a:buChar char="•"/>
            </a:pPr>
            <a:r>
              <a:rPr lang="en-US">
                <a:latin typeface="Public Sans"/>
              </a:rPr>
              <a:t>provide opportunities to form new peer relationships and an increased sense of belonging </a:t>
            </a:r>
          </a:p>
          <a:p>
            <a:pPr marL="285750" indent="-285750">
              <a:lnSpc>
                <a:spcPct val="140000"/>
              </a:lnSpc>
              <a:buChar char="•"/>
            </a:pPr>
            <a:r>
              <a:rPr lang="en-US">
                <a:latin typeface="Public Sans"/>
              </a:rPr>
              <a:t>enable students to adjust previously learned </a:t>
            </a:r>
            <a:r>
              <a:rPr lang="en-US" err="1">
                <a:latin typeface="Public Sans"/>
              </a:rPr>
              <a:t>behaviour</a:t>
            </a:r>
            <a:r>
              <a:rPr lang="en-US">
                <a:latin typeface="Public Sans"/>
              </a:rPr>
              <a:t> patterns to meet the demands of a more challenging environment</a:t>
            </a:r>
          </a:p>
          <a:p>
            <a:pPr marL="285750" indent="-285750">
              <a:lnSpc>
                <a:spcPct val="140000"/>
              </a:lnSpc>
              <a:buChar char="•"/>
            </a:pPr>
            <a:r>
              <a:rPr lang="en-US">
                <a:latin typeface="Public Sans"/>
              </a:rPr>
              <a:t>support students’ emotional and academic development</a:t>
            </a:r>
          </a:p>
          <a:p>
            <a:pPr marL="285750" indent="-285750">
              <a:lnSpc>
                <a:spcPct val="140000"/>
              </a:lnSpc>
              <a:buChar char="•"/>
            </a:pPr>
            <a:r>
              <a:rPr lang="en-US">
                <a:latin typeface="Public Sans"/>
              </a:rPr>
              <a:t>help maintain motivation and engagement.</a:t>
            </a:r>
            <a:endParaRPr lang="en-US"/>
          </a:p>
          <a:p>
            <a:endParaRPr lang="en-US">
              <a:latin typeface="Calibri"/>
              <a:ea typeface="Calibri"/>
              <a:cs typeface="Calibri"/>
            </a:endParaRPr>
          </a:p>
          <a:p>
            <a:endParaRPr lang="en-US">
              <a:latin typeface="Calibri"/>
              <a:ea typeface="Calibri"/>
              <a:cs typeface="Calibri"/>
            </a:endParaRPr>
          </a:p>
          <a:p>
            <a:r>
              <a:rPr lang="en-US" b="1">
                <a:latin typeface="Calibri"/>
                <a:ea typeface="Calibri"/>
                <a:cs typeface="Calibri"/>
              </a:rPr>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553923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98E5D-5420-F5EF-52B9-10519188F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B4A61-5DBF-44D0-65A7-4592A43B2F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A2A1D-FA77-4113-BA03-C4F76D82949F}"/>
              </a:ext>
            </a:extLst>
          </p:cNvPr>
          <p:cNvSpPr>
            <a:spLocks noGrp="1"/>
          </p:cNvSpPr>
          <p:nvPr>
            <p:ph type="body" idx="1"/>
          </p:nvPr>
        </p:nvSpPr>
        <p:spPr/>
        <p:txBody>
          <a:bodyPr/>
          <a:lstStyle/>
          <a:p>
            <a:pPr fontAlgn="base"/>
            <a:r>
              <a:rPr lang="en-AU" b="1">
                <a:latin typeface="Public Sans"/>
              </a:rPr>
              <a:t>Slide: </a:t>
            </a:r>
            <a:r>
              <a:rPr lang="en-AU">
                <a:latin typeface="Public Sans"/>
              </a:rPr>
              <a:t>Key elements of a successful transition</a:t>
            </a:r>
          </a:p>
          <a:p>
            <a:r>
              <a:rPr lang="en-AU" b="1">
                <a:latin typeface="Public Sans"/>
              </a:rPr>
              <a:t>Purpose</a:t>
            </a:r>
            <a:r>
              <a:rPr lang="en-AU" sz="1600" b="1" i="0" u="none" strike="noStrike" kern="1200">
                <a:solidFill>
                  <a:schemeClr val="tx1"/>
                </a:solidFill>
                <a:effectLst/>
                <a:latin typeface="Public Sans"/>
              </a:rPr>
              <a:t>:</a:t>
            </a:r>
            <a:r>
              <a:rPr lang="en-AU" b="1">
                <a:latin typeface="Public Sans"/>
              </a:rPr>
              <a:t> </a:t>
            </a:r>
            <a:r>
              <a:rPr lang="en-AU">
                <a:latin typeface="Public Sans"/>
              </a:rPr>
              <a:t>Provide an overview of the 3 key elements to a successful transition for students</a:t>
            </a:r>
            <a:endParaRPr lang="en-AU" sz="1600" i="0" kern="1200">
              <a:solidFill>
                <a:schemeClr val="tx1"/>
              </a:solidFill>
              <a:effectLst/>
              <a:latin typeface="Public Sans"/>
            </a:endParaRPr>
          </a:p>
          <a:p>
            <a:pPr rtl="0" fontAlgn="base"/>
            <a:r>
              <a:rPr lang="en-AU" sz="1600" b="1" i="0" u="none" strike="noStrike" kern="1200">
                <a:solidFill>
                  <a:schemeClr val="tx1"/>
                </a:solidFill>
                <a:effectLst/>
                <a:latin typeface="Public Sans"/>
              </a:rPr>
              <a:t>Duration: </a:t>
            </a:r>
            <a:r>
              <a:rPr lang="en-AU" sz="1600" b="0" i="0" u="none" strike="noStrike" kern="1200">
                <a:solidFill>
                  <a:schemeClr val="tx1"/>
                </a:solidFill>
                <a:effectLst/>
                <a:latin typeface="Public Sans"/>
              </a:rPr>
              <a:t>2 minutes</a:t>
            </a:r>
          </a:p>
          <a:p>
            <a:pPr rtl="0" fontAlgn="base"/>
            <a:r>
              <a:rPr lang="en-AU" sz="1600" b="1" i="0" u="none" strike="noStrike" kern="1200">
                <a:solidFill>
                  <a:schemeClr val="tx1"/>
                </a:solidFill>
                <a:effectLst/>
                <a:latin typeface="Public Sans"/>
              </a:rPr>
              <a:t>Script:</a:t>
            </a:r>
            <a:r>
              <a:rPr lang="en-US" sz="1600" b="0" i="0" kern="1200">
                <a:solidFill>
                  <a:schemeClr val="tx1"/>
                </a:solidFill>
                <a:effectLst/>
                <a:latin typeface="Public Sans"/>
              </a:rPr>
              <a:t>​</a:t>
            </a:r>
          </a:p>
          <a:p>
            <a:pPr rtl="0" fontAlgn="base"/>
            <a:endParaRPr lang="en-AU" sz="1600" b="0" i="0" kern="1200">
              <a:solidFill>
                <a:schemeClr val="tx1"/>
              </a:solidFill>
              <a:effectLst/>
              <a:latin typeface="Public Sans" pitchFamily="2" charset="0"/>
              <a:ea typeface="+mn-ea"/>
              <a:cs typeface="+mn-cs"/>
            </a:endParaRPr>
          </a:p>
          <a:p>
            <a:pPr rtl="0" fontAlgn="base"/>
            <a:r>
              <a:rPr lang="en-AU">
                <a:latin typeface="Public Sans"/>
              </a:rPr>
              <a:t>The key elements of a successful transition can be broken down into 3 domains, learning, wellbeing and engagement. </a:t>
            </a:r>
          </a:p>
          <a:p>
            <a:pPr rtl="0" fontAlgn="base"/>
            <a:endParaRPr lang="en-AU" sz="1600" b="0" i="0" kern="1200">
              <a:solidFill>
                <a:schemeClr val="tx1"/>
              </a:solidFill>
              <a:effectLst/>
              <a:latin typeface="Public Sans" pitchFamily="2" charset="0"/>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pPr rtl="0" fontAlgn="base"/>
            <a:endParaRPr lang="en-AU" sz="1600" b="0" i="0" kern="1200">
              <a:solidFill>
                <a:schemeClr val="tx1"/>
              </a:solidFill>
              <a:effectLst/>
              <a:latin typeface="Public Sans" pitchFamily="2" charset="0"/>
              <a:ea typeface="+mn-ea"/>
              <a:cs typeface="+mn-cs"/>
            </a:endParaRPr>
          </a:p>
          <a:p>
            <a:pPr rtl="0" fontAlgn="base"/>
            <a:r>
              <a:rPr lang="en-AU" sz="1600" b="1" i="0" kern="1200">
                <a:solidFill>
                  <a:schemeClr val="tx1"/>
                </a:solidFill>
                <a:effectLst/>
                <a:latin typeface="Public Sans"/>
              </a:rPr>
              <a:t>Learning​:</a:t>
            </a:r>
          </a:p>
          <a:p>
            <a:pPr rtl="0" fontAlgn="base"/>
            <a:r>
              <a:rPr lang="en-AU" sz="1600" b="0" i="0" kern="1200">
                <a:solidFill>
                  <a:schemeClr val="tx1"/>
                </a:solidFill>
                <a:effectLst/>
                <a:latin typeface="Public Sans"/>
              </a:rPr>
              <a:t>Considering student learning when designing transition practices is critical.  When students’ learning experiences build on existing knowledge and skills, they feel secure, confident and connected to their new learning environment. Schools can help students to build upon their prior knowledge and skills, while also increasing their engagement, by supporting continuity of learning.</a:t>
            </a:r>
          </a:p>
          <a:p>
            <a:pPr rtl="0" fontAlgn="base"/>
            <a:endParaRPr lang="en-AU" sz="1600" b="1"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pPr rtl="0" fontAlgn="base"/>
            <a:endParaRPr lang="en-US" sz="1600" b="0" i="0" kern="1200">
              <a:solidFill>
                <a:schemeClr val="tx1"/>
              </a:solidFill>
              <a:effectLst/>
              <a:latin typeface="Public Sans" pitchFamily="2" charset="0"/>
              <a:ea typeface="+mn-ea"/>
              <a:cs typeface="+mn-cs"/>
            </a:endParaRPr>
          </a:p>
          <a:p>
            <a:pPr rtl="0" fontAlgn="base"/>
            <a:r>
              <a:rPr lang="en-US" sz="1600" b="1" i="0" kern="1200">
                <a:solidFill>
                  <a:schemeClr val="tx1"/>
                </a:solidFill>
                <a:effectLst/>
                <a:latin typeface="Public Sans"/>
              </a:rPr>
              <a:t>Engagement: </a:t>
            </a:r>
          </a:p>
          <a:p>
            <a:pPr rtl="0" fontAlgn="base"/>
            <a:r>
              <a:rPr lang="en-AU" sz="1600" b="0" i="0" kern="1200">
                <a:solidFill>
                  <a:schemeClr val="tx1"/>
                </a:solidFill>
                <a:effectLst/>
                <a:latin typeface="Public Sans"/>
              </a:rPr>
              <a:t>Facilitating opportunities for students to engage in aspects of their new school setting can also have a significant impact on students behaviour and motivation. Schools that create strong student engagement through their transition practices often achieve this by creating a welcoming, inclusive environment for students and their families. This environment encourages students to participate, and feel connected to and part of, the whole school community. </a:t>
            </a:r>
          </a:p>
          <a:p>
            <a:pPr rtl="0" fontAlgn="base"/>
            <a:endParaRPr lang="en-AU"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endParaRPr lang="en-US">
              <a:latin typeface="Public Sans"/>
            </a:endParaRPr>
          </a:p>
          <a:p>
            <a:pPr rtl="0" fontAlgn="base"/>
            <a:r>
              <a:rPr lang="en-AU" sz="1600" b="1" i="0" kern="1200">
                <a:solidFill>
                  <a:schemeClr val="tx1"/>
                </a:solidFill>
                <a:effectLst/>
                <a:latin typeface="Public Sans"/>
              </a:rPr>
              <a:t>Wellbeing: </a:t>
            </a:r>
          </a:p>
          <a:p>
            <a:pPr fontAlgn="base"/>
            <a:r>
              <a:rPr lang="en-US" sz="1600" b="0" i="0" u="none" strike="noStrike" kern="1200">
                <a:solidFill>
                  <a:schemeClr val="tx1"/>
                </a:solidFill>
                <a:effectLst/>
                <a:latin typeface="Public Sans"/>
              </a:rPr>
              <a:t>Embedding transition practices that support students mental, social, emotional and cultural wellbeing </a:t>
            </a:r>
            <a:r>
              <a:rPr lang="en-US">
                <a:latin typeface="Public Sans"/>
              </a:rPr>
              <a:t>is just as important. It fosters</a:t>
            </a:r>
            <a:r>
              <a:rPr lang="en-US" sz="1600" b="0" i="0" u="none" strike="noStrike" kern="1200">
                <a:solidFill>
                  <a:schemeClr val="tx1"/>
                </a:solidFill>
                <a:effectLst/>
                <a:latin typeface="Public Sans"/>
              </a:rPr>
              <a:t> an environment that supports students to cope with normal stressors, learn productively and participate in their school community. When transition practices support students </a:t>
            </a:r>
            <a:r>
              <a:rPr lang="en-US">
                <a:latin typeface="Public Sans"/>
              </a:rPr>
              <a:t>to form</a:t>
            </a:r>
            <a:r>
              <a:rPr lang="en-US" sz="1600" b="0" i="0" u="none" strike="noStrike" kern="1200">
                <a:solidFill>
                  <a:schemeClr val="tx1"/>
                </a:solidFill>
                <a:effectLst/>
                <a:latin typeface="Public Sans"/>
              </a:rPr>
              <a:t> new friendships </a:t>
            </a:r>
            <a:r>
              <a:rPr lang="en-US">
                <a:latin typeface="Public Sans"/>
              </a:rPr>
              <a:t>and</a:t>
            </a:r>
            <a:r>
              <a:rPr lang="en-US" sz="1600" b="0" i="0" u="none" strike="noStrike" kern="1200">
                <a:solidFill>
                  <a:schemeClr val="tx1"/>
                </a:solidFill>
                <a:effectLst/>
                <a:latin typeface="Public Sans"/>
              </a:rPr>
              <a:t> connect with staff across school settings they feel </a:t>
            </a:r>
            <a:r>
              <a:rPr lang="en-US">
                <a:latin typeface="Public Sans"/>
              </a:rPr>
              <a:t>safer, develop</a:t>
            </a:r>
            <a:r>
              <a:rPr lang="en-US" sz="1600" b="0" i="0" u="none" strike="noStrike" kern="1200">
                <a:solidFill>
                  <a:schemeClr val="tx1"/>
                </a:solidFill>
                <a:effectLst/>
                <a:latin typeface="Public Sans"/>
              </a:rPr>
              <a:t> a sense of belonging and inclusion in the new school environment.</a:t>
            </a:r>
            <a:endParaRPr lang="en-AU" sz="1600" b="0" i="0" kern="1200">
              <a:solidFill>
                <a:schemeClr val="tx1"/>
              </a:solidFill>
              <a:effectLst/>
              <a:latin typeface="Public Sans"/>
            </a:endParaRPr>
          </a:p>
          <a:p>
            <a:pPr rtl="0" fontAlgn="base"/>
            <a:endParaRPr lang="en-US" sz="1600" b="1" i="0" kern="1200">
              <a:solidFill>
                <a:schemeClr val="tx1"/>
              </a:solidFill>
              <a:effectLst/>
              <a:latin typeface="Public Sans" pitchFamily="2" charset="0"/>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endParaRPr lang="en-US" sz="1600" i="0" kern="1200">
              <a:solidFill>
                <a:schemeClr val="tx1"/>
              </a:solidFill>
              <a:effectLst/>
              <a:latin typeface="Public Sans" pitchFamily="2" charset="0"/>
            </a:endParaRPr>
          </a:p>
          <a:p>
            <a:r>
              <a:rPr lang="en-AU" b="1">
                <a:latin typeface="Public Sans"/>
              </a:rPr>
              <a:t>CLICK</a:t>
            </a:r>
            <a:endParaRPr lang="en-US">
              <a:latin typeface="Public Sans"/>
            </a:endParaRPr>
          </a:p>
          <a:p>
            <a:pPr fontAlgn="base"/>
            <a:endParaRPr lang="en-US" b="1"/>
          </a:p>
          <a:p>
            <a:endParaRPr lang="en-AU"/>
          </a:p>
        </p:txBody>
      </p:sp>
      <p:sp>
        <p:nvSpPr>
          <p:cNvPr id="4" name="Slide Number Placeholder 3">
            <a:extLst>
              <a:ext uri="{FF2B5EF4-FFF2-40B4-BE49-F238E27FC236}">
                <a16:creationId xmlns:a16="http://schemas.microsoft.com/office/drawing/2014/main" id="{F7CD83BD-5BE3-3E64-B837-780DB69552E9}"/>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2546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4716A-6AD4-74BC-8271-17828D6A0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905DA-511E-B8C7-6AF6-E6799FEA9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8C712-AD7F-9200-3780-81952D260642}"/>
              </a:ext>
            </a:extLst>
          </p:cNvPr>
          <p:cNvSpPr>
            <a:spLocks noGrp="1"/>
          </p:cNvSpPr>
          <p:nvPr>
            <p:ph type="body" idx="1"/>
          </p:nvPr>
        </p:nvSpPr>
        <p:spPr/>
        <p:txBody>
          <a:bodyPr/>
          <a:lstStyle/>
          <a:p>
            <a:pPr rtl="0" fontAlgn="base"/>
            <a:r>
              <a:rPr lang="en-AU" sz="1600" b="1" i="0" u="none" strike="noStrike" kern="1200">
                <a:solidFill>
                  <a:schemeClr val="tx1"/>
                </a:solidFill>
                <a:effectLst/>
                <a:latin typeface="Public Sans"/>
              </a:rPr>
              <a:t>Slide: </a:t>
            </a:r>
            <a:r>
              <a:rPr lang="en-AU" sz="1600" b="0" i="0" u="none" strike="noStrike" kern="1200">
                <a:solidFill>
                  <a:schemeClr val="tx1"/>
                </a:solidFill>
                <a:effectLst/>
                <a:latin typeface="Public Sans"/>
              </a:rPr>
              <a:t>Check for understanding </a:t>
            </a:r>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Purpose:</a:t>
            </a:r>
            <a:r>
              <a:rPr lang="en-AU" sz="1600" b="0" i="0" u="none" strike="noStrike" kern="1200">
                <a:solidFill>
                  <a:schemeClr val="tx1"/>
                </a:solidFill>
                <a:effectLst/>
                <a:latin typeface="Public Sans"/>
              </a:rPr>
              <a:t> Check understanding of the evidence so far</a:t>
            </a:r>
          </a:p>
          <a:p>
            <a:pPr rtl="0" fontAlgn="base"/>
            <a:r>
              <a:rPr lang="en-AU" sz="1600" b="1" i="0" u="none" strike="noStrike" kern="1200">
                <a:solidFill>
                  <a:schemeClr val="tx1"/>
                </a:solidFill>
                <a:effectLst/>
                <a:latin typeface="Public Sans"/>
              </a:rPr>
              <a:t>Duration: </a:t>
            </a:r>
            <a:r>
              <a:rPr lang="en-AU" sz="1600" b="0" i="0" u="none" strike="noStrike" kern="1200">
                <a:solidFill>
                  <a:schemeClr val="tx1"/>
                </a:solidFill>
                <a:effectLst/>
                <a:latin typeface="Public Sans"/>
              </a:rPr>
              <a:t>1 minute</a:t>
            </a:r>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Script:</a:t>
            </a:r>
            <a:r>
              <a:rPr lang="en-US" sz="1600" b="0" i="0" kern="1200">
                <a:solidFill>
                  <a:schemeClr val="tx1"/>
                </a:solidFill>
                <a:effectLst/>
                <a:latin typeface="Public Sans"/>
              </a:rPr>
              <a:t>​</a:t>
            </a:r>
          </a:p>
          <a:p>
            <a:pPr fontAlgn="base"/>
            <a:endParaRPr lang="en-AU">
              <a:latin typeface="Public Sans"/>
            </a:endParaRPr>
          </a:p>
          <a:p>
            <a:r>
              <a:rPr lang="en-AU" sz="1600" b="0" i="0" u="none" strike="noStrike" kern="1200">
                <a:solidFill>
                  <a:schemeClr val="tx1"/>
                </a:solidFill>
                <a:effectLst/>
                <a:latin typeface="Public Sans"/>
              </a:rPr>
              <a:t>We’re going to take a moment to check our understanding of the evidence explored so far.</a:t>
            </a:r>
            <a:r>
              <a:rPr lang="en-US" sz="1600" b="0" i="0" kern="1200">
                <a:solidFill>
                  <a:schemeClr val="tx1"/>
                </a:solidFill>
                <a:effectLst/>
                <a:latin typeface="Public Sans"/>
              </a:rPr>
              <a:t>​ Answer ‘true’ or ‘false’ to the following statements:</a:t>
            </a:r>
            <a:endParaRPr lang="en-US">
              <a:latin typeface="Public Sans"/>
            </a:endParaRPr>
          </a:p>
          <a:p>
            <a:pPr rtl="0" fontAlgn="base"/>
            <a:endParaRPr lang="en-US" sz="1600" b="0" i="0" kern="1200">
              <a:solidFill>
                <a:schemeClr val="tx1"/>
              </a:solidFill>
              <a:effectLst/>
              <a:latin typeface="Public Sans" pitchFamily="2" charset="0"/>
              <a:ea typeface="+mn-ea"/>
              <a:cs typeface="+mn-cs"/>
            </a:endParaRPr>
          </a:p>
          <a:p>
            <a:pPr rtl="0" fontAlgn="base"/>
            <a:r>
              <a:rPr lang="en-US" sz="1600" b="1" i="0" kern="1200">
                <a:solidFill>
                  <a:schemeClr val="tx1"/>
                </a:solidFill>
                <a:effectLst/>
                <a:latin typeface="Public Sans"/>
              </a:rPr>
              <a:t>CLICK</a:t>
            </a:r>
          </a:p>
          <a:p>
            <a:pPr rtl="0" fontAlgn="base"/>
            <a:endParaRPr lang="en-AU" sz="1600" b="0" i="0" kern="1200">
              <a:solidFill>
                <a:schemeClr val="tx1"/>
              </a:solidFill>
              <a:effectLst/>
              <a:latin typeface="Public Sans" pitchFamily="2" charset="0"/>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a:solidFill>
                  <a:srgbClr val="22272B">
                    <a:hueOff val="0"/>
                    <a:satOff val="0"/>
                    <a:lumOff val="0"/>
                    <a:alphaOff val="0"/>
                  </a:srgbClr>
                </a:solidFill>
                <a:latin typeface="Public Sans"/>
              </a:rPr>
              <a:t>Successful transition practices only focus on students’ academic development.  (True)</a:t>
            </a:r>
          </a:p>
          <a:p>
            <a:pPr marL="0" marR="0" lvl="0" indent="0" algn="l" defTabSz="1219170" rtl="0" eaLnBrk="1" fontAlgn="base" latinLnBrk="0" hangingPunct="1">
              <a:lnSpc>
                <a:spcPct val="100000"/>
              </a:lnSpc>
              <a:spcBef>
                <a:spcPts val="0"/>
              </a:spcBef>
              <a:spcAft>
                <a:spcPts val="0"/>
              </a:spcAft>
              <a:buClrTx/>
              <a:buSzTx/>
              <a:buFontTx/>
              <a:buNone/>
              <a:tabLst/>
              <a:defRPr/>
            </a:pPr>
            <a:endParaRPr lang="en-AU" sz="1600">
              <a:solidFill>
                <a:srgbClr val="22272B">
                  <a:hueOff val="0"/>
                  <a:satOff val="0"/>
                  <a:lumOff val="0"/>
                  <a:alphaOff val="0"/>
                </a:srgbClr>
              </a:solidFill>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a:solidFill>
                  <a:srgbClr val="22272B">
                    <a:hueOff val="0"/>
                    <a:satOff val="0"/>
                    <a:lumOff val="0"/>
                    <a:alphaOff val="0"/>
                  </a:srgbClr>
                </a:solidFill>
                <a:latin typeface="Public Sans"/>
              </a:rPr>
              <a:t>CLICK</a:t>
            </a:r>
          </a:p>
          <a:p>
            <a:pPr marL="0" marR="0" lvl="0" indent="0" algn="l" defTabSz="1219170" rtl="0" eaLnBrk="1" fontAlgn="base"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22272B">
                  <a:hueOff val="0"/>
                  <a:satOff val="0"/>
                  <a:lumOff val="0"/>
                  <a:alphaOff val="0"/>
                </a:srgbClr>
              </a:solidFill>
              <a:effectLst/>
              <a:uLnTx/>
              <a:uFillTx/>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a:solidFill>
                  <a:srgbClr val="22272B">
                    <a:hueOff val="0"/>
                    <a:satOff val="0"/>
                    <a:lumOff val="0"/>
                    <a:alphaOff val="0"/>
                  </a:srgbClr>
                </a:solidFill>
                <a:latin typeface="Public Sans"/>
              </a:rPr>
              <a:t>It is not important to involve parents and carers in transition practices. (False)</a:t>
            </a:r>
          </a:p>
          <a:p>
            <a:pPr marL="0" marR="0" lvl="0" indent="0" algn="l" defTabSz="1219170" rtl="0" eaLnBrk="1" fontAlgn="base" latinLnBrk="0" hangingPunct="1">
              <a:lnSpc>
                <a:spcPct val="100000"/>
              </a:lnSpc>
              <a:spcBef>
                <a:spcPts val="0"/>
              </a:spcBef>
              <a:spcAft>
                <a:spcPts val="0"/>
              </a:spcAft>
              <a:buClrTx/>
              <a:buSzTx/>
              <a:buFontTx/>
              <a:buNone/>
              <a:tabLst/>
              <a:defRPr/>
            </a:pPr>
            <a:endParaRPr lang="en-AU" sz="1600">
              <a:solidFill>
                <a:srgbClr val="22272B">
                  <a:hueOff val="0"/>
                  <a:satOff val="0"/>
                  <a:lumOff val="0"/>
                  <a:alphaOff val="0"/>
                </a:srgbClr>
              </a:solidFill>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a:solidFill>
                  <a:srgbClr val="22272B">
                    <a:hueOff val="0"/>
                    <a:satOff val="0"/>
                    <a:lumOff val="0"/>
                    <a:alphaOff val="0"/>
                  </a:srgbClr>
                </a:solidFill>
                <a:latin typeface="Public Sans"/>
              </a:rPr>
              <a:t>CLICK</a:t>
            </a:r>
          </a:p>
          <a:p>
            <a:pPr marL="0" marR="0" lvl="0" indent="0" algn="l" defTabSz="1219170" rtl="0" eaLnBrk="1" fontAlgn="base"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22272B">
                  <a:hueOff val="0"/>
                  <a:satOff val="0"/>
                  <a:lumOff val="0"/>
                  <a:alphaOff val="0"/>
                </a:srgbClr>
              </a:solidFill>
              <a:effectLst/>
              <a:uLnTx/>
              <a:uFillTx/>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2272B">
                    <a:hueOff val="0"/>
                    <a:satOff val="0"/>
                    <a:lumOff val="0"/>
                    <a:alphaOff val="0"/>
                  </a:srgbClr>
                </a:solidFill>
                <a:effectLst/>
                <a:uLnTx/>
                <a:uFillTx/>
                <a:latin typeface="Public Sans"/>
              </a:rPr>
              <a:t>A sense of belonging in the new school environment supports student engagement and motivation</a:t>
            </a:r>
            <a:r>
              <a:rPr lang="en-AU">
                <a:solidFill>
                  <a:srgbClr val="22272B">
                    <a:hueOff val="0"/>
                    <a:satOff val="0"/>
                    <a:lumOff val="0"/>
                    <a:alphaOff val="0"/>
                  </a:srgbClr>
                </a:solidFill>
                <a:latin typeface="Public Sans"/>
              </a:rPr>
              <a:t>.</a:t>
            </a:r>
            <a:r>
              <a:rPr kumimoji="0" lang="en-AU" sz="1600" b="0" i="0" u="none" strike="noStrike" kern="1200" cap="none" spc="0" normalizeH="0" baseline="0" noProof="0">
                <a:ln>
                  <a:noFill/>
                </a:ln>
                <a:solidFill>
                  <a:srgbClr val="22272B">
                    <a:hueOff val="0"/>
                    <a:satOff val="0"/>
                    <a:lumOff val="0"/>
                    <a:alphaOff val="0"/>
                  </a:srgbClr>
                </a:solidFill>
                <a:effectLst/>
                <a:uLnTx/>
                <a:uFillTx/>
                <a:latin typeface="Public Sans"/>
              </a:rPr>
              <a:t> (True)</a:t>
            </a:r>
            <a:endParaRPr lang="en-AU" sz="1600" b="0" i="0" kern="1200">
              <a:solidFill>
                <a:schemeClr val="tx1"/>
              </a:solidFill>
              <a:effectLst/>
              <a:latin typeface="Public Sans"/>
            </a:endParaRPr>
          </a:p>
          <a:p>
            <a:pPr rtl="0" fontAlgn="base"/>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CLICK</a:t>
            </a:r>
            <a:endParaRPr lang="en-US" sz="1600" b="0" i="0" kern="1200">
              <a:solidFill>
                <a:schemeClr val="tx1"/>
              </a:solidFill>
              <a:effectLst/>
              <a:latin typeface="Public Sans"/>
            </a:endParaRPr>
          </a:p>
          <a:p>
            <a:endParaRPr lang="en-AU"/>
          </a:p>
        </p:txBody>
      </p:sp>
      <p:sp>
        <p:nvSpPr>
          <p:cNvPr id="4" name="Slide Number Placeholder 3">
            <a:extLst>
              <a:ext uri="{FF2B5EF4-FFF2-40B4-BE49-F238E27FC236}">
                <a16:creationId xmlns:a16="http://schemas.microsoft.com/office/drawing/2014/main" id="{A70B68E3-EF61-F1C1-D27B-1914F2B1F9FF}"/>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88976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E139-A2F9-CA21-E30A-58F921DD1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BA794-B60A-BC80-D7F6-3B7B00F9A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EC814-7B6F-E4A3-1101-BE6B4C0D87C6}"/>
              </a:ext>
            </a:extLst>
          </p:cNvPr>
          <p:cNvSpPr>
            <a:spLocks noGrp="1"/>
          </p:cNvSpPr>
          <p:nvPr>
            <p:ph type="body" idx="1"/>
          </p:nvPr>
        </p:nvSpPr>
        <p:spPr/>
        <p:txBody>
          <a:bodyPr/>
          <a:lstStyle/>
          <a:p>
            <a:pPr>
              <a:defRPr/>
            </a:pPr>
            <a:r>
              <a:rPr lang="en-AU" b="1">
                <a:solidFill>
                  <a:srgbClr val="000000"/>
                </a:solidFill>
                <a:highlight>
                  <a:srgbClr val="F5F5F5"/>
                </a:highlight>
                <a:latin typeface="Public Sans"/>
              </a:rPr>
              <a:t>Slide: </a:t>
            </a:r>
            <a:r>
              <a:rPr lang="en-AU">
                <a:solidFill>
                  <a:srgbClr val="000000"/>
                </a:solidFill>
                <a:highlight>
                  <a:srgbClr val="F5F5F5"/>
                </a:highlight>
                <a:latin typeface="Public Sans"/>
              </a:rPr>
              <a:t>Practices that support a successful transition from primary to high school</a:t>
            </a:r>
            <a:endParaRPr lang="en-AU">
              <a:solidFill>
                <a:srgbClr val="444444"/>
              </a:solidFill>
              <a:highlight>
                <a:srgbClr val="F5F5F5"/>
              </a:highlight>
              <a:latin typeface="Public Sans"/>
            </a:endParaRPr>
          </a:p>
          <a:p>
            <a:pPr defTabSz="1219170" eaLnBrk="1" hangingPunct="1">
              <a:spcBef>
                <a:spcPts val="0"/>
              </a:spcBef>
              <a:spcAft>
                <a:spcPts val="0"/>
              </a:spcAft>
              <a:defRPr/>
            </a:pPr>
            <a:r>
              <a:rPr lang="en-AU" b="1">
                <a:solidFill>
                  <a:srgbClr val="000000"/>
                </a:solidFill>
                <a:highlight>
                  <a:srgbClr val="F5F5F5"/>
                </a:highlight>
                <a:latin typeface="Public Sans"/>
              </a:rPr>
              <a:t>Purpose: </a:t>
            </a:r>
            <a:r>
              <a:rPr lang="en-AU" b="0">
                <a:solidFill>
                  <a:srgbClr val="000000"/>
                </a:solidFill>
                <a:highlight>
                  <a:srgbClr val="F5F5F5"/>
                </a:highlight>
                <a:latin typeface="Public Sans"/>
              </a:rPr>
              <a:t>Title slide</a:t>
            </a:r>
          </a:p>
          <a:p>
            <a:pPr>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5 seconds</a:t>
            </a:r>
          </a:p>
          <a:p>
            <a:pPr defTabSz="1219170" eaLnBrk="1" hangingPunct="1">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 </a:t>
            </a:r>
          </a:p>
          <a:p>
            <a:pPr>
              <a:defRPr/>
            </a:pPr>
            <a:endParaRPr lang="en-AU">
              <a:latin typeface="Public Sans"/>
            </a:endParaRPr>
          </a:p>
          <a:p>
            <a:pPr>
              <a:defRPr/>
            </a:pPr>
            <a:r>
              <a:rPr lang="en-AU">
                <a:latin typeface="Public Sans"/>
              </a:rPr>
              <a:t>To strengthen our approach to transition from primary to high school, we will now explore the key practices that support a successful transition for students.</a:t>
            </a:r>
            <a:endParaRPr lang="en-AU"/>
          </a:p>
          <a:p>
            <a:pPr>
              <a:defRPr/>
            </a:pPr>
            <a:endParaRPr lang="en-US">
              <a:solidFill>
                <a:srgbClr val="444444"/>
              </a:solidFill>
              <a:highlight>
                <a:srgbClr val="F5F5F5"/>
              </a:highlight>
            </a:endParaRPr>
          </a:p>
          <a:p>
            <a:pPr defTabSz="1219170" eaLnBrk="1" hangingPunct="1">
              <a:spcBef>
                <a:spcPts val="0"/>
              </a:spcBef>
              <a:spcAft>
                <a:spcPts val="0"/>
              </a:spcAft>
              <a:defRPr/>
            </a:pPr>
            <a:r>
              <a:rPr lang="en-US" b="1">
                <a:solidFill>
                  <a:srgbClr val="444444"/>
                </a:solidFill>
                <a:highlight>
                  <a:srgbClr val="F5F5F5"/>
                </a:highlight>
                <a:latin typeface="Public Sans"/>
              </a:rPr>
              <a:t>CLICK</a:t>
            </a:r>
          </a:p>
          <a:p>
            <a:endParaRPr lang="en-AU"/>
          </a:p>
        </p:txBody>
      </p:sp>
      <p:sp>
        <p:nvSpPr>
          <p:cNvPr id="4" name="Slide Number Placeholder 3">
            <a:extLst>
              <a:ext uri="{FF2B5EF4-FFF2-40B4-BE49-F238E27FC236}">
                <a16:creationId xmlns:a16="http://schemas.microsoft.com/office/drawing/2014/main" id="{ECE97898-3FDB-4E01-0739-63C9E4C6C15B}"/>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445534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DA862-3464-77F2-1E90-BF428E1D8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51EF8-F4CD-C7DC-52B9-349D1D764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05299-FF73-7A05-8E5E-B0E9B139E2A2}"/>
              </a:ext>
            </a:extLst>
          </p:cNvPr>
          <p:cNvSpPr>
            <a:spLocks noGrp="1"/>
          </p:cNvSpPr>
          <p:nvPr>
            <p:ph type="body" idx="1"/>
          </p:nvPr>
        </p:nvSpPr>
        <p:spPr/>
        <p:txBody>
          <a:bodyPr/>
          <a:lstStyle/>
          <a:p>
            <a:pPr rtl="0" fontAlgn="base"/>
            <a:r>
              <a:rPr lang="en-AU" sz="1600" b="1" i="0" u="none" strike="noStrike" kern="1200">
                <a:solidFill>
                  <a:schemeClr val="tx1"/>
                </a:solidFill>
                <a:effectLst/>
                <a:latin typeface="Public Sans"/>
              </a:rPr>
              <a:t>Slide: </a:t>
            </a:r>
            <a:r>
              <a:rPr lang="en-AU" sz="1600" b="0" i="0" u="none" strike="noStrike" kern="1200">
                <a:solidFill>
                  <a:schemeClr val="tx1"/>
                </a:solidFill>
                <a:effectLst/>
                <a:latin typeface="Public Sans"/>
              </a:rPr>
              <a:t>Practices supporting successful transition to high school</a:t>
            </a:r>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Purpose: </a:t>
            </a:r>
            <a:r>
              <a:rPr lang="en-AU" sz="1600" b="0" i="0" u="none" strike="noStrike" kern="1200">
                <a:solidFill>
                  <a:schemeClr val="tx1"/>
                </a:solidFill>
                <a:effectLst/>
                <a:latin typeface="Public Sans"/>
              </a:rPr>
              <a:t>Increase awareness of what the evidence base says about effective transition practices  </a:t>
            </a:r>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Duration: </a:t>
            </a:r>
            <a:r>
              <a:rPr lang="en-AU" sz="1600" b="0" i="0" u="none" strike="noStrike" kern="1200">
                <a:solidFill>
                  <a:schemeClr val="tx1"/>
                </a:solidFill>
                <a:effectLst/>
                <a:latin typeface="Public Sans"/>
              </a:rPr>
              <a:t>5 minutes</a:t>
            </a:r>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Script:</a:t>
            </a:r>
            <a:r>
              <a:rPr lang="en-US" sz="1600" b="0" i="0" kern="1200">
                <a:solidFill>
                  <a:schemeClr val="tx1"/>
                </a:solidFill>
                <a:effectLst/>
                <a:latin typeface="Public Sans"/>
              </a:rPr>
              <a:t>​</a:t>
            </a:r>
          </a:p>
          <a:p>
            <a:pPr rtl="0" fontAlgn="base"/>
            <a:r>
              <a:rPr lang="en-AU" sz="1600" b="0" i="0" kern="1200">
                <a:solidFill>
                  <a:schemeClr val="tx1"/>
                </a:solidFill>
                <a:effectLst/>
                <a:latin typeface="Public Sans"/>
              </a:rPr>
              <a:t>​</a:t>
            </a:r>
          </a:p>
          <a:p>
            <a:pPr fontAlgn="base"/>
            <a:r>
              <a:rPr lang="en-AU" sz="1600" b="0" i="0" u="none" strike="noStrike" kern="1200">
                <a:solidFill>
                  <a:schemeClr val="tx1"/>
                </a:solidFill>
                <a:effectLst/>
                <a:latin typeface="Public Sans"/>
              </a:rPr>
              <a:t>The evidence tells us that a successful transition to high school involves several key ingredients</a:t>
            </a:r>
            <a:r>
              <a:rPr lang="en-US" sz="1600" b="0" i="0" u="none" strike="noStrike" kern="1200">
                <a:solidFill>
                  <a:schemeClr val="tx1"/>
                </a:solidFill>
                <a:effectLst/>
                <a:latin typeface="Public Sans"/>
              </a:rPr>
              <a:t>. These include:</a:t>
            </a:r>
            <a:endParaRPr lang="en-US">
              <a:latin typeface="Public Sans"/>
            </a:endParaRPr>
          </a:p>
          <a:p>
            <a:endParaRPr lang="en-AU" b="1">
              <a:latin typeface="Public Sans"/>
            </a:endParaRPr>
          </a:p>
          <a:p>
            <a:r>
              <a:rPr lang="en-AU" b="1">
                <a:latin typeface="Public Sans"/>
              </a:rPr>
              <a:t>CLICK</a:t>
            </a:r>
            <a:endParaRPr lang="en-AU">
              <a:latin typeface="Public Sans"/>
            </a:endParaRPr>
          </a:p>
          <a:p>
            <a:pPr rtl="0" fontAlgn="base"/>
            <a:r>
              <a:rPr lang="en-AU" sz="1600" b="0" i="0" kern="1200">
                <a:solidFill>
                  <a:schemeClr val="tx1"/>
                </a:solidFill>
                <a:effectLst/>
                <a:latin typeface="Public Sans"/>
              </a:rPr>
              <a:t>​</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0" i="0" u="none" strike="noStrike" kern="1200">
                <a:solidFill>
                  <a:schemeClr val="tx1"/>
                </a:solidFill>
                <a:effectLst/>
                <a:latin typeface="Public Sans"/>
              </a:rPr>
              <a:t>1. </a:t>
            </a:r>
            <a:r>
              <a:rPr lang="en-AU">
                <a:latin typeface="Public Sans"/>
              </a:rPr>
              <a:t>transition</a:t>
            </a:r>
            <a:r>
              <a:rPr lang="en-AU" sz="1600">
                <a:solidFill>
                  <a:schemeClr val="tx1"/>
                </a:solidFill>
                <a:latin typeface="Public Sans"/>
              </a:rPr>
              <a:t> starts early with targeted supports for students with additional needs</a:t>
            </a:r>
          </a:p>
          <a:p>
            <a:pPr rtl="0" fontAlgn="base"/>
            <a:r>
              <a:rPr lang="en-US"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2. </a:t>
            </a:r>
            <a:r>
              <a:rPr lang="en-AU">
                <a:latin typeface="Public Sans"/>
              </a:rPr>
              <a:t>strong</a:t>
            </a:r>
            <a:r>
              <a:rPr lang="en-AU" sz="1600" b="0" i="0" u="none" strike="noStrike" kern="1200">
                <a:solidFill>
                  <a:schemeClr val="tx1"/>
                </a:solidFill>
                <a:effectLst/>
                <a:latin typeface="Public Sans"/>
              </a:rPr>
              <a:t> collaboration and information sharing between schools</a:t>
            </a:r>
            <a:r>
              <a:rPr lang="en-US" sz="1600" b="0" i="0" kern="1200">
                <a:solidFill>
                  <a:schemeClr val="tx1"/>
                </a:solidFill>
                <a:effectLst/>
                <a:latin typeface="Public Sans"/>
              </a:rPr>
              <a:t>​</a:t>
            </a:r>
          </a:p>
          <a:p>
            <a:pPr rtl="0" fontAlgn="base"/>
            <a:r>
              <a:rPr lang="en-AU"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3. </a:t>
            </a:r>
            <a:r>
              <a:rPr lang="en-AU">
                <a:latin typeface="Public Sans"/>
              </a:rPr>
              <a:t>establishing</a:t>
            </a:r>
            <a:r>
              <a:rPr lang="en-AU" sz="1600" b="0" i="0" u="none" strike="noStrike" kern="1200">
                <a:solidFill>
                  <a:schemeClr val="tx1"/>
                </a:solidFill>
                <a:effectLst/>
                <a:latin typeface="Public Sans"/>
              </a:rPr>
              <a:t> a dedicated transition coordinator or team</a:t>
            </a:r>
            <a:r>
              <a:rPr lang="en-US" sz="1600" b="0" i="0" kern="1200">
                <a:solidFill>
                  <a:schemeClr val="tx1"/>
                </a:solidFill>
                <a:effectLst/>
                <a:latin typeface="Public Sans"/>
              </a:rPr>
              <a:t>​</a:t>
            </a:r>
          </a:p>
          <a:p>
            <a:pPr rtl="0" fontAlgn="base"/>
            <a:r>
              <a:rPr lang="en-AU"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4. </a:t>
            </a:r>
            <a:r>
              <a:rPr lang="en-AU">
                <a:latin typeface="Public Sans"/>
              </a:rPr>
              <a:t>providing</a:t>
            </a:r>
            <a:r>
              <a:rPr lang="en-AU" sz="1600" b="0" i="0" u="none" strike="noStrike" kern="1200">
                <a:solidFill>
                  <a:schemeClr val="tx1"/>
                </a:solidFill>
                <a:effectLst/>
                <a:latin typeface="Public Sans"/>
              </a:rPr>
              <a:t> a range of programs to support diverse student needs</a:t>
            </a:r>
            <a:r>
              <a:rPr lang="en-US" sz="1600" b="0" i="0" kern="1200">
                <a:solidFill>
                  <a:schemeClr val="tx1"/>
                </a:solidFill>
                <a:effectLst/>
                <a:latin typeface="Public Sans"/>
              </a:rPr>
              <a:t>​</a:t>
            </a:r>
          </a:p>
          <a:p>
            <a:pPr rtl="0" fontAlgn="base"/>
            <a:r>
              <a:rPr lang="en-US"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5. </a:t>
            </a:r>
            <a:r>
              <a:rPr lang="en-AU">
                <a:latin typeface="Public Sans"/>
              </a:rPr>
              <a:t>building</a:t>
            </a:r>
            <a:r>
              <a:rPr lang="en-AU" sz="1600" b="0" i="0" u="none" strike="noStrike" kern="1200">
                <a:solidFill>
                  <a:schemeClr val="tx1"/>
                </a:solidFill>
                <a:effectLst/>
                <a:latin typeface="Public Sans"/>
              </a:rPr>
              <a:t> teachers’ understanding of Year 6 and 7 curriculum and pedagogy</a:t>
            </a:r>
            <a:r>
              <a:rPr lang="en-US" sz="1600" b="0" i="0" kern="1200">
                <a:solidFill>
                  <a:schemeClr val="tx1"/>
                </a:solidFill>
                <a:effectLst/>
                <a:latin typeface="Public Sans"/>
              </a:rPr>
              <a:t>​</a:t>
            </a:r>
          </a:p>
          <a:p>
            <a:pPr rtl="0" fontAlgn="base"/>
            <a:endParaRPr lang="en-US" sz="1600" b="0" i="0" kern="1200">
              <a:solidFill>
                <a:schemeClr val="tx1"/>
              </a:solidFill>
              <a:effectLst/>
              <a:latin typeface="Public Sans" pitchFamily="2" charset="0"/>
              <a:ea typeface="+mn-ea"/>
              <a:cs typeface="+mn-cs"/>
            </a:endParaRPr>
          </a:p>
          <a:p>
            <a:pPr rtl="0" fontAlgn="base"/>
            <a:r>
              <a:rPr lang="en-AU" sz="1600" b="0" i="0" u="none" strike="noStrike" kern="1200">
                <a:solidFill>
                  <a:schemeClr val="tx1"/>
                </a:solidFill>
                <a:effectLst/>
                <a:latin typeface="Public Sans"/>
              </a:rPr>
              <a:t>6. </a:t>
            </a:r>
            <a:r>
              <a:rPr lang="en-AU">
                <a:latin typeface="Public Sans"/>
              </a:rPr>
              <a:t>effective</a:t>
            </a:r>
            <a:r>
              <a:rPr lang="en-AU" sz="1600" b="0" i="0" u="none" strike="noStrike" kern="1200">
                <a:solidFill>
                  <a:schemeClr val="tx1"/>
                </a:solidFill>
                <a:effectLst/>
                <a:latin typeface="Public Sans"/>
              </a:rPr>
              <a:t> communication and engagement with parents/carers</a:t>
            </a:r>
            <a:r>
              <a:rPr lang="en-US" sz="1600" b="0" i="0" kern="1200">
                <a:solidFill>
                  <a:schemeClr val="tx1"/>
                </a:solidFill>
                <a:effectLst/>
                <a:latin typeface="Public Sans"/>
              </a:rPr>
              <a:t>​</a:t>
            </a:r>
            <a:r>
              <a:rPr lang="en-US">
                <a:latin typeface="Public Sans"/>
              </a:rPr>
              <a:t>.</a:t>
            </a:r>
            <a:endParaRPr lang="en-US" sz="1600" b="0" i="0" kern="1200">
              <a:solidFill>
                <a:schemeClr val="tx1"/>
              </a:solidFill>
              <a:effectLst/>
              <a:latin typeface="Public Sans" pitchFamily="2" charset="0"/>
            </a:endParaRPr>
          </a:p>
          <a:p>
            <a:pPr rtl="0" fontAlgn="base"/>
            <a:endParaRPr lang="en-US" sz="1600" b="0" i="0" kern="1200">
              <a:solidFill>
                <a:schemeClr val="tx1"/>
              </a:solidFill>
              <a:effectLst/>
              <a:latin typeface="Public Sans" pitchFamily="2" charset="0"/>
              <a:ea typeface="+mn-ea"/>
              <a:cs typeface="+mn-cs"/>
            </a:endParaRPr>
          </a:p>
          <a:p>
            <a:pPr rtl="0" fontAlgn="base"/>
            <a:r>
              <a:rPr lang="en-AU" sz="1600" b="1" i="0" kern="1200">
                <a:solidFill>
                  <a:schemeClr val="tx1"/>
                </a:solidFill>
                <a:effectLst/>
                <a:latin typeface="Public Sans"/>
              </a:rPr>
              <a:t>Optional: </a:t>
            </a:r>
            <a:r>
              <a:rPr lang="en-AU" sz="1600" b="0" i="0" kern="1200">
                <a:solidFill>
                  <a:schemeClr val="tx1"/>
                </a:solidFill>
                <a:effectLst/>
                <a:latin typeface="Public Sans"/>
              </a:rPr>
              <a:t>discuss how current transition practices align with the evidence-base. ​</a:t>
            </a:r>
          </a:p>
          <a:p>
            <a:pPr rtl="0" fontAlgn="base"/>
            <a:endParaRPr lang="en-AU"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pPr rtl="0" fontAlgn="base"/>
            <a:endParaRPr lang="en-US" sz="1600" b="0" i="0" kern="1200">
              <a:solidFill>
                <a:schemeClr val="tx1"/>
              </a:solidFill>
              <a:effectLst/>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Public Sans" pitchFamily="2" charset="77"/>
            </a:endParaRPr>
          </a:p>
          <a:p>
            <a:pPr>
              <a:defRPr/>
            </a:pPr>
            <a:endParaRPr lang="en-AU"/>
          </a:p>
          <a:p>
            <a:pPr>
              <a:defRPr/>
            </a:pPr>
            <a:endParaRPr lang="en-AU" b="1">
              <a:solidFill>
                <a:srgbClr val="000000"/>
              </a:solidFill>
              <a:latin typeface="Public Sans"/>
            </a:endParaRPr>
          </a:p>
          <a:p>
            <a:pPr marL="285750" indent="-285750">
              <a:buFont typeface="Arial"/>
              <a:buChar char="•"/>
              <a:defRPr/>
            </a:pPr>
            <a:endParaRPr lang="en-AU">
              <a:solidFill>
                <a:srgbClr val="22272B"/>
              </a:solidFill>
            </a:endParaRPr>
          </a:p>
          <a:p>
            <a:endParaRPr lang="en-AU"/>
          </a:p>
        </p:txBody>
      </p:sp>
      <p:sp>
        <p:nvSpPr>
          <p:cNvPr id="4" name="Slide Number Placeholder 3">
            <a:extLst>
              <a:ext uri="{FF2B5EF4-FFF2-40B4-BE49-F238E27FC236}">
                <a16:creationId xmlns:a16="http://schemas.microsoft.com/office/drawing/2014/main" id="{03B8051C-3630-51AA-94CA-A2352FC69E9B}"/>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605702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40F24-0850-D993-7D39-EFDC4C25A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C5F39-8029-2D15-ACF1-3A02712C6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D613A-5A2A-17B3-A7C4-CCD03926BE42}"/>
              </a:ext>
            </a:extLst>
          </p:cNvPr>
          <p:cNvSpPr>
            <a:spLocks noGrp="1"/>
          </p:cNvSpPr>
          <p:nvPr>
            <p:ph type="body" idx="1"/>
          </p:nvPr>
        </p:nvSpPr>
        <p:spPr/>
        <p:txBody>
          <a:bodyPr/>
          <a:lstStyle/>
          <a:p>
            <a:pPr rtl="0" fontAlgn="base"/>
            <a:r>
              <a:rPr lang="en-AU" sz="1600" b="1" i="0" u="none" strike="noStrike" kern="1200">
                <a:solidFill>
                  <a:schemeClr val="tx1"/>
                </a:solidFill>
                <a:effectLst/>
                <a:latin typeface="Public Sans"/>
              </a:rPr>
              <a:t>Slide</a:t>
            </a:r>
            <a:r>
              <a:rPr lang="en-AU" sz="1600" b="0" i="0" u="none" strike="noStrike" kern="1200">
                <a:solidFill>
                  <a:schemeClr val="tx1"/>
                </a:solidFill>
                <a:effectLst/>
                <a:latin typeface="Public Sans"/>
              </a:rPr>
              <a:t>: Activity 2: A deeper dive into the evidence</a:t>
            </a:r>
            <a:r>
              <a:rPr lang="en-US" sz="1600" b="0" i="0" kern="1200">
                <a:solidFill>
                  <a:schemeClr val="tx1"/>
                </a:solidFill>
                <a:effectLst/>
                <a:latin typeface="Public Sans"/>
              </a:rPr>
              <a:t>​</a:t>
            </a:r>
          </a:p>
          <a:p>
            <a:pPr fontAlgn="base"/>
            <a:r>
              <a:rPr lang="en-AU" sz="1600" b="1" i="0" u="none" strike="noStrike" kern="1200">
                <a:solidFill>
                  <a:schemeClr val="tx1"/>
                </a:solidFill>
                <a:effectLst/>
                <a:latin typeface="Public Sans"/>
              </a:rPr>
              <a:t>Purpose: </a:t>
            </a:r>
            <a:r>
              <a:rPr lang="en-AU" sz="1600" b="0" i="0" u="none" strike="noStrike" kern="1200">
                <a:solidFill>
                  <a:schemeClr val="tx1"/>
                </a:solidFill>
                <a:effectLst/>
                <a:latin typeface="Public Sans"/>
              </a:rPr>
              <a:t>Explore </a:t>
            </a:r>
            <a:r>
              <a:rPr lang="en-AU">
                <a:latin typeface="Public Sans"/>
              </a:rPr>
              <a:t>CESE Transition</a:t>
            </a:r>
            <a:r>
              <a:rPr lang="en-AU" sz="1600" b="0" i="0" u="none" strike="noStrike" kern="1200">
                <a:solidFill>
                  <a:schemeClr val="tx1"/>
                </a:solidFill>
                <a:effectLst/>
                <a:latin typeface="Public Sans"/>
              </a:rPr>
              <a:t> to high </a:t>
            </a:r>
            <a:r>
              <a:rPr lang="en-AU">
                <a:latin typeface="Public Sans"/>
              </a:rPr>
              <a:t>school -</a:t>
            </a:r>
            <a:r>
              <a:rPr lang="en-AU" sz="1600" b="0" i="0" u="none" strike="noStrike" kern="1200">
                <a:solidFill>
                  <a:schemeClr val="tx1"/>
                </a:solidFill>
                <a:effectLst/>
                <a:latin typeface="Public Sans"/>
              </a:rPr>
              <a:t> </a:t>
            </a:r>
            <a:r>
              <a:rPr lang="en-AU">
                <a:latin typeface="Public Sans"/>
              </a:rPr>
              <a:t> Reflection guide</a:t>
            </a:r>
            <a:endParaRPr lang="en-AU" sz="1600" b="0" i="0" kern="1200">
              <a:solidFill>
                <a:schemeClr val="tx1"/>
              </a:solidFill>
              <a:effectLst/>
              <a:latin typeface="Public Sans"/>
            </a:endParaRPr>
          </a:p>
          <a:p>
            <a:pPr rtl="0" fontAlgn="base"/>
            <a:r>
              <a:rPr lang="en-AU" sz="1600" b="1" i="0" u="none" strike="noStrike" kern="1200">
                <a:solidFill>
                  <a:schemeClr val="tx1"/>
                </a:solidFill>
                <a:effectLst/>
                <a:latin typeface="Public Sans"/>
              </a:rPr>
              <a:t>Duration: </a:t>
            </a:r>
            <a:r>
              <a:rPr lang="en-AU" sz="1600" b="0" i="0" u="none" strike="noStrike" kern="1200">
                <a:solidFill>
                  <a:schemeClr val="tx1"/>
                </a:solidFill>
                <a:effectLst/>
                <a:latin typeface="Public Sans"/>
              </a:rPr>
              <a:t>10 minutes</a:t>
            </a:r>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Script:</a:t>
            </a:r>
            <a:r>
              <a:rPr lang="en-AU" sz="1600" b="0" i="0" kern="1200">
                <a:solidFill>
                  <a:schemeClr val="tx1"/>
                </a:solidFill>
                <a:effectLst/>
                <a:latin typeface="Public Sans"/>
              </a:rPr>
              <a:t>​</a:t>
            </a:r>
          </a:p>
          <a:p>
            <a:pPr rtl="0" fontAlgn="base"/>
            <a:r>
              <a:rPr lang="en-AU"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For the next 10 minutes we are going to explore successful practices schools have embedded to support students transitioning from primary to high school.</a:t>
            </a:r>
          </a:p>
          <a:p>
            <a:pPr rtl="0" fontAlgn="base"/>
            <a:endParaRPr lang="en-AU" sz="1600" b="0" i="0" kern="1200">
              <a:solidFill>
                <a:schemeClr val="tx1"/>
              </a:solidFill>
              <a:effectLst/>
              <a:latin typeface="Public Sans" pitchFamily="2" charset="0"/>
              <a:ea typeface="+mn-ea"/>
              <a:cs typeface="+mn-cs"/>
            </a:endParaRPr>
          </a:p>
          <a:p>
            <a:pPr rtl="0" fontAlgn="base"/>
            <a:r>
              <a:rPr lang="en-AU" sz="1600" b="1" i="0" kern="1200">
                <a:solidFill>
                  <a:schemeClr val="tx1"/>
                </a:solidFill>
                <a:effectLst/>
                <a:latin typeface="Public Sans"/>
              </a:rPr>
              <a:t>** Facilitator- divide participants into groups. Allocate each group a case study from pages 1, 2, 3, 5, 6 of the Transition to high school reflection guide. </a:t>
            </a:r>
          </a:p>
          <a:p>
            <a:pPr rtl="0" fontAlgn="base"/>
            <a:r>
              <a:rPr lang="en-AU"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I am now going to divide you into small groups to allow discussion. </a:t>
            </a:r>
            <a:r>
              <a:rPr lang="en-US" sz="1600" b="0" i="0" kern="1200">
                <a:solidFill>
                  <a:schemeClr val="tx1"/>
                </a:solidFill>
                <a:effectLst/>
                <a:latin typeface="Public Sans"/>
              </a:rPr>
              <a:t>​Each group will receive one case study from the Transition to high school Reflection guide.</a:t>
            </a:r>
          </a:p>
          <a:p>
            <a:pPr rtl="0" fontAlgn="base"/>
            <a:endParaRPr lang="en-US" sz="1600" b="0" i="0" kern="1200">
              <a:solidFill>
                <a:schemeClr val="tx1"/>
              </a:solidFill>
              <a:effectLst/>
              <a:latin typeface="Public Sans"/>
            </a:endParaRPr>
          </a:p>
          <a:p>
            <a:pPr fontAlgn="base"/>
            <a:r>
              <a:rPr lang="en-AU" sz="1600" b="1" i="0" u="none" strike="noStrike" kern="1200">
                <a:solidFill>
                  <a:schemeClr val="tx1"/>
                </a:solidFill>
                <a:effectLst/>
                <a:latin typeface="Public Sans"/>
              </a:rPr>
              <a:t>Step 1: Read </a:t>
            </a:r>
            <a:r>
              <a:rPr lang="en-AU" b="1">
                <a:latin typeface="Public Sans"/>
              </a:rPr>
              <a:t>and </a:t>
            </a:r>
            <a:r>
              <a:rPr lang="en-AU" sz="1600" b="1" i="0" u="none" strike="noStrike" kern="1200">
                <a:solidFill>
                  <a:schemeClr val="tx1"/>
                </a:solidFill>
                <a:effectLst/>
                <a:latin typeface="Public Sans"/>
              </a:rPr>
              <a:t>Highlight</a:t>
            </a:r>
            <a:r>
              <a:rPr lang="en-US" sz="1600" b="0" i="0" kern="1200">
                <a:solidFill>
                  <a:schemeClr val="tx1"/>
                </a:solidFill>
                <a:effectLst/>
                <a:latin typeface="Public San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Read the case-study and highlight successful transition practices</a:t>
            </a:r>
            <a:r>
              <a:rPr lang="en-AU">
                <a:latin typeface="Public Sans"/>
              </a:rPr>
              <a:t>.</a:t>
            </a:r>
            <a:endParaRPr lang="en-AU" sz="1600" b="0" i="0" u="none" strike="noStrike" kern="1200">
              <a:solidFill>
                <a:schemeClr val="tx1"/>
              </a:solidFill>
              <a:effectLst/>
              <a:latin typeface="Public Sans" pitchFamily="2" charset="0"/>
            </a:endParaRPr>
          </a:p>
          <a:p>
            <a:pPr marL="285750" indent="-285750" fontAlgn="base">
              <a:buChar char="•"/>
            </a:pPr>
            <a:endParaRPr lang="en-AU" sz="1600" b="0" i="0" u="none" strike="noStrike" kern="1200">
              <a:solidFill>
                <a:schemeClr val="tx1"/>
              </a:solidFill>
              <a:effectLst/>
            </a:endParaRPr>
          </a:p>
          <a:p>
            <a:pPr marL="0" indent="0" rtl="0" fontAlgn="base">
              <a:buFont typeface="Arial" panose="020B0604020202020204" pitchFamily="34" charset="0"/>
              <a:buNone/>
            </a:pPr>
            <a:r>
              <a:rPr lang="en-AU" sz="1600" b="0" i="0" kern="1200">
                <a:solidFill>
                  <a:schemeClr val="tx1"/>
                </a:solidFill>
                <a:effectLst/>
                <a:latin typeface="Public Sans"/>
              </a:rPr>
              <a:t>​</a:t>
            </a:r>
            <a:r>
              <a:rPr lang="en-AU" sz="1600" b="1" i="0" u="none" strike="noStrike" kern="1200">
                <a:solidFill>
                  <a:schemeClr val="tx1"/>
                </a:solidFill>
                <a:effectLst/>
                <a:latin typeface="Public Sans"/>
              </a:rPr>
              <a:t>Step 2: Reflect</a:t>
            </a:r>
            <a:r>
              <a:rPr lang="en-US" sz="1600" b="0" i="0" kern="1200">
                <a:solidFill>
                  <a:schemeClr val="tx1"/>
                </a:solidFill>
                <a:effectLst/>
                <a:latin typeface="Public Sans"/>
              </a:rPr>
              <a:t>​</a:t>
            </a:r>
            <a:endParaRPr lang="en-AU" sz="1600" b="0" i="0" u="none" strike="noStrike" kern="1200">
              <a:solidFill>
                <a:schemeClr val="tx1"/>
              </a:solidFill>
              <a:effectLst/>
              <a:latin typeface="Public San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600" b="0" i="0" u="none" strike="noStrike" kern="1200">
                <a:solidFill>
                  <a:schemeClr val="tx1"/>
                </a:solidFill>
                <a:effectLst/>
                <a:latin typeface="Public Sans"/>
              </a:rPr>
              <a:t>Discuss how these practices align and reveal gaps in the schools current transition practices and how they could be adapted and implemented in your school setting.</a:t>
            </a:r>
            <a:endParaRPr lang="en-US" sz="1600" b="0" i="0" kern="1200">
              <a:solidFill>
                <a:schemeClr val="tx1"/>
              </a:solidFill>
              <a:effectLst/>
              <a:latin typeface="Public Sans"/>
            </a:endParaRPr>
          </a:p>
          <a:p>
            <a:pPr rtl="0" fontAlgn="base"/>
            <a:r>
              <a:rPr lang="en-AU"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We will meet back in 10 minutes to share your groups' understanding. Please have one group member ready to present the groups responses to the reflection questions. </a:t>
            </a:r>
          </a:p>
          <a:p>
            <a:pPr rtl="0" fontAlgn="base"/>
            <a:endParaRPr lang="en-AU" sz="1600" b="0" i="0" u="none" strike="noStrike" kern="1200">
              <a:solidFill>
                <a:schemeClr val="tx1"/>
              </a:solidFill>
              <a:effectLst/>
              <a:latin typeface="Public Sans" pitchFamily="2" charset="0"/>
              <a:ea typeface="+mn-ea"/>
              <a:cs typeface="+mn-cs"/>
            </a:endParaRPr>
          </a:p>
          <a:p>
            <a:pPr rtl="0" fontAlgn="base"/>
            <a:r>
              <a:rPr lang="en-AU" sz="1600" b="0" i="0" u="none" strike="noStrike" kern="1200">
                <a:solidFill>
                  <a:schemeClr val="tx1"/>
                </a:solidFill>
                <a:effectLst/>
                <a:latin typeface="Public Sans"/>
              </a:rPr>
              <a:t>(</a:t>
            </a:r>
            <a:r>
              <a:rPr lang="en-AU" sz="1600" b="1" i="0" u="none" strike="noStrike" kern="1200">
                <a:solidFill>
                  <a:schemeClr val="tx1"/>
                </a:solidFill>
                <a:effectLst/>
                <a:latin typeface="Public Sans"/>
              </a:rPr>
              <a:t>NOTE</a:t>
            </a:r>
            <a:r>
              <a:rPr lang="en-AU" sz="1600" b="0" i="0" u="none" strike="noStrike" kern="1200">
                <a:solidFill>
                  <a:schemeClr val="tx1"/>
                </a:solidFill>
                <a:effectLst/>
                <a:latin typeface="Public Sans"/>
              </a:rPr>
              <a:t>: Reflection questions are also referenced on slide 20)</a:t>
            </a:r>
            <a:r>
              <a:rPr lang="en-US" sz="1600" b="0" i="0" kern="1200">
                <a:solidFill>
                  <a:schemeClr val="tx1"/>
                </a:solidFill>
                <a:effectLst/>
                <a:latin typeface="Public Sans"/>
              </a:rPr>
              <a:t>​</a:t>
            </a:r>
          </a:p>
          <a:p>
            <a:endParaRPr lang="en-US">
              <a:latin typeface="Public Sans"/>
            </a:endParaRPr>
          </a:p>
          <a:p>
            <a:r>
              <a:rPr lang="en-AU" b="1"/>
              <a:t>CLICK</a:t>
            </a:r>
            <a:endParaRPr lang="en-US"/>
          </a:p>
          <a:p>
            <a:pPr marL="0" indent="0" rtl="0">
              <a:buFont typeface="Arial" panose="020B0604020202020204" pitchFamily="34" charset="0"/>
              <a:buNone/>
            </a:pPr>
            <a:endParaRPr lang="en-AU">
              <a:highlight>
                <a:srgbClr val="FFFF00"/>
              </a:highlight>
              <a:latin typeface="Public Sans" pitchFamily="2" charset="77"/>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A49ABDA6-300C-9B20-7C5D-FB6D5E54475E}"/>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11715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600" b="1" i="0" u="none" strike="noStrike" kern="1200">
                <a:solidFill>
                  <a:schemeClr val="tx1"/>
                </a:solidFill>
                <a:effectLst/>
                <a:latin typeface="Public Sans" pitchFamily="2" charset="0"/>
                <a:ea typeface="+mn-ea"/>
                <a:cs typeface="+mn-cs"/>
              </a:rPr>
              <a:t>Slide: </a:t>
            </a:r>
            <a:r>
              <a:rPr lang="en-AU" sz="1600" b="0" i="0" u="none" strike="noStrike" kern="1200">
                <a:solidFill>
                  <a:schemeClr val="tx1"/>
                </a:solidFill>
                <a:effectLst/>
                <a:latin typeface="Public Sans" pitchFamily="2" charset="0"/>
                <a:ea typeface="+mn-ea"/>
                <a:cs typeface="+mn-cs"/>
              </a:rPr>
              <a:t>Acknowledgement of Country</a:t>
            </a:r>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Purpose: </a:t>
            </a:r>
            <a:r>
              <a:rPr lang="en-AU" sz="1600" b="0" i="0" u="none" strike="noStrike" kern="1200">
                <a:solidFill>
                  <a:schemeClr val="tx1"/>
                </a:solidFill>
                <a:effectLst/>
                <a:latin typeface="Public Sans" pitchFamily="2" charset="0"/>
                <a:ea typeface="+mn-ea"/>
                <a:cs typeface="+mn-cs"/>
              </a:rPr>
              <a:t>Acknowledge Country</a:t>
            </a:r>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Duration:</a:t>
            </a:r>
            <a:r>
              <a:rPr lang="en-AU" sz="1600" b="0" i="0" u="none" strike="noStrike" kern="1200">
                <a:solidFill>
                  <a:schemeClr val="tx1"/>
                </a:solidFill>
                <a:effectLst/>
                <a:latin typeface="Public Sans" pitchFamily="2" charset="0"/>
                <a:ea typeface="+mn-ea"/>
                <a:cs typeface="+mn-cs"/>
              </a:rPr>
              <a:t> 1 min</a:t>
            </a:r>
            <a:r>
              <a:rPr lang="en-US" sz="1600" b="0" i="0" kern="1200">
                <a:solidFill>
                  <a:schemeClr val="tx1"/>
                </a:solidFill>
                <a:effectLst/>
                <a:latin typeface="Public Sans" pitchFamily="2" charset="0"/>
                <a:ea typeface="+mn-ea"/>
                <a:cs typeface="+mn-cs"/>
              </a:rPr>
              <a:t>​</a:t>
            </a:r>
          </a:p>
          <a:p>
            <a:pPr rtl="0" fontAlgn="base"/>
            <a:r>
              <a:rPr lang="en-US" sz="1600" b="1" i="0" kern="1200">
                <a:solidFill>
                  <a:schemeClr val="tx1"/>
                </a:solidFill>
                <a:effectLst/>
                <a:latin typeface="Public Sans" pitchFamily="2" charset="0"/>
                <a:ea typeface="+mn-ea"/>
                <a:cs typeface="+mn-cs"/>
              </a:rPr>
              <a:t>Script: </a:t>
            </a:r>
          </a:p>
          <a:p>
            <a:pPr rtl="0" fontAlgn="base"/>
            <a:endParaRPr lang="en-US" sz="1600" b="0" i="0" kern="1200">
              <a:solidFill>
                <a:schemeClr val="tx1"/>
              </a:solidFill>
              <a:effectLst/>
              <a:latin typeface="Public Sans" pitchFamily="2" charset="0"/>
              <a:ea typeface="+mn-ea"/>
              <a:cs typeface="+mn-cs"/>
            </a:endParaRPr>
          </a:p>
          <a:p>
            <a:pPr rtl="0" fontAlgn="base"/>
            <a:r>
              <a:rPr lang="en-US" sz="1600" b="0" i="0" kern="1200">
                <a:solidFill>
                  <a:schemeClr val="tx1"/>
                </a:solidFill>
                <a:effectLst/>
                <a:latin typeface="Public Sans" pitchFamily="2" charset="0"/>
                <a:ea typeface="+mn-ea"/>
                <a:cs typeface="+mn-cs"/>
              </a:rPr>
              <a:t>Read Slide</a:t>
            </a:r>
          </a:p>
          <a:p>
            <a:pPr rtl="0" fontAlgn="base"/>
            <a:r>
              <a:rPr lang="en-AU" sz="1600" b="0" i="0" kern="1200">
                <a:solidFill>
                  <a:schemeClr val="tx1"/>
                </a:solidFill>
                <a:effectLst/>
                <a:latin typeface="Public Sans" pitchFamily="2" charset="0"/>
                <a:ea typeface="+mn-ea"/>
                <a:cs typeface="+mn-cs"/>
              </a:rPr>
              <a:t>​</a:t>
            </a:r>
            <a:endParaRPr lang="en-AU" sz="1600" b="1"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pitchFamily="2" charset="0"/>
                <a:ea typeface="+mn-ea"/>
                <a:cs typeface="+mn-cs"/>
              </a:rPr>
              <a:t>**Facilitator Context: AOC can be changed to reflect individual school contexts</a:t>
            </a:r>
            <a:endParaRPr lang="en-AU" sz="1600" b="1" i="0" kern="1200">
              <a:solidFill>
                <a:schemeClr val="tx1"/>
              </a:solidFill>
              <a:effectLst/>
              <a:latin typeface="Public Sans" pitchFamily="2" charset="0"/>
              <a:ea typeface="+mn-ea"/>
              <a:cs typeface="+mn-cs"/>
            </a:endParaRPr>
          </a:p>
          <a:p>
            <a:endParaRPr lang="en-AU"/>
          </a:p>
          <a:p>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5979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7BBDA-15E3-F0EC-405D-04E353428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F8AF9-D2CB-2ACA-3587-660ADFC47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6DA09-EF48-D07A-CBD5-8C605D7FEC4C}"/>
              </a:ext>
            </a:extLst>
          </p:cNvPr>
          <p:cNvSpPr>
            <a:spLocks noGrp="1"/>
          </p:cNvSpPr>
          <p:nvPr>
            <p:ph type="body" idx="1"/>
          </p:nvPr>
        </p:nvSpPr>
        <p:spPr/>
        <p:txBody>
          <a:bodyPr/>
          <a:lstStyle/>
          <a:p>
            <a:pPr fontAlgn="base"/>
            <a:r>
              <a:rPr lang="en-AU" b="1">
                <a:latin typeface="Public Sans"/>
              </a:rPr>
              <a:t>Slide: </a:t>
            </a:r>
            <a:r>
              <a:rPr lang="en-AU">
                <a:latin typeface="Public Sans"/>
              </a:rPr>
              <a:t>Reporting back</a:t>
            </a:r>
            <a:endParaRPr lang="en-US"/>
          </a:p>
          <a:p>
            <a:r>
              <a:rPr lang="en-AU" b="1">
                <a:latin typeface="Public Sans"/>
              </a:rPr>
              <a:t>Purpose</a:t>
            </a:r>
            <a:r>
              <a:rPr lang="en-AU" sz="1600" b="1" i="0" u="none" strike="noStrike" kern="1200">
                <a:solidFill>
                  <a:schemeClr val="tx1"/>
                </a:solidFill>
                <a:effectLst/>
                <a:latin typeface="Public Sans"/>
              </a:rPr>
              <a:t>: </a:t>
            </a:r>
            <a:r>
              <a:rPr lang="en-AU" sz="1600" b="0" i="0" u="none" strike="noStrike" kern="1200">
                <a:solidFill>
                  <a:schemeClr val="tx1"/>
                </a:solidFill>
                <a:effectLst/>
                <a:latin typeface="Public Sans"/>
              </a:rPr>
              <a:t>To allow groups to share their insights</a:t>
            </a:r>
            <a:r>
              <a:rPr lang="en-AU" sz="1600" b="0" i="0" kern="1200">
                <a:solidFill>
                  <a:schemeClr val="tx1"/>
                </a:solidFill>
                <a:effectLst/>
                <a:latin typeface="Public Sans"/>
              </a:rPr>
              <a:t>​</a:t>
            </a:r>
            <a:endParaRPr lang="en-AU"/>
          </a:p>
          <a:p>
            <a:pPr rtl="0" fontAlgn="base"/>
            <a:r>
              <a:rPr lang="en-AU" sz="1600" b="1" i="0" u="none" strike="noStrike" kern="1200">
                <a:solidFill>
                  <a:schemeClr val="tx1"/>
                </a:solidFill>
                <a:effectLst/>
                <a:latin typeface="Public Sans"/>
              </a:rPr>
              <a:t>Duration: </a:t>
            </a:r>
            <a:r>
              <a:rPr lang="en-AU" sz="1600" b="0" i="0" u="none" strike="noStrike" kern="1200">
                <a:solidFill>
                  <a:schemeClr val="tx1"/>
                </a:solidFill>
                <a:effectLst/>
                <a:latin typeface="Public Sans"/>
              </a:rPr>
              <a:t>15 minutes</a:t>
            </a:r>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Script:</a:t>
            </a:r>
            <a:r>
              <a:rPr lang="en-US" sz="1600" b="0" i="0" kern="1200">
                <a:solidFill>
                  <a:schemeClr val="tx1"/>
                </a:solidFill>
                <a:effectLst/>
                <a:latin typeface="Public Sans"/>
              </a:rPr>
              <a:t>​</a:t>
            </a:r>
          </a:p>
          <a:p>
            <a:pPr rtl="0" fontAlgn="base"/>
            <a:r>
              <a:rPr lang="en-AU"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Now we are going to provide each group with an opportunity to share their case study and insights from there discussion related to each of the prompting questions:</a:t>
            </a:r>
          </a:p>
          <a:p>
            <a:pPr rtl="0" fontAlgn="base"/>
            <a:endParaRPr lang="en-AU" sz="1600" b="0" i="0" u="none" strike="noStrike" kern="1200">
              <a:solidFill>
                <a:schemeClr val="tx1"/>
              </a:solidFill>
              <a:effectLst/>
              <a:latin typeface="Public Sans" pitchFamily="2" charset="0"/>
              <a:ea typeface="+mn-ea"/>
              <a:cs typeface="+mn-cs"/>
            </a:endParaRPr>
          </a:p>
          <a:p>
            <a:pPr marL="285750" indent="-285750" fontAlgn="base">
              <a:buFont typeface="Arial" panose="020B0604020202020204" pitchFamily="34" charset="0"/>
              <a:buChar char="•"/>
              <a:defRPr/>
            </a:pPr>
            <a:r>
              <a:rPr kumimoji="0" lang="en-AU" sz="1600" b="0" i="0" u="none" strike="noStrike" kern="1200" cap="none" spc="0" normalizeH="0" baseline="0" noProof="0">
                <a:ln>
                  <a:noFill/>
                </a:ln>
                <a:solidFill>
                  <a:srgbClr val="22272B">
                    <a:hueOff val="0"/>
                    <a:satOff val="0"/>
                    <a:lumOff val="0"/>
                    <a:alphaOff val="0"/>
                  </a:srgbClr>
                </a:solidFill>
                <a:effectLst/>
                <a:uLnTx/>
                <a:uFillTx/>
                <a:latin typeface="Public Sans"/>
              </a:rPr>
              <a:t>Which strategies from the guide align with our current transition practices and why?</a:t>
            </a:r>
            <a:endParaRPr lang="en-AU" sz="1600" b="0" i="0" u="none" strike="noStrike" kern="1200" cap="none" spc="0" normalizeH="0" baseline="0" noProof="0">
              <a:ln>
                <a:noFill/>
              </a:ln>
              <a:solidFill>
                <a:srgbClr val="22272B">
                  <a:hueOff val="0"/>
                  <a:satOff val="0"/>
                  <a:lumOff val="0"/>
                  <a:alphaOff val="0"/>
                </a:srgbClr>
              </a:solidFill>
              <a:effectLst/>
              <a:uLnTx/>
              <a:uFillTx/>
              <a:latin typeface="Public San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hueOff val="0"/>
                    <a:satOff val="0"/>
                    <a:lumOff val="0"/>
                    <a:alphaOff val="0"/>
                  </a:srgbClr>
                </a:solidFill>
                <a:effectLst/>
                <a:uLnTx/>
                <a:uFillTx/>
                <a:latin typeface="Public Sans"/>
              </a:rPr>
              <a:t>What challenges or gaps did the guide highlight in our current transition practices?</a:t>
            </a:r>
            <a:endParaRPr lang="en-AU" sz="1600" b="0" i="0" u="none" strike="noStrike" kern="1200" cap="none" spc="0" normalizeH="0" baseline="0" noProof="0">
              <a:ln>
                <a:noFill/>
              </a:ln>
              <a:solidFill>
                <a:srgbClr val="22272B">
                  <a:hueOff val="0"/>
                  <a:satOff val="0"/>
                  <a:lumOff val="0"/>
                  <a:alphaOff val="0"/>
                </a:srgbClr>
              </a:solidFill>
              <a:effectLst/>
              <a:uLnTx/>
              <a:uFillTx/>
              <a:latin typeface="Public San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hueOff val="0"/>
                    <a:satOff val="0"/>
                    <a:lumOff val="0"/>
                    <a:alphaOff val="0"/>
                  </a:srgbClr>
                </a:solidFill>
                <a:effectLst/>
                <a:uLnTx/>
                <a:uFillTx/>
                <a:latin typeface="Public Sans"/>
              </a:rPr>
              <a:t>What is one actionable step our school could take to strengthen transition?</a:t>
            </a:r>
            <a:endParaRPr lang="en-AU" sz="1600" b="0" i="0" u="none" strike="noStrike" kern="1200" cap="none" spc="0" normalizeH="0" baseline="0" noProof="0">
              <a:ln>
                <a:noFill/>
              </a:ln>
              <a:solidFill>
                <a:srgbClr val="22272B">
                  <a:hueOff val="0"/>
                  <a:satOff val="0"/>
                  <a:lumOff val="0"/>
                  <a:alphaOff val="0"/>
                </a:srgbClr>
              </a:solidFill>
              <a:effectLst/>
              <a:uLnTx/>
              <a:uFillTx/>
              <a:latin typeface="Public Sans"/>
            </a:endParaRPr>
          </a:p>
          <a:p>
            <a:pPr marL="0" marR="0" lvl="0" indent="0" algn="l" defTabSz="1219170" rtl="0" eaLnBrk="1" fontAlgn="base"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22272B">
                  <a:hueOff val="0"/>
                  <a:satOff val="0"/>
                  <a:lumOff val="0"/>
                  <a:alphaOff val="0"/>
                </a:srgbClr>
              </a:solidFill>
              <a:effectLst/>
              <a:uLnTx/>
              <a:uFillTx/>
              <a:ea typeface="+mn-ea"/>
              <a:cs typeface="+mn-cs"/>
            </a:endParaRPr>
          </a:p>
          <a:p>
            <a:pPr rtl="0" fontAlgn="base"/>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endParaRPr lang="en-AU"/>
          </a:p>
        </p:txBody>
      </p:sp>
      <p:sp>
        <p:nvSpPr>
          <p:cNvPr id="4" name="Slide Number Placeholder 3">
            <a:extLst>
              <a:ext uri="{FF2B5EF4-FFF2-40B4-BE49-F238E27FC236}">
                <a16:creationId xmlns:a16="http://schemas.microsoft.com/office/drawing/2014/main" id="{F7B03F02-7835-C93B-D246-FD586A867005}"/>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059615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95555-39FC-B23D-36C4-012F9159A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9253B-996E-E201-4919-B9981D86C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5CD8C-B5A9-8F2C-C375-9AF71B279AC4}"/>
              </a:ext>
            </a:extLst>
          </p:cNvPr>
          <p:cNvSpPr>
            <a:spLocks noGrp="1"/>
          </p:cNvSpPr>
          <p:nvPr>
            <p:ph type="body" idx="1"/>
          </p:nvPr>
        </p:nvSpPr>
        <p:spPr/>
        <p:txBody>
          <a:bodyPr/>
          <a:lstStyle/>
          <a:p>
            <a:pPr>
              <a:defRPr/>
            </a:pPr>
            <a:r>
              <a:rPr lang="en-AU" b="1">
                <a:solidFill>
                  <a:srgbClr val="000000"/>
                </a:solidFill>
                <a:highlight>
                  <a:srgbClr val="F5F5F5"/>
                </a:highlight>
                <a:latin typeface="Public Sans"/>
              </a:rPr>
              <a:t>Slide: </a:t>
            </a:r>
            <a:r>
              <a:rPr lang="en-AU">
                <a:solidFill>
                  <a:srgbClr val="000000"/>
                </a:solidFill>
                <a:highlight>
                  <a:srgbClr val="F5F5F5"/>
                </a:highlight>
                <a:latin typeface="Public Sans"/>
              </a:rPr>
              <a:t>Resources to support transition to high school planning </a:t>
            </a:r>
            <a:endParaRPr lang="en-AU">
              <a:solidFill>
                <a:srgbClr val="444444"/>
              </a:solidFill>
              <a:highlight>
                <a:srgbClr val="F5F5F5"/>
              </a:highlight>
              <a:latin typeface="Public Sans"/>
            </a:endParaRPr>
          </a:p>
          <a:p>
            <a:pPr defTabSz="1219170" eaLnBrk="1" hangingPunct="1">
              <a:spcBef>
                <a:spcPts val="0"/>
              </a:spcBef>
              <a:spcAft>
                <a:spcPts val="0"/>
              </a:spcAft>
              <a:defRPr/>
            </a:pPr>
            <a:r>
              <a:rPr lang="en-AU" b="1">
                <a:solidFill>
                  <a:srgbClr val="000000"/>
                </a:solidFill>
                <a:highlight>
                  <a:srgbClr val="F5F5F5"/>
                </a:highlight>
                <a:latin typeface="Public Sans"/>
              </a:rPr>
              <a:t>Purpose: </a:t>
            </a:r>
            <a:r>
              <a:rPr lang="en-AU" b="0">
                <a:solidFill>
                  <a:srgbClr val="000000"/>
                </a:solidFill>
                <a:highlight>
                  <a:srgbClr val="F5F5F5"/>
                </a:highlight>
                <a:latin typeface="Public Sans"/>
              </a:rPr>
              <a:t>Title slide</a:t>
            </a:r>
          </a:p>
          <a:p>
            <a:pPr>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5 seconds</a:t>
            </a:r>
          </a:p>
          <a:p>
            <a:pPr defTabSz="1219170" eaLnBrk="1" hangingPunct="1">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 </a:t>
            </a:r>
          </a:p>
          <a:p>
            <a:pPr defTabSz="1219170" eaLnBrk="1" hangingPunct="1">
              <a:spcBef>
                <a:spcPts val="0"/>
              </a:spcBef>
              <a:spcAft>
                <a:spcPts val="0"/>
              </a:spcAft>
              <a:defRPr/>
            </a:pPr>
            <a:endParaRPr lang="en-AU">
              <a:latin typeface="Public Sans" pitchFamily="2" charset="77"/>
            </a:endParaRPr>
          </a:p>
          <a:p>
            <a:pPr>
              <a:defRPr/>
            </a:pPr>
            <a:r>
              <a:rPr lang="en-AU" sz="1600" b="0" i="0" u="none" strike="noStrike" kern="1200">
                <a:solidFill>
                  <a:schemeClr val="tx1"/>
                </a:solidFill>
                <a:effectLst/>
                <a:latin typeface="Public Sans" pitchFamily="2" charset="0"/>
                <a:ea typeface="+mn-ea"/>
                <a:cs typeface="+mn-cs"/>
              </a:rPr>
              <a:t>There are a number of resources available to help support our transition planning. </a:t>
            </a:r>
          </a:p>
          <a:p>
            <a:pPr>
              <a:defRPr/>
            </a:pPr>
            <a:endParaRPr lang="en-US">
              <a:solidFill>
                <a:srgbClr val="444444"/>
              </a:solidFill>
              <a:highlight>
                <a:srgbClr val="F5F5F5"/>
              </a:highlight>
            </a:endParaRPr>
          </a:p>
          <a:p>
            <a:pPr defTabSz="1219170" eaLnBrk="1" hangingPunct="1">
              <a:spcBef>
                <a:spcPts val="0"/>
              </a:spcBef>
              <a:spcAft>
                <a:spcPts val="0"/>
              </a:spcAft>
              <a:defRPr/>
            </a:pPr>
            <a:r>
              <a:rPr lang="en-US" b="1">
                <a:solidFill>
                  <a:srgbClr val="444444"/>
                </a:solidFill>
                <a:highlight>
                  <a:srgbClr val="F5F5F5"/>
                </a:highlight>
                <a:latin typeface="Public Sans"/>
              </a:rPr>
              <a:t>CLICK</a:t>
            </a:r>
          </a:p>
          <a:p>
            <a:endParaRPr lang="en-AU"/>
          </a:p>
        </p:txBody>
      </p:sp>
      <p:sp>
        <p:nvSpPr>
          <p:cNvPr id="4" name="Slide Number Placeholder 3">
            <a:extLst>
              <a:ext uri="{FF2B5EF4-FFF2-40B4-BE49-F238E27FC236}">
                <a16:creationId xmlns:a16="http://schemas.microsoft.com/office/drawing/2014/main" id="{361B5A8C-0D1B-1825-D140-3348465AC566}"/>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640168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5FE84-95B1-FCF6-48B6-346EE88B2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981B-A043-28FE-1CB5-7F16984B0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27A7A-D43F-726A-1AC2-10888F08EF46}"/>
              </a:ext>
            </a:extLst>
          </p:cNvPr>
          <p:cNvSpPr>
            <a:spLocks noGrp="1"/>
          </p:cNvSpPr>
          <p:nvPr>
            <p:ph type="body" idx="1"/>
          </p:nvPr>
        </p:nvSpPr>
        <p:spPr/>
        <p:txBody>
          <a:bodyPr/>
          <a:lstStyle/>
          <a:p>
            <a:pPr rtl="0" fontAlgn="base"/>
            <a:r>
              <a:rPr lang="en-AU" sz="1600" b="1" i="0" u="none" strike="noStrike" kern="1200">
                <a:solidFill>
                  <a:schemeClr val="tx1"/>
                </a:solidFill>
                <a:effectLst/>
                <a:latin typeface="Public Sans" pitchFamily="2" charset="0"/>
                <a:ea typeface="+mn-ea"/>
                <a:cs typeface="+mn-cs"/>
              </a:rPr>
              <a:t>Slide: </a:t>
            </a:r>
            <a:r>
              <a:rPr lang="en-AU" sz="1600" b="0" i="0" u="none" strike="noStrike" kern="1200">
                <a:solidFill>
                  <a:schemeClr val="tx1"/>
                </a:solidFill>
                <a:effectLst/>
                <a:latin typeface="Public Sans" pitchFamily="2" charset="0"/>
                <a:ea typeface="+mn-ea"/>
                <a:cs typeface="+mn-cs"/>
              </a:rPr>
              <a:t>Resources to help support your transition planning</a:t>
            </a:r>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Purpose:</a:t>
            </a:r>
            <a:r>
              <a:rPr lang="en-AU" sz="1600" b="0" i="0" u="none" strike="noStrike" kern="1200">
                <a:solidFill>
                  <a:schemeClr val="tx1"/>
                </a:solidFill>
                <a:effectLst/>
                <a:latin typeface="Public Sans" pitchFamily="2" charset="0"/>
                <a:ea typeface="+mn-ea"/>
                <a:cs typeface="+mn-cs"/>
              </a:rPr>
              <a:t> Resources to help support your transition planning</a:t>
            </a:r>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Duration: </a:t>
            </a:r>
            <a:r>
              <a:rPr lang="en-AU" sz="1600" b="0" i="0" u="none" strike="noStrike" kern="1200">
                <a:solidFill>
                  <a:schemeClr val="tx1"/>
                </a:solidFill>
                <a:effectLst/>
                <a:latin typeface="Public Sans" pitchFamily="2" charset="0"/>
                <a:ea typeface="+mn-ea"/>
                <a:cs typeface="+mn-cs"/>
              </a:rPr>
              <a:t>1 min</a:t>
            </a:r>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Script: </a:t>
            </a:r>
            <a:r>
              <a:rPr lang="en-AU" sz="1600" b="0" i="0" kern="1200">
                <a:solidFill>
                  <a:schemeClr val="tx1"/>
                </a:solidFill>
                <a:effectLst/>
                <a:latin typeface="Public Sans" pitchFamily="2" charset="0"/>
                <a:ea typeface="+mn-ea"/>
                <a:cs typeface="+mn-cs"/>
              </a:rPr>
              <a:t>​</a:t>
            </a:r>
          </a:p>
          <a:p>
            <a:pPr rtl="0" fontAlgn="base"/>
            <a:r>
              <a:rPr lang="en-AU" sz="1600" b="0" i="0" kern="1200">
                <a:solidFill>
                  <a:schemeClr val="tx1"/>
                </a:solidFill>
                <a:effectLst/>
                <a:latin typeface="Public Sans" pitchFamily="2" charset="0"/>
                <a:ea typeface="+mn-ea"/>
                <a:cs typeface="+mn-cs"/>
              </a:rPr>
              <a:t>​</a:t>
            </a:r>
          </a:p>
          <a:p>
            <a:pPr rtl="0" fontAlgn="base"/>
            <a:r>
              <a:rPr lang="en-AU" sz="1600" b="0" i="0" u="none" strike="noStrike" kern="1200">
                <a:solidFill>
                  <a:schemeClr val="tx1"/>
                </a:solidFill>
                <a:effectLst/>
                <a:latin typeface="Public Sans" pitchFamily="2" charset="0"/>
                <a:ea typeface="+mn-ea"/>
                <a:cs typeface="+mn-cs"/>
              </a:rPr>
              <a:t>Scan the QR codes to explore resources that can strengthen transition to high school practices.</a:t>
            </a:r>
            <a:r>
              <a:rPr lang="en-AU" sz="1600" b="0" i="0" kern="1200">
                <a:solidFill>
                  <a:schemeClr val="tx1"/>
                </a:solidFill>
                <a:effectLst/>
                <a:latin typeface="Public Sans" pitchFamily="2" charset="0"/>
                <a:ea typeface="+mn-ea"/>
                <a:cs typeface="+mn-cs"/>
              </a:rPr>
              <a:t>​</a:t>
            </a:r>
          </a:p>
          <a:p>
            <a:pPr rtl="0" fontAlgn="base"/>
            <a:r>
              <a:rPr lang="en-US"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CLICK</a:t>
            </a:r>
            <a:endParaRPr lang="en-US" sz="1600" b="0" i="0" kern="1200">
              <a:solidFill>
                <a:schemeClr val="tx1"/>
              </a:solidFill>
              <a:effectLst/>
              <a:latin typeface="Public Sans" pitchFamily="2" charset="0"/>
              <a:ea typeface="+mn-ea"/>
              <a:cs typeface="+mn-cs"/>
            </a:endParaRPr>
          </a:p>
          <a:p>
            <a:endParaRPr lang="en-AU"/>
          </a:p>
        </p:txBody>
      </p:sp>
      <p:sp>
        <p:nvSpPr>
          <p:cNvPr id="4" name="Slide Number Placeholder 3">
            <a:extLst>
              <a:ext uri="{FF2B5EF4-FFF2-40B4-BE49-F238E27FC236}">
                <a16:creationId xmlns:a16="http://schemas.microsoft.com/office/drawing/2014/main" id="{4E651959-DED0-6F13-5F2E-7CAC508A3508}"/>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908323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CA5E-1C36-BA5E-5BE6-F7D81454F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D8476-0728-C698-5590-C750234AB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E45C6-67B5-4867-5C13-ECC1CF4764D7}"/>
              </a:ext>
            </a:extLst>
          </p:cNvPr>
          <p:cNvSpPr>
            <a:spLocks noGrp="1"/>
          </p:cNvSpPr>
          <p:nvPr>
            <p:ph type="body" idx="1"/>
          </p:nvPr>
        </p:nvSpPr>
        <p:spPr/>
        <p:txBody>
          <a:bodyPr/>
          <a:lstStyle/>
          <a:p>
            <a:pPr>
              <a:defRPr/>
            </a:pPr>
            <a:r>
              <a:rPr lang="en-AU" b="1">
                <a:solidFill>
                  <a:srgbClr val="000000"/>
                </a:solidFill>
                <a:highlight>
                  <a:srgbClr val="F5F5F5"/>
                </a:highlight>
                <a:latin typeface="Public Sans"/>
              </a:rPr>
              <a:t>Slide: </a:t>
            </a:r>
            <a:r>
              <a:rPr lang="en-AU" b="0">
                <a:solidFill>
                  <a:srgbClr val="000000"/>
                </a:solidFill>
                <a:highlight>
                  <a:srgbClr val="F5F5F5"/>
                </a:highlight>
                <a:latin typeface="Public Sans"/>
              </a:rPr>
              <a:t>Overview of workshop 2</a:t>
            </a:r>
            <a:endParaRPr lang="en-AU" b="0">
              <a:solidFill>
                <a:srgbClr val="444444"/>
              </a:solidFill>
              <a:highlight>
                <a:srgbClr val="F5F5F5"/>
              </a:highlight>
              <a:latin typeface="Public Sans"/>
            </a:endParaRPr>
          </a:p>
          <a:p>
            <a:pPr defTabSz="1219170" eaLnBrk="1" hangingPunct="1">
              <a:spcBef>
                <a:spcPts val="0"/>
              </a:spcBef>
              <a:spcAft>
                <a:spcPts val="0"/>
              </a:spcAft>
              <a:defRPr/>
            </a:pPr>
            <a:r>
              <a:rPr lang="en-AU" b="1">
                <a:solidFill>
                  <a:srgbClr val="000000"/>
                </a:solidFill>
                <a:highlight>
                  <a:srgbClr val="F5F5F5"/>
                </a:highlight>
                <a:latin typeface="Public Sans"/>
              </a:rPr>
              <a:t>Purpose: </a:t>
            </a:r>
            <a:r>
              <a:rPr lang="en-AU" b="0">
                <a:solidFill>
                  <a:srgbClr val="000000"/>
                </a:solidFill>
                <a:highlight>
                  <a:srgbClr val="F5F5F5"/>
                </a:highlight>
                <a:latin typeface="Public Sans"/>
              </a:rPr>
              <a:t>Title slide</a:t>
            </a:r>
          </a:p>
          <a:p>
            <a:pPr>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5 seconds</a:t>
            </a:r>
          </a:p>
          <a:p>
            <a:pPr defTabSz="1219170" eaLnBrk="1" hangingPunct="1">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 </a:t>
            </a:r>
          </a:p>
          <a:p>
            <a:pPr defTabSz="1219170" eaLnBrk="1" hangingPunct="1">
              <a:spcBef>
                <a:spcPts val="0"/>
              </a:spcBef>
              <a:spcAft>
                <a:spcPts val="0"/>
              </a:spcAft>
              <a:defRPr/>
            </a:pPr>
            <a:endParaRPr lang="en-AU">
              <a:latin typeface="Public Sans" pitchFamily="2" charset="77"/>
            </a:endParaRPr>
          </a:p>
          <a:p>
            <a:pPr defTabSz="1219170" eaLnBrk="1" hangingPunct="1">
              <a:spcBef>
                <a:spcPts val="0"/>
              </a:spcBef>
              <a:spcAft>
                <a:spcPts val="0"/>
              </a:spcAft>
              <a:defRPr/>
            </a:pPr>
            <a:r>
              <a:rPr lang="en-AU">
                <a:latin typeface="Public Sans" pitchFamily="2" charset="77"/>
              </a:rPr>
              <a:t>I will now provide you with an overview of the next Transition workshop: Supporting transition through the curriculum.</a:t>
            </a:r>
            <a:endParaRPr lang="en-US" sz="1600" b="0" i="0" kern="1200">
              <a:solidFill>
                <a:schemeClr val="tx1"/>
              </a:solidFill>
              <a:effectLst/>
              <a:latin typeface="Public Sans" pitchFamily="2" charset="0"/>
              <a:ea typeface="+mn-ea"/>
              <a:cs typeface="+mn-cs"/>
            </a:endParaRPr>
          </a:p>
          <a:p>
            <a:pPr>
              <a:defRPr/>
            </a:pPr>
            <a:endParaRPr lang="en-US">
              <a:solidFill>
                <a:srgbClr val="444444"/>
              </a:solidFill>
              <a:highlight>
                <a:srgbClr val="F5F5F5"/>
              </a:highlight>
            </a:endParaRPr>
          </a:p>
          <a:p>
            <a:pPr defTabSz="1219170" eaLnBrk="1" hangingPunct="1">
              <a:spcBef>
                <a:spcPts val="0"/>
              </a:spcBef>
              <a:spcAft>
                <a:spcPts val="0"/>
              </a:spcAft>
              <a:defRPr/>
            </a:pPr>
            <a:r>
              <a:rPr lang="en-US" b="1">
                <a:solidFill>
                  <a:srgbClr val="444444"/>
                </a:solidFill>
                <a:highlight>
                  <a:srgbClr val="F5F5F5"/>
                </a:highlight>
                <a:latin typeface="Public Sans"/>
              </a:rPr>
              <a:t>CLICK</a:t>
            </a:r>
          </a:p>
          <a:p>
            <a:endParaRPr lang="en-AU"/>
          </a:p>
        </p:txBody>
      </p:sp>
      <p:sp>
        <p:nvSpPr>
          <p:cNvPr id="4" name="Slide Number Placeholder 3">
            <a:extLst>
              <a:ext uri="{FF2B5EF4-FFF2-40B4-BE49-F238E27FC236}">
                <a16:creationId xmlns:a16="http://schemas.microsoft.com/office/drawing/2014/main" id="{84DE3D8E-CCED-BD07-2269-69AF71307AB3}"/>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416301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AU" altLang="en-US" b="1">
                <a:latin typeface="Public Sans"/>
              </a:rPr>
              <a:t>Slide: </a:t>
            </a:r>
            <a:r>
              <a:rPr lang="en-AU">
                <a:solidFill>
                  <a:srgbClr val="000000"/>
                </a:solidFill>
                <a:highlight>
                  <a:srgbClr val="F5F5F5"/>
                </a:highlight>
                <a:latin typeface="Public Sans"/>
              </a:rPr>
              <a:t>Supporting transition through the curriculum</a:t>
            </a:r>
            <a:endParaRPr lang="en-US" altLang="en-US">
              <a:latin typeface="Public Sans"/>
            </a:endParaRPr>
          </a:p>
          <a:p>
            <a:pPr eaLnBrk="1" hangingPunct="1">
              <a:spcBef>
                <a:spcPct val="0"/>
              </a:spcBef>
              <a:defRPr/>
            </a:pPr>
            <a:r>
              <a:rPr lang="en-AU" altLang="en-US" b="1">
                <a:latin typeface="Public Sans"/>
              </a:rPr>
              <a:t>Purpose:</a:t>
            </a:r>
            <a:r>
              <a:rPr lang="en-AU" altLang="en-US">
                <a:latin typeface="Public Sans"/>
              </a:rPr>
              <a:t> to provide an overview of workshop 2</a:t>
            </a:r>
          </a:p>
          <a:p>
            <a:pPr>
              <a:spcBef>
                <a:spcPct val="0"/>
              </a:spcBef>
              <a:defRPr/>
            </a:pPr>
            <a:r>
              <a:rPr lang="en-AU" altLang="en-US" b="1">
                <a:latin typeface="Public Sans"/>
              </a:rPr>
              <a:t>Duration: </a:t>
            </a:r>
            <a:r>
              <a:rPr lang="en-AU" altLang="en-US">
                <a:latin typeface="Public Sans"/>
              </a:rPr>
              <a:t>1 minute</a:t>
            </a:r>
          </a:p>
          <a:p>
            <a:pPr eaLnBrk="1" hangingPunct="1">
              <a:defRPr/>
            </a:pPr>
            <a:r>
              <a:rPr lang="en-AU" b="1">
                <a:latin typeface="Public Sans"/>
              </a:rPr>
              <a:t>Script: </a:t>
            </a:r>
          </a:p>
          <a:p>
            <a:pPr eaLnBrk="1" hangingPunct="1">
              <a:defRPr/>
            </a:pPr>
            <a:endParaRPr lang="en-AU">
              <a:solidFill>
                <a:srgbClr val="000000"/>
              </a:solidFill>
              <a:latin typeface="Roboto" panose="02000000000000000000" pitchFamily="2" charset="0"/>
            </a:endParaRPr>
          </a:p>
          <a:p>
            <a:pPr eaLnBrk="1" hangingPunct="1">
              <a:defRPr/>
            </a:pPr>
            <a:r>
              <a:rPr lang="en-AU">
                <a:solidFill>
                  <a:srgbClr val="000000"/>
                </a:solidFill>
                <a:latin typeface="Roboto"/>
                <a:ea typeface="Roboto"/>
                <a:cs typeface="Roboto"/>
              </a:rPr>
              <a:t>In our next workshop, we will focus on building a deeper understanding of the knowledge and relationships essential for facilitating continuity of learning as students transition from primary to high school.</a:t>
            </a:r>
          </a:p>
          <a:p>
            <a:pPr eaLnBrk="1" hangingPunct="1">
              <a:defRPr/>
            </a:pPr>
            <a:endParaRPr lang="en-AU">
              <a:solidFill>
                <a:srgbClr val="000000"/>
              </a:solidFill>
              <a:latin typeface="Roboto" panose="02000000000000000000" pitchFamily="2" charset="0"/>
            </a:endParaRPr>
          </a:p>
          <a:p>
            <a:pPr eaLnBrk="1" hangingPunct="1">
              <a:defRPr/>
            </a:pPr>
            <a:r>
              <a:rPr lang="en-AU">
                <a:solidFill>
                  <a:srgbClr val="000000"/>
                </a:solidFill>
                <a:latin typeface="Roboto"/>
                <a:ea typeface="Roboto"/>
                <a:cs typeface="Roboto"/>
              </a:rPr>
              <a:t>Here’s what you can expect to learn during this session:</a:t>
            </a:r>
          </a:p>
          <a:p>
            <a:pPr eaLnBrk="1" hangingPunct="1">
              <a:buFont typeface="+mj-lt"/>
              <a:buNone/>
              <a:defRPr/>
            </a:pPr>
            <a:br>
              <a:rPr lang="en-AU" u="none">
                <a:latin typeface="Roboto" panose="02000000000000000000" pitchFamily="2" charset="0"/>
                <a:cs typeface="Roboto"/>
              </a:rPr>
            </a:br>
            <a:r>
              <a:rPr lang="en-AU" u="none">
                <a:solidFill>
                  <a:srgbClr val="000000"/>
                </a:solidFill>
                <a:latin typeface="Roboto"/>
                <a:ea typeface="Roboto"/>
                <a:cs typeface="Roboto"/>
              </a:rPr>
              <a:t>First, we will unpack the concept of continuity of learning – what it means in the context of transition and how it can be facilitated </a:t>
            </a:r>
            <a:r>
              <a:rPr lang="en-AU">
                <a:solidFill>
                  <a:srgbClr val="000000"/>
                </a:solidFill>
                <a:latin typeface="Roboto"/>
                <a:ea typeface="Roboto"/>
                <a:cs typeface="Roboto"/>
              </a:rPr>
              <a:t>to</a:t>
            </a:r>
            <a:r>
              <a:rPr lang="en-AU" u="none">
                <a:solidFill>
                  <a:srgbClr val="000000"/>
                </a:solidFill>
                <a:latin typeface="Roboto"/>
                <a:ea typeface="Roboto"/>
                <a:cs typeface="Roboto"/>
              </a:rPr>
              <a:t> support students as they move from primary to high school</a:t>
            </a:r>
          </a:p>
          <a:p>
            <a:pPr eaLnBrk="1" hangingPunct="1">
              <a:buFont typeface="+mj-lt"/>
              <a:buNone/>
              <a:defRPr/>
            </a:pPr>
            <a:endParaRPr lang="en-AU" u="none">
              <a:solidFill>
                <a:srgbClr val="000000"/>
              </a:solidFill>
              <a:latin typeface="Roboto" panose="02000000000000000000" pitchFamily="2" charset="0"/>
            </a:endParaRPr>
          </a:p>
          <a:p>
            <a:pPr eaLnBrk="1" hangingPunct="1">
              <a:buFont typeface="+mj-lt"/>
              <a:buNone/>
              <a:defRPr/>
            </a:pPr>
            <a:r>
              <a:rPr lang="en-AU" u="none">
                <a:solidFill>
                  <a:srgbClr val="000000"/>
                </a:solidFill>
                <a:latin typeface="Roboto"/>
                <a:ea typeface="Roboto"/>
                <a:cs typeface="Roboto"/>
              </a:rPr>
              <a:t>We will then examine how the Stage 3 and Stage 4 syllabuses connect and how this alignment will support students’ learning experiences across both settings.</a:t>
            </a:r>
          </a:p>
          <a:p>
            <a:pPr eaLnBrk="1" hangingPunct="1">
              <a:buFont typeface="+mj-lt"/>
              <a:buNone/>
              <a:defRPr/>
            </a:pPr>
            <a:endParaRPr lang="en-AU" u="none">
              <a:solidFill>
                <a:srgbClr val="000000"/>
              </a:solidFill>
              <a:latin typeface="Roboto" panose="02000000000000000000" pitchFamily="2" charset="0"/>
            </a:endParaRPr>
          </a:p>
          <a:p>
            <a:pPr eaLnBrk="1" hangingPunct="1">
              <a:buFont typeface="+mj-lt"/>
              <a:buNone/>
              <a:defRPr/>
            </a:pPr>
            <a:r>
              <a:rPr lang="en-AU" u="none">
                <a:solidFill>
                  <a:srgbClr val="000000"/>
                </a:solidFill>
                <a:latin typeface="Roboto"/>
                <a:ea typeface="Roboto"/>
                <a:cs typeface="Roboto"/>
              </a:rPr>
              <a:t>This will be followed by looking at ways to support each other in building relationships that are crucial for effective transition, inclusion, and student wellbeing.</a:t>
            </a:r>
          </a:p>
          <a:p>
            <a:pPr eaLnBrk="1" hangingPunct="1">
              <a:buFont typeface="+mj-lt"/>
              <a:buNone/>
              <a:defRPr/>
            </a:pPr>
            <a:endParaRPr lang="en-AU" u="none">
              <a:solidFill>
                <a:srgbClr val="000000"/>
              </a:solidFill>
              <a:latin typeface="Roboto" panose="02000000000000000000" pitchFamily="2" charset="0"/>
            </a:endParaRPr>
          </a:p>
          <a:p>
            <a:pPr eaLnBrk="1" hangingPunct="1">
              <a:buFont typeface="+mj-lt"/>
              <a:buNone/>
              <a:defRPr/>
            </a:pPr>
            <a:r>
              <a:rPr lang="en-AU" u="none">
                <a:solidFill>
                  <a:srgbClr val="000000"/>
                </a:solidFill>
                <a:latin typeface="Roboto"/>
                <a:ea typeface="Roboto"/>
                <a:cs typeface="Roboto"/>
              </a:rPr>
              <a:t>We will all have an opportunity to share our insights, engage in discussion and take part in activities designed to help us strengthen our collective practice.</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kern="1200">
                <a:solidFill>
                  <a:schemeClr val="tx1"/>
                </a:solidFill>
                <a:effectLst/>
                <a:latin typeface="Public Sans"/>
              </a:rPr>
              <a:t>CLICK</a:t>
            </a:r>
            <a:endParaRPr lang="en-AU" b="1">
              <a:latin typeface="Public Sans"/>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231858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D9AB7-46A3-D539-818C-188555AAE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ECFFB-88AB-3A93-ED02-AF801172F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8C085-71F9-DA87-0142-AA32EBC1FD85}"/>
              </a:ext>
            </a:extLst>
          </p:cNvPr>
          <p:cNvSpPr>
            <a:spLocks noGrp="1"/>
          </p:cNvSpPr>
          <p:nvPr>
            <p:ph type="body" idx="1"/>
          </p:nvPr>
        </p:nvSpPr>
        <p:spPr/>
        <p:txBody>
          <a:bodyPr/>
          <a:lstStyle/>
          <a:p>
            <a:pPr>
              <a:defRPr/>
            </a:pPr>
            <a:r>
              <a:rPr lang="en-AU" b="1">
                <a:solidFill>
                  <a:srgbClr val="000000"/>
                </a:solidFill>
                <a:highlight>
                  <a:srgbClr val="F5F5F5"/>
                </a:highlight>
                <a:latin typeface="Public Sans"/>
              </a:rPr>
              <a:t>Slide: </a:t>
            </a:r>
            <a:r>
              <a:rPr lang="en-AU" b="0">
                <a:solidFill>
                  <a:srgbClr val="000000"/>
                </a:solidFill>
                <a:highlight>
                  <a:srgbClr val="F5F5F5"/>
                </a:highlight>
                <a:latin typeface="Public Sans"/>
              </a:rPr>
              <a:t>Session evaluation</a:t>
            </a:r>
            <a:endParaRPr lang="en-AU" b="0">
              <a:solidFill>
                <a:srgbClr val="444444"/>
              </a:solidFill>
              <a:highlight>
                <a:srgbClr val="F5F5F5"/>
              </a:highlight>
              <a:latin typeface="Public Sans"/>
            </a:endParaRPr>
          </a:p>
          <a:p>
            <a:pPr defTabSz="1219170" eaLnBrk="1" hangingPunct="1">
              <a:spcBef>
                <a:spcPts val="0"/>
              </a:spcBef>
              <a:spcAft>
                <a:spcPts val="0"/>
              </a:spcAft>
              <a:defRPr/>
            </a:pPr>
            <a:r>
              <a:rPr lang="en-AU" b="1">
                <a:solidFill>
                  <a:srgbClr val="000000"/>
                </a:solidFill>
                <a:highlight>
                  <a:srgbClr val="F5F5F5"/>
                </a:highlight>
                <a:latin typeface="Public Sans"/>
              </a:rPr>
              <a:t>Purpose: </a:t>
            </a:r>
            <a:r>
              <a:rPr lang="en-AU" b="0">
                <a:solidFill>
                  <a:srgbClr val="000000"/>
                </a:solidFill>
                <a:highlight>
                  <a:srgbClr val="F5F5F5"/>
                </a:highlight>
                <a:latin typeface="Public Sans"/>
              </a:rPr>
              <a:t>Title slide</a:t>
            </a:r>
          </a:p>
          <a:p>
            <a:pPr>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5 seconds</a:t>
            </a:r>
          </a:p>
          <a:p>
            <a:pPr defTabSz="1219170" eaLnBrk="1" hangingPunct="1">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 </a:t>
            </a:r>
          </a:p>
          <a:p>
            <a:pPr defTabSz="1219170" eaLnBrk="1" hangingPunct="1">
              <a:spcBef>
                <a:spcPts val="0"/>
              </a:spcBef>
              <a:spcAft>
                <a:spcPts val="0"/>
              </a:spcAft>
              <a:defRPr/>
            </a:pPr>
            <a:endParaRPr lang="en-AU">
              <a:latin typeface="Public Sans" pitchFamily="2" charset="77"/>
            </a:endParaRPr>
          </a:p>
          <a:p>
            <a:pPr>
              <a:defRPr/>
            </a:pPr>
            <a:endParaRPr lang="en-US">
              <a:solidFill>
                <a:srgbClr val="444444"/>
              </a:solidFill>
              <a:highlight>
                <a:srgbClr val="F5F5F5"/>
              </a:highlight>
            </a:endParaRPr>
          </a:p>
          <a:p>
            <a:pPr defTabSz="1219170" eaLnBrk="1" hangingPunct="1">
              <a:spcBef>
                <a:spcPts val="0"/>
              </a:spcBef>
              <a:spcAft>
                <a:spcPts val="0"/>
              </a:spcAft>
              <a:defRPr/>
            </a:pPr>
            <a:r>
              <a:rPr lang="en-US" b="1">
                <a:solidFill>
                  <a:srgbClr val="444444"/>
                </a:solidFill>
                <a:highlight>
                  <a:srgbClr val="F5F5F5"/>
                </a:highlight>
                <a:latin typeface="Public Sans"/>
              </a:rPr>
              <a:t>CLICK</a:t>
            </a:r>
          </a:p>
          <a:p>
            <a:endParaRPr lang="en-AU"/>
          </a:p>
        </p:txBody>
      </p:sp>
      <p:sp>
        <p:nvSpPr>
          <p:cNvPr id="4" name="Slide Number Placeholder 3">
            <a:extLst>
              <a:ext uri="{FF2B5EF4-FFF2-40B4-BE49-F238E27FC236}">
                <a16:creationId xmlns:a16="http://schemas.microsoft.com/office/drawing/2014/main" id="{05751376-DE74-08A3-C60E-27C331C31EDD}"/>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98205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a:latin typeface="Public Sans"/>
              </a:rPr>
              <a:t>Slide: </a:t>
            </a:r>
            <a:r>
              <a:rPr lang="en-AU" altLang="en-US" b="0" dirty="0">
                <a:latin typeface="Public Sans"/>
              </a:rPr>
              <a:t>Evaluation survey</a:t>
            </a:r>
            <a:r>
              <a:rPr lang="en-AU" altLang="en-US" dirty="0">
                <a:latin typeface="Public Sans"/>
              </a:rPr>
              <a:t> - participants</a:t>
            </a:r>
            <a:endParaRPr lang="en-AU" altLang="en-US" b="0" dirty="0"/>
          </a:p>
          <a:p>
            <a:pPr eaLnBrk="1" hangingPunct="1"/>
            <a:r>
              <a:rPr lang="en-AU" altLang="en-US" b="1" dirty="0">
                <a:cs typeface="Calibri" panose="020F0502020204030204" pitchFamily="34" charset="0"/>
              </a:rPr>
              <a:t>Purpose: </a:t>
            </a:r>
            <a:r>
              <a:rPr lang="en-AU" altLang="en-US" b="0" dirty="0">
                <a:cs typeface="Calibri" panose="020F0502020204030204" pitchFamily="34" charset="0"/>
              </a:rPr>
              <a:t>to provide feedback to the school facilitator to use to track data </a:t>
            </a:r>
          </a:p>
          <a:p>
            <a:pPr eaLnBrk="1" hangingPunct="1"/>
            <a:r>
              <a:rPr lang="en-AU" altLang="en-US" b="1" dirty="0">
                <a:cs typeface="Calibri" panose="020F0502020204030204" pitchFamily="34" charset="0"/>
              </a:rPr>
              <a:t>Duration:  </a:t>
            </a:r>
            <a:r>
              <a:rPr lang="en-AU" altLang="en-US" b="0" dirty="0">
                <a:cs typeface="Calibri" panose="020F0502020204030204" pitchFamily="34" charset="0"/>
              </a:rPr>
              <a:t>2 min</a:t>
            </a:r>
            <a:endParaRPr lang="en-AU" altLang="en-US" dirty="0">
              <a:cs typeface="Calibri" panose="020F0502020204030204" pitchFamily="34" charset="0"/>
            </a:endParaRPr>
          </a:p>
          <a:p>
            <a:pPr eaLnBrk="1" hangingPunct="1"/>
            <a:r>
              <a:rPr lang="en-AU" altLang="en-US" b="1" dirty="0"/>
              <a:t>Script:</a:t>
            </a:r>
          </a:p>
          <a:p>
            <a:pPr eaLnBrk="1" hangingPunct="1"/>
            <a:endParaRPr lang="en-AU" altLang="en-US" b="1" dirty="0">
              <a:cs typeface="Calibri" panose="020F0502020204030204" pitchFamily="34" charset="0"/>
            </a:endParaRPr>
          </a:p>
          <a:p>
            <a:pPr eaLnBrk="1" hangingPunct="1"/>
            <a:r>
              <a:rPr lang="en-AU" altLang="en-US" dirty="0"/>
              <a:t>We would like for you to fill out a short survey to provide the school facilitator with feedback about the workshop. </a:t>
            </a:r>
          </a:p>
          <a:p>
            <a:pPr eaLnBrk="1" hangingPunct="1"/>
            <a:endParaRPr lang="en-AU" altLang="en-US" dirty="0"/>
          </a:p>
          <a:p>
            <a:pPr eaLnBrk="1" hangingPunct="1"/>
            <a:r>
              <a:rPr lang="en-AU" altLang="en-US" dirty="0"/>
              <a:t>Please use the survey code or link provided to do this. (When scanning the QR code people will be asked to fill in an email address. They need to use their NSW Department of Education email address to log in). </a:t>
            </a:r>
          </a:p>
          <a:p>
            <a:pPr eaLnBrk="1" hangingPunct="1"/>
            <a:r>
              <a:rPr lang="en-AU" altLang="en-US" dirty="0"/>
              <a:t> </a:t>
            </a:r>
          </a:p>
          <a:p>
            <a:pPr eaLnBrk="1" hangingPunct="1"/>
            <a:endParaRPr lang="en-AU" altLang="en-US" dirty="0"/>
          </a:p>
          <a:p>
            <a:pPr eaLnBrk="1" hangingPunct="1"/>
            <a:r>
              <a:rPr lang="en-AU" altLang="en-US" b="1" i="1" dirty="0"/>
              <a:t>** </a:t>
            </a:r>
            <a:r>
              <a:rPr lang="en-AU" altLang="en-US" sz="1600" b="1" i="0" kern="1200" dirty="0">
                <a:solidFill>
                  <a:schemeClr val="tx1"/>
                </a:solidFill>
                <a:effectLst/>
                <a:latin typeface="Public Sans" pitchFamily="2" charset="0"/>
                <a:ea typeface="+mn-ea"/>
                <a:cs typeface="+mn-cs"/>
              </a:rPr>
              <a:t>Facilitator, </a:t>
            </a:r>
            <a:r>
              <a:rPr lang="en-AU" b="1" dirty="0"/>
              <a:t>Click the link on the slide to duplicate the template and contextualise survey questions. Then download and insert the link and QR code onto the slide. </a:t>
            </a:r>
            <a:endParaRPr lang="en-AU" altLang="en-US" b="1" dirty="0"/>
          </a:p>
          <a:p>
            <a:pPr eaLnBrk="1" hangingPunct="1"/>
            <a:endParaRPr lang="en-AU" altLang="en-US" b="1" dirty="0"/>
          </a:p>
          <a:p>
            <a:pPr eaLnBrk="1" hangingPunct="1"/>
            <a:r>
              <a:rPr lang="en-AU" altLang="en-US" b="1" dirty="0"/>
              <a:t>CLICK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363254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b="1"/>
              <a:t>Slide: </a:t>
            </a:r>
            <a:r>
              <a:rPr lang="en-AU" altLang="en-US" b="0"/>
              <a:t>References </a:t>
            </a:r>
          </a:p>
          <a:p>
            <a:pPr eaLnBrk="1" hangingPunct="1"/>
            <a:r>
              <a:rPr lang="en-AU" altLang="en-US" b="1">
                <a:cs typeface="Calibri" panose="020F0502020204030204" pitchFamily="34" charset="0"/>
              </a:rPr>
              <a:t>Purpose: </a:t>
            </a:r>
            <a:r>
              <a:rPr lang="en-AU" altLang="en-US" b="0">
                <a:cs typeface="Calibri" panose="020F0502020204030204" pitchFamily="34" charset="0"/>
              </a:rPr>
              <a:t>Links to document referenced when developing this workshop </a:t>
            </a:r>
          </a:p>
          <a:p>
            <a:pPr eaLnBrk="1" hangingPunct="1"/>
            <a:r>
              <a:rPr lang="en-AU" altLang="en-US" b="1">
                <a:cs typeface="Calibri" panose="020F0502020204030204" pitchFamily="34" charset="0"/>
              </a:rPr>
              <a:t>Duration: </a:t>
            </a:r>
            <a:r>
              <a:rPr lang="en-AU" altLang="en-US" b="0">
                <a:cs typeface="Calibri" panose="020F0502020204030204" pitchFamily="34" charset="0"/>
              </a:rPr>
              <a:t>5 seconds</a:t>
            </a:r>
          </a:p>
          <a:p>
            <a:pPr eaLnBrk="1" hangingPunct="1"/>
            <a:r>
              <a:rPr lang="en-AU" altLang="en-US" b="1"/>
              <a:t>Script:</a:t>
            </a:r>
          </a:p>
          <a:p>
            <a:pPr eaLnBrk="1" hangingPunct="1"/>
            <a:endParaRPr lang="en-AU" altLang="en-US" b="1">
              <a:cs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59977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600" b="1" i="0" u="none" strike="noStrike" kern="1200">
                <a:solidFill>
                  <a:schemeClr val="tx1"/>
                </a:solidFill>
                <a:effectLst/>
                <a:latin typeface="Public Sans" pitchFamily="2" charset="0"/>
                <a:ea typeface="+mn-ea"/>
                <a:cs typeface="+mn-cs"/>
              </a:rPr>
              <a:t>Slide: </a:t>
            </a:r>
            <a:r>
              <a:rPr lang="en-AU" sz="1600" b="0" i="0" u="none" strike="noStrike" kern="1200">
                <a:solidFill>
                  <a:schemeClr val="tx1"/>
                </a:solidFill>
                <a:effectLst/>
                <a:latin typeface="Public Sans" pitchFamily="2" charset="0"/>
                <a:ea typeface="+mn-ea"/>
                <a:cs typeface="+mn-cs"/>
              </a:rPr>
              <a:t>Agenda</a:t>
            </a:r>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Purpose: </a:t>
            </a:r>
            <a:r>
              <a:rPr lang="en-AU" sz="1600" b="0" i="0" u="none" strike="noStrike" kern="1200">
                <a:solidFill>
                  <a:schemeClr val="tx1"/>
                </a:solidFill>
                <a:effectLst/>
                <a:latin typeface="Public Sans" pitchFamily="2" charset="0"/>
                <a:ea typeface="+mn-ea"/>
                <a:cs typeface="+mn-cs"/>
              </a:rPr>
              <a:t>Provide an overview of the workshop</a:t>
            </a:r>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Duration:</a:t>
            </a:r>
            <a:r>
              <a:rPr lang="en-AU" sz="1600" b="0" i="0" u="none" strike="noStrike" kern="1200">
                <a:solidFill>
                  <a:schemeClr val="tx1"/>
                </a:solidFill>
                <a:effectLst/>
                <a:latin typeface="Public Sans" pitchFamily="2" charset="0"/>
                <a:ea typeface="+mn-ea"/>
                <a:cs typeface="+mn-cs"/>
              </a:rPr>
              <a:t> 30 sec</a:t>
            </a:r>
            <a:r>
              <a:rPr lang="en-US" sz="1600" b="0" i="0" kern="1200">
                <a:solidFill>
                  <a:schemeClr val="tx1"/>
                </a:solidFill>
                <a:effectLst/>
                <a:latin typeface="Public Sans" pitchFamily="2" charset="0"/>
                <a:ea typeface="+mn-ea"/>
                <a:cs typeface="+mn-cs"/>
              </a:rPr>
              <a:t>​</a:t>
            </a:r>
          </a:p>
          <a:p>
            <a:pPr rtl="0" fontAlgn="base"/>
            <a:r>
              <a:rPr lang="en-US" sz="1600" b="1" i="0" kern="1200">
                <a:solidFill>
                  <a:schemeClr val="tx1"/>
                </a:solidFill>
                <a:effectLst/>
                <a:latin typeface="Public Sans" pitchFamily="2" charset="0"/>
                <a:ea typeface="+mn-ea"/>
                <a:cs typeface="+mn-cs"/>
              </a:rPr>
              <a:t>Script:</a:t>
            </a:r>
          </a:p>
          <a:p>
            <a:pPr rtl="0" fontAlgn="base"/>
            <a:r>
              <a:rPr lang="en-AU" sz="1600" b="0" i="0" kern="1200">
                <a:solidFill>
                  <a:schemeClr val="tx1"/>
                </a:solidFill>
                <a:effectLst/>
                <a:latin typeface="Public Sans" pitchFamily="2" charset="0"/>
                <a:ea typeface="+mn-ea"/>
                <a:cs typeface="+mn-cs"/>
              </a:rPr>
              <a:t>​</a:t>
            </a:r>
          </a:p>
          <a:p>
            <a:pPr rtl="0" fontAlgn="base"/>
            <a:r>
              <a:rPr lang="en-AU" sz="1600" b="0" i="0" u="none" strike="noStrike" kern="1200">
                <a:solidFill>
                  <a:schemeClr val="tx1"/>
                </a:solidFill>
                <a:effectLst/>
                <a:latin typeface="Public Sans" pitchFamily="2" charset="0"/>
                <a:ea typeface="+mn-ea"/>
                <a:cs typeface="+mn-cs"/>
              </a:rPr>
              <a:t>Read slide</a:t>
            </a:r>
            <a:r>
              <a:rPr lang="en-US" sz="1600" b="0" i="0" kern="1200">
                <a:solidFill>
                  <a:schemeClr val="tx1"/>
                </a:solidFill>
                <a:effectLst/>
                <a:latin typeface="Public Sans" pitchFamily="2" charset="0"/>
                <a:ea typeface="+mn-ea"/>
                <a:cs typeface="+mn-cs"/>
              </a:rPr>
              <a:t>​</a:t>
            </a:r>
          </a:p>
          <a:p>
            <a:pPr rtl="0" fontAlgn="base"/>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CLICK</a:t>
            </a:r>
            <a:r>
              <a:rPr lang="en-US" sz="1600" b="0" i="0" kern="1200">
                <a:solidFill>
                  <a:schemeClr val="tx1"/>
                </a:solidFill>
                <a:effectLst/>
                <a:latin typeface="Public Sans" pitchFamily="2" charset="0"/>
                <a:ea typeface="+mn-ea"/>
                <a:cs typeface="+mn-cs"/>
              </a:rPr>
              <a: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39119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eaLnBrk="1" hangingPunct="1">
              <a:spcBef>
                <a:spcPts val="0"/>
              </a:spcBef>
              <a:spcAft>
                <a:spcPts val="0"/>
              </a:spcAft>
              <a:defRPr/>
            </a:pPr>
            <a:r>
              <a:rPr lang="en-AU" b="1">
                <a:solidFill>
                  <a:srgbClr val="000000"/>
                </a:solidFill>
                <a:highlight>
                  <a:srgbClr val="F5F5F5"/>
                </a:highlight>
                <a:latin typeface="Public Sans"/>
              </a:rPr>
              <a:t>Slide: </a:t>
            </a:r>
            <a:r>
              <a:rPr lang="en-AU">
                <a:solidFill>
                  <a:srgbClr val="000000"/>
                </a:solidFill>
                <a:highlight>
                  <a:srgbClr val="F5F5F5"/>
                </a:highlight>
                <a:latin typeface="Public Sans"/>
              </a:rPr>
              <a:t>Learning intentions and success criteria</a:t>
            </a:r>
            <a:endParaRPr lang="en-AU">
              <a:solidFill>
                <a:srgbClr val="444444"/>
              </a:solidFill>
              <a:highlight>
                <a:srgbClr val="F5F5F5"/>
              </a:highlight>
              <a:latin typeface="Public Sans"/>
            </a:endParaRPr>
          </a:p>
          <a:p>
            <a:pPr>
              <a:defRPr/>
            </a:pPr>
            <a:r>
              <a:rPr lang="en-AU" b="1">
                <a:solidFill>
                  <a:srgbClr val="000000"/>
                </a:solidFill>
                <a:highlight>
                  <a:srgbClr val="F5F5F5"/>
                </a:highlight>
                <a:latin typeface="Public Sans"/>
              </a:rPr>
              <a:t>Purpose: </a:t>
            </a:r>
            <a:r>
              <a:rPr lang="en-AU">
                <a:solidFill>
                  <a:srgbClr val="000000"/>
                </a:solidFill>
                <a:highlight>
                  <a:srgbClr val="F5F5F5"/>
                </a:highlight>
                <a:latin typeface="Public Sans"/>
              </a:rPr>
              <a:t>Outline the learning intentions and success criteria for the workshop</a:t>
            </a:r>
            <a:endParaRPr lang="en-AU"/>
          </a:p>
          <a:p>
            <a:pPr defTabSz="1219170" eaLnBrk="1" hangingPunct="1">
              <a:spcBef>
                <a:spcPts val="0"/>
              </a:spcBef>
              <a:spcAft>
                <a:spcPts val="0"/>
              </a:spcAft>
              <a:defRPr/>
            </a:pPr>
            <a:r>
              <a:rPr lang="en-AU" b="1">
                <a:solidFill>
                  <a:srgbClr val="000000"/>
                </a:solidFill>
                <a:highlight>
                  <a:srgbClr val="F5F5F5"/>
                </a:highlight>
                <a:latin typeface="Public Sans"/>
              </a:rPr>
              <a:t>Duration</a:t>
            </a:r>
            <a:r>
              <a:rPr lang="en-AU" b="1">
                <a:solidFill>
                  <a:srgbClr val="000000"/>
                </a:solidFill>
                <a:latin typeface="Public Sans"/>
              </a:rPr>
              <a:t>:</a:t>
            </a:r>
            <a:r>
              <a:rPr lang="en-AU">
                <a:solidFill>
                  <a:srgbClr val="000000"/>
                </a:solidFill>
                <a:latin typeface="Public Sans"/>
              </a:rPr>
              <a:t> 1 minute</a:t>
            </a:r>
            <a:endParaRPr lang="en-US">
              <a:solidFill>
                <a:srgbClr val="444444"/>
              </a:solidFill>
              <a:latin typeface="Public Sans"/>
            </a:endParaRPr>
          </a:p>
          <a:p>
            <a:pPr defTabSz="1219170" eaLnBrk="1" hangingPunct="1">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a:t>
            </a:r>
          </a:p>
          <a:p>
            <a:pPr marL="0" algn="l" rtl="0" eaLnBrk="1" fontAlgn="t" latinLnBrk="0" hangingPunct="1">
              <a:buNone/>
            </a:pPr>
            <a:endParaRPr lang="en-AU" sz="1800" b="1" i="0" u="none" strike="noStrike" kern="1200">
              <a:solidFill>
                <a:srgbClr val="22272B"/>
              </a:solidFill>
              <a:effectLst/>
              <a:latin typeface="Public Sans Light" pitchFamily="2" charset="0"/>
            </a:endParaRPr>
          </a:p>
          <a:p>
            <a:pPr marL="0" algn="l" rtl="0" eaLnBrk="1" fontAlgn="t" latinLnBrk="0" hangingPunct="1">
              <a:buNone/>
            </a:pPr>
            <a:r>
              <a:rPr lang="en-AU" sz="1800">
                <a:latin typeface="Public Sans"/>
              </a:rPr>
              <a:t>Through engaging in Transition Workshop 1: Exploring the evidence-base to support effective transition:</a:t>
            </a:r>
          </a:p>
          <a:p>
            <a:pPr marL="0" algn="l" rtl="0" eaLnBrk="1" fontAlgn="t" latinLnBrk="0" hangingPunct="1">
              <a:buNone/>
            </a:pPr>
            <a:endParaRPr lang="en-AU" sz="1800" b="1" i="0" u="none" strike="noStrike" kern="1200">
              <a:solidFill>
                <a:srgbClr val="22272B"/>
              </a:solidFill>
              <a:effectLst/>
              <a:latin typeface="Public Sans Light" pitchFamily="2" charset="0"/>
            </a:endParaRPr>
          </a:p>
          <a:p>
            <a:pPr marL="0" algn="l" rtl="0" eaLnBrk="1" fontAlgn="t" latinLnBrk="0" hangingPunct="1">
              <a:buNone/>
            </a:pPr>
            <a:r>
              <a:rPr lang="en-AU" sz="1800" b="1" i="0" u="none" strike="noStrike" kern="1200">
                <a:solidFill>
                  <a:srgbClr val="22272B"/>
                </a:solidFill>
                <a:effectLst/>
                <a:latin typeface="Public Sans Light"/>
              </a:rPr>
              <a:t>Participants will:</a:t>
            </a:r>
          </a:p>
          <a:p>
            <a:pPr marL="285750" marR="0" lvl="0" indent="-285750" algn="l" defTabSz="1219170" rtl="0" eaLnBrk="1" fontAlgn="t" latinLnBrk="0" hangingPunct="1">
              <a:lnSpc>
                <a:spcPct val="100000"/>
              </a:lnSpc>
              <a:spcBef>
                <a:spcPts val="0"/>
              </a:spcBef>
              <a:spcAft>
                <a:spcPts val="0"/>
              </a:spcAft>
              <a:buClrTx/>
              <a:buSzTx/>
              <a:buFont typeface="Arial" panose="020B0604020202020204" pitchFamily="34" charset="0"/>
              <a:buChar char="•"/>
              <a:tabLst/>
              <a:defRPr/>
            </a:pPr>
            <a:r>
              <a:rPr lang="en-AU" sz="1800">
                <a:latin typeface="Public Sans"/>
              </a:rPr>
              <a:t>discuss the status of transition from primary to high school practices within their school setting </a:t>
            </a:r>
          </a:p>
          <a:p>
            <a:pPr marL="285750" marR="0" lvl="0" indent="-285750" algn="l" defTabSz="1219170" rtl="0" eaLnBrk="1" fontAlgn="t" latinLnBrk="0" hangingPunct="1">
              <a:lnSpc>
                <a:spcPct val="100000"/>
              </a:lnSpc>
              <a:spcBef>
                <a:spcPts val="0"/>
              </a:spcBef>
              <a:spcAft>
                <a:spcPts val="0"/>
              </a:spcAft>
              <a:buClrTx/>
              <a:buSzTx/>
              <a:buFont typeface="Arial" panose="020B0604020202020204" pitchFamily="34" charset="0"/>
              <a:buChar char="•"/>
              <a:tabLst/>
              <a:defRPr/>
            </a:pPr>
            <a:r>
              <a:rPr lang="en-AU" sz="1800">
                <a:latin typeface="Public Sans"/>
              </a:rPr>
              <a:t>explore the evidence-base highlighting the importance, and key elements, of a successful transition</a:t>
            </a:r>
          </a:p>
          <a:p>
            <a:pPr marL="285750" indent="-285750" fontAlgn="t">
              <a:buFont typeface="Arial" panose="020B0604020202020204" pitchFamily="34" charset="0"/>
              <a:buChar char="•"/>
              <a:defRPr/>
            </a:pPr>
            <a:r>
              <a:rPr lang="en-AU" sz="1800">
                <a:latin typeface="Public Sans"/>
              </a:rPr>
              <a:t>consider how evidence-based  practices could be contextualised to strengthen students transition  from primary to high school.</a:t>
            </a:r>
            <a:endParaRPr lang="en-AU" sz="1800"/>
          </a:p>
          <a:p>
            <a:pPr marL="0" algn="l" rtl="0" eaLnBrk="1" fontAlgn="t" latinLnBrk="0" hangingPunct="1">
              <a:buNone/>
            </a:pPr>
            <a:endParaRPr lang="en-AU" sz="1800" b="1" i="0" u="none" strike="noStrike">
              <a:effectLst/>
              <a:latin typeface="Public Sans Light"/>
            </a:endParaRPr>
          </a:p>
          <a:p>
            <a:pPr fontAlgn="t"/>
            <a:r>
              <a:rPr lang="en-AU" sz="1800" b="1">
                <a:solidFill>
                  <a:srgbClr val="22272B"/>
                </a:solidFill>
                <a:latin typeface="Public Sans Light"/>
              </a:rPr>
              <a:t>CLICK </a:t>
            </a:r>
          </a:p>
          <a:p>
            <a:endParaRPr lang="en-AU" sz="1800" b="1">
              <a:solidFill>
                <a:srgbClr val="22272B"/>
              </a:solidFill>
              <a:latin typeface="Public Sans Light"/>
            </a:endParaRPr>
          </a:p>
          <a:p>
            <a:pPr marL="0" algn="l">
              <a:buNone/>
            </a:pPr>
            <a:r>
              <a:rPr lang="en-AU" sz="1800" b="1" i="0" u="none" strike="noStrike" kern="1200">
                <a:solidFill>
                  <a:srgbClr val="22272B"/>
                </a:solidFill>
                <a:effectLst/>
                <a:latin typeface="Public Sans Light"/>
              </a:rPr>
              <a:t>Participants can:</a:t>
            </a:r>
            <a:endParaRPr lang="en-AU"/>
          </a:p>
          <a:p>
            <a:pPr marL="285750" indent="-285750" algn="l" rtl="0" eaLnBrk="1" fontAlgn="t" latinLnBrk="0" hangingPunct="1">
              <a:buFont typeface="Arial" panose="020B0604020202020204" pitchFamily="34" charset="0"/>
              <a:buChar char="•"/>
            </a:pPr>
            <a:endParaRPr lang="en-AU" sz="1800" b="1" i="0" u="none" strike="noStrike" kern="1200">
              <a:solidFill>
                <a:srgbClr val="22272B"/>
              </a:solidFill>
              <a:effectLst/>
              <a:latin typeface="Public Sans Light"/>
            </a:endParaRPr>
          </a:p>
          <a:p>
            <a:pPr marL="285750" marR="0" lvl="0" indent="-285750" algn="l" defTabSz="1219170" rtl="0" eaLnBrk="1" fontAlgn="t" latinLnBrk="0" hangingPunct="1">
              <a:lnSpc>
                <a:spcPct val="100000"/>
              </a:lnSpc>
              <a:spcBef>
                <a:spcPts val="0"/>
              </a:spcBef>
              <a:spcAft>
                <a:spcPts val="0"/>
              </a:spcAft>
              <a:buClrTx/>
              <a:buSzTx/>
              <a:buFont typeface="Arial" panose="020B0604020202020204" pitchFamily="34" charset="0"/>
              <a:buChar char="•"/>
              <a:tabLst/>
              <a:defRPr/>
            </a:pPr>
            <a:r>
              <a:rPr lang="en-AU" sz="1800">
                <a:latin typeface="Public Sans"/>
              </a:rPr>
              <a:t>reflect on current transition practices and identify areas for improvement</a:t>
            </a:r>
          </a:p>
          <a:p>
            <a:pPr marL="285750" marR="0" lvl="0" indent="-285750" algn="l" defTabSz="1219170" rtl="0" eaLnBrk="1" fontAlgn="t" latinLnBrk="0" hangingPunct="1">
              <a:lnSpc>
                <a:spcPct val="100000"/>
              </a:lnSpc>
              <a:spcBef>
                <a:spcPts val="0"/>
              </a:spcBef>
              <a:spcAft>
                <a:spcPts val="0"/>
              </a:spcAft>
              <a:buClrTx/>
              <a:buSzTx/>
              <a:buFont typeface="Arial" panose="020B0604020202020204" pitchFamily="34" charset="0"/>
              <a:buChar char="•"/>
              <a:tabLst/>
              <a:defRPr/>
            </a:pPr>
            <a:r>
              <a:rPr lang="en-AU" sz="1800">
                <a:latin typeface="Public Sans"/>
              </a:rPr>
              <a:t>identify the importance and key elements of a successful transition from primary to high school </a:t>
            </a:r>
          </a:p>
          <a:p>
            <a:pPr marL="285750" marR="0" lvl="0" indent="-285750" algn="l" defTabSz="1219170" rtl="0" eaLnBrk="1" fontAlgn="t" latinLnBrk="0" hangingPunct="1">
              <a:lnSpc>
                <a:spcPct val="100000"/>
              </a:lnSpc>
              <a:spcBef>
                <a:spcPts val="0"/>
              </a:spcBef>
              <a:spcAft>
                <a:spcPts val="0"/>
              </a:spcAft>
              <a:buClrTx/>
              <a:buSzTx/>
              <a:buFont typeface="Arial" panose="020B0604020202020204" pitchFamily="34" charset="0"/>
              <a:buChar char="•"/>
              <a:tabLst/>
              <a:defRPr/>
            </a:pPr>
            <a:r>
              <a:rPr lang="en-AU" sz="1800">
                <a:latin typeface="Public Sans"/>
              </a:rPr>
              <a:t>identify and contextualise  evidence-based practices to strengthen transition.</a:t>
            </a:r>
          </a:p>
          <a:p>
            <a:pPr marL="0" indent="0" algn="l" rtl="0" eaLnBrk="1" fontAlgn="t" latinLnBrk="0" hangingPunct="1">
              <a:buFont typeface="Arial" panose="020B0604020202020204" pitchFamily="34" charset="0"/>
              <a:buNone/>
            </a:pPr>
            <a:endParaRPr lang="en-AU" b="1">
              <a:latin typeface="+mn-lt"/>
            </a:endParaRPr>
          </a:p>
          <a:p>
            <a:pPr defTabSz="1219170" eaLnBrk="1" fontAlgn="auto" hangingPunct="1">
              <a:spcBef>
                <a:spcPts val="0"/>
              </a:spcBef>
              <a:spcAft>
                <a:spcPts val="0"/>
              </a:spcAft>
              <a:defRPr/>
            </a:pPr>
            <a:r>
              <a:rPr lang="en-AU" b="1">
                <a:latin typeface="+mn-lt"/>
              </a:rPr>
              <a:t>CLICK</a:t>
            </a:r>
            <a:endParaRPr lang="en-AU" b="1">
              <a:latin typeface="+mn-lt"/>
              <a:ea typeface="Calibri"/>
              <a:cs typeface="Calibri"/>
            </a:endParaRPr>
          </a:p>
          <a:p>
            <a:pPr defTabSz="1219170" eaLnBrk="1" fontAlgn="auto" hangingPunct="1">
              <a:spcBef>
                <a:spcPts val="0"/>
              </a:spcBef>
              <a:spcAft>
                <a:spcPts val="0"/>
              </a:spcAft>
              <a:defRPr/>
            </a:pPr>
            <a:r>
              <a:rPr lang="en-AU">
                <a:latin typeface="Public Sans"/>
              </a:rPr>
              <a:t>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77225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70B6C-8813-4811-84F1-922F5094B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DA696-AA85-8F48-7235-E9DC84D72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AF447-66B3-3E12-8B00-6491634A5F68}"/>
              </a:ext>
            </a:extLst>
          </p:cNvPr>
          <p:cNvSpPr>
            <a:spLocks noGrp="1"/>
          </p:cNvSpPr>
          <p:nvPr>
            <p:ph type="body" idx="1"/>
          </p:nvPr>
        </p:nvSpPr>
        <p:spPr/>
        <p:txBody>
          <a:bodyPr/>
          <a:lstStyle/>
          <a:p>
            <a:pPr>
              <a:spcBef>
                <a:spcPct val="0"/>
              </a:spcBef>
              <a:defRPr/>
            </a:pPr>
            <a:r>
              <a:rPr lang="en-AU" b="1">
                <a:highlight>
                  <a:srgbClr val="F5F5F5"/>
                </a:highlight>
                <a:latin typeface="Public Sans"/>
              </a:rPr>
              <a:t>Slide: </a:t>
            </a:r>
            <a:r>
              <a:rPr lang="en-AU">
                <a:highlight>
                  <a:srgbClr val="F5F5F5"/>
                </a:highlight>
                <a:latin typeface="Public Sans"/>
              </a:rPr>
              <a:t>Setting the scene</a:t>
            </a:r>
            <a:endParaRPr lang="en-US">
              <a:solidFill>
                <a:srgbClr val="444444"/>
              </a:solidFill>
              <a:highlight>
                <a:srgbClr val="F5F5F5"/>
              </a:highlight>
              <a:latin typeface="Public Sans"/>
            </a:endParaRPr>
          </a:p>
          <a:p>
            <a:pPr>
              <a:spcBef>
                <a:spcPct val="0"/>
              </a:spcBef>
              <a:defRPr/>
            </a:pPr>
            <a:r>
              <a:rPr lang="en-AU" b="1">
                <a:highlight>
                  <a:srgbClr val="F5F5F5"/>
                </a:highlight>
                <a:latin typeface="Public Sans"/>
              </a:rPr>
              <a:t>Purpose: </a:t>
            </a:r>
            <a:r>
              <a:rPr lang="en-AU">
                <a:highlight>
                  <a:srgbClr val="F5F5F5"/>
                </a:highlight>
                <a:latin typeface="Public Sans"/>
              </a:rPr>
              <a:t>Title slide</a:t>
            </a:r>
            <a:endParaRPr lang="en-US">
              <a:solidFill>
                <a:srgbClr val="444444"/>
              </a:solidFill>
              <a:highlight>
                <a:srgbClr val="F5F5F5"/>
              </a:highlight>
              <a:latin typeface="Public Sans"/>
            </a:endParaRPr>
          </a:p>
          <a:p>
            <a:pPr>
              <a:spcBef>
                <a:spcPct val="0"/>
              </a:spcBef>
              <a:defRPr/>
            </a:pPr>
            <a:r>
              <a:rPr lang="en-AU" b="1">
                <a:highlight>
                  <a:srgbClr val="F5F5F5"/>
                </a:highlight>
                <a:latin typeface="Public Sans"/>
              </a:rPr>
              <a:t>Duration: </a:t>
            </a:r>
            <a:r>
              <a:rPr lang="en-AU">
                <a:highlight>
                  <a:srgbClr val="F5F5F5"/>
                </a:highlight>
                <a:latin typeface="Public Sans"/>
              </a:rPr>
              <a:t>10 seconds</a:t>
            </a:r>
            <a:endParaRPr lang="en-AU">
              <a:solidFill>
                <a:srgbClr val="444444"/>
              </a:solidFill>
              <a:highlight>
                <a:srgbClr val="F5F5F5"/>
              </a:highlight>
              <a:latin typeface="Public Sans"/>
            </a:endParaRPr>
          </a:p>
          <a:p>
            <a:pPr>
              <a:spcBef>
                <a:spcPct val="0"/>
              </a:spcBef>
              <a:defRPr/>
            </a:pPr>
            <a:r>
              <a:rPr lang="en-AU" b="1">
                <a:highlight>
                  <a:srgbClr val="F5F5F5"/>
                </a:highlight>
                <a:latin typeface="Public Sans"/>
              </a:rPr>
              <a:t>Script:</a:t>
            </a:r>
            <a:endParaRPr lang="en-AU">
              <a:solidFill>
                <a:srgbClr val="444444"/>
              </a:solidFill>
              <a:highlight>
                <a:srgbClr val="F5F5F5"/>
              </a:highlight>
              <a:latin typeface="Public Sans"/>
            </a:endParaRPr>
          </a:p>
          <a:p>
            <a:pPr>
              <a:spcBef>
                <a:spcPct val="0"/>
              </a:spcBef>
              <a:defRPr/>
            </a:pPr>
            <a:endParaRPr lang="en-AU">
              <a:solidFill>
                <a:srgbClr val="444444"/>
              </a:solidFill>
              <a:highlight>
                <a:srgbClr val="F5F5F5"/>
              </a:highlight>
            </a:endParaRPr>
          </a:p>
          <a:p>
            <a:pPr>
              <a:spcBef>
                <a:spcPct val="0"/>
              </a:spcBef>
              <a:defRPr/>
            </a:pPr>
            <a:r>
              <a:rPr lang="en-AU">
                <a:highlight>
                  <a:srgbClr val="F5F5F5"/>
                </a:highlight>
                <a:latin typeface="Public Sans"/>
              </a:rPr>
              <a:t>Across the 5 school facilitated workshops, staff will engage in professional learning aligned to the priorities outlined in Our Plan for Public Education and the Australian Professional Standards for Teachers.</a:t>
            </a:r>
            <a:endParaRPr lang="en-US">
              <a:solidFill>
                <a:srgbClr val="444444"/>
              </a:solidFill>
              <a:highlight>
                <a:srgbClr val="F5F5F5"/>
              </a:highlight>
              <a:latin typeface="Public Sans"/>
            </a:endParaRPr>
          </a:p>
          <a:p>
            <a:pPr>
              <a:defRPr/>
            </a:pPr>
            <a:endParaRPr lang="en-AU">
              <a:solidFill>
                <a:srgbClr val="444444"/>
              </a:solidFill>
              <a:highlight>
                <a:srgbClr val="F5F5F5"/>
              </a:highlight>
            </a:endParaRPr>
          </a:p>
          <a:p>
            <a:pPr>
              <a:defRPr/>
            </a:pPr>
            <a:r>
              <a:rPr lang="en-AU" b="1">
                <a:highlight>
                  <a:srgbClr val="F5F5F5"/>
                </a:highlight>
                <a:latin typeface="Public Sans"/>
              </a:rPr>
              <a:t>CLICK</a:t>
            </a:r>
            <a:endParaRPr lang="en-US">
              <a:solidFill>
                <a:srgbClr val="444444"/>
              </a:solidFill>
              <a:highlight>
                <a:srgbClr val="F5F5F5"/>
              </a:highlight>
              <a:latin typeface="Public Sans"/>
            </a:endParaRPr>
          </a:p>
          <a:p>
            <a:pPr>
              <a:defRPr/>
            </a:pPr>
            <a:endParaRPr lang="en-AU">
              <a:solidFill>
                <a:srgbClr val="444444"/>
              </a:solidFill>
              <a:highlight>
                <a:srgbClr val="F5F5F5"/>
              </a:highlight>
            </a:endParaRPr>
          </a:p>
          <a:p>
            <a:pPr>
              <a:defRPr/>
            </a:pPr>
            <a:endParaRPr lang="en-AU">
              <a:highlight>
                <a:srgbClr val="F5F5F5"/>
              </a:highlight>
            </a:endParaRPr>
          </a:p>
        </p:txBody>
      </p:sp>
      <p:sp>
        <p:nvSpPr>
          <p:cNvPr id="4" name="Slide Number Placeholder 3">
            <a:extLst>
              <a:ext uri="{FF2B5EF4-FFF2-40B4-BE49-F238E27FC236}">
                <a16:creationId xmlns:a16="http://schemas.microsoft.com/office/drawing/2014/main" id="{23C9661F-2077-2781-C593-3F0707E04F1C}"/>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884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8D0B9-9B25-FEC3-6B87-ED4944AED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36D72-7AF8-4F62-9852-CB5875F5E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49079-F04B-ECA5-BB79-63F98C9F2A08}"/>
              </a:ext>
            </a:extLst>
          </p:cNvPr>
          <p:cNvSpPr>
            <a:spLocks noGrp="1"/>
          </p:cNvSpPr>
          <p:nvPr>
            <p:ph type="body" idx="1"/>
          </p:nvPr>
        </p:nvSpPr>
        <p:spPr/>
        <p:txBody>
          <a:bodyPr/>
          <a:lstStyle/>
          <a:p>
            <a:pPr fontAlgn="base"/>
            <a:r>
              <a:rPr lang="en-AU" sz="1600" b="1" i="0" u="none" strike="noStrike" kern="1200">
                <a:solidFill>
                  <a:schemeClr val="tx1"/>
                </a:solidFill>
                <a:effectLst/>
                <a:latin typeface="Public Sans"/>
              </a:rPr>
              <a:t>Slide: </a:t>
            </a:r>
            <a:r>
              <a:rPr lang="en-AU" sz="1600" b="0" i="0" u="none" strike="noStrike" kern="1200">
                <a:solidFill>
                  <a:schemeClr val="tx1"/>
                </a:solidFill>
                <a:effectLst/>
                <a:latin typeface="Public Sans"/>
              </a:rPr>
              <a:t>Setting the scene</a:t>
            </a:r>
            <a:r>
              <a:rPr lang="en-US" sz="1600" b="0" i="0" kern="1200">
                <a:solidFill>
                  <a:schemeClr val="tx1"/>
                </a:solidFill>
                <a:effectLst/>
                <a:latin typeface="Public Sans"/>
              </a:rPr>
              <a:t>​</a:t>
            </a:r>
            <a:r>
              <a:rPr lang="en-US">
                <a:latin typeface="Public Sans"/>
              </a:rPr>
              <a:t> (2)</a:t>
            </a:r>
            <a:endParaRPr lang="en-US"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a:rPr>
              <a:t>Purpose: </a:t>
            </a:r>
            <a:r>
              <a:rPr lang="en-AU" sz="1600" b="0" i="0" u="none" strike="noStrike" kern="1200">
                <a:solidFill>
                  <a:schemeClr val="tx1"/>
                </a:solidFill>
                <a:effectLst/>
                <a:latin typeface="Public Sans"/>
              </a:rPr>
              <a:t>Transition in Our Plan for Public Education</a:t>
            </a:r>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Duration:</a:t>
            </a:r>
            <a:r>
              <a:rPr lang="en-AU" sz="1600" b="0" i="0" u="none" strike="noStrike" kern="1200">
                <a:solidFill>
                  <a:schemeClr val="tx1"/>
                </a:solidFill>
                <a:effectLst/>
                <a:latin typeface="Public Sans"/>
              </a:rPr>
              <a:t> 30 seconds</a:t>
            </a:r>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Script:</a:t>
            </a:r>
            <a:r>
              <a:rPr lang="en-US" sz="1600" b="0" i="0" u="none" strike="noStrike" kern="1200">
                <a:solidFill>
                  <a:schemeClr val="tx1"/>
                </a:solidFill>
                <a:effectLst/>
                <a:latin typeface="Public Sans"/>
              </a:rPr>
              <a:t>​</a:t>
            </a:r>
            <a:r>
              <a:rPr lang="en-AU" sz="1600" b="0" i="0" kern="1200">
                <a:solidFill>
                  <a:schemeClr val="tx1"/>
                </a:solidFill>
                <a:effectLst/>
                <a:latin typeface="Public Sans"/>
              </a:rPr>
              <a:t>​</a:t>
            </a:r>
          </a:p>
          <a:p>
            <a:pPr rtl="0" fontAlgn="base"/>
            <a:r>
              <a:rPr lang="en-US" sz="1600" b="0" i="0" kern="1200">
                <a:solidFill>
                  <a:schemeClr val="tx1"/>
                </a:solidFill>
                <a:effectLst/>
                <a:latin typeface="Public Sans"/>
              </a:rPr>
              <a:t>​</a:t>
            </a:r>
          </a:p>
          <a:p>
            <a:pPr fontAlgn="base"/>
            <a:r>
              <a:rPr lang="en-AU" sz="1600" b="0" i="0" u="none" strike="noStrike" kern="1200">
                <a:solidFill>
                  <a:schemeClr val="tx1"/>
                </a:solidFill>
                <a:effectLst/>
                <a:latin typeface="Public Sans"/>
              </a:rPr>
              <a:t>Enabling effective transition from primary to high school is a key ingredient for successful delivery of </a:t>
            </a:r>
            <a:r>
              <a:rPr lang="en-AU">
                <a:latin typeface="Public Sans"/>
              </a:rPr>
              <a:t>Our Plan</a:t>
            </a:r>
            <a:r>
              <a:rPr lang="en-AU" sz="1600" b="0" i="0" u="none" strike="noStrike" kern="1200">
                <a:solidFill>
                  <a:schemeClr val="tx1"/>
                </a:solidFill>
                <a:effectLst/>
                <a:latin typeface="Public Sans"/>
              </a:rPr>
              <a:t> for Public Education. </a:t>
            </a:r>
            <a:r>
              <a:rPr lang="en-US" sz="1600" b="0" i="0" kern="1200">
                <a:solidFill>
                  <a:schemeClr val="tx1"/>
                </a:solidFill>
                <a:effectLst/>
                <a:latin typeface="Public Sans"/>
              </a:rPr>
              <a:t>​</a:t>
            </a:r>
          </a:p>
          <a:p>
            <a:pPr fontAlgn="base"/>
            <a:endParaRPr lang="en-AU">
              <a:latin typeface="Public Sans"/>
            </a:endParaRPr>
          </a:p>
          <a:p>
            <a:r>
              <a:rPr lang="en-AU" sz="1600" b="0" i="0" u="none" strike="noStrike" kern="1200">
                <a:solidFill>
                  <a:schemeClr val="tx1"/>
                </a:solidFill>
                <a:effectLst/>
                <a:latin typeface="Public Sans"/>
              </a:rPr>
              <a:t>The 5 Transition from primary to high school </a:t>
            </a:r>
            <a:r>
              <a:rPr lang="en-AU">
                <a:latin typeface="Public Sans"/>
              </a:rPr>
              <a:t>workshops</a:t>
            </a:r>
            <a:r>
              <a:rPr lang="en-AU" sz="1600" b="0" i="0" u="none" strike="noStrike" kern="1200">
                <a:solidFill>
                  <a:schemeClr val="tx1"/>
                </a:solidFill>
                <a:effectLst/>
                <a:latin typeface="Public Sans"/>
              </a:rPr>
              <a:t> </a:t>
            </a:r>
            <a:r>
              <a:rPr lang="en-AU" sz="1600" b="0" i="0" kern="1200">
                <a:solidFill>
                  <a:schemeClr val="tx1"/>
                </a:solidFill>
                <a:effectLst/>
                <a:latin typeface="Public Sans"/>
              </a:rPr>
              <a:t>provide schools and school leaders with access to information, practices and resources to support their work delivering on a number of focus areas. </a:t>
            </a:r>
            <a:endParaRPr lang="en-AU"/>
          </a:p>
          <a:p>
            <a:r>
              <a:rPr lang="en-AU" sz="1600" b="0" i="0" u="none" strike="noStrike" kern="1200">
                <a:solidFill>
                  <a:schemeClr val="tx1"/>
                </a:solidFill>
                <a:effectLst/>
                <a:latin typeface="Public Sans"/>
              </a:rPr>
              <a:t>These include:</a:t>
            </a:r>
            <a:endParaRPr lang="en-AU"/>
          </a:p>
          <a:p>
            <a:pPr fontAlgn="base"/>
            <a:r>
              <a:rPr lang="en-AU" sz="1600" b="0" i="0" u="none" strike="noStrike" kern="1200">
                <a:solidFill>
                  <a:schemeClr val="tx1"/>
                </a:solidFill>
                <a:effectLst/>
                <a:latin typeface="Public Sans"/>
              </a:rPr>
              <a:t> </a:t>
            </a:r>
            <a:endParaRPr lang="en-US">
              <a:latin typeface="Public Sans"/>
            </a:endParaRPr>
          </a:p>
          <a:p>
            <a:r>
              <a:rPr lang="en-AU" sz="1600" b="1" i="0" u="none" strike="noStrike" kern="1200">
                <a:solidFill>
                  <a:schemeClr val="tx1"/>
                </a:solidFill>
                <a:effectLst/>
                <a:latin typeface="Public Sans"/>
              </a:rPr>
              <a:t>CLICK </a:t>
            </a:r>
            <a:r>
              <a:rPr lang="en-US" sz="1600" b="0" i="0" kern="1200">
                <a:solidFill>
                  <a:schemeClr val="tx1"/>
                </a:solidFill>
                <a:effectLst/>
                <a:latin typeface="Public Sans"/>
              </a:rPr>
              <a:t>​</a:t>
            </a:r>
            <a:endParaRPr lang="en-AU" sz="1600" b="0" i="0" kern="1200">
              <a:solidFill>
                <a:schemeClr val="tx1"/>
              </a:solidFill>
              <a:effectLst/>
              <a:latin typeface="Public Sans" pitchFamily="2" charset="0"/>
              <a:ea typeface="+mn-ea"/>
              <a:cs typeface="+mn-cs"/>
            </a:endParaRP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Strengthening student wellbeing and development </a:t>
            </a:r>
            <a:endParaRPr lang="en-AU" sz="1600" b="1" i="0" u="none" strike="noStrike" kern="1200">
              <a:solidFill>
                <a:schemeClr val="tx1"/>
              </a:solidFill>
              <a:effectLst/>
              <a:latin typeface="Public Sans"/>
            </a:endParaRPr>
          </a:p>
          <a:p>
            <a:pPr marL="0" indent="0" rtl="0" fontAlgn="base">
              <a:buFont typeface="Arial" panose="020B0604020202020204" pitchFamily="34" charset="0"/>
              <a:buNone/>
            </a:pPr>
            <a:endParaRPr lang="en-AU" sz="1600" b="1" i="0" u="none" strike="noStrike" kern="1200">
              <a:solidFill>
                <a:schemeClr val="tx1"/>
              </a:solidFill>
              <a:effectLst/>
              <a:latin typeface="Public Sans" pitchFamily="2" charset="0"/>
              <a:ea typeface="+mn-ea"/>
              <a:cs typeface="+mn-cs"/>
            </a:endParaRPr>
          </a:p>
          <a:p>
            <a:pPr marL="0" indent="0" rtl="0" fontAlgn="base">
              <a:buFont typeface="Arial" panose="020B0604020202020204" pitchFamily="34" charset="0"/>
              <a:buNone/>
            </a:pPr>
            <a:r>
              <a:rPr lang="en-AU" sz="1600" b="1" i="0" u="none" strike="noStrike" kern="1200">
                <a:solidFill>
                  <a:schemeClr val="tx1"/>
                </a:solidFill>
                <a:effectLst/>
                <a:latin typeface="Public Sans"/>
              </a:rPr>
              <a:t>CLICK</a:t>
            </a:r>
            <a:r>
              <a:rPr lang="en-AU" sz="1600" b="0" i="0" u="none" strike="noStrike" kern="1200">
                <a:solidFill>
                  <a:schemeClr val="tx1"/>
                </a:solidFill>
                <a:effectLst/>
                <a:latin typeface="Public Sans"/>
              </a:rPr>
              <a:t> </a:t>
            </a:r>
            <a:r>
              <a:rPr lang="en-US"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Through:</a:t>
            </a:r>
            <a:r>
              <a:rPr lang="en-US" sz="1600" b="0" i="0" kern="1200">
                <a:solidFill>
                  <a:schemeClr val="tx1"/>
                </a:solidFill>
                <a:effectLst/>
                <a:latin typeface="Public San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improving support for students through all school transitions </a:t>
            </a:r>
            <a:r>
              <a:rPr lang="en-US" sz="1600" b="0" i="0" kern="1200">
                <a:solidFill>
                  <a:schemeClr val="tx1"/>
                </a:solidFill>
                <a:effectLst/>
                <a:latin typeface="Public Sans"/>
              </a:rPr>
              <a:t>​</a:t>
            </a:r>
          </a:p>
          <a:p>
            <a:pPr rtl="0" fontAlgn="base"/>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endParaRPr lang="en-AU"/>
          </a:p>
        </p:txBody>
      </p:sp>
      <p:sp>
        <p:nvSpPr>
          <p:cNvPr id="4" name="Slide Number Placeholder 3">
            <a:extLst>
              <a:ext uri="{FF2B5EF4-FFF2-40B4-BE49-F238E27FC236}">
                <a16:creationId xmlns:a16="http://schemas.microsoft.com/office/drawing/2014/main" id="{EB72647C-9A3D-5481-9372-975CA986468A}"/>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52143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72C30-CE22-09E7-7762-87D19035F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3BC71-AF9F-423F-F197-E77DF272D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615B8-F1C3-BBBD-6CE7-16F31A17A332}"/>
              </a:ext>
            </a:extLst>
          </p:cNvPr>
          <p:cNvSpPr>
            <a:spLocks noGrp="1"/>
          </p:cNvSpPr>
          <p:nvPr>
            <p:ph type="body" idx="1"/>
          </p:nvPr>
        </p:nvSpPr>
        <p:spPr/>
        <p:txBody>
          <a:bodyPr/>
          <a:lstStyle/>
          <a:p>
            <a:pPr fontAlgn="base"/>
            <a:r>
              <a:rPr lang="en-AU" sz="1600" b="1" i="0" u="none" strike="noStrike" kern="1200">
                <a:solidFill>
                  <a:schemeClr val="tx1"/>
                </a:solidFill>
                <a:effectLst/>
                <a:latin typeface="Public Sans"/>
              </a:rPr>
              <a:t>Slide: </a:t>
            </a:r>
            <a:r>
              <a:rPr lang="en-AU" sz="1600" b="0" i="0" u="none" strike="noStrike" kern="1200">
                <a:solidFill>
                  <a:schemeClr val="tx1"/>
                </a:solidFill>
                <a:effectLst/>
                <a:latin typeface="Public Sans"/>
              </a:rPr>
              <a:t>Setting the scene</a:t>
            </a:r>
            <a:r>
              <a:rPr lang="en-US" sz="1600" b="0" i="0" kern="1200">
                <a:solidFill>
                  <a:schemeClr val="tx1"/>
                </a:solidFill>
                <a:effectLst/>
                <a:latin typeface="Public Sans"/>
              </a:rPr>
              <a:t>​</a:t>
            </a:r>
            <a:r>
              <a:rPr lang="en-US">
                <a:latin typeface="Public Sans"/>
              </a:rPr>
              <a:t> (3)</a:t>
            </a:r>
            <a:endParaRPr lang="en-US"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pitchFamily="2" charset="0"/>
                <a:ea typeface="+mn-ea"/>
                <a:cs typeface="+mn-cs"/>
              </a:rPr>
              <a:t>Purpose: </a:t>
            </a:r>
            <a:r>
              <a:rPr lang="en-AU" sz="1600" b="0" i="0" u="none" strike="noStrike" kern="1200">
                <a:solidFill>
                  <a:schemeClr val="tx1"/>
                </a:solidFill>
                <a:effectLst/>
                <a:latin typeface="Public Sans" pitchFamily="2" charset="0"/>
                <a:ea typeface="+mn-ea"/>
                <a:cs typeface="+mn-cs"/>
              </a:rPr>
              <a:t>Transition in Our Plan for Public Education</a:t>
            </a:r>
            <a:r>
              <a:rPr lang="en-US"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Duration:</a:t>
            </a:r>
            <a:r>
              <a:rPr lang="en-AU" sz="1600" b="0" i="0" u="none" strike="noStrike" kern="1200">
                <a:solidFill>
                  <a:schemeClr val="tx1"/>
                </a:solidFill>
                <a:effectLst/>
                <a:latin typeface="Public Sans" pitchFamily="2" charset="0"/>
                <a:ea typeface="+mn-ea"/>
                <a:cs typeface="+mn-cs"/>
              </a:rPr>
              <a:t> 30 seconds</a:t>
            </a:r>
            <a:r>
              <a:rPr lang="en-US"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Script:</a:t>
            </a:r>
            <a:r>
              <a:rPr lang="en-US" sz="1600" b="0" i="0" u="none" strike="noStrike" kern="1200">
                <a:solidFill>
                  <a:schemeClr val="tx1"/>
                </a:solidFill>
                <a:effectLst/>
                <a:latin typeface="Public Sans" pitchFamily="2" charset="0"/>
                <a:ea typeface="+mn-ea"/>
                <a:cs typeface="+mn-cs"/>
              </a:rPr>
              <a:t>​</a:t>
            </a:r>
            <a:r>
              <a:rPr lang="en-US" sz="1600" b="0" i="0" kern="1200">
                <a:solidFill>
                  <a:schemeClr val="tx1"/>
                </a:solidFill>
                <a:effectLst/>
                <a:latin typeface="Public Sans" pitchFamily="2" charset="0"/>
                <a:ea typeface="+mn-ea"/>
                <a:cs typeface="+mn-cs"/>
              </a:rPr>
              <a:t>​</a:t>
            </a:r>
          </a:p>
          <a:p>
            <a:pPr rtl="0" fontAlgn="base"/>
            <a:r>
              <a:rPr lang="en-US" sz="1600" b="0" i="0" kern="1200">
                <a:solidFill>
                  <a:schemeClr val="tx1"/>
                </a:solidFill>
                <a:effectLst/>
                <a:latin typeface="Public Sans" pitchFamily="2" charset="0"/>
                <a:ea typeface="+mn-ea"/>
                <a:cs typeface="+mn-cs"/>
              </a:rPr>
              <a:t>​</a:t>
            </a:r>
          </a:p>
          <a:p>
            <a:pPr rtl="0" fontAlgn="base"/>
            <a:r>
              <a:rPr lang="en-US" sz="1600" b="1" i="0" u="none" strike="noStrike" kern="1200">
                <a:solidFill>
                  <a:schemeClr val="tx1"/>
                </a:solidFill>
                <a:effectLst/>
                <a:latin typeface="Public Sans" pitchFamily="2" charset="0"/>
                <a:ea typeface="+mn-ea"/>
                <a:cs typeface="+mn-cs"/>
              </a:rPr>
              <a:t>CLICK</a:t>
            </a:r>
            <a:r>
              <a:rPr lang="en-US" sz="1600" b="0" i="0" kern="1200">
                <a:solidFill>
                  <a:schemeClr val="tx1"/>
                </a:solidFill>
                <a:effectLst/>
                <a:latin typeface="Public Sans" pitchFamily="2" charset="0"/>
                <a:ea typeface="+mn-ea"/>
                <a:cs typeface="+mn-c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pitchFamily="2" charset="0"/>
                <a:ea typeface="+mn-ea"/>
                <a:cs typeface="+mn-cs"/>
              </a:rPr>
              <a:t>Advance equitable outcomes, opportunities and experiences </a:t>
            </a:r>
          </a:p>
          <a:p>
            <a:pPr rtl="0" fontAlgn="base"/>
            <a:endParaRPr lang="en-AU" sz="1600" b="0" i="0" u="none" strike="noStrike"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pitchFamily="2" charset="0"/>
                <a:ea typeface="+mn-ea"/>
                <a:cs typeface="+mn-cs"/>
              </a:rPr>
              <a:t>CLICK</a:t>
            </a:r>
            <a:endParaRPr lang="en-US" sz="1600" b="0" i="0" kern="1200">
              <a:solidFill>
                <a:schemeClr val="tx1"/>
              </a:solidFill>
              <a:effectLst/>
              <a:latin typeface="Public Sans" pitchFamily="2" charset="0"/>
              <a:ea typeface="+mn-ea"/>
              <a:cs typeface="+mn-cs"/>
            </a:endParaRPr>
          </a:p>
          <a:p>
            <a:pPr rtl="0" fontAlgn="base"/>
            <a:r>
              <a:rPr lang="en-AU" sz="1600" b="0" i="0" u="none" strike="noStrike" kern="1200">
                <a:solidFill>
                  <a:schemeClr val="tx1"/>
                </a:solidFill>
                <a:effectLst/>
                <a:latin typeface="Public Sans" pitchFamily="2" charset="0"/>
                <a:ea typeface="+mn-ea"/>
                <a:cs typeface="+mn-cs"/>
              </a:rPr>
              <a:t>Through:</a:t>
            </a:r>
            <a:r>
              <a:rPr lang="en-US" sz="1600" b="0" i="0" kern="1200">
                <a:solidFill>
                  <a:schemeClr val="tx1"/>
                </a:solidFill>
                <a:effectLst/>
                <a:latin typeface="Public Sans" pitchFamily="2" charset="0"/>
                <a:ea typeface="+mn-ea"/>
                <a:cs typeface="+mn-c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pitchFamily="2" charset="0"/>
                <a:ea typeface="+mn-ea"/>
                <a:cs typeface="+mn-cs"/>
              </a:rPr>
              <a:t>developing targeting, differentiated, evidence-informed initiatives and supports</a:t>
            </a:r>
          </a:p>
          <a:p>
            <a:pPr fontAlgn="base"/>
            <a:endParaRPr lang="en-AU" b="1">
              <a:latin typeface="Public Sans"/>
            </a:endParaRPr>
          </a:p>
          <a:p>
            <a:pPr marL="0" indent="0">
              <a:buFont typeface="Arial" panose="020B0604020202020204" pitchFamily="34" charset="0"/>
              <a:buNone/>
            </a:pPr>
            <a:r>
              <a:rPr lang="en-AU" sz="1600" b="1" i="0" u="none" strike="noStrike" kern="1200">
                <a:solidFill>
                  <a:schemeClr val="tx1"/>
                </a:solidFill>
                <a:effectLst/>
                <a:latin typeface="Public Sans"/>
              </a:rPr>
              <a:t>CLICK</a:t>
            </a:r>
            <a:endParaRPr lang="en-US" sz="1600" b="0" i="0" kern="1200">
              <a:solidFill>
                <a:schemeClr val="tx1"/>
              </a:solidFill>
              <a:effectLst/>
              <a:latin typeface="Public Sans"/>
            </a:endParaRP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pitchFamily="2" charset="0"/>
                <a:ea typeface="+mn-ea"/>
                <a:cs typeface="+mn-cs"/>
              </a:rPr>
              <a:t>embedding diverse learner, family and staff voices in decision making, and </a:t>
            </a:r>
          </a:p>
          <a:p>
            <a:pPr fontAlgn="base"/>
            <a:endParaRPr lang="en-AU" b="1">
              <a:latin typeface="Public Sans"/>
            </a:endParaRPr>
          </a:p>
          <a:p>
            <a:pPr marL="0" indent="0">
              <a:buFont typeface="Arial" panose="020B0604020202020204" pitchFamily="34" charset="0"/>
              <a:buNone/>
            </a:pPr>
            <a:r>
              <a:rPr lang="en-AU" sz="1600" b="1" i="0" u="none" strike="noStrike" kern="1200">
                <a:solidFill>
                  <a:schemeClr val="tx1"/>
                </a:solidFill>
                <a:effectLst/>
                <a:latin typeface="Public Sans"/>
              </a:rPr>
              <a:t>CLICK</a:t>
            </a:r>
            <a:endParaRPr lang="en-US" sz="1600" b="1" i="0" kern="1200">
              <a:solidFill>
                <a:schemeClr val="tx1"/>
              </a:solidFill>
              <a:effectLst/>
              <a:latin typeface="Public Sans"/>
            </a:endParaRP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pitchFamily="2" charset="0"/>
                <a:ea typeface="+mn-ea"/>
                <a:cs typeface="+mn-cs"/>
              </a:rPr>
              <a:t>providing broad, inclusive and rich curriculum with strong co-curricular activities .</a:t>
            </a:r>
            <a:r>
              <a:rPr lang="en-US" sz="1600" b="0" i="0" kern="1200">
                <a:solidFill>
                  <a:schemeClr val="tx1"/>
                </a:solidFill>
                <a:effectLst/>
                <a:latin typeface="Public Sans" pitchFamily="2" charset="0"/>
                <a:ea typeface="+mn-ea"/>
                <a:cs typeface="+mn-cs"/>
              </a:rPr>
              <a:t>​</a:t>
            </a:r>
          </a:p>
          <a:p>
            <a:pPr rtl="0" fontAlgn="base"/>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CLICK</a:t>
            </a:r>
            <a:r>
              <a:rPr lang="en-US" sz="1600" b="0" i="0" kern="1200">
                <a:solidFill>
                  <a:schemeClr val="tx1"/>
                </a:solidFill>
                <a:effectLst/>
                <a:latin typeface="Public Sans" pitchFamily="2" charset="0"/>
                <a:ea typeface="+mn-ea"/>
                <a:cs typeface="+mn-cs"/>
              </a:rPr>
              <a:t>​</a:t>
            </a:r>
          </a:p>
          <a:p>
            <a:pPr rtl="0" fontAlgn="base"/>
            <a:r>
              <a:rPr lang="en-AU" sz="1600" b="0" i="0" kern="1200">
                <a:solidFill>
                  <a:schemeClr val="tx1"/>
                </a:solidFill>
                <a:effectLst/>
                <a:latin typeface="Public Sans" pitchFamily="2" charset="0"/>
                <a:ea typeface="+mn-ea"/>
                <a:cs typeface="+mn-cs"/>
              </a:rPr>
              <a:t>​</a:t>
            </a:r>
          </a:p>
          <a:p>
            <a:pPr>
              <a:defRPr/>
            </a:pPr>
            <a:endParaRPr lang="en-AU"/>
          </a:p>
        </p:txBody>
      </p:sp>
      <p:sp>
        <p:nvSpPr>
          <p:cNvPr id="4" name="Slide Number Placeholder 3">
            <a:extLst>
              <a:ext uri="{FF2B5EF4-FFF2-40B4-BE49-F238E27FC236}">
                <a16:creationId xmlns:a16="http://schemas.microsoft.com/office/drawing/2014/main" id="{ED3E1F54-BFEC-E431-10FE-2E715E369856}"/>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12226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DC1F0-5D0C-26CE-FBBD-2EED6F1E1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A67F2-E7FF-89C0-66DB-9489988B4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DD201-9B36-3FF8-7248-D1C0F5DEFF52}"/>
              </a:ext>
            </a:extLst>
          </p:cNvPr>
          <p:cNvSpPr>
            <a:spLocks noGrp="1"/>
          </p:cNvSpPr>
          <p:nvPr>
            <p:ph type="body" idx="1"/>
          </p:nvPr>
        </p:nvSpPr>
        <p:spPr/>
        <p:txBody>
          <a:bodyPr/>
          <a:lstStyle/>
          <a:p>
            <a:pPr fontAlgn="base"/>
            <a:r>
              <a:rPr lang="en-AU" sz="1600" b="1" i="0" u="none" strike="noStrike" kern="1200">
                <a:solidFill>
                  <a:schemeClr val="tx1"/>
                </a:solidFill>
                <a:effectLst/>
                <a:latin typeface="Public Sans"/>
              </a:rPr>
              <a:t>Slide: </a:t>
            </a:r>
            <a:r>
              <a:rPr lang="en-AU" sz="1600" b="0" i="0" u="none" strike="noStrike" kern="1200">
                <a:solidFill>
                  <a:schemeClr val="tx1"/>
                </a:solidFill>
                <a:effectLst/>
                <a:latin typeface="Public Sans"/>
              </a:rPr>
              <a:t>Setting the scene</a:t>
            </a:r>
            <a:r>
              <a:rPr lang="en-US" sz="1600" b="0" i="0" kern="1200">
                <a:solidFill>
                  <a:schemeClr val="tx1"/>
                </a:solidFill>
                <a:effectLst/>
                <a:latin typeface="Public Sans"/>
              </a:rPr>
              <a:t>​</a:t>
            </a:r>
            <a:r>
              <a:rPr lang="en-US">
                <a:latin typeface="Public Sans"/>
              </a:rPr>
              <a:t> (4)</a:t>
            </a:r>
            <a:endParaRPr lang="en-US"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pitchFamily="2" charset="0"/>
                <a:ea typeface="+mn-ea"/>
                <a:cs typeface="+mn-cs"/>
              </a:rPr>
              <a:t>Purpose: </a:t>
            </a:r>
            <a:r>
              <a:rPr lang="en-AU" sz="1600" b="0" i="0" u="none" strike="noStrike" kern="1200">
                <a:solidFill>
                  <a:schemeClr val="tx1"/>
                </a:solidFill>
                <a:effectLst/>
                <a:latin typeface="Public Sans" pitchFamily="2" charset="0"/>
                <a:ea typeface="+mn-ea"/>
                <a:cs typeface="+mn-cs"/>
              </a:rPr>
              <a:t>Transition in Our Plan for Public Education</a:t>
            </a:r>
            <a:r>
              <a:rPr lang="en-US"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Duration:</a:t>
            </a:r>
            <a:r>
              <a:rPr lang="en-AU" sz="1600" b="0" i="0" u="none" strike="noStrike" kern="1200">
                <a:solidFill>
                  <a:schemeClr val="tx1"/>
                </a:solidFill>
                <a:effectLst/>
                <a:latin typeface="Public Sans" pitchFamily="2" charset="0"/>
                <a:ea typeface="+mn-ea"/>
                <a:cs typeface="+mn-cs"/>
              </a:rPr>
              <a:t> 30 seconds</a:t>
            </a:r>
            <a:r>
              <a:rPr lang="en-US"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Script:</a:t>
            </a:r>
            <a:r>
              <a:rPr lang="en-US" sz="1600" b="0" i="0" u="none" strike="noStrike" kern="1200">
                <a:solidFill>
                  <a:schemeClr val="tx1"/>
                </a:solidFill>
                <a:effectLst/>
                <a:latin typeface="Public Sans" pitchFamily="2" charset="0"/>
                <a:ea typeface="+mn-ea"/>
                <a:cs typeface="+mn-cs"/>
              </a:rPr>
              <a:t>​</a:t>
            </a:r>
            <a:r>
              <a:rPr lang="en-US" sz="1600" b="0" i="0" kern="1200">
                <a:solidFill>
                  <a:schemeClr val="tx1"/>
                </a:solidFill>
                <a:effectLst/>
                <a:latin typeface="Public Sans" pitchFamily="2" charset="0"/>
                <a:ea typeface="+mn-ea"/>
                <a:cs typeface="+mn-cs"/>
              </a:rPr>
              <a:t>​</a:t>
            </a:r>
          </a:p>
          <a:p>
            <a:pPr rtl="0" fontAlgn="base"/>
            <a:r>
              <a:rPr lang="en-US" sz="1600" b="0" i="0" kern="1200">
                <a:solidFill>
                  <a:schemeClr val="tx1"/>
                </a:solidFill>
                <a:effectLst/>
                <a:latin typeface="Public Sans" pitchFamily="2" charset="0"/>
                <a:ea typeface="+mn-ea"/>
                <a:cs typeface="+mn-cs"/>
              </a:rPr>
              <a:t>​</a:t>
            </a:r>
          </a:p>
          <a:p>
            <a:pPr rtl="0" fontAlgn="base"/>
            <a:r>
              <a:rPr lang="en-US" sz="1600" b="1" i="0" u="none" strike="noStrike" kern="1200">
                <a:solidFill>
                  <a:schemeClr val="tx1"/>
                </a:solidFill>
                <a:effectLst/>
                <a:latin typeface="Public Sans" pitchFamily="2" charset="0"/>
                <a:ea typeface="+mn-ea"/>
                <a:cs typeface="+mn-cs"/>
              </a:rPr>
              <a:t>CLICK</a:t>
            </a:r>
            <a:r>
              <a:rPr lang="en-AU" sz="1600" b="0" i="0" kern="1200">
                <a:solidFill>
                  <a:schemeClr val="tx1"/>
                </a:solidFill>
                <a:effectLst/>
                <a:latin typeface="Public Sans" pitchFamily="2" charset="0"/>
                <a:ea typeface="+mn-ea"/>
                <a:cs typeface="+mn-c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pitchFamily="2" charset="0"/>
                <a:ea typeface="+mn-ea"/>
                <a:cs typeface="+mn-cs"/>
              </a:rPr>
              <a:t>Strengthen trust and respect for the teaching profession and school support staff</a:t>
            </a:r>
          </a:p>
          <a:p>
            <a:pPr fontAlgn="base"/>
            <a:endParaRPr lang="en-AU" b="1">
              <a:latin typeface="Public Sans"/>
            </a:endParaRPr>
          </a:p>
          <a:p>
            <a:pPr marL="0" indent="0">
              <a:buFont typeface="Arial" panose="020B0604020202020204" pitchFamily="34" charset="0"/>
              <a:buNone/>
            </a:pPr>
            <a:r>
              <a:rPr lang="en-AU" sz="1600" b="1" i="0" u="none" strike="noStrike" kern="1200">
                <a:solidFill>
                  <a:schemeClr val="tx1"/>
                </a:solidFill>
                <a:effectLst/>
                <a:latin typeface="Public Sans"/>
              </a:rPr>
              <a:t>CLICK</a:t>
            </a:r>
            <a:endParaRPr lang="en-AU">
              <a:latin typeface="Public Sans"/>
            </a:endParaRPr>
          </a:p>
          <a:p>
            <a:pPr marL="0" indent="0" rtl="0" fontAlgn="base">
              <a:buFont typeface="Arial" panose="020B0604020202020204" pitchFamily="34" charset="0"/>
              <a:buNone/>
            </a:pPr>
            <a:r>
              <a:rPr lang="en-US" sz="1600" b="0" i="0" kern="1200">
                <a:solidFill>
                  <a:schemeClr val="tx1"/>
                </a:solidFill>
                <a:effectLst/>
                <a:latin typeface="Public Sans" pitchFamily="2" charset="0"/>
                <a:ea typeface="+mn-ea"/>
                <a:cs typeface="+mn-cs"/>
              </a:rPr>
              <a:t>​</a:t>
            </a:r>
            <a:r>
              <a:rPr lang="en-AU" sz="1600" b="0" i="0" u="none" strike="noStrike" kern="1200">
                <a:solidFill>
                  <a:schemeClr val="tx1"/>
                </a:solidFill>
                <a:effectLst/>
                <a:latin typeface="Public Sans" pitchFamily="2" charset="0"/>
                <a:ea typeface="+mn-ea"/>
                <a:cs typeface="+mn-cs"/>
              </a:rPr>
              <a:t>Through:</a:t>
            </a:r>
            <a:r>
              <a:rPr lang="en-US" sz="1600" b="0" i="0" kern="1200">
                <a:solidFill>
                  <a:schemeClr val="tx1"/>
                </a:solidFill>
                <a:effectLst/>
                <a:latin typeface="Public Sans" pitchFamily="2" charset="0"/>
                <a:ea typeface="+mn-ea"/>
                <a:cs typeface="+mn-c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pitchFamily="2" charset="0"/>
                <a:ea typeface="+mn-ea"/>
                <a:cs typeface="+mn-cs"/>
              </a:rPr>
              <a:t>supporting staff development through high-quality and accessible professional learning and</a:t>
            </a:r>
          </a:p>
          <a:p>
            <a:pPr fontAlgn="base"/>
            <a:endParaRPr lang="en-AU" b="1">
              <a:latin typeface="Public Sans"/>
            </a:endParaRPr>
          </a:p>
          <a:p>
            <a:pPr marL="0" indent="0">
              <a:buFont typeface="Arial" panose="020B0604020202020204" pitchFamily="34" charset="0"/>
              <a:buNone/>
            </a:pPr>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endParaRPr lang="en-US">
              <a:latin typeface="Public Sans"/>
            </a:endParaRP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strengthening development for leaders at all stages of their careers.</a:t>
            </a:r>
            <a:r>
              <a:rPr lang="en-US" sz="1600" b="0" i="0" kern="1200">
                <a:solidFill>
                  <a:schemeClr val="tx1"/>
                </a:solidFill>
                <a:effectLst/>
                <a:latin typeface="Public Sans"/>
              </a:rPr>
              <a:t>​</a:t>
            </a:r>
          </a:p>
          <a:p>
            <a:pPr rtl="0" fontAlgn="base"/>
            <a:r>
              <a:rPr lang="en-AU"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CLICK</a:t>
            </a:r>
            <a:r>
              <a:rPr lang="en-US" sz="1600" b="0" i="0" kern="1200">
                <a:solidFill>
                  <a:schemeClr val="tx1"/>
                </a:solidFill>
                <a:effectLst/>
                <a:latin typeface="Public Sans" pitchFamily="2" charset="0"/>
                <a:ea typeface="+mn-ea"/>
                <a:cs typeface="+mn-cs"/>
              </a:rPr>
              <a:t>​</a:t>
            </a:r>
          </a:p>
          <a:p>
            <a:pPr defTabSz="1219170" eaLnBrk="1" hangingPunct="1">
              <a:spcBef>
                <a:spcPts val="0"/>
              </a:spcBef>
              <a:spcAft>
                <a:spcPts val="0"/>
              </a:spcAft>
              <a:defRPr/>
            </a:pPr>
            <a:endParaRPr lang="en-AU" b="1"/>
          </a:p>
        </p:txBody>
      </p:sp>
      <p:sp>
        <p:nvSpPr>
          <p:cNvPr id="4" name="Slide Number Placeholder 3">
            <a:extLst>
              <a:ext uri="{FF2B5EF4-FFF2-40B4-BE49-F238E27FC236}">
                <a16:creationId xmlns:a16="http://schemas.microsoft.com/office/drawing/2014/main" id="{7C8A6395-456D-5633-3884-D7CEBE55561C}"/>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5711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5FA1E-A509-CBFB-E84F-22E12C51E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7A9CC-3FA1-D89D-355D-995222226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D9464-2F82-A54E-8E53-A68651B3E338}"/>
              </a:ext>
            </a:extLst>
          </p:cNvPr>
          <p:cNvSpPr>
            <a:spLocks noGrp="1"/>
          </p:cNvSpPr>
          <p:nvPr>
            <p:ph type="body" idx="1"/>
          </p:nvPr>
        </p:nvSpPr>
        <p:spPr/>
        <p:txBody>
          <a:bodyPr/>
          <a:lstStyle/>
          <a:p>
            <a:pPr fontAlgn="base"/>
            <a:r>
              <a:rPr lang="en-AU" sz="1600" b="1" i="0" u="none" strike="noStrike" kern="1200">
                <a:solidFill>
                  <a:schemeClr val="tx1"/>
                </a:solidFill>
                <a:effectLst/>
                <a:latin typeface="Public Sans"/>
              </a:rPr>
              <a:t>Slide: </a:t>
            </a:r>
            <a:r>
              <a:rPr lang="en-AU" sz="1600" b="0" i="0" u="none" strike="noStrike" kern="1200">
                <a:solidFill>
                  <a:schemeClr val="tx1"/>
                </a:solidFill>
                <a:effectLst/>
                <a:latin typeface="Public Sans"/>
              </a:rPr>
              <a:t>Setting the scene</a:t>
            </a:r>
            <a:r>
              <a:rPr lang="en-US" sz="1600" b="0" i="0" kern="1200">
                <a:solidFill>
                  <a:schemeClr val="tx1"/>
                </a:solidFill>
                <a:effectLst/>
                <a:latin typeface="Public Sans"/>
              </a:rPr>
              <a:t>​</a:t>
            </a:r>
            <a:r>
              <a:rPr lang="en-US">
                <a:latin typeface="Public Sans"/>
              </a:rPr>
              <a:t> (5)</a:t>
            </a:r>
            <a:endParaRPr lang="en-US"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a:rPr>
              <a:t>Purpose: </a:t>
            </a:r>
            <a:r>
              <a:rPr lang="en-AU" sz="1600" b="0" i="0" u="none" strike="noStrike" kern="1200">
                <a:solidFill>
                  <a:schemeClr val="tx1"/>
                </a:solidFill>
                <a:effectLst/>
                <a:latin typeface="Public Sans"/>
              </a:rPr>
              <a:t>Transition in Our Plan for Public Education</a:t>
            </a:r>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Duration:</a:t>
            </a:r>
            <a:r>
              <a:rPr lang="en-AU" sz="1600" b="0" i="0" u="none" strike="noStrike" kern="1200">
                <a:solidFill>
                  <a:schemeClr val="tx1"/>
                </a:solidFill>
                <a:effectLst/>
                <a:latin typeface="Public Sans"/>
              </a:rPr>
              <a:t> 30 seconds</a:t>
            </a:r>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Script:</a:t>
            </a:r>
            <a:r>
              <a:rPr lang="en-US" sz="1600" b="0" i="0" u="none" strike="noStrike" kern="1200">
                <a:solidFill>
                  <a:schemeClr val="tx1"/>
                </a:solidFill>
                <a:effectLst/>
                <a:latin typeface="Public Sans"/>
              </a:rPr>
              <a:t>​</a:t>
            </a:r>
            <a:r>
              <a:rPr lang="en-US" sz="1600" b="0" i="0" kern="1200">
                <a:solidFill>
                  <a:schemeClr val="tx1"/>
                </a:solidFill>
                <a:effectLst/>
                <a:latin typeface="Public Sans"/>
              </a:rPr>
              <a:t>​</a:t>
            </a:r>
          </a:p>
          <a:p>
            <a:pPr rtl="0" fontAlgn="base"/>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pPr rtl="0" fontAlgn="base"/>
            <a:r>
              <a:rPr lang="en-AU"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And finally, </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deliver outstanding leadership, teaching and learning </a:t>
            </a:r>
          </a:p>
          <a:p>
            <a:pPr marL="0" indent="0" rtl="0" fontAlgn="base">
              <a:buFont typeface="Arial" panose="020B0604020202020204" pitchFamily="34" charset="0"/>
              <a:buNone/>
            </a:pPr>
            <a:endParaRPr lang="en-AU" sz="1600" b="1" i="0" u="none" strike="noStrike" kern="1200">
              <a:solidFill>
                <a:schemeClr val="tx1"/>
              </a:solidFill>
              <a:effectLst/>
              <a:latin typeface="Public Sans" pitchFamily="2" charset="0"/>
              <a:ea typeface="+mn-ea"/>
              <a:cs typeface="+mn-cs"/>
            </a:endParaRPr>
          </a:p>
          <a:p>
            <a:pPr marL="0" indent="0" rtl="0" fontAlgn="base">
              <a:buFont typeface="Arial" panose="020B0604020202020204" pitchFamily="34" charset="0"/>
              <a:buNone/>
            </a:pPr>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Through:</a:t>
            </a:r>
            <a:r>
              <a:rPr lang="en-US" sz="1600" b="0" i="0" kern="1200">
                <a:solidFill>
                  <a:schemeClr val="tx1"/>
                </a:solidFill>
                <a:effectLst/>
                <a:latin typeface="Public San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supporting schools to deliver school excellence through continuous improvement and </a:t>
            </a:r>
          </a:p>
          <a:p>
            <a:pPr marL="0" indent="0" rtl="0" fontAlgn="base">
              <a:buFont typeface="Arial" panose="020B0604020202020204" pitchFamily="34" charset="0"/>
              <a:buNone/>
            </a:pPr>
            <a:endParaRPr lang="en-AU" sz="1600" b="1" i="0" u="none" strike="noStrike" kern="1200">
              <a:solidFill>
                <a:schemeClr val="tx1"/>
              </a:solidFill>
              <a:effectLst/>
              <a:latin typeface="Public Sans" pitchFamily="2" charset="0"/>
              <a:ea typeface="+mn-ea"/>
              <a:cs typeface="+mn-cs"/>
            </a:endParaRPr>
          </a:p>
          <a:p>
            <a:pPr marL="0" indent="0" rtl="0" fontAlgn="base">
              <a:buFont typeface="Arial" panose="020B0604020202020204" pitchFamily="34" charset="0"/>
              <a:buNone/>
            </a:pPr>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improving how data is used to inform teaching</a:t>
            </a:r>
            <a:r>
              <a:rPr lang="en-US" sz="1600" b="0" i="0" kern="1200">
                <a:solidFill>
                  <a:schemeClr val="tx1"/>
                </a:solidFill>
                <a:effectLst/>
                <a:latin typeface="Public Sans"/>
              </a:rPr>
              <a:t>​</a:t>
            </a:r>
            <a:r>
              <a:rPr lang="en-US">
                <a:latin typeface="Public Sans"/>
              </a:rPr>
              <a:t>.</a:t>
            </a:r>
            <a:endParaRPr lang="en-AU" sz="1600" b="0" i="0" kern="1200">
              <a:solidFill>
                <a:schemeClr val="tx1"/>
              </a:solidFill>
              <a:effectLst/>
              <a:latin typeface="Public Sans" pitchFamily="2" charset="0"/>
              <a:ea typeface="+mn-ea"/>
              <a:cs typeface="+mn-cs"/>
            </a:endParaRPr>
          </a:p>
          <a:p>
            <a:pPr rtl="0" fontAlgn="base"/>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CLICK</a:t>
            </a:r>
            <a:endParaRPr lang="en-US" sz="1600" b="0" i="0" kern="1200">
              <a:solidFill>
                <a:schemeClr val="tx1"/>
              </a:solidFill>
              <a:effectLst/>
              <a:latin typeface="Public Sans"/>
            </a:endParaRPr>
          </a:p>
          <a:p>
            <a:pPr defTabSz="1219170" eaLnBrk="1" hangingPunct="1">
              <a:spcBef>
                <a:spcPts val="0"/>
              </a:spcBef>
              <a:spcAft>
                <a:spcPts val="0"/>
              </a:spcAft>
              <a:defRPr/>
            </a:pPr>
            <a:endParaRPr lang="en-AU" b="1"/>
          </a:p>
        </p:txBody>
      </p:sp>
      <p:sp>
        <p:nvSpPr>
          <p:cNvPr id="4" name="Slide Number Placeholder 3">
            <a:extLst>
              <a:ext uri="{FF2B5EF4-FFF2-40B4-BE49-F238E27FC236}">
                <a16:creationId xmlns:a16="http://schemas.microsoft.com/office/drawing/2014/main" id="{DAE802A8-B664-CF86-7D35-62F7886E823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243209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pic>
        <p:nvPicPr>
          <p:cNvPr id="2" name="Picture 1" descr="NSW Government logo">
            <a:extLst>
              <a:ext uri="{FF2B5EF4-FFF2-40B4-BE49-F238E27FC236}">
                <a16:creationId xmlns:a16="http://schemas.microsoft.com/office/drawing/2014/main" id="{F53633D2-CFC6-C5F2-6EC2-731F05DCE0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cxnSp>
        <p:nvCxnSpPr>
          <p:cNvPr id="24" name="Straight Connector 23">
            <a:extLst>
              <a:ext uri="{FF2B5EF4-FFF2-40B4-BE49-F238E27FC236}">
                <a16:creationId xmlns:a16="http://schemas.microsoft.com/office/drawing/2014/main" id="{BBEFCB34-A972-DC6C-6134-0958D95CEC8C}"/>
              </a:ext>
              <a:ext uri="{C183D7F6-B498-43B3-948B-1728B52AA6E4}">
                <adec:decorative xmlns:adec="http://schemas.microsoft.com/office/drawing/2017/decorative" val="1"/>
              </a:ext>
            </a:extLst>
          </p:cNvPr>
          <p:cNvCxnSpPr>
            <a:cxnSpLocks/>
          </p:cNvCxnSpPr>
          <p:nvPr userDrawn="1"/>
        </p:nvCxnSpPr>
        <p:spPr>
          <a:xfrm>
            <a:off x="3376827" y="1368000"/>
            <a:ext cx="84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DEC951-CA1D-D6EA-63B8-2171EAD289B4}"/>
              </a:ext>
              <a:ext uri="{C183D7F6-B498-43B3-948B-1728B52AA6E4}">
                <adec:decorative xmlns:adec="http://schemas.microsoft.com/office/drawing/2017/decorative" val="1"/>
              </a:ext>
            </a:extLst>
          </p:cNvPr>
          <p:cNvCxnSpPr>
            <a:cxnSpLocks/>
          </p:cNvCxnSpPr>
          <p:nvPr userDrawn="1"/>
        </p:nvCxnSpPr>
        <p:spPr>
          <a:xfrm>
            <a:off x="3376827" y="6300000"/>
            <a:ext cx="84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Slide Number Placeholder 4">
            <a:extLst>
              <a:ext uri="{FF2B5EF4-FFF2-40B4-BE49-F238E27FC236}">
                <a16:creationId xmlns:a16="http://schemas.microsoft.com/office/drawing/2014/main" id="{3E1D74B0-EF9E-43BB-B29F-634363145B6A}"/>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73856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50800" dist="38100" dir="2700000" algn="tl" rotWithShape="0">
                <a:prstClr val="black">
                  <a:alpha val="40000"/>
                </a:prst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983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45" r:id="rId14"/>
    <p:sldLayoutId id="2147483716" r:id="rId15"/>
    <p:sldLayoutId id="2147483717" r:id="rId16"/>
    <p:sldLayoutId id="2147483718" r:id="rId17"/>
    <p:sldLayoutId id="2147483719" r:id="rId18"/>
    <p:sldLayoutId id="2147483742" r:id="rId19"/>
    <p:sldLayoutId id="2147483720" r:id="rId20"/>
    <p:sldLayoutId id="2147483733" r:id="rId21"/>
    <p:sldLayoutId id="2147483721" r:id="rId22"/>
    <p:sldLayoutId id="2147483734" r:id="rId23"/>
    <p:sldLayoutId id="2147483722" r:id="rId24"/>
    <p:sldLayoutId id="2147483735" r:id="rId25"/>
    <p:sldLayoutId id="2147483723" r:id="rId26"/>
    <p:sldLayoutId id="2147483724" r:id="rId27"/>
    <p:sldLayoutId id="2147483741" r:id="rId28"/>
    <p:sldLayoutId id="2147483725" r:id="rId29"/>
    <p:sldLayoutId id="2147483743" r:id="rId30"/>
    <p:sldLayoutId id="2147483744"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s://education.nsw.gov.au/about-us/education-data-and-research/cese/publications/practical-guides-for-educators-/transition-to-high-school#:~:text=This%20resource%20is%20a%20practical%20guide%20for%20school,high%20school%20with%20What%20Works%20Best%20teaching%20practic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nsw.gov.au/inside-the-department/edconnect/student-management-and-wellbeing/enhancing-the-transition-to-high-school-for-students/transition-overview"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practical-guides-for-educators-/transition-to-high-school#:~:text=This%20resource%20is%20a%20practical%20guide%20for%20school,high%20school%20with%20What%20Works%20Best%20teaching%20practices."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hyperlink" Target="https://education.nsw.gov.au/about-us/education-data-and-research/cese/publications/practical-guides-for-educators-/transition-to-high-school#:~:text=This%20resource%20is%20a%20practical%20guide%20for%20school,high%20school%20with%20What%20Works%20Best%20teaching%20practices." TargetMode="Externa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office.com/r/ZpqqrAbJi2"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hyperlink" Target="https://forms.office.com/Pages/ShareFormPage.aspx?id=muagBYpBwUecJZOHJhv5kfAR78uFM2tPsr4ZWyDGD5lUMzBQVDZDM0I1QzNXTjNLQ0lFU09aV0I3SiQlQCN0PWcu&amp;sharetoken=GZETYyZBKbtUWuMzMThI"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nsw.gov.au/inside-the-department/edconnect/student-management-and-wellbeing/enhancing-the-transition-to-high-school-for-students/transition-overview" TargetMode="External"/><Relationship Id="rId2" Type="http://schemas.openxmlformats.org/officeDocument/2006/relationships/notesSlide" Target="../notesSlides/notesSlide27.xml"/><Relationship Id="rId1" Type="http://schemas.openxmlformats.org/officeDocument/2006/relationships/slideLayout" Target="../slideLayouts/slideLayout30.xml"/><Relationship Id="rId6" Type="http://schemas.openxmlformats.org/officeDocument/2006/relationships/hyperlink" Target="https://education.nsw.gov.au/about-us/education-data-and-research/cese/publications/practical-guides-for-educators/transition-to-high-school"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509C-B653-C287-0F4B-2D42B2AEC24E}"/>
              </a:ext>
            </a:extLst>
          </p:cNvPr>
          <p:cNvSpPr>
            <a:spLocks noGrp="1"/>
          </p:cNvSpPr>
          <p:nvPr>
            <p:ph type="ctrTitle"/>
          </p:nvPr>
        </p:nvSpPr>
        <p:spPr/>
        <p:txBody>
          <a:bodyPr/>
          <a:lstStyle/>
          <a:p>
            <a:r>
              <a:rPr lang="en-AU"/>
              <a:t>Transition from primary to high school</a:t>
            </a:r>
          </a:p>
        </p:txBody>
      </p:sp>
      <p:pic>
        <p:nvPicPr>
          <p:cNvPr id="14" name="Picture Placeholder 13">
            <a:extLst>
              <a:ext uri="{FF2B5EF4-FFF2-40B4-BE49-F238E27FC236}">
                <a16:creationId xmlns:a16="http://schemas.microsoft.com/office/drawing/2014/main" id="{F8CD2E78-2BEB-4A1D-4724-26F9FC8643EE}"/>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76" r="76"/>
          <a:stretch/>
        </p:blipFill>
        <p:spPr/>
      </p:pic>
      <p:sp>
        <p:nvSpPr>
          <p:cNvPr id="17" name="Text Placeholder 16">
            <a:extLst>
              <a:ext uri="{FF2B5EF4-FFF2-40B4-BE49-F238E27FC236}">
                <a16:creationId xmlns:a16="http://schemas.microsoft.com/office/drawing/2014/main" id="{39F2A3AC-1A2E-3BB9-38CA-341D4E0E1BE4}"/>
              </a:ext>
            </a:extLst>
          </p:cNvPr>
          <p:cNvSpPr>
            <a:spLocks noGrp="1"/>
          </p:cNvSpPr>
          <p:nvPr>
            <p:ph type="body" sz="quarter" idx="15"/>
          </p:nvPr>
        </p:nvSpPr>
        <p:spPr>
          <a:xfrm>
            <a:off x="359998" y="2357168"/>
            <a:ext cx="4339002" cy="855102"/>
          </a:xfrm>
        </p:spPr>
        <p:txBody>
          <a:bodyPr/>
          <a:lstStyle/>
          <a:p>
            <a:r>
              <a:rPr lang="en-AU" sz="2400">
                <a:latin typeface="+mj-lt"/>
              </a:rPr>
              <a:t>School facilitated workshop 1</a:t>
            </a:r>
          </a:p>
        </p:txBody>
      </p:sp>
      <p:sp>
        <p:nvSpPr>
          <p:cNvPr id="3" name="Title 1">
            <a:extLst>
              <a:ext uri="{FF2B5EF4-FFF2-40B4-BE49-F238E27FC236}">
                <a16:creationId xmlns:a16="http://schemas.microsoft.com/office/drawing/2014/main" id="{3FD4F38D-B045-16AD-DD84-AB81A6578C99}"/>
              </a:ext>
            </a:extLst>
          </p:cNvPr>
          <p:cNvSpPr txBox="1">
            <a:spLocks/>
          </p:cNvSpPr>
          <p:nvPr/>
        </p:nvSpPr>
        <p:spPr>
          <a:xfrm>
            <a:off x="359998" y="1211498"/>
            <a:ext cx="11484001" cy="662888"/>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bg1"/>
                </a:solidFill>
                <a:latin typeface="+mj-lt"/>
                <a:ea typeface="+mj-ea"/>
                <a:cs typeface="+mj-cs"/>
              </a:defRPr>
            </a:lvl1pPr>
          </a:lstStyle>
          <a:p>
            <a:r>
              <a:rPr lang="en-AU" sz="3200">
                <a:solidFill>
                  <a:schemeClr val="accent4"/>
                </a:solidFill>
              </a:rPr>
              <a:t>Exploring the evidence base to support effective transition</a:t>
            </a:r>
          </a:p>
        </p:txBody>
      </p:sp>
    </p:spTree>
    <p:extLst>
      <p:ext uri="{BB962C8B-B14F-4D97-AF65-F5344CB8AC3E}">
        <p14:creationId xmlns:p14="http://schemas.microsoft.com/office/powerpoint/2010/main" val="8063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B20CF-2246-C1CD-D258-044C668FD556}"/>
              </a:ext>
            </a:extLst>
          </p:cNvPr>
          <p:cNvSpPr>
            <a:spLocks noGrp="1"/>
          </p:cNvSpPr>
          <p:nvPr>
            <p:ph type="title"/>
          </p:nvPr>
        </p:nvSpPr>
        <p:spPr>
          <a:xfrm>
            <a:off x="360000" y="360000"/>
            <a:ext cx="10587400" cy="545601"/>
          </a:xfrm>
        </p:spPr>
        <p:txBody>
          <a:bodyPr anchor="t">
            <a:normAutofit/>
          </a:bodyPr>
          <a:lstStyle/>
          <a:p>
            <a:r>
              <a:rPr lang="en-AU"/>
              <a:t>Australian Professional Standards for Teachers</a:t>
            </a:r>
          </a:p>
        </p:txBody>
      </p:sp>
      <p:sp>
        <p:nvSpPr>
          <p:cNvPr id="9" name="Text Placeholder 8">
            <a:extLst>
              <a:ext uri="{FF2B5EF4-FFF2-40B4-BE49-F238E27FC236}">
                <a16:creationId xmlns:a16="http://schemas.microsoft.com/office/drawing/2014/main" id="{85B824A0-454A-05DE-FE84-F4D39DCAB125}"/>
              </a:ext>
            </a:extLst>
          </p:cNvPr>
          <p:cNvSpPr>
            <a:spLocks noGrp="1"/>
          </p:cNvSpPr>
          <p:nvPr>
            <p:ph type="body" sz="quarter" idx="18"/>
          </p:nvPr>
        </p:nvSpPr>
        <p:spPr>
          <a:xfrm>
            <a:off x="360000" y="982520"/>
            <a:ext cx="10587400" cy="310015"/>
          </a:xfrm>
        </p:spPr>
        <p:txBody>
          <a:bodyPr anchor="b">
            <a:noAutofit/>
          </a:bodyPr>
          <a:lstStyle/>
          <a:p>
            <a:pPr>
              <a:lnSpc>
                <a:spcPct val="140000"/>
              </a:lnSpc>
            </a:pPr>
            <a:r>
              <a:rPr lang="en-AU"/>
              <a:t>Embedding the Australian Professional Standards for Teachers in transition practices</a:t>
            </a:r>
          </a:p>
        </p:txBody>
      </p:sp>
      <p:grpSp>
        <p:nvGrpSpPr>
          <p:cNvPr id="45" name="Group 44" descr="1.2.2 Structure teaching programs using research and collegial advice about how students learn.&#10;">
            <a:extLst>
              <a:ext uri="{FF2B5EF4-FFF2-40B4-BE49-F238E27FC236}">
                <a16:creationId xmlns:a16="http://schemas.microsoft.com/office/drawing/2014/main" id="{0FC83E39-FD63-2B0E-4733-C83A4CF2CFA4}"/>
              </a:ext>
            </a:extLst>
          </p:cNvPr>
          <p:cNvGrpSpPr/>
          <p:nvPr/>
        </p:nvGrpSpPr>
        <p:grpSpPr>
          <a:xfrm>
            <a:off x="202066" y="1460060"/>
            <a:ext cx="11642272" cy="1191693"/>
            <a:chOff x="202066" y="1460060"/>
            <a:chExt cx="11642272" cy="1191693"/>
          </a:xfrm>
        </p:grpSpPr>
        <p:sp>
          <p:nvSpPr>
            <p:cNvPr id="12" name="Rounded Rectangle 11">
              <a:extLst>
                <a:ext uri="{FF2B5EF4-FFF2-40B4-BE49-F238E27FC236}">
                  <a16:creationId xmlns:a16="http://schemas.microsoft.com/office/drawing/2014/main" id="{8BFCF42C-D265-81BB-B960-A58666102E6E}"/>
                </a:ext>
                <a:ext uri="{C183D7F6-B498-43B3-948B-1728B52AA6E4}">
                  <adec:decorative xmlns:adec="http://schemas.microsoft.com/office/drawing/2017/decorative" val="1"/>
                </a:ext>
              </a:extLst>
            </p:cNvPr>
            <p:cNvSpPr/>
            <p:nvPr/>
          </p:nvSpPr>
          <p:spPr>
            <a:xfrm>
              <a:off x="775504" y="1578716"/>
              <a:ext cx="11068834" cy="95438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56000" anchor="ctr"/>
            <a:lstStyle/>
            <a:p>
              <a:pPr marL="0" marR="0" lvl="0" indent="0" algn="l" defTabSz="800100" rtl="0" eaLnBrk="1" fontAlgn="auto" latinLnBrk="0" hangingPunct="1">
                <a:lnSpc>
                  <a:spcPct val="150000"/>
                </a:lnSpc>
                <a:spcBef>
                  <a:spcPct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1.2.2 Structure teaching programs using research and collegial advice about how students learn.</a:t>
              </a:r>
              <a:endParaRPr kumimoji="0" lang="en-US" sz="1800" b="0" i="0" u="none" strike="noStrike" kern="1200" cap="none" spc="0" normalizeH="0" baseline="0" noProof="0">
                <a:ln>
                  <a:noFill/>
                </a:ln>
                <a:solidFill>
                  <a:srgbClr val="22272B"/>
                </a:solidFill>
                <a:effectLst/>
                <a:uLnTx/>
                <a:uFillTx/>
                <a:ea typeface="+mn-ea"/>
                <a:cs typeface="+mn-cs"/>
              </a:endParaRPr>
            </a:p>
          </p:txBody>
        </p:sp>
        <p:grpSp>
          <p:nvGrpSpPr>
            <p:cNvPr id="23" name="Group 22">
              <a:extLst>
                <a:ext uri="{FF2B5EF4-FFF2-40B4-BE49-F238E27FC236}">
                  <a16:creationId xmlns:a16="http://schemas.microsoft.com/office/drawing/2014/main" id="{E3D6D285-D6CA-C0F7-584D-87200E0D6BD5}"/>
                </a:ext>
              </a:extLst>
            </p:cNvPr>
            <p:cNvGrpSpPr/>
            <p:nvPr/>
          </p:nvGrpSpPr>
          <p:grpSpPr>
            <a:xfrm>
              <a:off x="202066" y="1460060"/>
              <a:ext cx="1191692" cy="1191693"/>
              <a:chOff x="202066" y="1460060"/>
              <a:chExt cx="1191692" cy="1191693"/>
            </a:xfrm>
          </p:grpSpPr>
          <p:sp>
            <p:nvSpPr>
              <p:cNvPr id="5" name="Rectangle: Rounded Corners 8">
                <a:extLst>
                  <a:ext uri="{FF2B5EF4-FFF2-40B4-BE49-F238E27FC236}">
                    <a16:creationId xmlns:a16="http://schemas.microsoft.com/office/drawing/2014/main" id="{6DC39F30-903A-50AD-749F-8D7C59C19568}"/>
                  </a:ext>
                </a:extLst>
              </p:cNvPr>
              <p:cNvSpPr/>
              <p:nvPr/>
            </p:nvSpPr>
            <p:spPr>
              <a:xfrm>
                <a:off x="202066" y="1460060"/>
                <a:ext cx="1191692" cy="119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800" b="0" i="0">
                  <a:solidFill>
                    <a:schemeClr val="tx2"/>
                  </a:solidFill>
                  <a:effectLst/>
                </a:endParaRPr>
              </a:p>
            </p:txBody>
          </p:sp>
          <p:sp>
            <p:nvSpPr>
              <p:cNvPr id="8" name="Oval 7">
                <a:extLst>
                  <a:ext uri="{FF2B5EF4-FFF2-40B4-BE49-F238E27FC236}">
                    <a16:creationId xmlns:a16="http://schemas.microsoft.com/office/drawing/2014/main" id="{3DCC5162-19C8-8450-984C-73C51603F189}"/>
                  </a:ext>
                </a:extLst>
              </p:cNvPr>
              <p:cNvSpPr/>
              <p:nvPr/>
            </p:nvSpPr>
            <p:spPr>
              <a:xfrm>
                <a:off x="302913" y="1560906"/>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6" name="Graphic 25">
                <a:extLst>
                  <a:ext uri="{FF2B5EF4-FFF2-40B4-BE49-F238E27FC236}">
                    <a16:creationId xmlns:a16="http://schemas.microsoft.com/office/drawing/2014/main" id="{BF16EEEA-3F9F-E442-38A9-74F2332CB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455" y="1751806"/>
                <a:ext cx="626914" cy="608200"/>
              </a:xfrm>
              <a:prstGeom prst="rect">
                <a:avLst/>
              </a:prstGeom>
            </p:spPr>
          </p:pic>
        </p:grpSp>
      </p:grpSp>
      <p:grpSp>
        <p:nvGrpSpPr>
          <p:cNvPr id="44" name="Group 43" descr="6.2.2 Participate in learning to update knowledge and practice, targeted to professional needs and school and/or system priorities. &#10;">
            <a:extLst>
              <a:ext uri="{FF2B5EF4-FFF2-40B4-BE49-F238E27FC236}">
                <a16:creationId xmlns:a16="http://schemas.microsoft.com/office/drawing/2014/main" id="{6D676159-02BF-6964-6845-E6D2CC31B4E4}"/>
              </a:ext>
            </a:extLst>
          </p:cNvPr>
          <p:cNvGrpSpPr/>
          <p:nvPr/>
        </p:nvGrpSpPr>
        <p:grpSpPr>
          <a:xfrm>
            <a:off x="202066" y="2650122"/>
            <a:ext cx="11642272" cy="1191693"/>
            <a:chOff x="202066" y="2650122"/>
            <a:chExt cx="11642272" cy="1191693"/>
          </a:xfrm>
        </p:grpSpPr>
        <p:sp>
          <p:nvSpPr>
            <p:cNvPr id="16" name="Rounded Rectangle 15">
              <a:extLst>
                <a:ext uri="{FF2B5EF4-FFF2-40B4-BE49-F238E27FC236}">
                  <a16:creationId xmlns:a16="http://schemas.microsoft.com/office/drawing/2014/main" id="{59207418-D9D5-C08A-D7FF-DF6F7A1BFF0D}"/>
                </a:ext>
                <a:ext uri="{C183D7F6-B498-43B3-948B-1728B52AA6E4}">
                  <adec:decorative xmlns:adec="http://schemas.microsoft.com/office/drawing/2017/decorative" val="1"/>
                </a:ext>
              </a:extLst>
            </p:cNvPr>
            <p:cNvSpPr/>
            <p:nvPr/>
          </p:nvSpPr>
          <p:spPr>
            <a:xfrm>
              <a:off x="775504" y="2768778"/>
              <a:ext cx="11068834" cy="95438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56000" anchor="ctr"/>
            <a:lstStyle/>
            <a:p>
              <a:pPr marL="0" marR="0" lvl="0" indent="0" algn="l" defTabSz="800100" rtl="0" eaLnBrk="1" fontAlgn="auto" latinLnBrk="0" hangingPunct="1">
                <a:lnSpc>
                  <a:spcPct val="150000"/>
                </a:lnSpc>
                <a:spcBef>
                  <a:spcPct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6.2.2 Participate in learning to update knowledge and practice, targeted to professional needs and school and/or system priorities. </a:t>
              </a:r>
              <a:endParaRPr kumimoji="0" lang="en-US" sz="1800" b="0" i="0" u="none" strike="noStrike" kern="1200" cap="none" spc="0" normalizeH="0" baseline="0" noProof="0" dirty="0">
                <a:ln>
                  <a:noFill/>
                </a:ln>
                <a:solidFill>
                  <a:srgbClr val="22272B"/>
                </a:solidFill>
                <a:effectLst/>
                <a:uLnTx/>
                <a:uFillTx/>
                <a:ea typeface="+mn-ea"/>
                <a:cs typeface="+mn-cs"/>
              </a:endParaRPr>
            </a:p>
          </p:txBody>
        </p:sp>
        <p:grpSp>
          <p:nvGrpSpPr>
            <p:cNvPr id="25" name="Group 24">
              <a:extLst>
                <a:ext uri="{FF2B5EF4-FFF2-40B4-BE49-F238E27FC236}">
                  <a16:creationId xmlns:a16="http://schemas.microsoft.com/office/drawing/2014/main" id="{ECC510AA-20F0-192D-712E-C6F40CD03DDF}"/>
                </a:ext>
              </a:extLst>
            </p:cNvPr>
            <p:cNvGrpSpPr/>
            <p:nvPr/>
          </p:nvGrpSpPr>
          <p:grpSpPr>
            <a:xfrm>
              <a:off x="202066" y="2650122"/>
              <a:ext cx="1191692" cy="1191693"/>
              <a:chOff x="202066" y="2650122"/>
              <a:chExt cx="1191692" cy="1191693"/>
            </a:xfrm>
          </p:grpSpPr>
          <p:sp>
            <p:nvSpPr>
              <p:cNvPr id="29" name="Rectangle: Rounded Corners 8">
                <a:extLst>
                  <a:ext uri="{FF2B5EF4-FFF2-40B4-BE49-F238E27FC236}">
                    <a16:creationId xmlns:a16="http://schemas.microsoft.com/office/drawing/2014/main" id="{E81B038F-9279-EF2A-66DC-86D535686C40}"/>
                  </a:ext>
                </a:extLst>
              </p:cNvPr>
              <p:cNvSpPr/>
              <p:nvPr/>
            </p:nvSpPr>
            <p:spPr>
              <a:xfrm>
                <a:off x="202066" y="2650122"/>
                <a:ext cx="1191692" cy="119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800" b="0" i="0">
                  <a:solidFill>
                    <a:schemeClr val="tx2"/>
                  </a:solidFill>
                  <a:effectLst/>
                </a:endParaRPr>
              </a:p>
            </p:txBody>
          </p:sp>
          <p:sp>
            <p:nvSpPr>
              <p:cNvPr id="30" name="Oval 29">
                <a:extLst>
                  <a:ext uri="{FF2B5EF4-FFF2-40B4-BE49-F238E27FC236}">
                    <a16:creationId xmlns:a16="http://schemas.microsoft.com/office/drawing/2014/main" id="{BB8A8BDA-7940-B2BB-8F73-22EF46F5F710}"/>
                  </a:ext>
                </a:extLst>
              </p:cNvPr>
              <p:cNvSpPr/>
              <p:nvPr/>
            </p:nvSpPr>
            <p:spPr>
              <a:xfrm>
                <a:off x="302913" y="2750968"/>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31" name="Graphic 30">
                <a:extLst>
                  <a:ext uri="{FF2B5EF4-FFF2-40B4-BE49-F238E27FC236}">
                    <a16:creationId xmlns:a16="http://schemas.microsoft.com/office/drawing/2014/main" id="{8946ACAD-76DB-9B80-FAB8-0D1B9C268FC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0488" y="2941868"/>
                <a:ext cx="554849" cy="608200"/>
              </a:xfrm>
              <a:prstGeom prst="rect">
                <a:avLst/>
              </a:prstGeom>
            </p:spPr>
          </p:pic>
        </p:grpSp>
      </p:grpSp>
      <p:grpSp>
        <p:nvGrpSpPr>
          <p:cNvPr id="43" name="Group 42" descr="6.3.2 Contribute to collegial discussions and apply constructive feedback from colleagues to improve professional knowledge and practice. &#10;">
            <a:extLst>
              <a:ext uri="{FF2B5EF4-FFF2-40B4-BE49-F238E27FC236}">
                <a16:creationId xmlns:a16="http://schemas.microsoft.com/office/drawing/2014/main" id="{5AC61E5D-9D4E-1C0D-2C20-58E1E0E2B125}"/>
              </a:ext>
            </a:extLst>
          </p:cNvPr>
          <p:cNvGrpSpPr/>
          <p:nvPr/>
        </p:nvGrpSpPr>
        <p:grpSpPr>
          <a:xfrm>
            <a:off x="202066" y="3840184"/>
            <a:ext cx="11635485" cy="1191693"/>
            <a:chOff x="202066" y="3840184"/>
            <a:chExt cx="11635485" cy="1191693"/>
          </a:xfrm>
        </p:grpSpPr>
        <p:sp>
          <p:nvSpPr>
            <p:cNvPr id="19" name="Rounded Rectangle 18">
              <a:extLst>
                <a:ext uri="{FF2B5EF4-FFF2-40B4-BE49-F238E27FC236}">
                  <a16:creationId xmlns:a16="http://schemas.microsoft.com/office/drawing/2014/main" id="{4195D3D0-1843-2063-B1B2-CE66E39D69A5}"/>
                </a:ext>
                <a:ext uri="{C183D7F6-B498-43B3-948B-1728B52AA6E4}">
                  <adec:decorative xmlns:adec="http://schemas.microsoft.com/office/drawing/2017/decorative" val="1"/>
                </a:ext>
              </a:extLst>
            </p:cNvPr>
            <p:cNvSpPr/>
            <p:nvPr/>
          </p:nvSpPr>
          <p:spPr>
            <a:xfrm>
              <a:off x="768717" y="3958840"/>
              <a:ext cx="11068834" cy="95438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56000" anchor="ctr"/>
            <a:lstStyle/>
            <a:p>
              <a:pPr marL="0" marR="0" lvl="0" indent="0" algn="l" defTabSz="800100" rtl="0" eaLnBrk="1" fontAlgn="auto" latinLnBrk="0" hangingPunct="1">
                <a:lnSpc>
                  <a:spcPct val="150000"/>
                </a:lnSpc>
                <a:spcBef>
                  <a:spcPct val="0"/>
                </a:spcBef>
                <a:spcAft>
                  <a:spcPts val="1200"/>
                </a:spcAft>
                <a:buClrTx/>
                <a:buSzTx/>
                <a:buFontTx/>
                <a:buNone/>
                <a:tabLst/>
                <a:defRPr/>
              </a:pPr>
              <a:endParaRPr kumimoji="0" lang="en-US" sz="1800" b="0" i="0" u="none" strike="noStrike" kern="1200" cap="none" spc="0" normalizeH="0" baseline="0" noProof="0" dirty="0">
                <a:ln>
                  <a:noFill/>
                </a:ln>
                <a:solidFill>
                  <a:srgbClr val="22272B"/>
                </a:solidFill>
                <a:effectLst/>
                <a:uLnTx/>
                <a:uFillTx/>
                <a:ea typeface="+mn-ea"/>
                <a:cs typeface="+mn-cs"/>
              </a:endParaRPr>
            </a:p>
          </p:txBody>
        </p:sp>
        <p:grpSp>
          <p:nvGrpSpPr>
            <p:cNvPr id="40" name="Group 39">
              <a:extLst>
                <a:ext uri="{FF2B5EF4-FFF2-40B4-BE49-F238E27FC236}">
                  <a16:creationId xmlns:a16="http://schemas.microsoft.com/office/drawing/2014/main" id="{B6C5C8AC-5A00-2986-50B7-81C6FCD8B124}"/>
                </a:ext>
              </a:extLst>
            </p:cNvPr>
            <p:cNvGrpSpPr/>
            <p:nvPr/>
          </p:nvGrpSpPr>
          <p:grpSpPr>
            <a:xfrm>
              <a:off x="202066" y="3840184"/>
              <a:ext cx="1191692" cy="1191693"/>
              <a:chOff x="202066" y="3840184"/>
              <a:chExt cx="1191692" cy="1191693"/>
            </a:xfrm>
          </p:grpSpPr>
          <p:sp>
            <p:nvSpPr>
              <p:cNvPr id="33" name="Rectangle: Rounded Corners 8">
                <a:extLst>
                  <a:ext uri="{FF2B5EF4-FFF2-40B4-BE49-F238E27FC236}">
                    <a16:creationId xmlns:a16="http://schemas.microsoft.com/office/drawing/2014/main" id="{96608550-2567-F4CE-0A85-DF3A0A1C794D}"/>
                  </a:ext>
                </a:extLst>
              </p:cNvPr>
              <p:cNvSpPr/>
              <p:nvPr/>
            </p:nvSpPr>
            <p:spPr>
              <a:xfrm>
                <a:off x="202066" y="3840184"/>
                <a:ext cx="1191692" cy="119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800" b="0" i="0">
                  <a:solidFill>
                    <a:schemeClr val="tx2"/>
                  </a:solidFill>
                  <a:effectLst/>
                </a:endParaRPr>
              </a:p>
            </p:txBody>
          </p:sp>
          <p:sp>
            <p:nvSpPr>
              <p:cNvPr id="34" name="Oval 33">
                <a:extLst>
                  <a:ext uri="{FF2B5EF4-FFF2-40B4-BE49-F238E27FC236}">
                    <a16:creationId xmlns:a16="http://schemas.microsoft.com/office/drawing/2014/main" id="{E57C2099-7921-A36E-DB6D-F3B959D6E0BC}"/>
                  </a:ext>
                </a:extLst>
              </p:cNvPr>
              <p:cNvSpPr/>
              <p:nvPr/>
            </p:nvSpPr>
            <p:spPr>
              <a:xfrm>
                <a:off x="302913" y="3941030"/>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35" name="Graphic 34">
                <a:extLst>
                  <a:ext uri="{FF2B5EF4-FFF2-40B4-BE49-F238E27FC236}">
                    <a16:creationId xmlns:a16="http://schemas.microsoft.com/office/drawing/2014/main" id="{1A95D18B-C5B5-B26C-6522-F9B0C80719D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0488" y="4158606"/>
                <a:ext cx="554849" cy="554849"/>
              </a:xfrm>
              <a:prstGeom prst="rect">
                <a:avLst/>
              </a:prstGeom>
            </p:spPr>
          </p:pic>
        </p:grpSp>
      </p:grpSp>
      <p:grpSp>
        <p:nvGrpSpPr>
          <p:cNvPr id="42" name="Group 41" descr="7.4.2 Participate in professional and community networks and forums to broaden knowledge and improve practice.&#10;">
            <a:extLst>
              <a:ext uri="{FF2B5EF4-FFF2-40B4-BE49-F238E27FC236}">
                <a16:creationId xmlns:a16="http://schemas.microsoft.com/office/drawing/2014/main" id="{95A4487D-97E6-CEB6-3AE1-9803F24C3793}"/>
              </a:ext>
            </a:extLst>
          </p:cNvPr>
          <p:cNvGrpSpPr/>
          <p:nvPr/>
        </p:nvGrpSpPr>
        <p:grpSpPr>
          <a:xfrm>
            <a:off x="202066" y="5030245"/>
            <a:ext cx="11642272" cy="1191693"/>
            <a:chOff x="202066" y="5030245"/>
            <a:chExt cx="11642272" cy="1191693"/>
          </a:xfrm>
        </p:grpSpPr>
        <p:sp>
          <p:nvSpPr>
            <p:cNvPr id="22" name="Rounded Rectangle 21">
              <a:extLst>
                <a:ext uri="{FF2B5EF4-FFF2-40B4-BE49-F238E27FC236}">
                  <a16:creationId xmlns:a16="http://schemas.microsoft.com/office/drawing/2014/main" id="{71667E81-E5F0-AD78-6279-B8D661241C82}"/>
                </a:ext>
                <a:ext uri="{C183D7F6-B498-43B3-948B-1728B52AA6E4}">
                  <adec:decorative xmlns:adec="http://schemas.microsoft.com/office/drawing/2017/decorative" val="1"/>
                </a:ext>
              </a:extLst>
            </p:cNvPr>
            <p:cNvSpPr/>
            <p:nvPr/>
          </p:nvSpPr>
          <p:spPr>
            <a:xfrm>
              <a:off x="775504" y="5148901"/>
              <a:ext cx="11068834" cy="95438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56000" anchor="ctr"/>
            <a:lstStyle/>
            <a:p>
              <a:pPr marL="0" marR="0" lvl="0" indent="0" algn="l" defTabSz="800100" rtl="0" eaLnBrk="1" fontAlgn="auto" latinLnBrk="0" hangingPunct="1">
                <a:lnSpc>
                  <a:spcPct val="150000"/>
                </a:lnSpc>
                <a:spcBef>
                  <a:spcPct val="0"/>
                </a:spcBef>
                <a:spcAft>
                  <a:spcPts val="1200"/>
                </a:spcAft>
                <a:buClrTx/>
                <a:buSzTx/>
                <a:buFontTx/>
                <a:buNone/>
                <a:tabLst/>
                <a:defRPr/>
              </a:pPr>
              <a:endParaRPr kumimoji="0" lang="en-US" sz="1800" b="0" i="0" u="none" strike="noStrike" kern="1200" cap="none" spc="0" normalizeH="0" baseline="0" noProof="0" dirty="0">
                <a:ln>
                  <a:noFill/>
                </a:ln>
                <a:solidFill>
                  <a:srgbClr val="22272B"/>
                </a:solidFill>
                <a:effectLst/>
                <a:uLnTx/>
                <a:uFillTx/>
                <a:ea typeface="+mn-ea"/>
                <a:cs typeface="+mn-cs"/>
              </a:endParaRPr>
            </a:p>
          </p:txBody>
        </p:sp>
        <p:grpSp>
          <p:nvGrpSpPr>
            <p:cNvPr id="41" name="Group 40">
              <a:extLst>
                <a:ext uri="{FF2B5EF4-FFF2-40B4-BE49-F238E27FC236}">
                  <a16:creationId xmlns:a16="http://schemas.microsoft.com/office/drawing/2014/main" id="{C8AB81BF-C56E-DD1D-4B8C-DF6152F6DDBD}"/>
                </a:ext>
              </a:extLst>
            </p:cNvPr>
            <p:cNvGrpSpPr/>
            <p:nvPr/>
          </p:nvGrpSpPr>
          <p:grpSpPr>
            <a:xfrm>
              <a:off x="202066" y="5030245"/>
              <a:ext cx="1191692" cy="1191693"/>
              <a:chOff x="202066" y="5030245"/>
              <a:chExt cx="1191692" cy="1191693"/>
            </a:xfrm>
          </p:grpSpPr>
          <p:sp>
            <p:nvSpPr>
              <p:cNvPr id="37" name="Rectangle: Rounded Corners 8">
                <a:extLst>
                  <a:ext uri="{FF2B5EF4-FFF2-40B4-BE49-F238E27FC236}">
                    <a16:creationId xmlns:a16="http://schemas.microsoft.com/office/drawing/2014/main" id="{4F2B1E11-38A7-2C1D-C314-2331BEC55ADE}"/>
                  </a:ext>
                </a:extLst>
              </p:cNvPr>
              <p:cNvSpPr/>
              <p:nvPr/>
            </p:nvSpPr>
            <p:spPr>
              <a:xfrm>
                <a:off x="202066" y="5030245"/>
                <a:ext cx="1191692" cy="119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800" b="0" i="0">
                  <a:solidFill>
                    <a:schemeClr val="tx2"/>
                  </a:solidFill>
                  <a:effectLst/>
                </a:endParaRPr>
              </a:p>
            </p:txBody>
          </p:sp>
          <p:sp>
            <p:nvSpPr>
              <p:cNvPr id="38" name="Oval 37">
                <a:extLst>
                  <a:ext uri="{FF2B5EF4-FFF2-40B4-BE49-F238E27FC236}">
                    <a16:creationId xmlns:a16="http://schemas.microsoft.com/office/drawing/2014/main" id="{99DA5C71-64FF-B7C8-246C-E0C4B8EDD555}"/>
                  </a:ext>
                </a:extLst>
              </p:cNvPr>
              <p:cNvSpPr/>
              <p:nvPr/>
            </p:nvSpPr>
            <p:spPr>
              <a:xfrm>
                <a:off x="302913" y="5131091"/>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39" name="Graphic 38">
                <a:extLst>
                  <a:ext uri="{FF2B5EF4-FFF2-40B4-BE49-F238E27FC236}">
                    <a16:creationId xmlns:a16="http://schemas.microsoft.com/office/drawing/2014/main" id="{B0A415EB-79B6-2DAF-55A7-6B9BD247387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68595" y="5296774"/>
                <a:ext cx="658634" cy="658634"/>
              </a:xfrm>
              <a:prstGeom prst="rect">
                <a:avLst/>
              </a:prstGeom>
            </p:spPr>
          </p:pic>
        </p:grpSp>
      </p:grpSp>
      <p:sp>
        <p:nvSpPr>
          <p:cNvPr id="4" name="Slide Number Placeholder 3">
            <a:extLst>
              <a:ext uri="{FF2B5EF4-FFF2-40B4-BE49-F238E27FC236}">
                <a16:creationId xmlns:a16="http://schemas.microsoft.com/office/drawing/2014/main" id="{609D8DB2-3213-E8F6-4DCB-251FC46A0553}"/>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
        <p:nvSpPr>
          <p:cNvPr id="13" name="TextBox 12">
            <a:extLst>
              <a:ext uri="{FF2B5EF4-FFF2-40B4-BE49-F238E27FC236}">
                <a16:creationId xmlns:a16="http://schemas.microsoft.com/office/drawing/2014/main" id="{90DABCC2-45B8-B1CD-41FE-BFBDD2F3EDFC}"/>
              </a:ext>
            </a:extLst>
          </p:cNvPr>
          <p:cNvSpPr txBox="1"/>
          <p:nvPr/>
        </p:nvSpPr>
        <p:spPr>
          <a:xfrm>
            <a:off x="1494605" y="5165551"/>
            <a:ext cx="10544640" cy="872034"/>
          </a:xfrm>
          <a:prstGeom prst="rect">
            <a:avLst/>
          </a:prstGeom>
          <a:noFill/>
        </p:spPr>
        <p:txBody>
          <a:bodyPr wrap="square">
            <a:spAutoFit/>
          </a:bodyPr>
          <a:lstStyle/>
          <a:p>
            <a:pPr>
              <a:lnSpc>
                <a:spcPct val="150000"/>
              </a:lnSpc>
              <a:spcBef>
                <a:spcPts val="1200"/>
              </a:spcBef>
              <a:spcAft>
                <a:spcPts val="600"/>
              </a:spcAft>
              <a:buNone/>
            </a:pPr>
            <a:r>
              <a:rPr lang="en-AU" sz="1800" dirty="0">
                <a:effectLst/>
                <a:latin typeface="Arial" panose="020B0604020202020204" pitchFamily="34" charset="0"/>
                <a:ea typeface="Arial" panose="020B0604020202020204" pitchFamily="34" charset="0"/>
              </a:rPr>
              <a:t>7.4.2 Participate in professional and community networks and forums to broaden knowledge and improve practice.</a:t>
            </a:r>
            <a:endParaRPr lang="en-AU" sz="1800" dirty="0">
              <a:effectLst/>
              <a:latin typeface="Arial" panose="020B0604020202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DE4E049A-0141-B306-A8F2-20700002EBFA}"/>
              </a:ext>
            </a:extLst>
          </p:cNvPr>
          <p:cNvSpPr txBox="1"/>
          <p:nvPr/>
        </p:nvSpPr>
        <p:spPr>
          <a:xfrm>
            <a:off x="1494605" y="4008113"/>
            <a:ext cx="10544640" cy="872483"/>
          </a:xfrm>
          <a:prstGeom prst="rect">
            <a:avLst/>
          </a:prstGeom>
          <a:noFill/>
        </p:spPr>
        <p:txBody>
          <a:bodyPr wrap="square">
            <a:spAutoFit/>
          </a:bodyPr>
          <a:lstStyle/>
          <a:p>
            <a:pPr marL="0" marR="0" lvl="0" indent="0" algn="l" defTabSz="800100" rtl="0" eaLnBrk="1" fontAlgn="auto" latinLnBrk="0" hangingPunct="1">
              <a:lnSpc>
                <a:spcPct val="150000"/>
              </a:lnSpc>
              <a:spcBef>
                <a:spcPct val="0"/>
              </a:spcBef>
              <a:spcAft>
                <a:spcPts val="1200"/>
              </a:spcAft>
              <a:buClrTx/>
              <a:buSzTx/>
              <a:buFontTx/>
              <a:buNone/>
              <a:tabLst/>
              <a:defRPr/>
            </a:pPr>
            <a:r>
              <a:rPr kumimoji="0" lang="en-AU" sz="1800" b="0" i="0" u="none" strike="noStrike" kern="1200" cap="none" spc="0" normalizeH="0" baseline="0" noProof="0" dirty="0">
                <a:ln>
                  <a:noFill/>
                </a:ln>
                <a:solidFill>
                  <a:srgbClr val="22272B"/>
                </a:solidFill>
                <a:effectLst/>
                <a:uLnTx/>
                <a:uFillTx/>
                <a:ea typeface="+mn-ea"/>
                <a:cs typeface="+mn-cs"/>
              </a:rPr>
              <a:t>6.3.2 Contribute to collegial discussions and apply constructive feedback from colleagues to improve professional knowledge and practice. </a:t>
            </a:r>
            <a:endParaRPr kumimoji="0" lang="en-US" sz="1800" b="0" i="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7922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0C03-107E-A0A6-E0B3-E875CD9DA9D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56A4254-1679-0665-B1DC-003EC1451A92}"/>
              </a:ext>
            </a:extLst>
          </p:cNvPr>
          <p:cNvSpPr>
            <a:spLocks noGrp="1"/>
          </p:cNvSpPr>
          <p:nvPr>
            <p:ph type="ctrTitle"/>
          </p:nvPr>
        </p:nvSpPr>
        <p:spPr/>
        <p:txBody>
          <a:bodyPr/>
          <a:lstStyle/>
          <a:p>
            <a:r>
              <a:rPr lang="en-AU"/>
              <a:t>Reflecting on current transition practices </a:t>
            </a:r>
          </a:p>
        </p:txBody>
      </p:sp>
    </p:spTree>
    <p:extLst>
      <p:ext uri="{BB962C8B-B14F-4D97-AF65-F5344CB8AC3E}">
        <p14:creationId xmlns:p14="http://schemas.microsoft.com/office/powerpoint/2010/main" val="354243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275D-9224-77E2-0723-22D5230C3ECE}"/>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37348C50-9B4D-8582-06CD-930516E4355C}"/>
              </a:ext>
              <a:ext uri="{C183D7F6-B498-43B3-948B-1728B52AA6E4}">
                <adec:decorative xmlns:adec="http://schemas.microsoft.com/office/drawing/2017/decorative" val="1"/>
              </a:ext>
            </a:extLst>
          </p:cNvPr>
          <p:cNvSpPr/>
          <p:nvPr/>
        </p:nvSpPr>
        <p:spPr>
          <a:xfrm>
            <a:off x="300942" y="292925"/>
            <a:ext cx="2419109" cy="601884"/>
          </a:xfrm>
          <a:prstGeom prst="roundRect">
            <a:avLst>
              <a:gd name="adj" fmla="val 1262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AU" sz="2800" b="1">
                <a:latin typeface="+mj-lt"/>
              </a:rPr>
              <a:t>Activity 1</a:t>
            </a:r>
            <a:endParaRPr lang="en-US" sz="2800" b="1">
              <a:latin typeface="+mj-lt"/>
            </a:endParaRPr>
          </a:p>
        </p:txBody>
      </p:sp>
      <p:pic>
        <p:nvPicPr>
          <p:cNvPr id="7" name="Graphic 6">
            <a:extLst>
              <a:ext uri="{FF2B5EF4-FFF2-40B4-BE49-F238E27FC236}">
                <a16:creationId xmlns:a16="http://schemas.microsoft.com/office/drawing/2014/main" id="{323CBC6C-8908-860C-7C59-B074D282967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193" y="1935609"/>
            <a:ext cx="1925925" cy="1925925"/>
          </a:xfrm>
          <a:prstGeom prst="rect">
            <a:avLst/>
          </a:prstGeom>
        </p:spPr>
      </p:pic>
      <p:sp>
        <p:nvSpPr>
          <p:cNvPr id="12" name="Title 6">
            <a:extLst>
              <a:ext uri="{FF2B5EF4-FFF2-40B4-BE49-F238E27FC236}">
                <a16:creationId xmlns:a16="http://schemas.microsoft.com/office/drawing/2014/main" id="{C52AA8A7-F0C8-355B-AE4A-1D77B9851F83}"/>
              </a:ext>
            </a:extLst>
          </p:cNvPr>
          <p:cNvSpPr>
            <a:spLocks noGrp="1"/>
          </p:cNvSpPr>
          <p:nvPr>
            <p:ph type="title"/>
          </p:nvPr>
        </p:nvSpPr>
        <p:spPr>
          <a:xfrm>
            <a:off x="3467906" y="292925"/>
            <a:ext cx="6265374" cy="523498"/>
          </a:xfrm>
        </p:spPr>
        <p:txBody>
          <a:bodyPr/>
          <a:lstStyle/>
          <a:p>
            <a:r>
              <a:rPr lang="en-US"/>
              <a:t>Reflect on current practice</a:t>
            </a:r>
            <a:endParaRPr lang="en-AU"/>
          </a:p>
        </p:txBody>
      </p:sp>
      <p:sp>
        <p:nvSpPr>
          <p:cNvPr id="10" name="TextBox 9">
            <a:extLst>
              <a:ext uri="{FF2B5EF4-FFF2-40B4-BE49-F238E27FC236}">
                <a16:creationId xmlns:a16="http://schemas.microsoft.com/office/drawing/2014/main" id="{9D2A4D8B-1889-6C6F-7F17-1FA9118F359F}"/>
              </a:ext>
            </a:extLst>
          </p:cNvPr>
          <p:cNvSpPr txBox="1"/>
          <p:nvPr/>
        </p:nvSpPr>
        <p:spPr>
          <a:xfrm>
            <a:off x="3376226" y="900091"/>
            <a:ext cx="6097712" cy="400110"/>
          </a:xfrm>
          <a:prstGeom prst="rect">
            <a:avLst/>
          </a:prstGeom>
          <a:noFill/>
        </p:spPr>
        <p:txBody>
          <a:bodyPr wrap="square">
            <a:spAutoFit/>
          </a:bodyPr>
          <a:lstStyle/>
          <a:p>
            <a:r>
              <a:rPr lang="en-AU" sz="2000">
                <a:solidFill>
                  <a:schemeClr val="accent2"/>
                </a:solidFill>
              </a:rPr>
              <a:t>Our current approach to transition</a:t>
            </a:r>
          </a:p>
        </p:txBody>
      </p:sp>
      <p:grpSp>
        <p:nvGrpSpPr>
          <p:cNvPr id="3" name="Group 2" descr="We like">
            <a:extLst>
              <a:ext uri="{FF2B5EF4-FFF2-40B4-BE49-F238E27FC236}">
                <a16:creationId xmlns:a16="http://schemas.microsoft.com/office/drawing/2014/main" id="{32F86771-F7D0-DF43-779B-EDCE221B27B9}"/>
              </a:ext>
            </a:extLst>
          </p:cNvPr>
          <p:cNvGrpSpPr/>
          <p:nvPr/>
        </p:nvGrpSpPr>
        <p:grpSpPr>
          <a:xfrm>
            <a:off x="3375263" y="1539611"/>
            <a:ext cx="3697049" cy="1337490"/>
            <a:chOff x="3375263" y="1539611"/>
            <a:chExt cx="3697049" cy="1337490"/>
          </a:xfrm>
        </p:grpSpPr>
        <p:sp>
          <p:nvSpPr>
            <p:cNvPr id="22" name="Freeform: Shape 21">
              <a:extLst>
                <a:ext uri="{FF2B5EF4-FFF2-40B4-BE49-F238E27FC236}">
                  <a16:creationId xmlns:a16="http://schemas.microsoft.com/office/drawing/2014/main" id="{6F60F06B-BFE2-BA93-2B1A-9AD65D7A7E8A}"/>
                </a:ext>
              </a:extLst>
            </p:cNvPr>
            <p:cNvSpPr/>
            <p:nvPr/>
          </p:nvSpPr>
          <p:spPr>
            <a:xfrm>
              <a:off x="3831614" y="1593094"/>
              <a:ext cx="3240698" cy="1230525"/>
            </a:xfrm>
            <a:custGeom>
              <a:avLst/>
              <a:gdLst>
                <a:gd name="connsiteX0" fmla="*/ 169497 w 3240698"/>
                <a:gd name="connsiteY0" fmla="*/ 0 h 1016963"/>
                <a:gd name="connsiteX1" fmla="*/ 2412023 w 3240698"/>
                <a:gd name="connsiteY1" fmla="*/ 0 h 1016963"/>
                <a:gd name="connsiteX2" fmla="*/ 2984669 w 3240698"/>
                <a:gd name="connsiteY2" fmla="*/ 0 h 1016963"/>
                <a:gd name="connsiteX3" fmla="*/ 3240698 w 3240698"/>
                <a:gd name="connsiteY3" fmla="*/ 0 h 1016963"/>
                <a:gd name="connsiteX4" fmla="*/ 3240698 w 3240698"/>
                <a:gd name="connsiteY4" fmla="*/ 1016963 h 1016963"/>
                <a:gd name="connsiteX5" fmla="*/ 2984669 w 3240698"/>
                <a:gd name="connsiteY5" fmla="*/ 1016963 h 1016963"/>
                <a:gd name="connsiteX6" fmla="*/ 2412023 w 3240698"/>
                <a:gd name="connsiteY6" fmla="*/ 1016963 h 1016963"/>
                <a:gd name="connsiteX7" fmla="*/ 169497 w 3240698"/>
                <a:gd name="connsiteY7" fmla="*/ 1016963 h 1016963"/>
                <a:gd name="connsiteX8" fmla="*/ 0 w 3240698"/>
                <a:gd name="connsiteY8" fmla="*/ 847466 h 1016963"/>
                <a:gd name="connsiteX9" fmla="*/ 0 w 3240698"/>
                <a:gd name="connsiteY9" fmla="*/ 169497 h 1016963"/>
                <a:gd name="connsiteX10" fmla="*/ 169497 w 3240698"/>
                <a:gd name="connsiteY10" fmla="*/ 0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698" h="1016963">
                  <a:moveTo>
                    <a:pt x="169497" y="0"/>
                  </a:moveTo>
                  <a:lnTo>
                    <a:pt x="2412023" y="0"/>
                  </a:lnTo>
                  <a:lnTo>
                    <a:pt x="2984669" y="0"/>
                  </a:lnTo>
                  <a:lnTo>
                    <a:pt x="3240698" y="0"/>
                  </a:lnTo>
                  <a:lnTo>
                    <a:pt x="3240698" y="1016963"/>
                  </a:lnTo>
                  <a:lnTo>
                    <a:pt x="2984669" y="1016963"/>
                  </a:lnTo>
                  <a:lnTo>
                    <a:pt x="2412023" y="1016963"/>
                  </a:lnTo>
                  <a:lnTo>
                    <a:pt x="169497" y="1016963"/>
                  </a:lnTo>
                  <a:cubicBezTo>
                    <a:pt x="75886" y="1016963"/>
                    <a:pt x="0" y="941077"/>
                    <a:pt x="0" y="847466"/>
                  </a:cubicBezTo>
                  <a:lnTo>
                    <a:pt x="0" y="169497"/>
                  </a:lnTo>
                  <a:cubicBezTo>
                    <a:pt x="0" y="75886"/>
                    <a:pt x="75886" y="0"/>
                    <a:pt x="16949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116000" rtlCol="0" anchor="ctr">
              <a:noAutofit/>
            </a:bodyPr>
            <a:lstStyle/>
            <a:p>
              <a:r>
                <a:rPr lang="en-US" b="1">
                  <a:latin typeface="+mj-lt"/>
                </a:rPr>
                <a:t>We like</a:t>
              </a:r>
              <a:endParaRPr lang="en-AU" b="1">
                <a:latin typeface="+mj-lt"/>
              </a:endParaRPr>
            </a:p>
          </p:txBody>
        </p:sp>
        <p:grpSp>
          <p:nvGrpSpPr>
            <p:cNvPr id="8" name="Group 7">
              <a:extLst>
                <a:ext uri="{FF2B5EF4-FFF2-40B4-BE49-F238E27FC236}">
                  <a16:creationId xmlns:a16="http://schemas.microsoft.com/office/drawing/2014/main" id="{731BDB5F-3A6C-5311-ED15-16DC966F0E47}"/>
                </a:ext>
                <a:ext uri="{C183D7F6-B498-43B3-948B-1728B52AA6E4}">
                  <adec:decorative xmlns:adec="http://schemas.microsoft.com/office/drawing/2017/decorative" val="1"/>
                </a:ext>
              </a:extLst>
            </p:cNvPr>
            <p:cNvGrpSpPr/>
            <p:nvPr/>
          </p:nvGrpSpPr>
          <p:grpSpPr>
            <a:xfrm>
              <a:off x="3375263" y="1539611"/>
              <a:ext cx="1337490" cy="1337490"/>
              <a:chOff x="3376226" y="1935609"/>
              <a:chExt cx="1105364" cy="1105364"/>
            </a:xfrm>
          </p:grpSpPr>
          <p:sp>
            <p:nvSpPr>
              <p:cNvPr id="11" name="Oval 10">
                <a:extLst>
                  <a:ext uri="{FF2B5EF4-FFF2-40B4-BE49-F238E27FC236}">
                    <a16:creationId xmlns:a16="http://schemas.microsoft.com/office/drawing/2014/main" id="{AAE9CC3F-192B-FFE0-2C61-73CE91E869CC}"/>
                  </a:ext>
                </a:extLst>
              </p:cNvPr>
              <p:cNvSpPr/>
              <p:nvPr/>
            </p:nvSpPr>
            <p:spPr>
              <a:xfrm>
                <a:off x="3376226" y="1935609"/>
                <a:ext cx="1105364" cy="1105364"/>
              </a:xfrm>
              <a:prstGeom prst="ellipse">
                <a:avLst/>
              </a:prstGeom>
              <a:ln w="7620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pic>
            <p:nvPicPr>
              <p:cNvPr id="41" name="Graphic 40">
                <a:extLst>
                  <a:ext uri="{FF2B5EF4-FFF2-40B4-BE49-F238E27FC236}">
                    <a16:creationId xmlns:a16="http://schemas.microsoft.com/office/drawing/2014/main" id="{640D389B-8A34-4B0F-C3BF-056351721B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1974" y="2196254"/>
                <a:ext cx="713867" cy="584073"/>
              </a:xfrm>
              <a:prstGeom prst="rect">
                <a:avLst/>
              </a:prstGeom>
            </p:spPr>
          </p:pic>
        </p:grpSp>
      </p:grpSp>
      <p:sp>
        <p:nvSpPr>
          <p:cNvPr id="30" name="Freeform: Shape 29">
            <a:extLst>
              <a:ext uri="{FF2B5EF4-FFF2-40B4-BE49-F238E27FC236}">
                <a16:creationId xmlns:a16="http://schemas.microsoft.com/office/drawing/2014/main" id="{55FBF835-A31E-47B0-54B4-003F7E804B2E}"/>
              </a:ext>
            </a:extLst>
          </p:cNvPr>
          <p:cNvSpPr/>
          <p:nvPr/>
        </p:nvSpPr>
        <p:spPr>
          <a:xfrm>
            <a:off x="7072312" y="1593094"/>
            <a:ext cx="4938713" cy="1230525"/>
          </a:xfrm>
          <a:custGeom>
            <a:avLst/>
            <a:gdLst>
              <a:gd name="connsiteX0" fmla="*/ 0 w 4938713"/>
              <a:gd name="connsiteY0" fmla="*/ 0 h 1016963"/>
              <a:gd name="connsiteX1" fmla="*/ 469535 w 4938713"/>
              <a:gd name="connsiteY1" fmla="*/ 0 h 1016963"/>
              <a:gd name="connsiteX2" fmla="*/ 4638675 w 4938713"/>
              <a:gd name="connsiteY2" fmla="*/ 0 h 1016963"/>
              <a:gd name="connsiteX3" fmla="*/ 4769216 w 4938713"/>
              <a:gd name="connsiteY3" fmla="*/ 0 h 1016963"/>
              <a:gd name="connsiteX4" fmla="*/ 4938713 w 4938713"/>
              <a:gd name="connsiteY4" fmla="*/ 169497 h 1016963"/>
              <a:gd name="connsiteX5" fmla="*/ 4938713 w 4938713"/>
              <a:gd name="connsiteY5" fmla="*/ 847466 h 1016963"/>
              <a:gd name="connsiteX6" fmla="*/ 4769216 w 4938713"/>
              <a:gd name="connsiteY6" fmla="*/ 1016963 h 1016963"/>
              <a:gd name="connsiteX7" fmla="*/ 4638675 w 4938713"/>
              <a:gd name="connsiteY7" fmla="*/ 1016963 h 1016963"/>
              <a:gd name="connsiteX8" fmla="*/ 469535 w 4938713"/>
              <a:gd name="connsiteY8" fmla="*/ 1016963 h 1016963"/>
              <a:gd name="connsiteX9" fmla="*/ 0 w 4938713"/>
              <a:gd name="connsiteY9" fmla="*/ 1016963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8713" h="1016963">
                <a:moveTo>
                  <a:pt x="0" y="0"/>
                </a:moveTo>
                <a:lnTo>
                  <a:pt x="469535" y="0"/>
                </a:lnTo>
                <a:lnTo>
                  <a:pt x="4638675" y="0"/>
                </a:lnTo>
                <a:lnTo>
                  <a:pt x="4769216" y="0"/>
                </a:lnTo>
                <a:cubicBezTo>
                  <a:pt x="4862827" y="0"/>
                  <a:pt x="4938713" y="75886"/>
                  <a:pt x="4938713" y="169497"/>
                </a:cubicBezTo>
                <a:lnTo>
                  <a:pt x="4938713" y="847466"/>
                </a:lnTo>
                <a:cubicBezTo>
                  <a:pt x="4938713" y="941077"/>
                  <a:pt x="4862827" y="1016963"/>
                  <a:pt x="4769216" y="1016963"/>
                </a:cubicBezTo>
                <a:lnTo>
                  <a:pt x="4638675" y="1016963"/>
                </a:lnTo>
                <a:lnTo>
                  <a:pt x="469535" y="1016963"/>
                </a:lnTo>
                <a:lnTo>
                  <a:pt x="0" y="1016963"/>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0" rtlCol="0" anchor="ctr">
            <a:no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The things that are working well and we would like to keep doing…</a:t>
            </a:r>
          </a:p>
        </p:txBody>
      </p:sp>
      <p:grpSp>
        <p:nvGrpSpPr>
          <p:cNvPr id="4" name="Group 3" descr="We wish">
            <a:extLst>
              <a:ext uri="{FF2B5EF4-FFF2-40B4-BE49-F238E27FC236}">
                <a16:creationId xmlns:a16="http://schemas.microsoft.com/office/drawing/2014/main" id="{E5A97FB2-94C7-145B-164F-CA9C3D6917CB}"/>
              </a:ext>
            </a:extLst>
          </p:cNvPr>
          <p:cNvGrpSpPr/>
          <p:nvPr/>
        </p:nvGrpSpPr>
        <p:grpSpPr>
          <a:xfrm>
            <a:off x="3375263" y="3163617"/>
            <a:ext cx="3697049" cy="1337490"/>
            <a:chOff x="3375263" y="3163617"/>
            <a:chExt cx="3697049" cy="1337490"/>
          </a:xfrm>
        </p:grpSpPr>
        <p:sp>
          <p:nvSpPr>
            <p:cNvPr id="31" name="Freeform: Shape 30">
              <a:extLst>
                <a:ext uri="{FF2B5EF4-FFF2-40B4-BE49-F238E27FC236}">
                  <a16:creationId xmlns:a16="http://schemas.microsoft.com/office/drawing/2014/main" id="{13A62C80-6ADE-B4DE-2952-A844BFDFF96B}"/>
                </a:ext>
              </a:extLst>
            </p:cNvPr>
            <p:cNvSpPr/>
            <p:nvPr/>
          </p:nvSpPr>
          <p:spPr>
            <a:xfrm>
              <a:off x="3831614" y="3217100"/>
              <a:ext cx="3240698" cy="1230525"/>
            </a:xfrm>
            <a:custGeom>
              <a:avLst/>
              <a:gdLst>
                <a:gd name="connsiteX0" fmla="*/ 169497 w 3240698"/>
                <a:gd name="connsiteY0" fmla="*/ 0 h 1016963"/>
                <a:gd name="connsiteX1" fmla="*/ 2412023 w 3240698"/>
                <a:gd name="connsiteY1" fmla="*/ 0 h 1016963"/>
                <a:gd name="connsiteX2" fmla="*/ 2984669 w 3240698"/>
                <a:gd name="connsiteY2" fmla="*/ 0 h 1016963"/>
                <a:gd name="connsiteX3" fmla="*/ 3240698 w 3240698"/>
                <a:gd name="connsiteY3" fmla="*/ 0 h 1016963"/>
                <a:gd name="connsiteX4" fmla="*/ 3240698 w 3240698"/>
                <a:gd name="connsiteY4" fmla="*/ 1016963 h 1016963"/>
                <a:gd name="connsiteX5" fmla="*/ 2984669 w 3240698"/>
                <a:gd name="connsiteY5" fmla="*/ 1016963 h 1016963"/>
                <a:gd name="connsiteX6" fmla="*/ 2412023 w 3240698"/>
                <a:gd name="connsiteY6" fmla="*/ 1016963 h 1016963"/>
                <a:gd name="connsiteX7" fmla="*/ 169497 w 3240698"/>
                <a:gd name="connsiteY7" fmla="*/ 1016963 h 1016963"/>
                <a:gd name="connsiteX8" fmla="*/ 0 w 3240698"/>
                <a:gd name="connsiteY8" fmla="*/ 847466 h 1016963"/>
                <a:gd name="connsiteX9" fmla="*/ 0 w 3240698"/>
                <a:gd name="connsiteY9" fmla="*/ 169497 h 1016963"/>
                <a:gd name="connsiteX10" fmla="*/ 169497 w 3240698"/>
                <a:gd name="connsiteY10" fmla="*/ 0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698" h="1016963">
                  <a:moveTo>
                    <a:pt x="169497" y="0"/>
                  </a:moveTo>
                  <a:lnTo>
                    <a:pt x="2412023" y="0"/>
                  </a:lnTo>
                  <a:lnTo>
                    <a:pt x="2984669" y="0"/>
                  </a:lnTo>
                  <a:lnTo>
                    <a:pt x="3240698" y="0"/>
                  </a:lnTo>
                  <a:lnTo>
                    <a:pt x="3240698" y="1016963"/>
                  </a:lnTo>
                  <a:lnTo>
                    <a:pt x="2984669" y="1016963"/>
                  </a:lnTo>
                  <a:lnTo>
                    <a:pt x="2412023" y="1016963"/>
                  </a:lnTo>
                  <a:lnTo>
                    <a:pt x="169497" y="1016963"/>
                  </a:lnTo>
                  <a:cubicBezTo>
                    <a:pt x="75886" y="1016963"/>
                    <a:pt x="0" y="941077"/>
                    <a:pt x="0" y="847466"/>
                  </a:cubicBezTo>
                  <a:lnTo>
                    <a:pt x="0" y="169497"/>
                  </a:lnTo>
                  <a:cubicBezTo>
                    <a:pt x="0" y="75886"/>
                    <a:pt x="75886" y="0"/>
                    <a:pt x="16949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116000" rtlCol="0" anchor="ctr">
              <a:noAutofit/>
            </a:bodyPr>
            <a:lstStyle/>
            <a:p>
              <a:r>
                <a:rPr lang="en-US" b="1">
                  <a:latin typeface="+mj-lt"/>
                </a:rPr>
                <a:t>We wish</a:t>
              </a:r>
              <a:endParaRPr lang="en-AU" b="1">
                <a:latin typeface="+mj-lt"/>
              </a:endParaRPr>
            </a:p>
          </p:txBody>
        </p:sp>
        <p:grpSp>
          <p:nvGrpSpPr>
            <p:cNvPr id="9" name="Group 8">
              <a:extLst>
                <a:ext uri="{FF2B5EF4-FFF2-40B4-BE49-F238E27FC236}">
                  <a16:creationId xmlns:a16="http://schemas.microsoft.com/office/drawing/2014/main" id="{FD9E643C-4668-E817-97B3-CE8336A3E90D}"/>
                </a:ext>
                <a:ext uri="{C183D7F6-B498-43B3-948B-1728B52AA6E4}">
                  <adec:decorative xmlns:adec="http://schemas.microsoft.com/office/drawing/2017/decorative" val="1"/>
                </a:ext>
              </a:extLst>
            </p:cNvPr>
            <p:cNvGrpSpPr/>
            <p:nvPr/>
          </p:nvGrpSpPr>
          <p:grpSpPr>
            <a:xfrm>
              <a:off x="3375263" y="3163617"/>
              <a:ext cx="1337490" cy="1337490"/>
              <a:chOff x="3376226" y="3231086"/>
              <a:chExt cx="1105364" cy="1105364"/>
            </a:xfrm>
          </p:grpSpPr>
          <p:sp>
            <p:nvSpPr>
              <p:cNvPr id="19" name="Oval 18">
                <a:extLst>
                  <a:ext uri="{FF2B5EF4-FFF2-40B4-BE49-F238E27FC236}">
                    <a16:creationId xmlns:a16="http://schemas.microsoft.com/office/drawing/2014/main" id="{7A0E5309-EAAE-F1DE-F14D-BC39083007E2}"/>
                  </a:ext>
                </a:extLst>
              </p:cNvPr>
              <p:cNvSpPr/>
              <p:nvPr/>
            </p:nvSpPr>
            <p:spPr>
              <a:xfrm>
                <a:off x="3376226" y="3231086"/>
                <a:ext cx="1105364" cy="1105364"/>
              </a:xfrm>
              <a:prstGeom prst="ellipse">
                <a:avLst/>
              </a:prstGeom>
              <a:ln w="7620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pic>
            <p:nvPicPr>
              <p:cNvPr id="43" name="Graphic 42">
                <a:extLst>
                  <a:ext uri="{FF2B5EF4-FFF2-40B4-BE49-F238E27FC236}">
                    <a16:creationId xmlns:a16="http://schemas.microsoft.com/office/drawing/2014/main" id="{5058831D-00CC-AAC9-E13E-C240C6F6BB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03334" y="3464008"/>
                <a:ext cx="651146" cy="639519"/>
              </a:xfrm>
              <a:prstGeom prst="rect">
                <a:avLst/>
              </a:prstGeom>
            </p:spPr>
          </p:pic>
        </p:grpSp>
      </p:grpSp>
      <p:sp>
        <p:nvSpPr>
          <p:cNvPr id="32" name="Freeform: Shape 31">
            <a:extLst>
              <a:ext uri="{FF2B5EF4-FFF2-40B4-BE49-F238E27FC236}">
                <a16:creationId xmlns:a16="http://schemas.microsoft.com/office/drawing/2014/main" id="{9F50E7F3-05FC-D89E-E0C9-5FAC2B130046}"/>
              </a:ext>
            </a:extLst>
          </p:cNvPr>
          <p:cNvSpPr/>
          <p:nvPr/>
        </p:nvSpPr>
        <p:spPr>
          <a:xfrm>
            <a:off x="7072312" y="3217100"/>
            <a:ext cx="4938713" cy="1230525"/>
          </a:xfrm>
          <a:custGeom>
            <a:avLst/>
            <a:gdLst>
              <a:gd name="connsiteX0" fmla="*/ 0 w 4938713"/>
              <a:gd name="connsiteY0" fmla="*/ 0 h 1016963"/>
              <a:gd name="connsiteX1" fmla="*/ 469535 w 4938713"/>
              <a:gd name="connsiteY1" fmla="*/ 0 h 1016963"/>
              <a:gd name="connsiteX2" fmla="*/ 4638675 w 4938713"/>
              <a:gd name="connsiteY2" fmla="*/ 0 h 1016963"/>
              <a:gd name="connsiteX3" fmla="*/ 4769216 w 4938713"/>
              <a:gd name="connsiteY3" fmla="*/ 0 h 1016963"/>
              <a:gd name="connsiteX4" fmla="*/ 4938713 w 4938713"/>
              <a:gd name="connsiteY4" fmla="*/ 169497 h 1016963"/>
              <a:gd name="connsiteX5" fmla="*/ 4938713 w 4938713"/>
              <a:gd name="connsiteY5" fmla="*/ 847466 h 1016963"/>
              <a:gd name="connsiteX6" fmla="*/ 4769216 w 4938713"/>
              <a:gd name="connsiteY6" fmla="*/ 1016963 h 1016963"/>
              <a:gd name="connsiteX7" fmla="*/ 4638675 w 4938713"/>
              <a:gd name="connsiteY7" fmla="*/ 1016963 h 1016963"/>
              <a:gd name="connsiteX8" fmla="*/ 469535 w 4938713"/>
              <a:gd name="connsiteY8" fmla="*/ 1016963 h 1016963"/>
              <a:gd name="connsiteX9" fmla="*/ 0 w 4938713"/>
              <a:gd name="connsiteY9" fmla="*/ 1016963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8713" h="1016963">
                <a:moveTo>
                  <a:pt x="0" y="0"/>
                </a:moveTo>
                <a:lnTo>
                  <a:pt x="469535" y="0"/>
                </a:lnTo>
                <a:lnTo>
                  <a:pt x="4638675" y="0"/>
                </a:lnTo>
                <a:lnTo>
                  <a:pt x="4769216" y="0"/>
                </a:lnTo>
                <a:cubicBezTo>
                  <a:pt x="4862827" y="0"/>
                  <a:pt x="4938713" y="75886"/>
                  <a:pt x="4938713" y="169497"/>
                </a:cubicBezTo>
                <a:lnTo>
                  <a:pt x="4938713" y="847466"/>
                </a:lnTo>
                <a:cubicBezTo>
                  <a:pt x="4938713" y="941077"/>
                  <a:pt x="4862827" y="1016963"/>
                  <a:pt x="4769216" y="1016963"/>
                </a:cubicBezTo>
                <a:lnTo>
                  <a:pt x="4638675" y="1016963"/>
                </a:lnTo>
                <a:lnTo>
                  <a:pt x="469535" y="1016963"/>
                </a:lnTo>
                <a:lnTo>
                  <a:pt x="0" y="1016963"/>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0" rtlCol="0" anchor="ctr">
            <a:no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The things that could be improved…</a:t>
            </a:r>
          </a:p>
        </p:txBody>
      </p:sp>
      <p:grpSp>
        <p:nvGrpSpPr>
          <p:cNvPr id="5" name="Group 4" descr="We wonder">
            <a:extLst>
              <a:ext uri="{FF2B5EF4-FFF2-40B4-BE49-F238E27FC236}">
                <a16:creationId xmlns:a16="http://schemas.microsoft.com/office/drawing/2014/main" id="{6F540CF7-0FB8-B821-7EF2-8FE41E5427C5}"/>
              </a:ext>
            </a:extLst>
          </p:cNvPr>
          <p:cNvGrpSpPr/>
          <p:nvPr/>
        </p:nvGrpSpPr>
        <p:grpSpPr>
          <a:xfrm>
            <a:off x="3375263" y="4787623"/>
            <a:ext cx="3697049" cy="1337490"/>
            <a:chOff x="3375263" y="4787623"/>
            <a:chExt cx="3697049" cy="1337490"/>
          </a:xfrm>
        </p:grpSpPr>
        <p:sp>
          <p:nvSpPr>
            <p:cNvPr id="36" name="Freeform: Shape 35">
              <a:extLst>
                <a:ext uri="{FF2B5EF4-FFF2-40B4-BE49-F238E27FC236}">
                  <a16:creationId xmlns:a16="http://schemas.microsoft.com/office/drawing/2014/main" id="{1AD9ED7D-EB38-38B3-0BAD-76640AFDC149}"/>
                </a:ext>
              </a:extLst>
            </p:cNvPr>
            <p:cNvSpPr/>
            <p:nvPr/>
          </p:nvSpPr>
          <p:spPr>
            <a:xfrm>
              <a:off x="3831614" y="4841106"/>
              <a:ext cx="3240698" cy="1230525"/>
            </a:xfrm>
            <a:custGeom>
              <a:avLst/>
              <a:gdLst>
                <a:gd name="connsiteX0" fmla="*/ 169497 w 3240698"/>
                <a:gd name="connsiteY0" fmla="*/ 0 h 1016963"/>
                <a:gd name="connsiteX1" fmla="*/ 2412023 w 3240698"/>
                <a:gd name="connsiteY1" fmla="*/ 0 h 1016963"/>
                <a:gd name="connsiteX2" fmla="*/ 2984669 w 3240698"/>
                <a:gd name="connsiteY2" fmla="*/ 0 h 1016963"/>
                <a:gd name="connsiteX3" fmla="*/ 3240698 w 3240698"/>
                <a:gd name="connsiteY3" fmla="*/ 0 h 1016963"/>
                <a:gd name="connsiteX4" fmla="*/ 3240698 w 3240698"/>
                <a:gd name="connsiteY4" fmla="*/ 1016963 h 1016963"/>
                <a:gd name="connsiteX5" fmla="*/ 2984669 w 3240698"/>
                <a:gd name="connsiteY5" fmla="*/ 1016963 h 1016963"/>
                <a:gd name="connsiteX6" fmla="*/ 2412023 w 3240698"/>
                <a:gd name="connsiteY6" fmla="*/ 1016963 h 1016963"/>
                <a:gd name="connsiteX7" fmla="*/ 169497 w 3240698"/>
                <a:gd name="connsiteY7" fmla="*/ 1016963 h 1016963"/>
                <a:gd name="connsiteX8" fmla="*/ 0 w 3240698"/>
                <a:gd name="connsiteY8" fmla="*/ 847466 h 1016963"/>
                <a:gd name="connsiteX9" fmla="*/ 0 w 3240698"/>
                <a:gd name="connsiteY9" fmla="*/ 169497 h 1016963"/>
                <a:gd name="connsiteX10" fmla="*/ 169497 w 3240698"/>
                <a:gd name="connsiteY10" fmla="*/ 0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698" h="1016963">
                  <a:moveTo>
                    <a:pt x="169497" y="0"/>
                  </a:moveTo>
                  <a:lnTo>
                    <a:pt x="2412023" y="0"/>
                  </a:lnTo>
                  <a:lnTo>
                    <a:pt x="2984669" y="0"/>
                  </a:lnTo>
                  <a:lnTo>
                    <a:pt x="3240698" y="0"/>
                  </a:lnTo>
                  <a:lnTo>
                    <a:pt x="3240698" y="1016963"/>
                  </a:lnTo>
                  <a:lnTo>
                    <a:pt x="2984669" y="1016963"/>
                  </a:lnTo>
                  <a:lnTo>
                    <a:pt x="2412023" y="1016963"/>
                  </a:lnTo>
                  <a:lnTo>
                    <a:pt x="169497" y="1016963"/>
                  </a:lnTo>
                  <a:cubicBezTo>
                    <a:pt x="75886" y="1016963"/>
                    <a:pt x="0" y="941077"/>
                    <a:pt x="0" y="847466"/>
                  </a:cubicBezTo>
                  <a:lnTo>
                    <a:pt x="0" y="169497"/>
                  </a:lnTo>
                  <a:cubicBezTo>
                    <a:pt x="0" y="75886"/>
                    <a:pt x="75886" y="0"/>
                    <a:pt x="16949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116000" rtlCol="0" anchor="ctr">
              <a:noAutofit/>
            </a:bodyPr>
            <a:lstStyle/>
            <a:p>
              <a:r>
                <a:rPr lang="en-US" b="1">
                  <a:latin typeface="+mj-lt"/>
                </a:rPr>
                <a:t>We wonder</a:t>
              </a:r>
              <a:endParaRPr lang="en-AU" b="1">
                <a:latin typeface="+mj-lt"/>
              </a:endParaRPr>
            </a:p>
          </p:txBody>
        </p:sp>
        <p:grpSp>
          <p:nvGrpSpPr>
            <p:cNvPr id="16" name="Group 15">
              <a:extLst>
                <a:ext uri="{FF2B5EF4-FFF2-40B4-BE49-F238E27FC236}">
                  <a16:creationId xmlns:a16="http://schemas.microsoft.com/office/drawing/2014/main" id="{FEFE71BE-8AA5-BF22-5735-F012C04808E6}"/>
                </a:ext>
                <a:ext uri="{C183D7F6-B498-43B3-948B-1728B52AA6E4}">
                  <adec:decorative xmlns:adec="http://schemas.microsoft.com/office/drawing/2017/decorative" val="1"/>
                </a:ext>
              </a:extLst>
            </p:cNvPr>
            <p:cNvGrpSpPr/>
            <p:nvPr/>
          </p:nvGrpSpPr>
          <p:grpSpPr>
            <a:xfrm>
              <a:off x="3375263" y="4787623"/>
              <a:ext cx="1337490" cy="1337490"/>
              <a:chOff x="3376226" y="4520230"/>
              <a:chExt cx="1105364" cy="1105364"/>
            </a:xfrm>
          </p:grpSpPr>
          <p:sp>
            <p:nvSpPr>
              <p:cNvPr id="20" name="Oval 19">
                <a:extLst>
                  <a:ext uri="{FF2B5EF4-FFF2-40B4-BE49-F238E27FC236}">
                    <a16:creationId xmlns:a16="http://schemas.microsoft.com/office/drawing/2014/main" id="{07CB238F-72DD-799E-C9D4-3F200D5D0B13}"/>
                  </a:ext>
                </a:extLst>
              </p:cNvPr>
              <p:cNvSpPr/>
              <p:nvPr/>
            </p:nvSpPr>
            <p:spPr>
              <a:xfrm>
                <a:off x="3376226" y="4520230"/>
                <a:ext cx="1105364" cy="1105364"/>
              </a:xfrm>
              <a:prstGeom prst="ellipse">
                <a:avLst/>
              </a:prstGeom>
              <a:ln w="7620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pic>
            <p:nvPicPr>
              <p:cNvPr id="45" name="Graphic 44">
                <a:extLst>
                  <a:ext uri="{FF2B5EF4-FFF2-40B4-BE49-F238E27FC236}">
                    <a16:creationId xmlns:a16="http://schemas.microsoft.com/office/drawing/2014/main" id="{DDB07984-3F96-BDF4-4560-76AC303DDC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10629" y="4760217"/>
                <a:ext cx="636558" cy="625390"/>
              </a:xfrm>
              <a:prstGeom prst="rect">
                <a:avLst/>
              </a:prstGeom>
            </p:spPr>
          </p:pic>
        </p:grpSp>
      </p:grpSp>
      <p:sp>
        <p:nvSpPr>
          <p:cNvPr id="37" name="Freeform: Shape 36">
            <a:extLst>
              <a:ext uri="{FF2B5EF4-FFF2-40B4-BE49-F238E27FC236}">
                <a16:creationId xmlns:a16="http://schemas.microsoft.com/office/drawing/2014/main" id="{0F3F031A-B71E-4E36-BF36-92C7B8542438}"/>
              </a:ext>
            </a:extLst>
          </p:cNvPr>
          <p:cNvSpPr/>
          <p:nvPr/>
        </p:nvSpPr>
        <p:spPr>
          <a:xfrm>
            <a:off x="7072312" y="4841106"/>
            <a:ext cx="4938713" cy="1230525"/>
          </a:xfrm>
          <a:custGeom>
            <a:avLst/>
            <a:gdLst>
              <a:gd name="connsiteX0" fmla="*/ 0 w 4938713"/>
              <a:gd name="connsiteY0" fmla="*/ 0 h 1016963"/>
              <a:gd name="connsiteX1" fmla="*/ 469535 w 4938713"/>
              <a:gd name="connsiteY1" fmla="*/ 0 h 1016963"/>
              <a:gd name="connsiteX2" fmla="*/ 4638675 w 4938713"/>
              <a:gd name="connsiteY2" fmla="*/ 0 h 1016963"/>
              <a:gd name="connsiteX3" fmla="*/ 4769216 w 4938713"/>
              <a:gd name="connsiteY3" fmla="*/ 0 h 1016963"/>
              <a:gd name="connsiteX4" fmla="*/ 4938713 w 4938713"/>
              <a:gd name="connsiteY4" fmla="*/ 169497 h 1016963"/>
              <a:gd name="connsiteX5" fmla="*/ 4938713 w 4938713"/>
              <a:gd name="connsiteY5" fmla="*/ 847466 h 1016963"/>
              <a:gd name="connsiteX6" fmla="*/ 4769216 w 4938713"/>
              <a:gd name="connsiteY6" fmla="*/ 1016963 h 1016963"/>
              <a:gd name="connsiteX7" fmla="*/ 4638675 w 4938713"/>
              <a:gd name="connsiteY7" fmla="*/ 1016963 h 1016963"/>
              <a:gd name="connsiteX8" fmla="*/ 469535 w 4938713"/>
              <a:gd name="connsiteY8" fmla="*/ 1016963 h 1016963"/>
              <a:gd name="connsiteX9" fmla="*/ 0 w 4938713"/>
              <a:gd name="connsiteY9" fmla="*/ 1016963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8713" h="1016963">
                <a:moveTo>
                  <a:pt x="0" y="0"/>
                </a:moveTo>
                <a:lnTo>
                  <a:pt x="469535" y="0"/>
                </a:lnTo>
                <a:lnTo>
                  <a:pt x="4638675" y="0"/>
                </a:lnTo>
                <a:lnTo>
                  <a:pt x="4769216" y="0"/>
                </a:lnTo>
                <a:cubicBezTo>
                  <a:pt x="4862827" y="0"/>
                  <a:pt x="4938713" y="75886"/>
                  <a:pt x="4938713" y="169497"/>
                </a:cubicBezTo>
                <a:lnTo>
                  <a:pt x="4938713" y="847466"/>
                </a:lnTo>
                <a:cubicBezTo>
                  <a:pt x="4938713" y="941077"/>
                  <a:pt x="4862827" y="1016963"/>
                  <a:pt x="4769216" y="1016963"/>
                </a:cubicBezTo>
                <a:lnTo>
                  <a:pt x="4638675" y="1016963"/>
                </a:lnTo>
                <a:lnTo>
                  <a:pt x="469535" y="1016963"/>
                </a:lnTo>
                <a:lnTo>
                  <a:pt x="0" y="1016963"/>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0" rtlCol="0" anchor="ctr">
            <a:no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Things we are curious about, or we have heard about and would like to try… </a:t>
            </a:r>
          </a:p>
        </p:txBody>
      </p:sp>
      <p:sp>
        <p:nvSpPr>
          <p:cNvPr id="2" name="Slide Number Placeholder 1">
            <a:extLst>
              <a:ext uri="{FF2B5EF4-FFF2-40B4-BE49-F238E27FC236}">
                <a16:creationId xmlns:a16="http://schemas.microsoft.com/office/drawing/2014/main" id="{F639AAE6-5F55-E681-4B37-F8994C2E47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16092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1+#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Exploring the evidence base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CB2B-2678-46DA-83FE-D0150CC007F0}"/>
              </a:ext>
            </a:extLst>
          </p:cNvPr>
          <p:cNvSpPr>
            <a:spLocks noGrp="1"/>
          </p:cNvSpPr>
          <p:nvPr>
            <p:ph type="title"/>
          </p:nvPr>
        </p:nvSpPr>
        <p:spPr>
          <a:xfrm>
            <a:off x="360000" y="255883"/>
            <a:ext cx="10080000" cy="974175"/>
          </a:xfrm>
        </p:spPr>
        <p:txBody>
          <a:bodyPr anchor="t">
            <a:noAutofit/>
          </a:bodyPr>
          <a:lstStyle/>
          <a:p>
            <a:r>
              <a:rPr lang="en-US"/>
              <a:t>Why is a focus on transition from primary to high school important?</a:t>
            </a:r>
          </a:p>
        </p:txBody>
      </p:sp>
      <p:sp>
        <p:nvSpPr>
          <p:cNvPr id="6" name="Text Placeholder 4">
            <a:extLst>
              <a:ext uri="{FF2B5EF4-FFF2-40B4-BE49-F238E27FC236}">
                <a16:creationId xmlns:a16="http://schemas.microsoft.com/office/drawing/2014/main" id="{09F41130-766F-DF5B-2380-28273E5895AF}"/>
              </a:ext>
            </a:extLst>
          </p:cNvPr>
          <p:cNvSpPr>
            <a:spLocks noGrp="1"/>
          </p:cNvSpPr>
          <p:nvPr>
            <p:ph type="body" sz="quarter" idx="18"/>
          </p:nvPr>
        </p:nvSpPr>
        <p:spPr>
          <a:xfrm>
            <a:off x="360000" y="1520384"/>
            <a:ext cx="7164520" cy="708885"/>
          </a:xfrm>
          <a:prstGeom prst="round2SameRect">
            <a:avLst/>
          </a:prstGeom>
          <a:solidFill>
            <a:schemeClr val="accent1"/>
          </a:solidFill>
        </p:spPr>
        <p:txBody>
          <a:bodyPr vert="horz" lIns="182880" tIns="91440" rIns="0" bIns="0" rtlCol="0" anchor="t">
            <a:noAutofit/>
          </a:bodyPr>
          <a:lstStyle/>
          <a:p>
            <a:pPr>
              <a:lnSpc>
                <a:spcPct val="140000"/>
              </a:lnSpc>
            </a:pPr>
            <a:r>
              <a:rPr lang="en-US" b="1">
                <a:solidFill>
                  <a:schemeClr val="bg1"/>
                </a:solidFill>
              </a:rPr>
              <a:t>Successful transition practices</a:t>
            </a:r>
            <a:endParaRPr lang="en-US" b="1" kern="1200">
              <a:solidFill>
                <a:schemeClr val="bg1"/>
              </a:solidFill>
            </a:endParaRPr>
          </a:p>
        </p:txBody>
      </p:sp>
      <p:sp>
        <p:nvSpPr>
          <p:cNvPr id="3" name="Content Placeholder 2">
            <a:extLst>
              <a:ext uri="{FF2B5EF4-FFF2-40B4-BE49-F238E27FC236}">
                <a16:creationId xmlns:a16="http://schemas.microsoft.com/office/drawing/2014/main" id="{500CBE35-F917-9A8B-8467-A30C33D61F90}"/>
              </a:ext>
            </a:extLst>
          </p:cNvPr>
          <p:cNvSpPr>
            <a:spLocks noGrp="1"/>
          </p:cNvSpPr>
          <p:nvPr>
            <p:ph sz="half" idx="1"/>
          </p:nvPr>
        </p:nvSpPr>
        <p:spPr>
          <a:xfrm>
            <a:off x="360000" y="2229269"/>
            <a:ext cx="7164520" cy="3746298"/>
          </a:xfrm>
          <a:prstGeom prst="round2SameRect">
            <a:avLst>
              <a:gd name="adj1" fmla="val 0"/>
              <a:gd name="adj2" fmla="val 6176"/>
            </a:avLst>
          </a:prstGeom>
          <a:solidFill>
            <a:srgbClr val="CBEDFD"/>
          </a:solidFill>
        </p:spPr>
        <p:txBody>
          <a:bodyPr vert="horz" lIns="182880" tIns="91440" rIns="182880" bIns="0" rtlCol="0" anchor="t">
            <a:noAutofit/>
          </a:bodyPr>
          <a:lstStyle/>
          <a:p>
            <a:pPr marL="285750" indent="-285750">
              <a:buChar char="•"/>
            </a:pPr>
            <a:r>
              <a:rPr lang="en-US" sz="1600"/>
              <a:t>support students in managing new challenges like multiple classes, different teachers, increased workload, responsibilities, and travel</a:t>
            </a:r>
          </a:p>
          <a:p>
            <a:pPr marL="285750" indent="-285750">
              <a:buChar char="•"/>
            </a:pPr>
            <a:r>
              <a:rPr lang="en-US" sz="1600"/>
              <a:t>provide opportunities to form new peer relationships and an increased sense of belonging </a:t>
            </a:r>
          </a:p>
          <a:p>
            <a:pPr marL="285750" indent="-285750">
              <a:buChar char="•"/>
            </a:pPr>
            <a:r>
              <a:rPr lang="en-US" sz="1600"/>
              <a:t>enable students to adjust previously learned </a:t>
            </a:r>
            <a:r>
              <a:rPr lang="en-US" sz="1600" err="1"/>
              <a:t>behaviour</a:t>
            </a:r>
            <a:r>
              <a:rPr lang="en-US" sz="1600"/>
              <a:t> patterns to meet the demands of a more challenging environment</a:t>
            </a:r>
          </a:p>
          <a:p>
            <a:pPr marL="285750" indent="-285750">
              <a:buChar char="•"/>
            </a:pPr>
            <a:r>
              <a:rPr lang="en-US" sz="1600"/>
              <a:t>support students’ emotional and academic development </a:t>
            </a:r>
          </a:p>
          <a:p>
            <a:pPr marL="285750" indent="-285750">
              <a:buChar char="•"/>
            </a:pPr>
            <a:r>
              <a:rPr lang="en-US" sz="1600"/>
              <a:t>help maintain motivation and engagement.</a:t>
            </a:r>
          </a:p>
        </p:txBody>
      </p:sp>
      <p:pic>
        <p:nvPicPr>
          <p:cNvPr id="12" name="Picture Placeholder 11">
            <a:extLst>
              <a:ext uri="{FF2B5EF4-FFF2-40B4-BE49-F238E27FC236}">
                <a16:creationId xmlns:a16="http://schemas.microsoft.com/office/drawing/2014/main" id="{330D67FB-0760-979A-FC65-E34F8B8B693F}"/>
              </a:ext>
              <a:ext uri="{C183D7F6-B498-43B3-948B-1728B52AA6E4}">
                <adec:decorative xmlns:adec="http://schemas.microsoft.com/office/drawing/2017/decorative" val="1"/>
              </a:ext>
            </a:extLst>
          </p:cNvPr>
          <p:cNvPicPr>
            <a:picLocks noGrp="1" noChangeAspect="1"/>
          </p:cNvPicPr>
          <p:nvPr>
            <p:ph type="pic" sz="quarter" idx="19"/>
          </p:nvPr>
        </p:nvPicPr>
        <p:blipFill>
          <a:blip r:embed="rId3"/>
          <a:srcRect l="614" r="614"/>
          <a:stretch/>
        </p:blipFill>
        <p:spPr>
          <a:prstGeom prst="rect">
            <a:avLst/>
          </a:prstGeom>
          <a:effectLst/>
        </p:spPr>
      </p:pic>
      <p:sp>
        <p:nvSpPr>
          <p:cNvPr id="7" name="TextBox 6">
            <a:extLst>
              <a:ext uri="{FF2B5EF4-FFF2-40B4-BE49-F238E27FC236}">
                <a16:creationId xmlns:a16="http://schemas.microsoft.com/office/drawing/2014/main" id="{1C4FD666-9AD6-B726-CE6C-D0E028A2C8BD}"/>
              </a:ext>
            </a:extLst>
          </p:cNvPr>
          <p:cNvSpPr txBox="1"/>
          <p:nvPr/>
        </p:nvSpPr>
        <p:spPr>
          <a:xfrm>
            <a:off x="360000" y="6374437"/>
            <a:ext cx="6097836" cy="321563"/>
          </a:xfrm>
          <a:prstGeom prst="rect">
            <a:avLst/>
          </a:prstGeom>
          <a:noFill/>
        </p:spPr>
        <p:txBody>
          <a:bodyPr wrap="square">
            <a:spAutoFit/>
          </a:bodyPr>
          <a:lstStyle/>
          <a:p>
            <a:pPr>
              <a:lnSpc>
                <a:spcPct val="140000"/>
              </a:lnSpc>
            </a:pPr>
            <a:r>
              <a:rPr lang="en-AU" sz="1200"/>
              <a:t>Source: </a:t>
            </a:r>
            <a:r>
              <a:rPr lang="en-AU" sz="1200">
                <a:solidFill>
                  <a:schemeClr val="accent2"/>
                </a:solidFill>
                <a:hlinkClick r:id="rId4">
                  <a:extLst>
                    <a:ext uri="{A12FA001-AC4F-418D-AE19-62706E023703}">
                      <ahyp:hlinkClr xmlns:ahyp="http://schemas.microsoft.com/office/drawing/2018/hyperlinkcolor" val="tx"/>
                    </a:ext>
                  </a:extLst>
                </a:hlinkClick>
              </a:rPr>
              <a:t>Transition to high school - What Works Best in practice</a:t>
            </a:r>
            <a:endParaRPr lang="en-US" sz="1200">
              <a:solidFill>
                <a:schemeClr val="accent2"/>
              </a:solidFill>
            </a:endParaRPr>
          </a:p>
        </p:txBody>
      </p:sp>
      <p:sp>
        <p:nvSpPr>
          <p:cNvPr id="4" name="Slide Number Placeholder 3">
            <a:extLst>
              <a:ext uri="{FF2B5EF4-FFF2-40B4-BE49-F238E27FC236}">
                <a16:creationId xmlns:a16="http://schemas.microsoft.com/office/drawing/2014/main" id="{E7D15F9F-FFCF-C7B5-4D18-4EC71FF5FFE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a:p>
        </p:txBody>
      </p:sp>
    </p:spTree>
    <p:extLst>
      <p:ext uri="{BB962C8B-B14F-4D97-AF65-F5344CB8AC3E}">
        <p14:creationId xmlns:p14="http://schemas.microsoft.com/office/powerpoint/2010/main" val="26721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1F537-0C52-AC1F-9215-88F4443E53DA}"/>
            </a:ext>
          </a:extLst>
        </p:cNvPr>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8266A047-9871-5F10-8CDA-D7E1D20FDEDE}"/>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15</a:t>
            </a:fld>
            <a:endParaRPr lang="en-AU"/>
          </a:p>
        </p:txBody>
      </p:sp>
      <p:sp>
        <p:nvSpPr>
          <p:cNvPr id="3" name="Title 2">
            <a:extLst>
              <a:ext uri="{FF2B5EF4-FFF2-40B4-BE49-F238E27FC236}">
                <a16:creationId xmlns:a16="http://schemas.microsoft.com/office/drawing/2014/main" id="{BA76B8F0-250E-E419-E502-66D4D3A70CFA}"/>
              </a:ext>
            </a:extLst>
          </p:cNvPr>
          <p:cNvSpPr>
            <a:spLocks noGrp="1"/>
          </p:cNvSpPr>
          <p:nvPr>
            <p:ph type="title"/>
          </p:nvPr>
        </p:nvSpPr>
        <p:spPr/>
        <p:txBody>
          <a:bodyPr anchor="t">
            <a:normAutofit/>
          </a:bodyPr>
          <a:lstStyle/>
          <a:p>
            <a:r>
              <a:rPr lang="en-AU"/>
              <a:t>Key elements of a successful transition</a:t>
            </a:r>
          </a:p>
        </p:txBody>
      </p:sp>
      <p:sp>
        <p:nvSpPr>
          <p:cNvPr id="4" name="Text Placeholder 3">
            <a:extLst>
              <a:ext uri="{FF2B5EF4-FFF2-40B4-BE49-F238E27FC236}">
                <a16:creationId xmlns:a16="http://schemas.microsoft.com/office/drawing/2014/main" id="{71769DD5-3D8D-C452-02CA-FAC8583F4DFB}"/>
              </a:ext>
            </a:extLst>
          </p:cNvPr>
          <p:cNvSpPr>
            <a:spLocks noGrp="1"/>
          </p:cNvSpPr>
          <p:nvPr>
            <p:ph type="body" sz="quarter" idx="18"/>
          </p:nvPr>
        </p:nvSpPr>
        <p:spPr/>
        <p:txBody>
          <a:bodyPr anchor="b">
            <a:noAutofit/>
          </a:bodyPr>
          <a:lstStyle/>
          <a:p>
            <a:pPr>
              <a:lnSpc>
                <a:spcPct val="140000"/>
              </a:lnSpc>
            </a:pPr>
            <a:r>
              <a:rPr lang="en-US"/>
              <a:t>An overview of the 3 key elements</a:t>
            </a:r>
          </a:p>
        </p:txBody>
      </p:sp>
      <p:sp>
        <p:nvSpPr>
          <p:cNvPr id="2" name="TextBox 1">
            <a:extLst>
              <a:ext uri="{FF2B5EF4-FFF2-40B4-BE49-F238E27FC236}">
                <a16:creationId xmlns:a16="http://schemas.microsoft.com/office/drawing/2014/main" id="{7806B17D-1739-6A5C-D70F-8BD2B9DE0282}"/>
              </a:ext>
            </a:extLst>
          </p:cNvPr>
          <p:cNvSpPr txBox="1"/>
          <p:nvPr/>
        </p:nvSpPr>
        <p:spPr>
          <a:xfrm>
            <a:off x="359647" y="6498000"/>
            <a:ext cx="6272540" cy="198000"/>
          </a:xfrm>
          <a:prstGeom prst="rect">
            <a:avLst/>
          </a:prstGeom>
          <a:noFill/>
        </p:spPr>
        <p:txBody>
          <a:bodyPr wrap="square" lIns="0" tIns="0" rIns="0" bIns="0" rtlCol="0">
            <a:noAutofit/>
          </a:bodyPr>
          <a:lstStyle/>
          <a:p>
            <a:r>
              <a:rPr lang="en-AU" sz="1200"/>
              <a:t>Source: </a:t>
            </a:r>
            <a:r>
              <a:rPr lang="en-AU" sz="1200">
                <a:hlinkClick r:id="rId3"/>
              </a:rPr>
              <a:t>Understanding transition to high school</a:t>
            </a:r>
            <a:endParaRPr lang="en-AU" sz="1200"/>
          </a:p>
        </p:txBody>
      </p:sp>
      <p:grpSp>
        <p:nvGrpSpPr>
          <p:cNvPr id="26" name="Group 25" descr="Learning&#10;Academic support and &#10;self-concept&#10;Effective teaching practices&#10;Challenge and skill development&#10;High academic expectations&#10;Valuing school outcomes&#10;">
            <a:extLst>
              <a:ext uri="{FF2B5EF4-FFF2-40B4-BE49-F238E27FC236}">
                <a16:creationId xmlns:a16="http://schemas.microsoft.com/office/drawing/2014/main" id="{DE8F18DD-C7C9-6A03-902A-D6E2B3519982}"/>
              </a:ext>
            </a:extLst>
          </p:cNvPr>
          <p:cNvGrpSpPr/>
          <p:nvPr/>
        </p:nvGrpSpPr>
        <p:grpSpPr>
          <a:xfrm>
            <a:off x="800288" y="1811350"/>
            <a:ext cx="3306977" cy="4155949"/>
            <a:chOff x="373322" y="1755335"/>
            <a:chExt cx="3529937" cy="4436144"/>
          </a:xfrm>
        </p:grpSpPr>
        <p:sp>
          <p:nvSpPr>
            <p:cNvPr id="17" name="Rectangle: Top Corners Rounded 16">
              <a:extLst>
                <a:ext uri="{FF2B5EF4-FFF2-40B4-BE49-F238E27FC236}">
                  <a16:creationId xmlns:a16="http://schemas.microsoft.com/office/drawing/2014/main" id="{B0C44753-41FF-684F-A5B1-2CC23BD8AFF2}"/>
                </a:ext>
              </a:extLst>
            </p:cNvPr>
            <p:cNvSpPr/>
            <p:nvPr/>
          </p:nvSpPr>
          <p:spPr>
            <a:xfrm>
              <a:off x="373322" y="2580268"/>
              <a:ext cx="3529937" cy="3611211"/>
            </a:xfrm>
            <a:prstGeom prst="round2SameRect">
              <a:avLst>
                <a:gd name="adj1" fmla="val 0"/>
                <a:gd name="adj2" fmla="val 7178"/>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lstStyle/>
            <a:p>
              <a:pPr marL="285750" indent="-285750">
                <a:lnSpc>
                  <a:spcPct val="150000"/>
                </a:lnSpc>
                <a:buFont typeface="Arial" panose="020B0604020202020204" pitchFamily="34" charset="0"/>
                <a:buChar char="•"/>
              </a:pPr>
              <a:r>
                <a:rPr lang="en-US" sz="1600">
                  <a:solidFill>
                    <a:schemeClr val="accent1"/>
                  </a:solidFill>
                </a:rPr>
                <a:t>Academic support and </a:t>
              </a:r>
              <a:br>
                <a:rPr lang="en-US" sz="1600">
                  <a:solidFill>
                    <a:schemeClr val="accent1"/>
                  </a:solidFill>
                </a:rPr>
              </a:br>
              <a:r>
                <a:rPr lang="en-US" sz="1600">
                  <a:solidFill>
                    <a:schemeClr val="accent1"/>
                  </a:solidFill>
                </a:rPr>
                <a:t>self-concept</a:t>
              </a:r>
            </a:p>
            <a:p>
              <a:pPr marL="285750" indent="-285750">
                <a:lnSpc>
                  <a:spcPct val="150000"/>
                </a:lnSpc>
                <a:buFont typeface="Arial" panose="020B0604020202020204" pitchFamily="34" charset="0"/>
                <a:buChar char="•"/>
              </a:pPr>
              <a:r>
                <a:rPr lang="en-US" sz="1600">
                  <a:solidFill>
                    <a:schemeClr val="accent1"/>
                  </a:solidFill>
                </a:rPr>
                <a:t>Effective teaching practices</a:t>
              </a:r>
            </a:p>
            <a:p>
              <a:pPr marL="285750" indent="-285750">
                <a:lnSpc>
                  <a:spcPct val="150000"/>
                </a:lnSpc>
                <a:buFont typeface="Arial" panose="020B0604020202020204" pitchFamily="34" charset="0"/>
                <a:buChar char="•"/>
              </a:pPr>
              <a:r>
                <a:rPr lang="en-US" sz="1600">
                  <a:solidFill>
                    <a:schemeClr val="accent1"/>
                  </a:solidFill>
                </a:rPr>
                <a:t>Challenge and skill development</a:t>
              </a:r>
            </a:p>
            <a:p>
              <a:pPr marL="285750" indent="-285750">
                <a:lnSpc>
                  <a:spcPct val="150000"/>
                </a:lnSpc>
                <a:buFont typeface="Arial" panose="020B0604020202020204" pitchFamily="34" charset="0"/>
                <a:buChar char="•"/>
              </a:pPr>
              <a:r>
                <a:rPr lang="en-US" sz="1600">
                  <a:solidFill>
                    <a:schemeClr val="accent1"/>
                  </a:solidFill>
                </a:rPr>
                <a:t>High academic expectations</a:t>
              </a:r>
            </a:p>
            <a:p>
              <a:pPr marL="285750" indent="-285750">
                <a:lnSpc>
                  <a:spcPct val="150000"/>
                </a:lnSpc>
                <a:buFont typeface="Arial" panose="020B0604020202020204" pitchFamily="34" charset="0"/>
                <a:buChar char="•"/>
              </a:pPr>
              <a:r>
                <a:rPr lang="en-US" sz="1600">
                  <a:solidFill>
                    <a:schemeClr val="accent1"/>
                  </a:solidFill>
                </a:rPr>
                <a:t>Valuing school outcomes</a:t>
              </a:r>
            </a:p>
          </p:txBody>
        </p:sp>
        <p:sp>
          <p:nvSpPr>
            <p:cNvPr id="20" name="Rectangle: Top Corners Rounded 19">
              <a:extLst>
                <a:ext uri="{FF2B5EF4-FFF2-40B4-BE49-F238E27FC236}">
                  <a16:creationId xmlns:a16="http://schemas.microsoft.com/office/drawing/2014/main" id="{12E850C4-70AE-C6A8-AFA5-A94FEC61D707}"/>
                </a:ext>
              </a:extLst>
            </p:cNvPr>
            <p:cNvSpPr/>
            <p:nvPr/>
          </p:nvSpPr>
          <p:spPr>
            <a:xfrm>
              <a:off x="373498" y="1755335"/>
              <a:ext cx="3529584" cy="817567"/>
            </a:xfrm>
            <a:prstGeom prst="round2SameRect">
              <a:avLst>
                <a:gd name="adj1" fmla="val 32837"/>
                <a:gd name="adj2" fmla="val 0"/>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2000" b="1">
                  <a:solidFill>
                    <a:schemeClr val="accent1"/>
                  </a:solidFill>
                  <a:latin typeface="+mj-lt"/>
                </a:rPr>
                <a:t>Learning</a:t>
              </a:r>
            </a:p>
          </p:txBody>
        </p:sp>
      </p:grpSp>
      <p:grpSp>
        <p:nvGrpSpPr>
          <p:cNvPr id="25" name="Group 24" descr="Engagement&#10;Attendance and positive school behaviour&#10;Interest, effort and motivation&#10;Growth orientation and perseverance&#10;Positive learning behaviours&#10;Parent and carer engagement">
            <a:extLst>
              <a:ext uri="{FF2B5EF4-FFF2-40B4-BE49-F238E27FC236}">
                <a16:creationId xmlns:a16="http://schemas.microsoft.com/office/drawing/2014/main" id="{9CDE7949-3CAC-47F8-9577-0129DE7DA50E}"/>
              </a:ext>
            </a:extLst>
          </p:cNvPr>
          <p:cNvGrpSpPr/>
          <p:nvPr/>
        </p:nvGrpSpPr>
        <p:grpSpPr>
          <a:xfrm>
            <a:off x="4442511" y="1811350"/>
            <a:ext cx="3306977" cy="4155949"/>
            <a:chOff x="4344706" y="1755335"/>
            <a:chExt cx="3529937" cy="4436144"/>
          </a:xfrm>
        </p:grpSpPr>
        <p:sp>
          <p:nvSpPr>
            <p:cNvPr id="21" name="Rectangle: Top Corners Rounded 20">
              <a:extLst>
                <a:ext uri="{FF2B5EF4-FFF2-40B4-BE49-F238E27FC236}">
                  <a16:creationId xmlns:a16="http://schemas.microsoft.com/office/drawing/2014/main" id="{D2E25EEA-F91B-68AF-6619-3EF11A3376B8}"/>
                </a:ext>
              </a:extLst>
            </p:cNvPr>
            <p:cNvSpPr/>
            <p:nvPr/>
          </p:nvSpPr>
          <p:spPr>
            <a:xfrm>
              <a:off x="4344706" y="2580268"/>
              <a:ext cx="3529937" cy="3611211"/>
            </a:xfrm>
            <a:prstGeom prst="round2SameRect">
              <a:avLst>
                <a:gd name="adj1" fmla="val 0"/>
                <a:gd name="adj2" fmla="val 7178"/>
              </a:avLst>
            </a:prstGeom>
            <a:solidFill>
              <a:schemeClr val="tx2"/>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lstStyle/>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Attendance and positive school </a:t>
              </a:r>
              <a:r>
                <a:rPr kumimoji="0" lang="en-US" sz="1600" b="0" i="0" u="none" strike="noStrike" kern="1200" cap="none" spc="0" normalizeH="0" baseline="0" noProof="0" err="1">
                  <a:ln>
                    <a:noFill/>
                  </a:ln>
                  <a:solidFill>
                    <a:srgbClr val="FFFFFF"/>
                  </a:solidFill>
                  <a:effectLst/>
                  <a:uLnTx/>
                  <a:uFillTx/>
                  <a:latin typeface="Public Sans Light"/>
                  <a:ea typeface="+mn-ea"/>
                  <a:cs typeface="+mn-cs"/>
                </a:rPr>
                <a:t>behaviour</a:t>
              </a:r>
              <a:endParaRPr kumimoji="0" lang="en-US" sz="1600" b="0" i="0" u="none" strike="noStrike" kern="1200" cap="none" spc="0" normalizeH="0" baseline="0" noProof="0">
                <a:ln>
                  <a:noFill/>
                </a:ln>
                <a:solidFill>
                  <a:srgbClr val="FFFFFF"/>
                </a:solidFill>
                <a:effectLst/>
                <a:uLnTx/>
                <a:uFillTx/>
                <a:latin typeface="Public Sans Light"/>
                <a:ea typeface="+mn-ea"/>
                <a:cs typeface="+mn-cs"/>
              </a:endParaRP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Interest, effort and motivation</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Growth orientation and perseverance</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Positive learning </a:t>
              </a:r>
              <a:r>
                <a:rPr kumimoji="0" lang="en-US" sz="1600" b="0" i="0" u="none" strike="noStrike" kern="1200" cap="none" spc="0" normalizeH="0" baseline="0" noProof="0" err="1">
                  <a:ln>
                    <a:noFill/>
                  </a:ln>
                  <a:solidFill>
                    <a:srgbClr val="FFFFFF"/>
                  </a:solidFill>
                  <a:effectLst/>
                  <a:uLnTx/>
                  <a:uFillTx/>
                  <a:latin typeface="Public Sans Light"/>
                  <a:ea typeface="+mn-ea"/>
                  <a:cs typeface="+mn-cs"/>
                </a:rPr>
                <a:t>behaviours</a:t>
              </a:r>
              <a:endParaRPr kumimoji="0" lang="en-US" sz="1600" b="0" i="0" u="none" strike="noStrike" kern="1200" cap="none" spc="0" normalizeH="0" baseline="0" noProof="0">
                <a:ln>
                  <a:noFill/>
                </a:ln>
                <a:solidFill>
                  <a:srgbClr val="FFFFFF"/>
                </a:solidFill>
                <a:effectLst/>
                <a:uLnTx/>
                <a:uFillTx/>
                <a:latin typeface="Public Sans Light"/>
                <a:ea typeface="+mn-ea"/>
                <a:cs typeface="+mn-cs"/>
              </a:endParaRP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Parent and carer engagement</a:t>
              </a:r>
            </a:p>
          </p:txBody>
        </p:sp>
        <p:sp>
          <p:nvSpPr>
            <p:cNvPr id="22" name="Rectangle: Top Corners Rounded 21">
              <a:extLst>
                <a:ext uri="{FF2B5EF4-FFF2-40B4-BE49-F238E27FC236}">
                  <a16:creationId xmlns:a16="http://schemas.microsoft.com/office/drawing/2014/main" id="{7B84C255-7FB9-4613-9563-C3023638625A}"/>
                </a:ext>
              </a:extLst>
            </p:cNvPr>
            <p:cNvSpPr/>
            <p:nvPr/>
          </p:nvSpPr>
          <p:spPr>
            <a:xfrm>
              <a:off x="4344882" y="1755335"/>
              <a:ext cx="3529584" cy="817567"/>
            </a:xfrm>
            <a:prstGeom prst="round2SameRect">
              <a:avLst>
                <a:gd name="adj1" fmla="val 32837"/>
                <a:gd name="adj2" fmla="val 0"/>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2000" b="1">
                  <a:solidFill>
                    <a:schemeClr val="accent1"/>
                  </a:solidFill>
                  <a:latin typeface="+mj-lt"/>
                </a:rPr>
                <a:t>Engagement</a:t>
              </a:r>
            </a:p>
          </p:txBody>
        </p:sp>
      </p:grpSp>
      <p:grpSp>
        <p:nvGrpSpPr>
          <p:cNvPr id="27" name="Group 26" descr="Wellbeing&#10;Feeling safe at school&#10;Sense of belonging and inclusion&#10;Positive relationships with peers&#10;Teacher-student relationships&#10;Support at home and school&#10;">
            <a:extLst>
              <a:ext uri="{FF2B5EF4-FFF2-40B4-BE49-F238E27FC236}">
                <a16:creationId xmlns:a16="http://schemas.microsoft.com/office/drawing/2014/main" id="{C5997E31-0A02-F4ED-1A9A-B828C6ADD79A}"/>
              </a:ext>
            </a:extLst>
          </p:cNvPr>
          <p:cNvGrpSpPr/>
          <p:nvPr/>
        </p:nvGrpSpPr>
        <p:grpSpPr>
          <a:xfrm>
            <a:off x="8084735" y="1811350"/>
            <a:ext cx="3306977" cy="4155949"/>
            <a:chOff x="8316044" y="1755335"/>
            <a:chExt cx="3529937" cy="4436144"/>
          </a:xfrm>
        </p:grpSpPr>
        <p:sp>
          <p:nvSpPr>
            <p:cNvPr id="23" name="Rectangle: Top Corners Rounded 22">
              <a:extLst>
                <a:ext uri="{FF2B5EF4-FFF2-40B4-BE49-F238E27FC236}">
                  <a16:creationId xmlns:a16="http://schemas.microsoft.com/office/drawing/2014/main" id="{CC5122A0-7A44-1A7A-8C4F-47F0D6EDF115}"/>
                </a:ext>
              </a:extLst>
            </p:cNvPr>
            <p:cNvSpPr/>
            <p:nvPr/>
          </p:nvSpPr>
          <p:spPr>
            <a:xfrm>
              <a:off x="8316044" y="2580268"/>
              <a:ext cx="3529937" cy="3611211"/>
            </a:xfrm>
            <a:prstGeom prst="round2SameRect">
              <a:avLst>
                <a:gd name="adj1" fmla="val 0"/>
                <a:gd name="adj2" fmla="val 7178"/>
              </a:avLst>
            </a:prstGeom>
            <a:solidFill>
              <a:schemeClr val="accent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lstStyle/>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Feeling safe at school</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Sense of belonging and inclusion</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Positive relationships with peers</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Teacher-student relationships</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Public Sans Light"/>
                  <a:ea typeface="+mn-ea"/>
                  <a:cs typeface="+mn-cs"/>
                </a:rPr>
                <a:t>Support at home and school</a:t>
              </a:r>
            </a:p>
          </p:txBody>
        </p:sp>
        <p:sp>
          <p:nvSpPr>
            <p:cNvPr id="24" name="Rectangle: Top Corners Rounded 23">
              <a:extLst>
                <a:ext uri="{FF2B5EF4-FFF2-40B4-BE49-F238E27FC236}">
                  <a16:creationId xmlns:a16="http://schemas.microsoft.com/office/drawing/2014/main" id="{05A18217-E702-317C-3ED1-C8B682498EC9}"/>
                </a:ext>
              </a:extLst>
            </p:cNvPr>
            <p:cNvSpPr/>
            <p:nvPr/>
          </p:nvSpPr>
          <p:spPr>
            <a:xfrm>
              <a:off x="8316219" y="1755335"/>
              <a:ext cx="3529584" cy="817567"/>
            </a:xfrm>
            <a:prstGeom prst="round2SameRect">
              <a:avLst>
                <a:gd name="adj1" fmla="val 32837"/>
                <a:gd name="adj2" fmla="val 0"/>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2000" b="1">
                  <a:solidFill>
                    <a:schemeClr val="accent1"/>
                  </a:solidFill>
                  <a:latin typeface="+mj-lt"/>
                </a:rPr>
                <a:t>Wellbeing</a:t>
              </a:r>
            </a:p>
          </p:txBody>
        </p:sp>
      </p:grpSp>
      <p:pic>
        <p:nvPicPr>
          <p:cNvPr id="32" name="Graphic 31">
            <a:extLst>
              <a:ext uri="{FF2B5EF4-FFF2-40B4-BE49-F238E27FC236}">
                <a16:creationId xmlns:a16="http://schemas.microsoft.com/office/drawing/2014/main" id="{2CC79282-3687-163F-B524-DECF907359B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l="790" t="2093" r="2049" b="1734"/>
          <a:stretch>
            <a:fillRect/>
          </a:stretch>
        </p:blipFill>
        <p:spPr>
          <a:xfrm>
            <a:off x="214414" y="1369454"/>
            <a:ext cx="11763172" cy="5039741"/>
          </a:xfrm>
          <a:prstGeom prst="rect">
            <a:avLst/>
          </a:prstGeom>
        </p:spPr>
      </p:pic>
    </p:spTree>
    <p:extLst>
      <p:ext uri="{BB962C8B-B14F-4D97-AF65-F5344CB8AC3E}">
        <p14:creationId xmlns:p14="http://schemas.microsoft.com/office/powerpoint/2010/main" val="218496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8388D-74E2-3E5F-568E-E88E10282D7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C79DBE-1F85-DEDF-7B6B-150649A3279E}"/>
              </a:ext>
            </a:extLst>
          </p:cNvPr>
          <p:cNvSpPr>
            <a:spLocks noGrp="1"/>
          </p:cNvSpPr>
          <p:nvPr>
            <p:ph type="title"/>
          </p:nvPr>
        </p:nvSpPr>
        <p:spPr/>
        <p:txBody>
          <a:bodyPr anchor="t">
            <a:normAutofit/>
          </a:bodyPr>
          <a:lstStyle/>
          <a:p>
            <a:r>
              <a:rPr lang="en-AU"/>
              <a:t>Check for understanding</a:t>
            </a:r>
          </a:p>
        </p:txBody>
      </p:sp>
      <p:sp>
        <p:nvSpPr>
          <p:cNvPr id="2" name="Text Placeholder 1">
            <a:extLst>
              <a:ext uri="{FF2B5EF4-FFF2-40B4-BE49-F238E27FC236}">
                <a16:creationId xmlns:a16="http://schemas.microsoft.com/office/drawing/2014/main" id="{DF75D97F-723A-23B6-3E0F-766D4C47D751}"/>
              </a:ext>
            </a:extLst>
          </p:cNvPr>
          <p:cNvSpPr>
            <a:spLocks noGrp="1"/>
          </p:cNvSpPr>
          <p:nvPr>
            <p:ph type="body" sz="quarter" idx="18"/>
          </p:nvPr>
        </p:nvSpPr>
        <p:spPr/>
        <p:txBody>
          <a:bodyPr/>
          <a:lstStyle/>
          <a:p>
            <a:r>
              <a:rPr lang="en-US"/>
              <a:t>True or false</a:t>
            </a:r>
          </a:p>
        </p:txBody>
      </p:sp>
      <p:grpSp>
        <p:nvGrpSpPr>
          <p:cNvPr id="18" name="Group 17" descr="What are the evidence-based practices known to support the transition from primary to high school?&#10;">
            <a:extLst>
              <a:ext uri="{FF2B5EF4-FFF2-40B4-BE49-F238E27FC236}">
                <a16:creationId xmlns:a16="http://schemas.microsoft.com/office/drawing/2014/main" id="{49504649-F07B-0C1A-1059-BEAB58D28970}"/>
              </a:ext>
            </a:extLst>
          </p:cNvPr>
          <p:cNvGrpSpPr/>
          <p:nvPr/>
        </p:nvGrpSpPr>
        <p:grpSpPr>
          <a:xfrm>
            <a:off x="242013" y="3275705"/>
            <a:ext cx="8376525" cy="1220970"/>
            <a:chOff x="222945" y="1605995"/>
            <a:chExt cx="8376525" cy="1220970"/>
          </a:xfrm>
        </p:grpSpPr>
        <p:sp>
          <p:nvSpPr>
            <p:cNvPr id="23" name="Rounded Rectangle 9">
              <a:extLst>
                <a:ext uri="{FF2B5EF4-FFF2-40B4-BE49-F238E27FC236}">
                  <a16:creationId xmlns:a16="http://schemas.microsoft.com/office/drawing/2014/main" id="{0CF1BFA6-0582-59DE-1B00-23E5590A5477}"/>
                </a:ext>
              </a:extLst>
            </p:cNvPr>
            <p:cNvSpPr/>
            <p:nvPr/>
          </p:nvSpPr>
          <p:spPr>
            <a:xfrm>
              <a:off x="879268" y="1609155"/>
              <a:ext cx="7720202"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lang="en-AU" sz="1800">
                  <a:solidFill>
                    <a:srgbClr val="22272B">
                      <a:hueOff val="0"/>
                      <a:satOff val="0"/>
                      <a:lumOff val="0"/>
                      <a:alphaOff val="0"/>
                    </a:srgbClr>
                  </a:solidFill>
                </a:rPr>
                <a:t>It is not important to involve parents and carers in transition practices. </a:t>
              </a:r>
              <a:endPar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endParaRPr>
            </a:p>
          </p:txBody>
        </p:sp>
        <p:sp>
          <p:nvSpPr>
            <p:cNvPr id="24" name="Oval 23">
              <a:extLst>
                <a:ext uri="{FF2B5EF4-FFF2-40B4-BE49-F238E27FC236}">
                  <a16:creationId xmlns:a16="http://schemas.microsoft.com/office/drawing/2014/main" id="{4E63DB0E-9E07-0BB6-5831-83294CBED68F}"/>
                </a:ext>
              </a:extLst>
            </p:cNvPr>
            <p:cNvSpPr/>
            <p:nvPr/>
          </p:nvSpPr>
          <p:spPr>
            <a:xfrm>
              <a:off x="222945" y="1605995"/>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2</a:t>
              </a:r>
              <a:endParaRPr lang="en-AU" sz="3600" b="1">
                <a:latin typeface="+mj-lt"/>
              </a:endParaRPr>
            </a:p>
          </p:txBody>
        </p:sp>
      </p:grpSp>
      <p:grpSp>
        <p:nvGrpSpPr>
          <p:cNvPr id="25" name="Group 24" descr="Why is a successful transition to high school important?&#10;">
            <a:extLst>
              <a:ext uri="{FF2B5EF4-FFF2-40B4-BE49-F238E27FC236}">
                <a16:creationId xmlns:a16="http://schemas.microsoft.com/office/drawing/2014/main" id="{4523B2AA-C20F-1315-0FEF-BD1E69DBC3DA}"/>
              </a:ext>
            </a:extLst>
          </p:cNvPr>
          <p:cNvGrpSpPr/>
          <p:nvPr/>
        </p:nvGrpSpPr>
        <p:grpSpPr>
          <a:xfrm>
            <a:off x="242013" y="1673635"/>
            <a:ext cx="8376524" cy="1220970"/>
            <a:chOff x="222945" y="3175163"/>
            <a:chExt cx="8376524" cy="1220970"/>
          </a:xfrm>
        </p:grpSpPr>
        <p:sp>
          <p:nvSpPr>
            <p:cNvPr id="26" name="Rounded Rectangle 22">
              <a:extLst>
                <a:ext uri="{FF2B5EF4-FFF2-40B4-BE49-F238E27FC236}">
                  <a16:creationId xmlns:a16="http://schemas.microsoft.com/office/drawing/2014/main" id="{D716BFE2-CEAF-636C-9D7C-F95F38A18AB5}"/>
                </a:ext>
              </a:extLst>
            </p:cNvPr>
            <p:cNvSpPr/>
            <p:nvPr/>
          </p:nvSpPr>
          <p:spPr>
            <a:xfrm>
              <a:off x="879268" y="3178323"/>
              <a:ext cx="7720201"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lang="en-AU" sz="1800">
                  <a:solidFill>
                    <a:srgbClr val="22272B">
                      <a:hueOff val="0"/>
                      <a:satOff val="0"/>
                      <a:lumOff val="0"/>
                      <a:alphaOff val="0"/>
                    </a:srgbClr>
                  </a:solidFill>
                </a:rPr>
                <a:t>Successful transition practices only focus on students’ academic development.  </a:t>
              </a:r>
              <a:endPar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endParaRPr>
            </a:p>
          </p:txBody>
        </p:sp>
        <p:sp>
          <p:nvSpPr>
            <p:cNvPr id="27" name="Oval 26">
              <a:extLst>
                <a:ext uri="{FF2B5EF4-FFF2-40B4-BE49-F238E27FC236}">
                  <a16:creationId xmlns:a16="http://schemas.microsoft.com/office/drawing/2014/main" id="{6CAA1A42-61C8-793A-6960-5502EBF58745}"/>
                </a:ext>
              </a:extLst>
            </p:cNvPr>
            <p:cNvSpPr/>
            <p:nvPr/>
          </p:nvSpPr>
          <p:spPr>
            <a:xfrm>
              <a:off x="222945" y="3175163"/>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1</a:t>
              </a:r>
              <a:endParaRPr lang="en-AU" sz="3600" b="1">
                <a:latin typeface="+mj-lt"/>
              </a:endParaRPr>
            </a:p>
          </p:txBody>
        </p:sp>
      </p:grpSp>
      <p:grpSp>
        <p:nvGrpSpPr>
          <p:cNvPr id="4" name="Group 3">
            <a:extLst>
              <a:ext uri="{FF2B5EF4-FFF2-40B4-BE49-F238E27FC236}">
                <a16:creationId xmlns:a16="http://schemas.microsoft.com/office/drawing/2014/main" id="{CB219ADC-3851-0F46-5FC0-A57EF30074CB}"/>
              </a:ext>
              <a:ext uri="{C183D7F6-B498-43B3-948B-1728B52AA6E4}">
                <adec:decorative xmlns:adec="http://schemas.microsoft.com/office/drawing/2017/decorative" val="1"/>
              </a:ext>
            </a:extLst>
          </p:cNvPr>
          <p:cNvGrpSpPr/>
          <p:nvPr/>
        </p:nvGrpSpPr>
        <p:grpSpPr>
          <a:xfrm>
            <a:off x="8869416" y="2204473"/>
            <a:ext cx="2962584" cy="2962584"/>
            <a:chOff x="360000" y="2204473"/>
            <a:chExt cx="2962584" cy="2962584"/>
          </a:xfrm>
        </p:grpSpPr>
        <p:sp>
          <p:nvSpPr>
            <p:cNvPr id="6" name="Oval 5">
              <a:extLst>
                <a:ext uri="{FF2B5EF4-FFF2-40B4-BE49-F238E27FC236}">
                  <a16:creationId xmlns:a16="http://schemas.microsoft.com/office/drawing/2014/main" id="{9335E7B8-CDC2-4BBE-DAF0-1C4ABEB834EF}"/>
                </a:ext>
                <a:ext uri="{C183D7F6-B498-43B3-948B-1728B52AA6E4}">
                  <adec:decorative xmlns:adec="http://schemas.microsoft.com/office/drawing/2017/decorative" val="1"/>
                </a:ext>
              </a:extLst>
            </p:cNvPr>
            <p:cNvSpPr/>
            <p:nvPr/>
          </p:nvSpPr>
          <p:spPr>
            <a:xfrm>
              <a:off x="360000" y="2204473"/>
              <a:ext cx="2962584" cy="29625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A1C179F8-7B75-B548-78DD-043CC8D811A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097" y="2876462"/>
              <a:ext cx="2159000" cy="2159000"/>
            </a:xfrm>
            <a:prstGeom prst="rect">
              <a:avLst/>
            </a:prstGeom>
          </p:spPr>
        </p:pic>
      </p:grpSp>
      <p:sp>
        <p:nvSpPr>
          <p:cNvPr id="3" name="Slide Number Placeholder 2">
            <a:extLst>
              <a:ext uri="{FF2B5EF4-FFF2-40B4-BE49-F238E27FC236}">
                <a16:creationId xmlns:a16="http://schemas.microsoft.com/office/drawing/2014/main" id="{3F84CD06-A813-BBF0-66C4-5E5FA919109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16</a:t>
            </a:fld>
            <a:endParaRPr lang="en-AU"/>
          </a:p>
        </p:txBody>
      </p:sp>
      <p:grpSp>
        <p:nvGrpSpPr>
          <p:cNvPr id="9" name="Group 8" descr="3. A sense of belonging in the new school environment supports student engagement and motivation&#10;">
            <a:extLst>
              <a:ext uri="{FF2B5EF4-FFF2-40B4-BE49-F238E27FC236}">
                <a16:creationId xmlns:a16="http://schemas.microsoft.com/office/drawing/2014/main" id="{F6265B8F-2C18-467B-83A9-9A27A6CC7ED7}"/>
              </a:ext>
            </a:extLst>
          </p:cNvPr>
          <p:cNvGrpSpPr/>
          <p:nvPr/>
        </p:nvGrpSpPr>
        <p:grpSpPr>
          <a:xfrm>
            <a:off x="242013" y="4885149"/>
            <a:ext cx="8376525" cy="1220970"/>
            <a:chOff x="242013" y="4885149"/>
            <a:chExt cx="8376525" cy="1220970"/>
          </a:xfrm>
        </p:grpSpPr>
        <p:sp>
          <p:nvSpPr>
            <p:cNvPr id="5" name="Rounded Rectangle 9">
              <a:extLst>
                <a:ext uri="{FF2B5EF4-FFF2-40B4-BE49-F238E27FC236}">
                  <a16:creationId xmlns:a16="http://schemas.microsoft.com/office/drawing/2014/main" id="{96AEA746-11C3-987B-6EBF-A2730D7C0484}"/>
                </a:ext>
              </a:extLst>
            </p:cNvPr>
            <p:cNvSpPr/>
            <p:nvPr/>
          </p:nvSpPr>
          <p:spPr>
            <a:xfrm>
              <a:off x="898336" y="4885149"/>
              <a:ext cx="7720202"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tIns="45720" rIns="91440" bIns="4572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A sense of belonging in the new school environment supports student engagement and motivation</a:t>
              </a:r>
              <a:r>
                <a:rPr lang="en-AU" sz="1800">
                  <a:solidFill>
                    <a:srgbClr val="22272B">
                      <a:hueOff val="0"/>
                      <a:satOff val="0"/>
                      <a:lumOff val="0"/>
                      <a:alphaOff val="0"/>
                    </a:srgbClr>
                  </a:solidFill>
                </a:rPr>
                <a:t>.</a:t>
              </a:r>
              <a:endPar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endParaRPr>
            </a:p>
          </p:txBody>
        </p:sp>
        <p:sp>
          <p:nvSpPr>
            <p:cNvPr id="8" name="Oval 7">
              <a:extLst>
                <a:ext uri="{FF2B5EF4-FFF2-40B4-BE49-F238E27FC236}">
                  <a16:creationId xmlns:a16="http://schemas.microsoft.com/office/drawing/2014/main" id="{242D1913-1759-3A00-309E-9BFE550BBE07}"/>
                </a:ext>
              </a:extLst>
            </p:cNvPr>
            <p:cNvSpPr/>
            <p:nvPr/>
          </p:nvSpPr>
          <p:spPr>
            <a:xfrm>
              <a:off x="242013" y="4885149"/>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3</a:t>
              </a:r>
              <a:endParaRPr lang="en-AU" sz="3600" b="1">
                <a:latin typeface="+mj-lt"/>
              </a:endParaRPr>
            </a:p>
          </p:txBody>
        </p:sp>
      </p:grpSp>
    </p:spTree>
    <p:extLst>
      <p:ext uri="{BB962C8B-B14F-4D97-AF65-F5344CB8AC3E}">
        <p14:creationId xmlns:p14="http://schemas.microsoft.com/office/powerpoint/2010/main" val="1923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25"/>
                                        </p:tgtEl>
                                        <p:attrNameLst>
                                          <p:attrName>style.opacity</p:attrName>
                                        </p:attrNameLst>
                                      </p:cBhvr>
                                      <p:to>
                                        <p:strVal val="0.5"/>
                                      </p:to>
                                    </p:set>
                                    <p:animEffect filter="image" prLst="opacity: 0.5">
                                      <p:cBhvr rctx="IE">
                                        <p:cTn id="12" dur="indefinite"/>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p:cTn id="19" dur="indefinite"/>
                                        <p:tgtEl>
                                          <p:spTgt spid="18"/>
                                        </p:tgtEl>
                                        <p:attrNameLst>
                                          <p:attrName>style.opacity</p:attrName>
                                        </p:attrNameLst>
                                      </p:cBhvr>
                                      <p:to>
                                        <p:strVal val="0.5"/>
                                      </p:to>
                                    </p:set>
                                    <p:animEffect filter="image" prLst="opacity: 0.5">
                                      <p:cBhvr rctx="IE">
                                        <p:cTn id="20" dur="indefinite"/>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1D61C-CDD0-C9DC-E5AB-5C8C41F3A94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B05043-465C-78AE-83B6-C45A36EE7276}"/>
              </a:ext>
            </a:extLst>
          </p:cNvPr>
          <p:cNvSpPr>
            <a:spLocks noGrp="1"/>
          </p:cNvSpPr>
          <p:nvPr>
            <p:ph type="ctrTitle"/>
          </p:nvPr>
        </p:nvSpPr>
        <p:spPr/>
        <p:txBody>
          <a:bodyPr/>
          <a:lstStyle/>
          <a:p>
            <a:r>
              <a:rPr lang="en-AU"/>
              <a:t>Practices that support a successful transition from primary to high school</a:t>
            </a:r>
          </a:p>
        </p:txBody>
      </p:sp>
    </p:spTree>
    <p:extLst>
      <p:ext uri="{BB962C8B-B14F-4D97-AF65-F5344CB8AC3E}">
        <p14:creationId xmlns:p14="http://schemas.microsoft.com/office/powerpoint/2010/main" val="2051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5BFD5-5286-3F53-4F85-58B1DE2AE806}"/>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54F3252-CEB0-1244-9DAA-0FAF2AFCFC8A}"/>
              </a:ext>
            </a:extLst>
          </p:cNvPr>
          <p:cNvSpPr>
            <a:spLocks noGrp="1"/>
          </p:cNvSpPr>
          <p:nvPr>
            <p:ph type="title"/>
          </p:nvPr>
        </p:nvSpPr>
        <p:spPr>
          <a:xfrm>
            <a:off x="360000" y="360000"/>
            <a:ext cx="10080000" cy="545601"/>
          </a:xfrm>
        </p:spPr>
        <p:txBody>
          <a:bodyPr anchor="t">
            <a:normAutofit/>
          </a:bodyPr>
          <a:lstStyle/>
          <a:p>
            <a:r>
              <a:rPr lang="en-US"/>
              <a:t>Practices supporting successful transition</a:t>
            </a:r>
          </a:p>
        </p:txBody>
      </p:sp>
      <p:sp>
        <p:nvSpPr>
          <p:cNvPr id="13" name="Text Placeholder 3">
            <a:extLst>
              <a:ext uri="{FF2B5EF4-FFF2-40B4-BE49-F238E27FC236}">
                <a16:creationId xmlns:a16="http://schemas.microsoft.com/office/drawing/2014/main" id="{1111CE24-DF04-649E-DC90-87612F46704E}"/>
              </a:ext>
            </a:extLst>
          </p:cNvPr>
          <p:cNvSpPr>
            <a:spLocks noGrp="1"/>
          </p:cNvSpPr>
          <p:nvPr>
            <p:ph type="body" sz="quarter" idx="18"/>
          </p:nvPr>
        </p:nvSpPr>
        <p:spPr>
          <a:xfrm>
            <a:off x="360000" y="973637"/>
            <a:ext cx="10080000" cy="310015"/>
          </a:xfrm>
        </p:spPr>
        <p:txBody>
          <a:bodyPr anchor="b">
            <a:noAutofit/>
          </a:bodyPr>
          <a:lstStyle/>
          <a:p>
            <a:pPr>
              <a:lnSpc>
                <a:spcPct val="140000"/>
              </a:lnSpc>
            </a:pPr>
            <a:r>
              <a:rPr lang="en-US" sz="1800"/>
              <a:t>Consultation with schools and a review of literature revealed six key areas</a:t>
            </a:r>
          </a:p>
        </p:txBody>
      </p:sp>
      <p:grpSp>
        <p:nvGrpSpPr>
          <p:cNvPr id="31" name="Group 30" descr="1. Transition starts early &#10;with targeted supports for students with additional needs&#10;">
            <a:extLst>
              <a:ext uri="{FF2B5EF4-FFF2-40B4-BE49-F238E27FC236}">
                <a16:creationId xmlns:a16="http://schemas.microsoft.com/office/drawing/2014/main" id="{817B907F-1C30-A2B1-AB2E-B7E300E2EC8A}"/>
              </a:ext>
            </a:extLst>
          </p:cNvPr>
          <p:cNvGrpSpPr/>
          <p:nvPr/>
        </p:nvGrpSpPr>
        <p:grpSpPr>
          <a:xfrm>
            <a:off x="360000" y="1600641"/>
            <a:ext cx="3641650" cy="2159144"/>
            <a:chOff x="889039" y="1600641"/>
            <a:chExt cx="3641650" cy="2159144"/>
          </a:xfrm>
        </p:grpSpPr>
        <p:sp>
          <p:nvSpPr>
            <p:cNvPr id="23" name="Rectangle: Rounded Corners 22">
              <a:extLst>
                <a:ext uri="{FF2B5EF4-FFF2-40B4-BE49-F238E27FC236}">
                  <a16:creationId xmlns:a16="http://schemas.microsoft.com/office/drawing/2014/main" id="{16835B3D-2245-7C52-B058-D6CA0D28F644}"/>
                </a:ext>
              </a:extLst>
            </p:cNvPr>
            <p:cNvSpPr/>
            <p:nvPr/>
          </p:nvSpPr>
          <p:spPr>
            <a:xfrm>
              <a:off x="1185573" y="1840029"/>
              <a:ext cx="3345116" cy="1919756"/>
            </a:xfrm>
            <a:prstGeom prst="roundRect">
              <a:avLst>
                <a:gd name="adj" fmla="val 7516"/>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360000" tIns="72000" rIns="180000" bIns="108000" anchor="t" anchorCtr="0"/>
            <a:lstStyle/>
            <a:p>
              <a:pPr>
                <a:lnSpc>
                  <a:spcPct val="150000"/>
                </a:lnSpc>
                <a:defRPr/>
              </a:pPr>
              <a:r>
                <a:rPr lang="en-AU" sz="1800">
                  <a:solidFill>
                    <a:schemeClr val="tx1"/>
                  </a:solidFill>
                </a:rPr>
                <a:t>Transition starts early </a:t>
              </a:r>
              <a:br>
                <a:rPr lang="en-AU" sz="1800">
                  <a:solidFill>
                    <a:schemeClr val="tx1"/>
                  </a:solidFill>
                </a:rPr>
              </a:br>
              <a:r>
                <a:rPr lang="en-AU" sz="1800">
                  <a:solidFill>
                    <a:schemeClr val="tx1"/>
                  </a:solidFill>
                </a:rPr>
                <a:t>with targeted supports for students with additional needs</a:t>
              </a:r>
            </a:p>
          </p:txBody>
        </p:sp>
        <p:sp>
          <p:nvSpPr>
            <p:cNvPr id="3" name="Oval 2">
              <a:extLst>
                <a:ext uri="{FF2B5EF4-FFF2-40B4-BE49-F238E27FC236}">
                  <a16:creationId xmlns:a16="http://schemas.microsoft.com/office/drawing/2014/main" id="{30C06E50-9AC8-1CEF-3557-5825D7F762E1}"/>
                </a:ext>
                <a:ext uri="{C183D7F6-B498-43B3-948B-1728B52AA6E4}">
                  <adec:decorative xmlns:adec="http://schemas.microsoft.com/office/drawing/2017/decorative" val="1"/>
                </a:ext>
              </a:extLst>
            </p:cNvPr>
            <p:cNvSpPr/>
            <p:nvPr/>
          </p:nvSpPr>
          <p:spPr>
            <a:xfrm>
              <a:off x="889039" y="1600641"/>
              <a:ext cx="612000" cy="6120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latin typeface="+mj-lt"/>
                </a:rPr>
                <a:t>1</a:t>
              </a:r>
              <a:endParaRPr lang="en-AU" sz="3200">
                <a:latin typeface="Public Sans" pitchFamily="2" charset="77"/>
              </a:endParaRPr>
            </a:p>
          </p:txBody>
        </p:sp>
      </p:grpSp>
      <p:grpSp>
        <p:nvGrpSpPr>
          <p:cNvPr id="32" name="Group 31" descr="2. Strong collaboration and information sharing between schools&#10;">
            <a:extLst>
              <a:ext uri="{FF2B5EF4-FFF2-40B4-BE49-F238E27FC236}">
                <a16:creationId xmlns:a16="http://schemas.microsoft.com/office/drawing/2014/main" id="{61C884A0-063A-FAC0-5A20-F72F0CC30E54}"/>
              </a:ext>
            </a:extLst>
          </p:cNvPr>
          <p:cNvGrpSpPr/>
          <p:nvPr/>
        </p:nvGrpSpPr>
        <p:grpSpPr>
          <a:xfrm>
            <a:off x="4281175" y="1600641"/>
            <a:ext cx="3641650" cy="2159144"/>
            <a:chOff x="4338968" y="1600641"/>
            <a:chExt cx="3641650" cy="2159144"/>
          </a:xfrm>
        </p:grpSpPr>
        <p:sp>
          <p:nvSpPr>
            <p:cNvPr id="4" name="Rectangle: Rounded Corners 22">
              <a:extLst>
                <a:ext uri="{FF2B5EF4-FFF2-40B4-BE49-F238E27FC236}">
                  <a16:creationId xmlns:a16="http://schemas.microsoft.com/office/drawing/2014/main" id="{6A1EEB3E-E2E3-34FD-4A46-6F3B283C45C2}"/>
                </a:ext>
              </a:extLst>
            </p:cNvPr>
            <p:cNvSpPr/>
            <p:nvPr/>
          </p:nvSpPr>
          <p:spPr>
            <a:xfrm>
              <a:off x="4635502" y="1840029"/>
              <a:ext cx="3345116" cy="1919756"/>
            </a:xfrm>
            <a:prstGeom prst="roundRect">
              <a:avLst>
                <a:gd name="adj" fmla="val 7516"/>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360000" tIns="72000" rIns="180000" bIns="108000" anchor="t" anchorCtr="0"/>
            <a:lstStyle/>
            <a:p>
              <a:pPr>
                <a:lnSpc>
                  <a:spcPct val="150000"/>
                </a:lnSpc>
                <a:defRPr/>
              </a:pPr>
              <a:r>
                <a:rPr lang="en-AU" sz="1800">
                  <a:solidFill>
                    <a:schemeClr val="tx1"/>
                  </a:solidFill>
                </a:rPr>
                <a:t>Strong collaboration and information sharing between schools</a:t>
              </a:r>
            </a:p>
          </p:txBody>
        </p:sp>
        <p:sp>
          <p:nvSpPr>
            <p:cNvPr id="5" name="Oval 4">
              <a:extLst>
                <a:ext uri="{FF2B5EF4-FFF2-40B4-BE49-F238E27FC236}">
                  <a16:creationId xmlns:a16="http://schemas.microsoft.com/office/drawing/2014/main" id="{AE6CD102-9503-5CBD-F22D-23B1F570549B}"/>
                </a:ext>
                <a:ext uri="{C183D7F6-B498-43B3-948B-1728B52AA6E4}">
                  <adec:decorative xmlns:adec="http://schemas.microsoft.com/office/drawing/2017/decorative" val="1"/>
                </a:ext>
              </a:extLst>
            </p:cNvPr>
            <p:cNvSpPr/>
            <p:nvPr/>
          </p:nvSpPr>
          <p:spPr>
            <a:xfrm>
              <a:off x="4338968" y="1600641"/>
              <a:ext cx="612000" cy="6120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latin typeface="+mj-lt"/>
                </a:rPr>
                <a:t>2</a:t>
              </a:r>
              <a:endParaRPr lang="en-AU" sz="3200">
                <a:latin typeface="Public Sans" pitchFamily="2" charset="77"/>
              </a:endParaRPr>
            </a:p>
          </p:txBody>
        </p:sp>
      </p:grpSp>
      <p:grpSp>
        <p:nvGrpSpPr>
          <p:cNvPr id="33" name="Group 32" descr="3. Dedicated transition coordinator or team within the school&#10;">
            <a:extLst>
              <a:ext uri="{FF2B5EF4-FFF2-40B4-BE49-F238E27FC236}">
                <a16:creationId xmlns:a16="http://schemas.microsoft.com/office/drawing/2014/main" id="{51B7EEE5-3F59-409E-F58A-E2E73680B0F0}"/>
              </a:ext>
            </a:extLst>
          </p:cNvPr>
          <p:cNvGrpSpPr/>
          <p:nvPr/>
        </p:nvGrpSpPr>
        <p:grpSpPr>
          <a:xfrm>
            <a:off x="8202350" y="1600641"/>
            <a:ext cx="3641650" cy="2147272"/>
            <a:chOff x="7806474" y="1600641"/>
            <a:chExt cx="3641650" cy="2147272"/>
          </a:xfrm>
        </p:grpSpPr>
        <p:sp>
          <p:nvSpPr>
            <p:cNvPr id="6" name="Rectangle: Rounded Corners 22">
              <a:extLst>
                <a:ext uri="{FF2B5EF4-FFF2-40B4-BE49-F238E27FC236}">
                  <a16:creationId xmlns:a16="http://schemas.microsoft.com/office/drawing/2014/main" id="{C25281E1-F659-7F18-743A-99A040F0AFDF}"/>
                </a:ext>
              </a:extLst>
            </p:cNvPr>
            <p:cNvSpPr/>
            <p:nvPr/>
          </p:nvSpPr>
          <p:spPr>
            <a:xfrm>
              <a:off x="8103008" y="1828157"/>
              <a:ext cx="3345116" cy="1919756"/>
            </a:xfrm>
            <a:prstGeom prst="roundRect">
              <a:avLst>
                <a:gd name="adj" fmla="val 7516"/>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360000" tIns="72000" rIns="180000" bIns="108000" anchor="t" anchorCtr="0"/>
            <a:lstStyle/>
            <a:p>
              <a:pPr>
                <a:lnSpc>
                  <a:spcPct val="150000"/>
                </a:lnSpc>
                <a:defRPr/>
              </a:pPr>
              <a:r>
                <a:rPr lang="en-AU" sz="1800">
                  <a:solidFill>
                    <a:schemeClr val="tx1"/>
                  </a:solidFill>
                </a:rPr>
                <a:t>Establishing a dedicated transition coordinator or team</a:t>
              </a:r>
            </a:p>
          </p:txBody>
        </p:sp>
        <p:sp>
          <p:nvSpPr>
            <p:cNvPr id="7" name="Oval 6">
              <a:extLst>
                <a:ext uri="{FF2B5EF4-FFF2-40B4-BE49-F238E27FC236}">
                  <a16:creationId xmlns:a16="http://schemas.microsoft.com/office/drawing/2014/main" id="{8345CE8F-F743-2D2A-0B67-F162741707A3}"/>
                </a:ext>
                <a:ext uri="{C183D7F6-B498-43B3-948B-1728B52AA6E4}">
                  <adec:decorative xmlns:adec="http://schemas.microsoft.com/office/drawing/2017/decorative" val="1"/>
                </a:ext>
              </a:extLst>
            </p:cNvPr>
            <p:cNvSpPr/>
            <p:nvPr/>
          </p:nvSpPr>
          <p:spPr>
            <a:xfrm>
              <a:off x="7806474" y="1600641"/>
              <a:ext cx="612000" cy="6120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latin typeface="+mj-lt"/>
                </a:rPr>
                <a:t>3</a:t>
              </a:r>
              <a:endParaRPr lang="en-AU" sz="3200">
                <a:latin typeface="Public Sans" pitchFamily="2" charset="77"/>
              </a:endParaRPr>
            </a:p>
          </p:txBody>
        </p:sp>
      </p:grpSp>
      <p:grpSp>
        <p:nvGrpSpPr>
          <p:cNvPr id="34" name="Group 33" descr="4. Quality transition programs that support a diverse range of students&#10;">
            <a:extLst>
              <a:ext uri="{FF2B5EF4-FFF2-40B4-BE49-F238E27FC236}">
                <a16:creationId xmlns:a16="http://schemas.microsoft.com/office/drawing/2014/main" id="{41774083-61C7-22C8-8E79-22E63A980D62}"/>
              </a:ext>
            </a:extLst>
          </p:cNvPr>
          <p:cNvGrpSpPr/>
          <p:nvPr/>
        </p:nvGrpSpPr>
        <p:grpSpPr>
          <a:xfrm>
            <a:off x="360000" y="3921311"/>
            <a:ext cx="3641647" cy="2068276"/>
            <a:chOff x="889039" y="3921311"/>
            <a:chExt cx="3641647" cy="2068276"/>
          </a:xfrm>
        </p:grpSpPr>
        <p:sp>
          <p:nvSpPr>
            <p:cNvPr id="10" name="Rectangle: Rounded Corners 22">
              <a:extLst>
                <a:ext uri="{FF2B5EF4-FFF2-40B4-BE49-F238E27FC236}">
                  <a16:creationId xmlns:a16="http://schemas.microsoft.com/office/drawing/2014/main" id="{C435B509-0E20-C11E-D6DB-CBE75BB35E81}"/>
                </a:ext>
              </a:extLst>
            </p:cNvPr>
            <p:cNvSpPr/>
            <p:nvPr/>
          </p:nvSpPr>
          <p:spPr>
            <a:xfrm>
              <a:off x="1185571" y="4069831"/>
              <a:ext cx="3345115" cy="1919756"/>
            </a:xfrm>
            <a:prstGeom prst="roundRect">
              <a:avLst>
                <a:gd name="adj" fmla="val 7516"/>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360000" tIns="72000" rIns="180000" bIns="108000" anchor="t" anchorCtr="0"/>
            <a:lstStyle/>
            <a:p>
              <a:pPr>
                <a:lnSpc>
                  <a:spcPct val="150000"/>
                </a:lnSpc>
                <a:defRPr/>
              </a:pPr>
              <a:r>
                <a:rPr lang="en-AU" sz="1800">
                  <a:solidFill>
                    <a:schemeClr val="tx1"/>
                  </a:solidFill>
                </a:rPr>
                <a:t>Providing a range of programs to support diverse student needs</a:t>
              </a:r>
            </a:p>
          </p:txBody>
        </p:sp>
        <p:sp>
          <p:nvSpPr>
            <p:cNvPr id="12" name="Oval 11">
              <a:extLst>
                <a:ext uri="{FF2B5EF4-FFF2-40B4-BE49-F238E27FC236}">
                  <a16:creationId xmlns:a16="http://schemas.microsoft.com/office/drawing/2014/main" id="{D6170848-DA76-5CDC-03A2-F1D3D147027B}"/>
                </a:ext>
                <a:ext uri="{C183D7F6-B498-43B3-948B-1728B52AA6E4}">
                  <adec:decorative xmlns:adec="http://schemas.microsoft.com/office/drawing/2017/decorative" val="1"/>
                </a:ext>
              </a:extLst>
            </p:cNvPr>
            <p:cNvSpPr/>
            <p:nvPr/>
          </p:nvSpPr>
          <p:spPr>
            <a:xfrm>
              <a:off x="889039" y="3921311"/>
              <a:ext cx="612000" cy="6120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latin typeface="+mj-lt"/>
                </a:rPr>
                <a:t>4</a:t>
              </a:r>
              <a:endParaRPr lang="en-AU" sz="3200">
                <a:latin typeface="Public Sans" pitchFamily="2" charset="77"/>
              </a:endParaRPr>
            </a:p>
          </p:txBody>
        </p:sp>
      </p:grpSp>
      <p:grpSp>
        <p:nvGrpSpPr>
          <p:cNvPr id="35" name="Group 34" descr="5. Teachers’ understanding &#10;of Year 6 and 7 curriculum and pedagogy&#10;">
            <a:extLst>
              <a:ext uri="{FF2B5EF4-FFF2-40B4-BE49-F238E27FC236}">
                <a16:creationId xmlns:a16="http://schemas.microsoft.com/office/drawing/2014/main" id="{70A1709B-5366-BF57-7ADB-F3C5AE16625F}"/>
              </a:ext>
            </a:extLst>
          </p:cNvPr>
          <p:cNvGrpSpPr/>
          <p:nvPr/>
        </p:nvGrpSpPr>
        <p:grpSpPr>
          <a:xfrm>
            <a:off x="4281175" y="3921311"/>
            <a:ext cx="3641647" cy="2068276"/>
            <a:chOff x="4338968" y="3921311"/>
            <a:chExt cx="3641647" cy="2068276"/>
          </a:xfrm>
        </p:grpSpPr>
        <p:sp>
          <p:nvSpPr>
            <p:cNvPr id="14" name="Rectangle: Rounded Corners 22">
              <a:extLst>
                <a:ext uri="{FF2B5EF4-FFF2-40B4-BE49-F238E27FC236}">
                  <a16:creationId xmlns:a16="http://schemas.microsoft.com/office/drawing/2014/main" id="{5AB69AA0-36CD-7E74-C5E8-BECC3D404A93}"/>
                </a:ext>
              </a:extLst>
            </p:cNvPr>
            <p:cNvSpPr/>
            <p:nvPr/>
          </p:nvSpPr>
          <p:spPr>
            <a:xfrm>
              <a:off x="4635500" y="4069831"/>
              <a:ext cx="3345115" cy="1919756"/>
            </a:xfrm>
            <a:prstGeom prst="roundRect">
              <a:avLst>
                <a:gd name="adj" fmla="val 7516"/>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360000" tIns="72000" rIns="0" bIns="0" anchor="t" anchorCtr="0"/>
            <a:lstStyle/>
            <a:p>
              <a:pPr>
                <a:lnSpc>
                  <a:spcPct val="150000"/>
                </a:lnSpc>
                <a:defRPr/>
              </a:pPr>
              <a:r>
                <a:rPr lang="en-AU" sz="1800">
                  <a:solidFill>
                    <a:schemeClr val="tx1"/>
                  </a:solidFill>
                </a:rPr>
                <a:t>Building teachers’ understanding of Year 6 and 7 curriculum and pedagogy</a:t>
              </a:r>
            </a:p>
          </p:txBody>
        </p:sp>
        <p:sp>
          <p:nvSpPr>
            <p:cNvPr id="15" name="Oval 14">
              <a:extLst>
                <a:ext uri="{FF2B5EF4-FFF2-40B4-BE49-F238E27FC236}">
                  <a16:creationId xmlns:a16="http://schemas.microsoft.com/office/drawing/2014/main" id="{46DBFCA9-6D94-3F2C-37C1-704A388B5619}"/>
                </a:ext>
                <a:ext uri="{C183D7F6-B498-43B3-948B-1728B52AA6E4}">
                  <adec:decorative xmlns:adec="http://schemas.microsoft.com/office/drawing/2017/decorative" val="1"/>
                </a:ext>
              </a:extLst>
            </p:cNvPr>
            <p:cNvSpPr/>
            <p:nvPr/>
          </p:nvSpPr>
          <p:spPr>
            <a:xfrm>
              <a:off x="4338968" y="3921311"/>
              <a:ext cx="612000" cy="6120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latin typeface="+mj-lt"/>
                </a:rPr>
                <a:t>5</a:t>
              </a:r>
              <a:endParaRPr lang="en-AU" sz="3200">
                <a:latin typeface="Public Sans" pitchFamily="2" charset="77"/>
              </a:endParaRPr>
            </a:p>
          </p:txBody>
        </p:sp>
      </p:grpSp>
      <p:grpSp>
        <p:nvGrpSpPr>
          <p:cNvPr id="36" name="Group 35" descr="6. Effective parental communication and engagement&#10;">
            <a:extLst>
              <a:ext uri="{FF2B5EF4-FFF2-40B4-BE49-F238E27FC236}">
                <a16:creationId xmlns:a16="http://schemas.microsoft.com/office/drawing/2014/main" id="{CFE561E6-D0FA-F05A-8AC9-6E0937363690}"/>
              </a:ext>
            </a:extLst>
          </p:cNvPr>
          <p:cNvGrpSpPr/>
          <p:nvPr/>
        </p:nvGrpSpPr>
        <p:grpSpPr>
          <a:xfrm>
            <a:off x="8202353" y="3921311"/>
            <a:ext cx="3641647" cy="2056404"/>
            <a:chOff x="7806474" y="3921311"/>
            <a:chExt cx="3641647" cy="2056404"/>
          </a:xfrm>
        </p:grpSpPr>
        <p:sp>
          <p:nvSpPr>
            <p:cNvPr id="16" name="Rectangle: Rounded Corners 22">
              <a:extLst>
                <a:ext uri="{FF2B5EF4-FFF2-40B4-BE49-F238E27FC236}">
                  <a16:creationId xmlns:a16="http://schemas.microsoft.com/office/drawing/2014/main" id="{D3413919-A32C-90DE-7851-FF7941270493}"/>
                </a:ext>
              </a:extLst>
            </p:cNvPr>
            <p:cNvSpPr/>
            <p:nvPr/>
          </p:nvSpPr>
          <p:spPr>
            <a:xfrm>
              <a:off x="8103006" y="4057959"/>
              <a:ext cx="3345115" cy="1919756"/>
            </a:xfrm>
            <a:prstGeom prst="roundRect">
              <a:avLst>
                <a:gd name="adj" fmla="val 7516"/>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360000" tIns="72000" rIns="180000" bIns="108000" anchor="t" anchorCtr="0"/>
            <a:lstStyle/>
            <a:p>
              <a:pPr>
                <a:lnSpc>
                  <a:spcPct val="150000"/>
                </a:lnSpc>
                <a:defRPr/>
              </a:pPr>
              <a:r>
                <a:rPr lang="en-AU" sz="1800">
                  <a:solidFill>
                    <a:schemeClr val="tx1"/>
                  </a:solidFill>
                </a:rPr>
                <a:t>Effective communication and engagement with parents/carers</a:t>
              </a:r>
            </a:p>
          </p:txBody>
        </p:sp>
        <p:sp>
          <p:nvSpPr>
            <p:cNvPr id="17" name="Oval 16">
              <a:extLst>
                <a:ext uri="{FF2B5EF4-FFF2-40B4-BE49-F238E27FC236}">
                  <a16:creationId xmlns:a16="http://schemas.microsoft.com/office/drawing/2014/main" id="{802D9DEF-8F59-F1FA-718D-EF0D2323407B}"/>
                </a:ext>
                <a:ext uri="{C183D7F6-B498-43B3-948B-1728B52AA6E4}">
                  <adec:decorative xmlns:adec="http://schemas.microsoft.com/office/drawing/2017/decorative" val="1"/>
                </a:ext>
              </a:extLst>
            </p:cNvPr>
            <p:cNvSpPr/>
            <p:nvPr/>
          </p:nvSpPr>
          <p:spPr>
            <a:xfrm>
              <a:off x="7806474" y="3921311"/>
              <a:ext cx="612000" cy="6120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latin typeface="+mj-lt"/>
                </a:rPr>
                <a:t>6</a:t>
              </a:r>
              <a:endParaRPr lang="en-AU" sz="3200">
                <a:latin typeface="Public Sans" pitchFamily="2" charset="77"/>
              </a:endParaRPr>
            </a:p>
          </p:txBody>
        </p:sp>
      </p:grpSp>
      <p:sp>
        <p:nvSpPr>
          <p:cNvPr id="2" name="TextBox 1">
            <a:extLst>
              <a:ext uri="{FF2B5EF4-FFF2-40B4-BE49-F238E27FC236}">
                <a16:creationId xmlns:a16="http://schemas.microsoft.com/office/drawing/2014/main" id="{9B2D1ECE-5848-869C-4F6B-C6C468CDE076}"/>
              </a:ext>
            </a:extLst>
          </p:cNvPr>
          <p:cNvSpPr txBox="1"/>
          <p:nvPr/>
        </p:nvSpPr>
        <p:spPr>
          <a:xfrm>
            <a:off x="360000" y="6218204"/>
            <a:ext cx="10523538" cy="639796"/>
          </a:xfrm>
          <a:prstGeom prst="rect">
            <a:avLst/>
          </a:prstGeom>
          <a:noFill/>
          <a:ln>
            <a:noFill/>
          </a:ln>
        </p:spPr>
        <p:txBody>
          <a:bodyPr wrap="square" lIns="0" tIns="0" rIns="0" bIns="0" rtlCol="0">
            <a:noAutofit/>
          </a:bodyPr>
          <a:lstStyle/>
          <a:p>
            <a:pPr>
              <a:lnSpc>
                <a:spcPct val="140000"/>
              </a:lnSpc>
            </a:pPr>
            <a:endParaRPr lang="en-AU" sz="1000">
              <a:latin typeface="Public Sans"/>
            </a:endParaRPr>
          </a:p>
          <a:p>
            <a:pPr>
              <a:lnSpc>
                <a:spcPct val="140000"/>
              </a:lnSpc>
            </a:pPr>
            <a:r>
              <a:rPr lang="en-AU" sz="1000">
                <a:latin typeface="Public Sans"/>
              </a:rPr>
              <a:t>Source: </a:t>
            </a:r>
            <a:r>
              <a:rPr lang="en-AU" sz="1000">
                <a:latin typeface="Public Sans"/>
                <a:hlinkClick r:id="rId3">
                  <a:extLst>
                    <a:ext uri="{A12FA001-AC4F-418D-AE19-62706E023703}">
                      <ahyp:hlinkClr xmlns:ahyp="http://schemas.microsoft.com/office/drawing/2018/hyperlinkcolor" val="tx"/>
                    </a:ext>
                  </a:extLst>
                </a:hlinkClick>
              </a:rPr>
              <a:t>Transition to high school- What Works Best in practice</a:t>
            </a:r>
            <a:r>
              <a:rPr lang="en-US" sz="1000">
                <a:latin typeface="Public Sans"/>
              </a:rPr>
              <a:t> </a:t>
            </a:r>
            <a:endParaRPr lang="en-US" sz="1000">
              <a:solidFill>
                <a:srgbClr val="000000"/>
              </a:solidFill>
              <a:latin typeface="Public Sans"/>
            </a:endParaRPr>
          </a:p>
        </p:txBody>
      </p:sp>
      <p:sp>
        <p:nvSpPr>
          <p:cNvPr id="11" name="Slide Number Placeholder 2">
            <a:extLst>
              <a:ext uri="{FF2B5EF4-FFF2-40B4-BE49-F238E27FC236}">
                <a16:creationId xmlns:a16="http://schemas.microsoft.com/office/drawing/2014/main" id="{7C8A90B8-6C00-99E7-B7CE-87DF6FDB65E4}"/>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18</a:t>
            </a:fld>
            <a:endParaRPr lang="en-AU"/>
          </a:p>
        </p:txBody>
      </p:sp>
    </p:spTree>
    <p:extLst>
      <p:ext uri="{BB962C8B-B14F-4D97-AF65-F5344CB8AC3E}">
        <p14:creationId xmlns:p14="http://schemas.microsoft.com/office/powerpoint/2010/main" val="32412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27A8A-1CB7-3F3C-59B9-6E54F6D82E2C}"/>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0846E529-2FB6-758F-C4CA-9C6E23EA3A65}"/>
              </a:ext>
              <a:ext uri="{C183D7F6-B498-43B3-948B-1728B52AA6E4}">
                <adec:decorative xmlns:adec="http://schemas.microsoft.com/office/drawing/2017/decorative" val="1"/>
              </a:ext>
            </a:extLst>
          </p:cNvPr>
          <p:cNvSpPr/>
          <p:nvPr/>
        </p:nvSpPr>
        <p:spPr>
          <a:xfrm>
            <a:off x="300942" y="302147"/>
            <a:ext cx="2419109" cy="601884"/>
          </a:xfrm>
          <a:prstGeom prst="roundRect">
            <a:avLst>
              <a:gd name="adj" fmla="val 1262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AU" sz="2800" b="1">
                <a:latin typeface="+mj-lt"/>
              </a:rPr>
              <a:t>Activity 2</a:t>
            </a:r>
            <a:endParaRPr lang="en-US" sz="2800" b="1">
              <a:latin typeface="+mj-lt"/>
            </a:endParaRPr>
          </a:p>
        </p:txBody>
      </p:sp>
      <p:pic>
        <p:nvPicPr>
          <p:cNvPr id="9" name="Graphic 8">
            <a:extLst>
              <a:ext uri="{FF2B5EF4-FFF2-40B4-BE49-F238E27FC236}">
                <a16:creationId xmlns:a16="http://schemas.microsoft.com/office/drawing/2014/main" id="{28071D48-8DA6-3791-F19F-13F35B93383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193" y="2039089"/>
            <a:ext cx="1925925" cy="1925925"/>
          </a:xfrm>
          <a:prstGeom prst="rect">
            <a:avLst/>
          </a:prstGeom>
        </p:spPr>
      </p:pic>
      <p:sp>
        <p:nvSpPr>
          <p:cNvPr id="12" name="Title 6">
            <a:extLst>
              <a:ext uri="{FF2B5EF4-FFF2-40B4-BE49-F238E27FC236}">
                <a16:creationId xmlns:a16="http://schemas.microsoft.com/office/drawing/2014/main" id="{078A4DEE-BE17-BB57-6287-68F5561221DB}"/>
              </a:ext>
            </a:extLst>
          </p:cNvPr>
          <p:cNvSpPr>
            <a:spLocks noGrp="1"/>
          </p:cNvSpPr>
          <p:nvPr>
            <p:ph type="title"/>
          </p:nvPr>
        </p:nvSpPr>
        <p:spPr>
          <a:xfrm>
            <a:off x="3411511" y="302147"/>
            <a:ext cx="7044952" cy="550609"/>
          </a:xfrm>
        </p:spPr>
        <p:txBody>
          <a:bodyPr/>
          <a:lstStyle/>
          <a:p>
            <a:r>
              <a:rPr lang="en-AU"/>
              <a:t>A deeper dive into the evidence</a:t>
            </a:r>
          </a:p>
        </p:txBody>
      </p:sp>
      <p:sp>
        <p:nvSpPr>
          <p:cNvPr id="20" name="TextBox 19">
            <a:extLst>
              <a:ext uri="{FF2B5EF4-FFF2-40B4-BE49-F238E27FC236}">
                <a16:creationId xmlns:a16="http://schemas.microsoft.com/office/drawing/2014/main" id="{50F9BB21-370E-4BE1-F932-7F0ABB941C78}"/>
              </a:ext>
            </a:extLst>
          </p:cNvPr>
          <p:cNvSpPr txBox="1"/>
          <p:nvPr/>
        </p:nvSpPr>
        <p:spPr>
          <a:xfrm>
            <a:off x="3320069" y="993280"/>
            <a:ext cx="7704102" cy="369332"/>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i="0" u="none" strike="noStrike" kern="1200" cap="none" spc="0" normalizeH="0" baseline="0" noProof="0">
                <a:ln>
                  <a:noFill/>
                </a:ln>
                <a:solidFill>
                  <a:schemeClr val="accent2"/>
                </a:solidFill>
                <a:effectLst/>
                <a:uLnTx/>
                <a:uFillTx/>
                <a:latin typeface="+mj-lt"/>
                <a:ea typeface="+mn-ea"/>
                <a:cs typeface="+mn-cs"/>
              </a:rPr>
              <a:t>CESE – Transition to high school –</a:t>
            </a:r>
            <a:r>
              <a:rPr lang="en-AU" sz="1800">
                <a:solidFill>
                  <a:schemeClr val="accent2"/>
                </a:solidFill>
                <a:latin typeface="+mj-lt"/>
              </a:rPr>
              <a:t> </a:t>
            </a:r>
            <a:r>
              <a:rPr kumimoji="0" lang="en-AU" sz="1800" i="0" u="none" strike="noStrike" kern="1200" cap="none" spc="0" normalizeH="0" baseline="0" noProof="0">
                <a:ln>
                  <a:noFill/>
                </a:ln>
                <a:solidFill>
                  <a:schemeClr val="accent2"/>
                </a:solidFill>
                <a:effectLst/>
                <a:uLnTx/>
                <a:uFillTx/>
                <a:latin typeface="+mj-lt"/>
                <a:ea typeface="+mn-ea"/>
                <a:cs typeface="+mn-cs"/>
              </a:rPr>
              <a:t>What works best in practice activity</a:t>
            </a:r>
          </a:p>
        </p:txBody>
      </p:sp>
      <p:grpSp>
        <p:nvGrpSpPr>
          <p:cNvPr id="22" name="Group 21" descr="1. Read and highlight">
            <a:extLst>
              <a:ext uri="{FF2B5EF4-FFF2-40B4-BE49-F238E27FC236}">
                <a16:creationId xmlns:a16="http://schemas.microsoft.com/office/drawing/2014/main" id="{30B4CE8D-F5FC-9FB1-CEB9-B75BFCAB93B7}"/>
              </a:ext>
            </a:extLst>
          </p:cNvPr>
          <p:cNvGrpSpPr/>
          <p:nvPr/>
        </p:nvGrpSpPr>
        <p:grpSpPr>
          <a:xfrm>
            <a:off x="3151284" y="1684570"/>
            <a:ext cx="4319663" cy="1027429"/>
            <a:chOff x="3151284" y="1684570"/>
            <a:chExt cx="4319663" cy="1027429"/>
          </a:xfrm>
        </p:grpSpPr>
        <p:sp>
          <p:nvSpPr>
            <p:cNvPr id="19" name="Rounded Rectangle 18">
              <a:extLst>
                <a:ext uri="{FF2B5EF4-FFF2-40B4-BE49-F238E27FC236}">
                  <a16:creationId xmlns:a16="http://schemas.microsoft.com/office/drawing/2014/main" id="{331121FB-3481-442B-1884-AC66362988B1}"/>
                </a:ext>
              </a:extLst>
            </p:cNvPr>
            <p:cNvSpPr/>
            <p:nvPr/>
          </p:nvSpPr>
          <p:spPr>
            <a:xfrm>
              <a:off x="3430078" y="1933327"/>
              <a:ext cx="4040869" cy="778672"/>
            </a:xfrm>
            <a:prstGeom prst="round2SameRect">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457200" rIns="90000" anchor="ctr" anchorCtr="0"/>
            <a:lstStyle/>
            <a:p>
              <a:r>
                <a:rPr lang="en-US" sz="2000" b="1">
                  <a:solidFill>
                    <a:schemeClr val="bg1"/>
                  </a:solidFill>
                  <a:latin typeface="+mj-lt"/>
                </a:rPr>
                <a:t>Read and Highlight</a:t>
              </a:r>
            </a:p>
          </p:txBody>
        </p:sp>
        <p:sp>
          <p:nvSpPr>
            <p:cNvPr id="29" name="Oval 28">
              <a:extLst>
                <a:ext uri="{FF2B5EF4-FFF2-40B4-BE49-F238E27FC236}">
                  <a16:creationId xmlns:a16="http://schemas.microsoft.com/office/drawing/2014/main" id="{7EB1758C-25D8-0714-EC20-572A92ACBC02}"/>
                </a:ext>
              </a:extLst>
            </p:cNvPr>
            <p:cNvSpPr/>
            <p:nvPr/>
          </p:nvSpPr>
          <p:spPr>
            <a:xfrm>
              <a:off x="3151284" y="1684570"/>
              <a:ext cx="591657" cy="591657"/>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a:latin typeface="+mj-lt"/>
                </a:rPr>
                <a:t>1</a:t>
              </a:r>
              <a:endParaRPr lang="en-AU">
                <a:latin typeface="Public Sans" pitchFamily="2" charset="77"/>
              </a:endParaRPr>
            </a:p>
          </p:txBody>
        </p:sp>
      </p:grpSp>
      <p:sp>
        <p:nvSpPr>
          <p:cNvPr id="15" name="Rounded Rectangle 14">
            <a:extLst>
              <a:ext uri="{FF2B5EF4-FFF2-40B4-BE49-F238E27FC236}">
                <a16:creationId xmlns:a16="http://schemas.microsoft.com/office/drawing/2014/main" id="{991D67B0-E060-0C71-9826-95D683611652}"/>
              </a:ext>
              <a:ext uri="{C183D7F6-B498-43B3-948B-1728B52AA6E4}">
                <adec:decorative xmlns:adec="http://schemas.microsoft.com/office/drawing/2017/decorative" val="0"/>
              </a:ext>
            </a:extLst>
          </p:cNvPr>
          <p:cNvSpPr/>
          <p:nvPr/>
        </p:nvSpPr>
        <p:spPr>
          <a:xfrm>
            <a:off x="3430078" y="2712000"/>
            <a:ext cx="4040869" cy="3056342"/>
          </a:xfrm>
          <a:prstGeom prst="round2SameRect">
            <a:avLst>
              <a:gd name="adj1" fmla="val 0"/>
              <a:gd name="adj2" fmla="val 5367"/>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182880" tIns="182880" rIns="182880" bIns="45720" anchor="t"/>
          <a:lstStyle/>
          <a:p>
            <a:pPr marL="285750" indent="-285750">
              <a:lnSpc>
                <a:spcPct val="150000"/>
              </a:lnSpc>
              <a:spcAft>
                <a:spcPts val="1200"/>
              </a:spcAft>
              <a:buFont typeface="Arial"/>
              <a:buChar char="•"/>
            </a:pPr>
            <a:r>
              <a:rPr lang="en-AU" sz="1600"/>
              <a:t>Read the allocated case study from the</a:t>
            </a:r>
            <a:r>
              <a:rPr lang="en-AU" sz="1600" b="1"/>
              <a:t> </a:t>
            </a:r>
            <a:r>
              <a:rPr lang="en-AU" sz="1600" b="1" u="sng">
                <a:hlinkClick r:id="rId5"/>
              </a:rPr>
              <a:t>Transition to high school Reflection guide</a:t>
            </a:r>
            <a:endParaRPr lang="en-AU" sz="1600" b="1" u="sng"/>
          </a:p>
          <a:p>
            <a:pPr marL="285750" indent="-285750">
              <a:lnSpc>
                <a:spcPct val="150000"/>
              </a:lnSpc>
              <a:spcAft>
                <a:spcPts val="1200"/>
              </a:spcAft>
              <a:buFont typeface="Arial"/>
              <a:buChar char="•"/>
            </a:pPr>
            <a:r>
              <a:rPr lang="en-AU" sz="1600"/>
              <a:t>highlight </a:t>
            </a:r>
            <a:r>
              <a:rPr lang="en-AU" sz="1600">
                <a:solidFill>
                  <a:srgbClr val="22272B">
                    <a:hueOff val="0"/>
                    <a:satOff val="0"/>
                    <a:lumOff val="0"/>
                    <a:alphaOff val="0"/>
                  </a:srgbClr>
                </a:solidFill>
              </a:rPr>
              <a:t>successful</a:t>
            </a:r>
            <a:r>
              <a:rPr lang="en-AU" sz="1600"/>
              <a:t> </a:t>
            </a:r>
            <a:br>
              <a:rPr lang="en-AU" sz="1600"/>
            </a:br>
            <a:r>
              <a:rPr lang="en-AU" sz="1600"/>
              <a:t>transition practices</a:t>
            </a:r>
            <a:endParaRPr lang="en-AU" sz="1600" b="1" u="sng"/>
          </a:p>
        </p:txBody>
      </p:sp>
      <p:grpSp>
        <p:nvGrpSpPr>
          <p:cNvPr id="23" name="Group 22" descr="2. Reflect">
            <a:extLst>
              <a:ext uri="{FF2B5EF4-FFF2-40B4-BE49-F238E27FC236}">
                <a16:creationId xmlns:a16="http://schemas.microsoft.com/office/drawing/2014/main" id="{1B106DC9-B8AD-AB94-C9EE-E45A41F4AA3F}"/>
              </a:ext>
            </a:extLst>
          </p:cNvPr>
          <p:cNvGrpSpPr/>
          <p:nvPr/>
        </p:nvGrpSpPr>
        <p:grpSpPr>
          <a:xfrm>
            <a:off x="7475707" y="1684570"/>
            <a:ext cx="4336698" cy="1005100"/>
            <a:chOff x="7475707" y="1684570"/>
            <a:chExt cx="4336698" cy="1005100"/>
          </a:xfrm>
        </p:grpSpPr>
        <p:sp>
          <p:nvSpPr>
            <p:cNvPr id="4" name="Rounded Rectangle 3">
              <a:extLst>
                <a:ext uri="{FF2B5EF4-FFF2-40B4-BE49-F238E27FC236}">
                  <a16:creationId xmlns:a16="http://schemas.microsoft.com/office/drawing/2014/main" id="{694E97CA-9E4B-D28D-0A96-5EBC647AA491}"/>
                </a:ext>
              </a:extLst>
            </p:cNvPr>
            <p:cNvSpPr/>
            <p:nvPr/>
          </p:nvSpPr>
          <p:spPr>
            <a:xfrm>
              <a:off x="7771536" y="1910997"/>
              <a:ext cx="4040869" cy="778673"/>
            </a:xfrm>
            <a:prstGeom prst="round2SameRect">
              <a:avLst/>
            </a:prstGeom>
            <a:solidFill>
              <a:schemeClr val="accent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457200" rIns="90000" anchor="ctr" anchorCtr="0"/>
            <a:lstStyle/>
            <a:p>
              <a:r>
                <a:rPr lang="en-US" sz="2000" b="1">
                  <a:solidFill>
                    <a:schemeClr val="bg1"/>
                  </a:solidFill>
                  <a:latin typeface="+mj-lt"/>
                </a:rPr>
                <a:t>Reflect</a:t>
              </a:r>
            </a:p>
          </p:txBody>
        </p:sp>
        <p:sp>
          <p:nvSpPr>
            <p:cNvPr id="7" name="Oval 6">
              <a:extLst>
                <a:ext uri="{FF2B5EF4-FFF2-40B4-BE49-F238E27FC236}">
                  <a16:creationId xmlns:a16="http://schemas.microsoft.com/office/drawing/2014/main" id="{23379608-EE45-27EE-8D72-2AB6EE305456}"/>
                </a:ext>
              </a:extLst>
            </p:cNvPr>
            <p:cNvSpPr/>
            <p:nvPr/>
          </p:nvSpPr>
          <p:spPr>
            <a:xfrm>
              <a:off x="7475707" y="1684570"/>
              <a:ext cx="591657" cy="591657"/>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latin typeface="+mj-lt"/>
                </a:rPr>
                <a:t>2</a:t>
              </a:r>
              <a:endParaRPr lang="en-AU">
                <a:latin typeface="Public Sans" pitchFamily="2" charset="77"/>
              </a:endParaRPr>
            </a:p>
          </p:txBody>
        </p:sp>
      </p:grpSp>
      <p:sp>
        <p:nvSpPr>
          <p:cNvPr id="6" name="Rounded Rectangle 14">
            <a:extLst>
              <a:ext uri="{FF2B5EF4-FFF2-40B4-BE49-F238E27FC236}">
                <a16:creationId xmlns:a16="http://schemas.microsoft.com/office/drawing/2014/main" id="{495284E5-2675-99EB-B3EC-CA8905324700}"/>
              </a:ext>
              <a:ext uri="{C183D7F6-B498-43B3-948B-1728B52AA6E4}">
                <adec:decorative xmlns:adec="http://schemas.microsoft.com/office/drawing/2017/decorative" val="0"/>
              </a:ext>
            </a:extLst>
          </p:cNvPr>
          <p:cNvSpPr/>
          <p:nvPr/>
        </p:nvSpPr>
        <p:spPr>
          <a:xfrm>
            <a:off x="7771536" y="2694564"/>
            <a:ext cx="4040869" cy="3056342"/>
          </a:xfrm>
          <a:prstGeom prst="round2SameRect">
            <a:avLst>
              <a:gd name="adj1" fmla="val 0"/>
              <a:gd name="adj2" fmla="val 4473"/>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182880" tIns="182880" rIns="182880" bIns="45720" anchor="t"/>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600" b="1" i="0" u="none" strike="noStrike" kern="1200" cap="none" spc="0" normalizeH="0" baseline="0" noProof="0">
                <a:ln>
                  <a:noFill/>
                </a:ln>
                <a:solidFill>
                  <a:srgbClr val="22272B">
                    <a:hueOff val="0"/>
                    <a:satOff val="0"/>
                    <a:lumOff val="0"/>
                    <a:alphaOff val="0"/>
                  </a:srgbClr>
                </a:solidFill>
                <a:effectLst/>
                <a:uLnTx/>
                <a:uFillTx/>
                <a:ea typeface="+mn-ea"/>
                <a:cs typeface="+mn-cs"/>
              </a:rPr>
              <a:t>Consider how the highlighted insights</a:t>
            </a:r>
            <a:r>
              <a:rPr kumimoji="0" lang="en-AU" sz="1600" b="0" i="0" u="none" strike="noStrike" kern="1200" cap="none" spc="0" normalizeH="0" baseline="0" noProof="0">
                <a:ln>
                  <a:noFill/>
                </a:ln>
                <a:solidFill>
                  <a:srgbClr val="22272B">
                    <a:hueOff val="0"/>
                    <a:satOff val="0"/>
                    <a:lumOff val="0"/>
                    <a:alphaOff val="0"/>
                  </a:srgbClr>
                </a:solidFill>
                <a:effectLst/>
                <a:uLnTx/>
                <a:uFillTx/>
                <a:ea typeface="+mn-ea"/>
                <a:cs typeface="+mn-cs"/>
              </a:rPr>
              <a:t>:</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2272B">
                    <a:hueOff val="0"/>
                    <a:satOff val="0"/>
                    <a:lumOff val="0"/>
                    <a:alphaOff val="0"/>
                  </a:srgbClr>
                </a:solidFill>
                <a:effectLst/>
                <a:uLnTx/>
                <a:uFillTx/>
                <a:ea typeface="+mn-ea"/>
                <a:cs typeface="+mn-cs"/>
              </a:rPr>
              <a:t>align with current school practices</a:t>
            </a:r>
            <a:endParaRPr lang="en-US" sz="1600" b="0" i="0" u="none" strike="noStrike" kern="1200" cap="none" spc="0" normalizeH="0" baseline="0" noProof="0">
              <a:ln>
                <a:noFill/>
              </a:ln>
              <a:solidFill>
                <a:srgbClr val="22272B">
                  <a:hueOff val="0"/>
                  <a:satOff val="0"/>
                  <a:lumOff val="0"/>
                  <a:alphaOff val="0"/>
                </a:srgbClr>
              </a:solidFill>
              <a:effectLst/>
              <a:uLnTx/>
              <a:uFillTx/>
            </a:endParaRP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2272B">
                    <a:hueOff val="0"/>
                    <a:satOff val="0"/>
                    <a:lumOff val="0"/>
                    <a:alphaOff val="0"/>
                  </a:srgbClr>
                </a:solidFill>
                <a:effectLst/>
                <a:uLnTx/>
                <a:uFillTx/>
                <a:ea typeface="+mn-ea"/>
                <a:cs typeface="+mn-cs"/>
              </a:rPr>
              <a:t>reveal gaps or areas for improvement</a:t>
            </a:r>
            <a:endParaRPr lang="en-US" sz="1600" b="0" i="0" u="none" strike="noStrike" kern="1200" cap="none" spc="0" normalizeH="0" baseline="0" noProof="0">
              <a:ln>
                <a:noFill/>
              </a:ln>
              <a:solidFill>
                <a:srgbClr val="22272B">
                  <a:hueOff val="0"/>
                  <a:satOff val="0"/>
                  <a:lumOff val="0"/>
                  <a:alphaOff val="0"/>
                </a:srgbClr>
              </a:solidFill>
              <a:effectLst/>
              <a:uLnTx/>
              <a:uFillTx/>
            </a:endParaRP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2272B">
                    <a:hueOff val="0"/>
                    <a:satOff val="0"/>
                    <a:lumOff val="0"/>
                    <a:alphaOff val="0"/>
                  </a:srgbClr>
                </a:solidFill>
                <a:effectLst/>
                <a:uLnTx/>
                <a:uFillTx/>
                <a:ea typeface="+mn-ea"/>
                <a:cs typeface="+mn-cs"/>
              </a:rPr>
              <a:t>could be implemented in your setting.</a:t>
            </a:r>
            <a:endParaRPr kumimoji="0" lang="en-AU" sz="1600" b="0" i="0" u="none" strike="noStrike" kern="1200" cap="none" spc="0" normalizeH="0" baseline="0" noProof="0">
              <a:ln>
                <a:noFill/>
              </a:ln>
              <a:solidFill>
                <a:srgbClr val="22272B">
                  <a:hueOff val="0"/>
                  <a:satOff val="0"/>
                  <a:lumOff val="0"/>
                  <a:alphaOff val="0"/>
                </a:srgbClr>
              </a:solidFill>
              <a:effectLst/>
              <a:uLnTx/>
              <a:uFillTx/>
              <a:ea typeface="+mn-ea"/>
              <a:cs typeface="+mn-cs"/>
            </a:endParaRPr>
          </a:p>
        </p:txBody>
      </p:sp>
      <p:sp>
        <p:nvSpPr>
          <p:cNvPr id="24" name="TextBox 21">
            <a:extLst>
              <a:ext uri="{FF2B5EF4-FFF2-40B4-BE49-F238E27FC236}">
                <a16:creationId xmlns:a16="http://schemas.microsoft.com/office/drawing/2014/main" id="{85583E1E-8A1F-3F13-2D7F-82BE70CB45C4}"/>
              </a:ext>
            </a:extLst>
          </p:cNvPr>
          <p:cNvSpPr txBox="1"/>
          <p:nvPr/>
        </p:nvSpPr>
        <p:spPr>
          <a:xfrm>
            <a:off x="3516357" y="6411022"/>
            <a:ext cx="5640083" cy="289661"/>
          </a:xfrm>
          <a:prstGeom prst="rect">
            <a:avLst/>
          </a:prstGeom>
          <a:noFill/>
          <a:ln>
            <a:noFill/>
          </a:ln>
        </p:spPr>
        <p:txBody>
          <a:bodyPr wrap="square"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u="sng">
                <a:solidFill>
                  <a:schemeClr val="accent2"/>
                </a:solidFill>
                <a:hlinkClick r:id="rId5">
                  <a:extLst>
                    <a:ext uri="{A12FA001-AC4F-418D-AE19-62706E023703}">
                      <ahyp:hlinkClr xmlns:ahyp="http://schemas.microsoft.com/office/drawing/2018/hyperlinkcolor" val="tx"/>
                    </a:ext>
                  </a:extLst>
                </a:hlinkClick>
              </a:rPr>
              <a:t>You can download the Transition to High School and Reflection Guide here</a:t>
            </a:r>
            <a:endParaRPr lang="en-AU" sz="1200" u="sng">
              <a:solidFill>
                <a:schemeClr val="accent2"/>
              </a:solidFill>
            </a:endParaRPr>
          </a:p>
        </p:txBody>
      </p:sp>
    </p:spTree>
    <p:extLst>
      <p:ext uri="{BB962C8B-B14F-4D97-AF65-F5344CB8AC3E}">
        <p14:creationId xmlns:p14="http://schemas.microsoft.com/office/powerpoint/2010/main" val="174850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a:xfrm>
            <a:off x="5400000" y="1800225"/>
            <a:ext cx="6408000" cy="3495256"/>
          </a:xfrm>
        </p:spPr>
        <p:txBody>
          <a:bodyPr/>
          <a:lstStyle/>
          <a:p>
            <a:r>
              <a:rPr lang="en-AU"/>
              <a:t>We recognise the Ongoing Custodians of the lands and waterways where we work and live. We pay respect to Elders past and present as ongoing teachers of knowledge, </a:t>
            </a:r>
            <a:r>
              <a:rPr lang="en-AU" err="1"/>
              <a:t>songlines</a:t>
            </a:r>
            <a:r>
              <a:rPr lang="en-AU"/>
              <a:t>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426110"/>
            <a:ext cx="6407999" cy="909890"/>
          </a:xfrm>
        </p:spPr>
        <p:txBody>
          <a:bodyPr/>
          <a:lstStyle/>
          <a:p>
            <a:r>
              <a:rPr lang="en-AU"/>
              <a:t>‘Kariong – Our meeting place’ created by Stella Haynes from Cammeray Public School on Eora Country as part of the 2022 Calendar for cultural diversity.</a:t>
            </a:r>
          </a:p>
        </p:txBody>
      </p:sp>
      <p:pic>
        <p:nvPicPr>
          <p:cNvPr id="13" name="Picture Placeholder 12">
            <a:extLst>
              <a:ext uri="{FF2B5EF4-FFF2-40B4-BE49-F238E27FC236}">
                <a16:creationId xmlns:a16="http://schemas.microsoft.com/office/drawing/2014/main" id="{A6CB4187-B72C-8DA5-6CD3-F2C293BF8B7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07" r="107" b="23457"/>
          <a:stretch/>
        </p:blipFill>
        <p:spPr>
          <a:xfrm>
            <a:off x="-5400" y="0"/>
            <a:ext cx="5040000" cy="6858000"/>
          </a:xfrm>
        </p:spPr>
      </p:pic>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0023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A0C5-6076-A99E-18E8-7778EED5FE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DF0783-5965-5FF4-B837-85B364FCA813}"/>
              </a:ext>
            </a:extLst>
          </p:cNvPr>
          <p:cNvSpPr>
            <a:spLocks noGrp="1"/>
          </p:cNvSpPr>
          <p:nvPr>
            <p:ph type="title"/>
          </p:nvPr>
        </p:nvSpPr>
        <p:spPr/>
        <p:txBody>
          <a:bodyPr anchor="t">
            <a:normAutofit/>
          </a:bodyPr>
          <a:lstStyle/>
          <a:p>
            <a:r>
              <a:rPr lang="en-AU"/>
              <a:t>Reporting back</a:t>
            </a:r>
          </a:p>
        </p:txBody>
      </p:sp>
      <p:sp>
        <p:nvSpPr>
          <p:cNvPr id="4" name="Text Placeholder 3">
            <a:extLst>
              <a:ext uri="{FF2B5EF4-FFF2-40B4-BE49-F238E27FC236}">
                <a16:creationId xmlns:a16="http://schemas.microsoft.com/office/drawing/2014/main" id="{F16857DE-8EB1-30AA-CFDC-F1BEEE622B86}"/>
              </a:ext>
            </a:extLst>
          </p:cNvPr>
          <p:cNvSpPr>
            <a:spLocks noGrp="1"/>
          </p:cNvSpPr>
          <p:nvPr>
            <p:ph type="body" sz="quarter" idx="18"/>
          </p:nvPr>
        </p:nvSpPr>
        <p:spPr/>
        <p:txBody>
          <a:bodyPr/>
          <a:lstStyle/>
          <a:p>
            <a:r>
              <a:rPr lang="en-US"/>
              <a:t>Reflecting on CESE’s What Works Best</a:t>
            </a:r>
          </a:p>
        </p:txBody>
      </p:sp>
      <p:grpSp>
        <p:nvGrpSpPr>
          <p:cNvPr id="11" name="Group 10" descr="Which strategies from the guide align with our current transition practices – and why?&#10;">
            <a:extLst>
              <a:ext uri="{FF2B5EF4-FFF2-40B4-BE49-F238E27FC236}">
                <a16:creationId xmlns:a16="http://schemas.microsoft.com/office/drawing/2014/main" id="{5D54CDFB-30CC-28EA-F410-7AFFCB6E275F}"/>
              </a:ext>
            </a:extLst>
          </p:cNvPr>
          <p:cNvGrpSpPr/>
          <p:nvPr/>
        </p:nvGrpSpPr>
        <p:grpSpPr>
          <a:xfrm>
            <a:off x="222945" y="1605995"/>
            <a:ext cx="8075526" cy="1220970"/>
            <a:chOff x="222945" y="1605995"/>
            <a:chExt cx="8075526" cy="1220970"/>
          </a:xfrm>
        </p:grpSpPr>
        <p:sp>
          <p:nvSpPr>
            <p:cNvPr id="10" name="Rounded Rectangle 9">
              <a:extLst>
                <a:ext uri="{FF2B5EF4-FFF2-40B4-BE49-F238E27FC236}">
                  <a16:creationId xmlns:a16="http://schemas.microsoft.com/office/drawing/2014/main" id="{A8F86B15-781B-9740-2FBF-47538D61E7F1}"/>
                </a:ext>
              </a:extLst>
            </p:cNvPr>
            <p:cNvSpPr/>
            <p:nvPr/>
          </p:nvSpPr>
          <p:spPr>
            <a:xfrm>
              <a:off x="879268" y="1609155"/>
              <a:ext cx="7419203"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tIns="45720" rIns="91440" bIns="4572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Which strategies from the guide align with our current transition practices and why?</a:t>
              </a:r>
            </a:p>
          </p:txBody>
        </p:sp>
        <p:sp>
          <p:nvSpPr>
            <p:cNvPr id="5" name="Oval 4">
              <a:extLst>
                <a:ext uri="{FF2B5EF4-FFF2-40B4-BE49-F238E27FC236}">
                  <a16:creationId xmlns:a16="http://schemas.microsoft.com/office/drawing/2014/main" id="{AC174D6A-E95B-9B15-99F1-6D55BE314BA2}"/>
                </a:ext>
              </a:extLst>
            </p:cNvPr>
            <p:cNvSpPr/>
            <p:nvPr/>
          </p:nvSpPr>
          <p:spPr>
            <a:xfrm>
              <a:off x="222945" y="1605995"/>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1</a:t>
              </a:r>
              <a:endParaRPr lang="en-AU" sz="3600" b="1">
                <a:latin typeface="+mj-lt"/>
              </a:endParaRPr>
            </a:p>
          </p:txBody>
        </p:sp>
      </p:grpSp>
      <p:grpSp>
        <p:nvGrpSpPr>
          <p:cNvPr id="9" name="Group 8" descr="What challenges or gaps did the guide highlight in our current transition practices?&#10;">
            <a:extLst>
              <a:ext uri="{FF2B5EF4-FFF2-40B4-BE49-F238E27FC236}">
                <a16:creationId xmlns:a16="http://schemas.microsoft.com/office/drawing/2014/main" id="{FCDA054C-0BC2-F0B6-071C-80AB084CA80D}"/>
              </a:ext>
            </a:extLst>
          </p:cNvPr>
          <p:cNvGrpSpPr/>
          <p:nvPr/>
        </p:nvGrpSpPr>
        <p:grpSpPr>
          <a:xfrm>
            <a:off x="222945" y="3175163"/>
            <a:ext cx="8075526" cy="1220970"/>
            <a:chOff x="222945" y="3186106"/>
            <a:chExt cx="8075526" cy="1220970"/>
          </a:xfrm>
        </p:grpSpPr>
        <p:sp>
          <p:nvSpPr>
            <p:cNvPr id="23" name="Rounded Rectangle 22">
              <a:extLst>
                <a:ext uri="{FF2B5EF4-FFF2-40B4-BE49-F238E27FC236}">
                  <a16:creationId xmlns:a16="http://schemas.microsoft.com/office/drawing/2014/main" id="{CE3256B1-C9C7-1E46-A31A-EAB72D5EC41E}"/>
                </a:ext>
              </a:extLst>
            </p:cNvPr>
            <p:cNvSpPr/>
            <p:nvPr/>
          </p:nvSpPr>
          <p:spPr>
            <a:xfrm>
              <a:off x="879269" y="3189266"/>
              <a:ext cx="7419202"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What challenges or gaps did the guide highlight in our current transition practices?</a:t>
              </a:r>
            </a:p>
          </p:txBody>
        </p:sp>
        <p:sp>
          <p:nvSpPr>
            <p:cNvPr id="6" name="Oval 5">
              <a:extLst>
                <a:ext uri="{FF2B5EF4-FFF2-40B4-BE49-F238E27FC236}">
                  <a16:creationId xmlns:a16="http://schemas.microsoft.com/office/drawing/2014/main" id="{D7BAD2B9-D7B0-4C42-F44E-9A30BC8DD63B}"/>
                </a:ext>
              </a:extLst>
            </p:cNvPr>
            <p:cNvSpPr/>
            <p:nvPr/>
          </p:nvSpPr>
          <p:spPr>
            <a:xfrm>
              <a:off x="222945" y="3186106"/>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2</a:t>
              </a:r>
              <a:endParaRPr lang="en-AU" sz="3600" b="1">
                <a:latin typeface="+mj-lt"/>
              </a:endParaRPr>
            </a:p>
          </p:txBody>
        </p:sp>
      </p:grpSp>
      <p:grpSp>
        <p:nvGrpSpPr>
          <p:cNvPr id="8" name="Group 7" descr="What is one actionable step our school could take to strengthen transition, based on the guide’s insights?&#10;">
            <a:extLst>
              <a:ext uri="{FF2B5EF4-FFF2-40B4-BE49-F238E27FC236}">
                <a16:creationId xmlns:a16="http://schemas.microsoft.com/office/drawing/2014/main" id="{4C7A161B-4F1B-DF43-1104-8BF64780A922}"/>
              </a:ext>
            </a:extLst>
          </p:cNvPr>
          <p:cNvGrpSpPr/>
          <p:nvPr/>
        </p:nvGrpSpPr>
        <p:grpSpPr>
          <a:xfrm>
            <a:off x="222945" y="4744332"/>
            <a:ext cx="8075524" cy="1220970"/>
            <a:chOff x="222945" y="4744332"/>
            <a:chExt cx="8075524" cy="1220970"/>
          </a:xfrm>
        </p:grpSpPr>
        <p:sp>
          <p:nvSpPr>
            <p:cNvPr id="29" name="Rounded Rectangle 28">
              <a:extLst>
                <a:ext uri="{FF2B5EF4-FFF2-40B4-BE49-F238E27FC236}">
                  <a16:creationId xmlns:a16="http://schemas.microsoft.com/office/drawing/2014/main" id="{B404F943-7767-92BF-E0E5-F19B99E50C20}"/>
                </a:ext>
              </a:extLst>
            </p:cNvPr>
            <p:cNvSpPr/>
            <p:nvPr/>
          </p:nvSpPr>
          <p:spPr>
            <a:xfrm>
              <a:off x="879268" y="4747492"/>
              <a:ext cx="7419201"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What is one actionable step our school could take to strengthen transition?</a:t>
              </a:r>
            </a:p>
          </p:txBody>
        </p:sp>
        <p:sp>
          <p:nvSpPr>
            <p:cNvPr id="7" name="Oval 6">
              <a:extLst>
                <a:ext uri="{FF2B5EF4-FFF2-40B4-BE49-F238E27FC236}">
                  <a16:creationId xmlns:a16="http://schemas.microsoft.com/office/drawing/2014/main" id="{E20DC834-E7AD-3843-C4B4-D64C735F30E8}"/>
                </a:ext>
              </a:extLst>
            </p:cNvPr>
            <p:cNvSpPr/>
            <p:nvPr/>
          </p:nvSpPr>
          <p:spPr>
            <a:xfrm>
              <a:off x="222945" y="4744332"/>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3</a:t>
              </a:r>
              <a:endParaRPr lang="en-AU" sz="3600" b="1">
                <a:latin typeface="+mj-lt"/>
              </a:endParaRPr>
            </a:p>
          </p:txBody>
        </p:sp>
      </p:grpSp>
      <p:grpSp>
        <p:nvGrpSpPr>
          <p:cNvPr id="28" name="Group 27">
            <a:extLst>
              <a:ext uri="{FF2B5EF4-FFF2-40B4-BE49-F238E27FC236}">
                <a16:creationId xmlns:a16="http://schemas.microsoft.com/office/drawing/2014/main" id="{80A38071-B6C9-AC63-F72C-1D7D88D9CD6D}"/>
              </a:ext>
              <a:ext uri="{C183D7F6-B498-43B3-948B-1728B52AA6E4}">
                <adec:decorative xmlns:adec="http://schemas.microsoft.com/office/drawing/2017/decorative" val="1"/>
              </a:ext>
            </a:extLst>
          </p:cNvPr>
          <p:cNvGrpSpPr/>
          <p:nvPr/>
        </p:nvGrpSpPr>
        <p:grpSpPr>
          <a:xfrm>
            <a:off x="8869416" y="2204473"/>
            <a:ext cx="2962584" cy="2962584"/>
            <a:chOff x="8869416" y="2204473"/>
            <a:chExt cx="2962584" cy="2962584"/>
          </a:xfrm>
        </p:grpSpPr>
        <p:sp>
          <p:nvSpPr>
            <p:cNvPr id="40" name="Oval 39">
              <a:extLst>
                <a:ext uri="{FF2B5EF4-FFF2-40B4-BE49-F238E27FC236}">
                  <a16:creationId xmlns:a16="http://schemas.microsoft.com/office/drawing/2014/main" id="{3802F657-E307-CF6D-2F89-2FB1BE41486A}"/>
                </a:ext>
                <a:ext uri="{C183D7F6-B498-43B3-948B-1728B52AA6E4}">
                  <adec:decorative xmlns:adec="http://schemas.microsoft.com/office/drawing/2017/decorative" val="1"/>
                </a:ext>
              </a:extLst>
            </p:cNvPr>
            <p:cNvSpPr/>
            <p:nvPr/>
          </p:nvSpPr>
          <p:spPr>
            <a:xfrm>
              <a:off x="8869416" y="2204473"/>
              <a:ext cx="2962584" cy="29625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88D5FE94-BA4A-282D-755E-8C112567553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5760" y="2938357"/>
              <a:ext cx="1769897" cy="1694582"/>
            </a:xfrm>
            <a:prstGeom prst="rect">
              <a:avLst/>
            </a:prstGeom>
          </p:spPr>
        </p:pic>
      </p:grpSp>
      <p:sp>
        <p:nvSpPr>
          <p:cNvPr id="16" name="Slide Number Placeholder 3">
            <a:extLst>
              <a:ext uri="{FF2B5EF4-FFF2-40B4-BE49-F238E27FC236}">
                <a16:creationId xmlns:a16="http://schemas.microsoft.com/office/drawing/2014/main" id="{0BFFAC0B-E145-326A-37EC-17C462E8615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spTree>
    <p:extLst>
      <p:ext uri="{BB962C8B-B14F-4D97-AF65-F5344CB8AC3E}">
        <p14:creationId xmlns:p14="http://schemas.microsoft.com/office/powerpoint/2010/main" val="17419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98F03-84CE-6010-4C6D-A53976C5F4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7362E4-D2D2-054F-D93A-A5E48C1B3E79}"/>
              </a:ext>
            </a:extLst>
          </p:cNvPr>
          <p:cNvSpPr>
            <a:spLocks noGrp="1"/>
          </p:cNvSpPr>
          <p:nvPr>
            <p:ph type="ctrTitle"/>
          </p:nvPr>
        </p:nvSpPr>
        <p:spPr/>
        <p:txBody>
          <a:bodyPr/>
          <a:lstStyle/>
          <a:p>
            <a:r>
              <a:rPr lang="en-AU"/>
              <a:t>Resources to support transition to high school planning</a:t>
            </a:r>
          </a:p>
        </p:txBody>
      </p:sp>
    </p:spTree>
    <p:extLst>
      <p:ext uri="{BB962C8B-B14F-4D97-AF65-F5344CB8AC3E}">
        <p14:creationId xmlns:p14="http://schemas.microsoft.com/office/powerpoint/2010/main" val="78631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CB68-C25B-BCFE-5419-BB18F80CC5E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71BBF3-2A8F-B861-3CD4-410536CD2B6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22</a:t>
            </a:fld>
            <a:endParaRPr lang="en-AU"/>
          </a:p>
        </p:txBody>
      </p:sp>
      <p:sp>
        <p:nvSpPr>
          <p:cNvPr id="7" name="Title 6">
            <a:extLst>
              <a:ext uri="{FF2B5EF4-FFF2-40B4-BE49-F238E27FC236}">
                <a16:creationId xmlns:a16="http://schemas.microsoft.com/office/drawing/2014/main" id="{A4B8D88F-14B2-22C0-E88D-46C1D21DD902}"/>
              </a:ext>
            </a:extLst>
          </p:cNvPr>
          <p:cNvSpPr>
            <a:spLocks noGrp="1"/>
          </p:cNvSpPr>
          <p:nvPr>
            <p:ph type="title"/>
          </p:nvPr>
        </p:nvSpPr>
        <p:spPr>
          <a:xfrm>
            <a:off x="360000" y="360000"/>
            <a:ext cx="10080000" cy="545601"/>
          </a:xfrm>
        </p:spPr>
        <p:txBody>
          <a:bodyPr anchor="t">
            <a:normAutofit/>
          </a:bodyPr>
          <a:lstStyle/>
          <a:p>
            <a:r>
              <a:rPr lang="en-AU"/>
              <a:t>Resources to help support transition planning</a:t>
            </a:r>
          </a:p>
        </p:txBody>
      </p:sp>
      <p:grpSp>
        <p:nvGrpSpPr>
          <p:cNvPr id="41" name="Group 40" descr="QR code linking to 'Transition to high school – What Works Best in practice'.&#10;">
            <a:extLst>
              <a:ext uri="{FF2B5EF4-FFF2-40B4-BE49-F238E27FC236}">
                <a16:creationId xmlns:a16="http://schemas.microsoft.com/office/drawing/2014/main" id="{D663E7D0-B491-98C0-2CEA-3FE0E31CB12F}"/>
              </a:ext>
            </a:extLst>
          </p:cNvPr>
          <p:cNvGrpSpPr/>
          <p:nvPr/>
        </p:nvGrpSpPr>
        <p:grpSpPr>
          <a:xfrm>
            <a:off x="360000" y="1680321"/>
            <a:ext cx="3366016" cy="4116124"/>
            <a:chOff x="647701" y="1680321"/>
            <a:chExt cx="3366016" cy="4116124"/>
          </a:xfrm>
        </p:grpSpPr>
        <p:sp>
          <p:nvSpPr>
            <p:cNvPr id="28" name="Rectangle: Rounded Corners 27">
              <a:extLst>
                <a:ext uri="{FF2B5EF4-FFF2-40B4-BE49-F238E27FC236}">
                  <a16:creationId xmlns:a16="http://schemas.microsoft.com/office/drawing/2014/main" id="{339DFFFA-033B-2F53-6257-C66CA9631DC9}"/>
                </a:ext>
              </a:extLst>
            </p:cNvPr>
            <p:cNvSpPr/>
            <p:nvPr/>
          </p:nvSpPr>
          <p:spPr>
            <a:xfrm>
              <a:off x="776900" y="1680321"/>
              <a:ext cx="3107618" cy="3107616"/>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B7357E6-FE1F-314F-7E76-00FC4554AD6A}"/>
                </a:ext>
              </a:extLst>
            </p:cNvPr>
            <p:cNvSpPr/>
            <p:nvPr/>
          </p:nvSpPr>
          <p:spPr>
            <a:xfrm>
              <a:off x="915675" y="1819096"/>
              <a:ext cx="2824571" cy="28245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qr code on a white background&#10;&#10;AI-generated content may be incorrect.">
              <a:extLst>
                <a:ext uri="{FF2B5EF4-FFF2-40B4-BE49-F238E27FC236}">
                  <a16:creationId xmlns:a16="http://schemas.microsoft.com/office/drawing/2014/main" id="{D808E901-A94F-DA12-4AC1-DF88BEE20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387" y="1978061"/>
              <a:ext cx="2506644" cy="2506642"/>
            </a:xfrm>
            <a:prstGeom prst="rect">
              <a:avLst/>
            </a:prstGeom>
          </p:spPr>
        </p:pic>
        <p:sp>
          <p:nvSpPr>
            <p:cNvPr id="32" name="TextBox 31">
              <a:extLst>
                <a:ext uri="{FF2B5EF4-FFF2-40B4-BE49-F238E27FC236}">
                  <a16:creationId xmlns:a16="http://schemas.microsoft.com/office/drawing/2014/main" id="{3DA266AB-2CC1-83FA-7F8F-DDE3A7DB411F}"/>
                </a:ext>
              </a:extLst>
            </p:cNvPr>
            <p:cNvSpPr txBox="1"/>
            <p:nvPr/>
          </p:nvSpPr>
          <p:spPr>
            <a:xfrm>
              <a:off x="647701" y="4923962"/>
              <a:ext cx="3366016" cy="872483"/>
            </a:xfrm>
            <a:prstGeom prst="rect">
              <a:avLst/>
            </a:prstGeom>
            <a:noFill/>
          </p:spPr>
          <p:txBody>
            <a:bodyPr wrap="square">
              <a:spAutoFit/>
            </a:bodyPr>
            <a:lstStyle/>
            <a:p>
              <a:pPr>
                <a:lnSpc>
                  <a:spcPct val="150000"/>
                </a:lnSpc>
                <a:spcAft>
                  <a:spcPts val="1200"/>
                </a:spcAft>
              </a:pPr>
              <a:r>
                <a:rPr lang="en-US" sz="1800" b="1">
                  <a:latin typeface="+mj-lt"/>
                </a:rPr>
                <a:t>Transition to high school – What Works Best in practice</a:t>
              </a:r>
            </a:p>
          </p:txBody>
        </p:sp>
      </p:grpSp>
      <p:grpSp>
        <p:nvGrpSpPr>
          <p:cNvPr id="43" name="Group 42" descr="QR code linking to 'Transition from primary to high school'.&#10;">
            <a:extLst>
              <a:ext uri="{FF2B5EF4-FFF2-40B4-BE49-F238E27FC236}">
                <a16:creationId xmlns:a16="http://schemas.microsoft.com/office/drawing/2014/main" id="{94632036-EC11-4EC2-1F8C-D92811A3A1D1}"/>
              </a:ext>
            </a:extLst>
          </p:cNvPr>
          <p:cNvGrpSpPr/>
          <p:nvPr/>
        </p:nvGrpSpPr>
        <p:grpSpPr>
          <a:xfrm>
            <a:off x="4677390" y="1677571"/>
            <a:ext cx="3107619" cy="4072343"/>
            <a:chOff x="4540815" y="1677571"/>
            <a:chExt cx="3107619" cy="4072343"/>
          </a:xfrm>
        </p:grpSpPr>
        <p:sp>
          <p:nvSpPr>
            <p:cNvPr id="29" name="Rectangle: Rounded Corners 28">
              <a:extLst>
                <a:ext uri="{FF2B5EF4-FFF2-40B4-BE49-F238E27FC236}">
                  <a16:creationId xmlns:a16="http://schemas.microsoft.com/office/drawing/2014/main" id="{A2F8A95B-0A59-3955-02F6-E0B3B96CFD81}"/>
                </a:ext>
              </a:extLst>
            </p:cNvPr>
            <p:cNvSpPr/>
            <p:nvPr/>
          </p:nvSpPr>
          <p:spPr>
            <a:xfrm>
              <a:off x="4540816" y="1677571"/>
              <a:ext cx="3107618" cy="310761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468A1E5-DE7D-90E6-8A5E-50493FB4E4CF}"/>
                </a:ext>
              </a:extLst>
            </p:cNvPr>
            <p:cNvSpPr/>
            <p:nvPr/>
          </p:nvSpPr>
          <p:spPr>
            <a:xfrm>
              <a:off x="4682340" y="1819096"/>
              <a:ext cx="2824571" cy="28245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qr code with a white background&#10;&#10;AI-generated content may be incorrect.">
              <a:extLst>
                <a:ext uri="{FF2B5EF4-FFF2-40B4-BE49-F238E27FC236}">
                  <a16:creationId xmlns:a16="http://schemas.microsoft.com/office/drawing/2014/main" id="{77B594EB-FF3E-6515-9CB5-5497CF89A5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41998" y="1978753"/>
              <a:ext cx="2505256" cy="2505255"/>
            </a:xfrm>
            <a:prstGeom prst="rect">
              <a:avLst/>
            </a:prstGeom>
          </p:spPr>
        </p:pic>
        <p:sp>
          <p:nvSpPr>
            <p:cNvPr id="33" name="TextBox 32">
              <a:extLst>
                <a:ext uri="{FF2B5EF4-FFF2-40B4-BE49-F238E27FC236}">
                  <a16:creationId xmlns:a16="http://schemas.microsoft.com/office/drawing/2014/main" id="{2964C2BD-63EA-1A66-62CD-AA00861A436F}"/>
                </a:ext>
              </a:extLst>
            </p:cNvPr>
            <p:cNvSpPr txBox="1"/>
            <p:nvPr/>
          </p:nvSpPr>
          <p:spPr>
            <a:xfrm>
              <a:off x="4540815" y="4923962"/>
              <a:ext cx="3107618" cy="825952"/>
            </a:xfrm>
            <a:prstGeom prst="rect">
              <a:avLst/>
            </a:prstGeom>
            <a:noFill/>
          </p:spPr>
          <p:txBody>
            <a:bodyPr wrap="square">
              <a:spAutoFit/>
            </a:bodyPr>
            <a:lstStyle/>
            <a:p>
              <a:pPr>
                <a:lnSpc>
                  <a:spcPct val="150000"/>
                </a:lnSpc>
                <a:spcAft>
                  <a:spcPts val="1200"/>
                </a:spcAft>
              </a:pPr>
              <a:r>
                <a:rPr lang="en-US" sz="1800" b="1">
                  <a:latin typeface="+mj-lt"/>
                </a:rPr>
                <a:t>Transition from primary to high school</a:t>
              </a:r>
            </a:p>
          </p:txBody>
        </p:sp>
      </p:grpSp>
      <p:grpSp>
        <p:nvGrpSpPr>
          <p:cNvPr id="42" name="Group 41" descr="QR code linking to 'Enhancing the transition to high school for students'.&#10;">
            <a:extLst>
              <a:ext uri="{FF2B5EF4-FFF2-40B4-BE49-F238E27FC236}">
                <a16:creationId xmlns:a16="http://schemas.microsoft.com/office/drawing/2014/main" id="{105714BF-6720-AF51-B0F3-E72D03DA168C}"/>
              </a:ext>
            </a:extLst>
          </p:cNvPr>
          <p:cNvGrpSpPr/>
          <p:nvPr/>
        </p:nvGrpSpPr>
        <p:grpSpPr>
          <a:xfrm>
            <a:off x="8736382" y="1677571"/>
            <a:ext cx="3107618" cy="4072343"/>
            <a:chOff x="8307482" y="1677571"/>
            <a:chExt cx="3107618" cy="4072343"/>
          </a:xfrm>
        </p:grpSpPr>
        <p:sp>
          <p:nvSpPr>
            <p:cNvPr id="30" name="Rectangle: Rounded Corners 29">
              <a:extLst>
                <a:ext uri="{FF2B5EF4-FFF2-40B4-BE49-F238E27FC236}">
                  <a16:creationId xmlns:a16="http://schemas.microsoft.com/office/drawing/2014/main" id="{8BE0CCAB-1010-8D9D-F888-0FF2763DC369}"/>
                </a:ext>
              </a:extLst>
            </p:cNvPr>
            <p:cNvSpPr/>
            <p:nvPr/>
          </p:nvSpPr>
          <p:spPr>
            <a:xfrm>
              <a:off x="8307482" y="1677571"/>
              <a:ext cx="3107618" cy="310761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E2EEF63-1512-D0D4-4582-B9569FAF5F64}"/>
                </a:ext>
              </a:extLst>
            </p:cNvPr>
            <p:cNvSpPr/>
            <p:nvPr/>
          </p:nvSpPr>
          <p:spPr>
            <a:xfrm>
              <a:off x="8449006" y="1819096"/>
              <a:ext cx="2824571" cy="28245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qr code with a white background&#10;&#10;AI-generated content may be incorrect.">
              <a:extLst>
                <a:ext uri="{FF2B5EF4-FFF2-40B4-BE49-F238E27FC236}">
                  <a16:creationId xmlns:a16="http://schemas.microsoft.com/office/drawing/2014/main" id="{F087069B-FB4B-FD08-2BF4-77771C94E0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608663" y="1978753"/>
              <a:ext cx="2505256" cy="2505255"/>
            </a:xfrm>
            <a:prstGeom prst="rect">
              <a:avLst/>
            </a:prstGeom>
          </p:spPr>
        </p:pic>
        <p:sp>
          <p:nvSpPr>
            <p:cNvPr id="34" name="TextBox 33">
              <a:extLst>
                <a:ext uri="{FF2B5EF4-FFF2-40B4-BE49-F238E27FC236}">
                  <a16:creationId xmlns:a16="http://schemas.microsoft.com/office/drawing/2014/main" id="{01EFB911-1E03-4CA7-DF66-E6CC258A02BB}"/>
                </a:ext>
              </a:extLst>
            </p:cNvPr>
            <p:cNvSpPr txBox="1"/>
            <p:nvPr/>
          </p:nvSpPr>
          <p:spPr>
            <a:xfrm>
              <a:off x="8307482" y="4923962"/>
              <a:ext cx="3107618" cy="825952"/>
            </a:xfrm>
            <a:prstGeom prst="rect">
              <a:avLst/>
            </a:prstGeom>
            <a:noFill/>
          </p:spPr>
          <p:txBody>
            <a:bodyPr wrap="square">
              <a:spAutoFit/>
            </a:bodyPr>
            <a:lstStyle/>
            <a:p>
              <a:pPr>
                <a:lnSpc>
                  <a:spcPct val="150000"/>
                </a:lnSpc>
                <a:spcAft>
                  <a:spcPts val="1200"/>
                </a:spcAft>
              </a:pPr>
              <a:r>
                <a:rPr lang="en-US" sz="1800" b="1">
                  <a:latin typeface="+mj-lt"/>
                </a:rPr>
                <a:t>Enhancing the transition to high school for students</a:t>
              </a:r>
            </a:p>
          </p:txBody>
        </p:sp>
      </p:grpSp>
      <p:cxnSp>
        <p:nvCxnSpPr>
          <p:cNvPr id="38" name="Straight Connector 37">
            <a:extLst>
              <a:ext uri="{FF2B5EF4-FFF2-40B4-BE49-F238E27FC236}">
                <a16:creationId xmlns:a16="http://schemas.microsoft.com/office/drawing/2014/main" id="{1C1200A4-6313-8F3B-FAD4-19885FF55169}"/>
              </a:ext>
              <a:ext uri="{C183D7F6-B498-43B3-948B-1728B52AA6E4}">
                <adec:decorative xmlns:adec="http://schemas.microsoft.com/office/drawing/2017/decorative" val="1"/>
              </a:ext>
            </a:extLst>
          </p:cNvPr>
          <p:cNvCxnSpPr/>
          <p:nvPr/>
        </p:nvCxnSpPr>
        <p:spPr>
          <a:xfrm>
            <a:off x="4201703" y="1385991"/>
            <a:ext cx="0" cy="45686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B238CBA-081E-F83F-A833-D8D92A096F8F}"/>
              </a:ext>
              <a:ext uri="{C183D7F6-B498-43B3-948B-1728B52AA6E4}">
                <adec:decorative xmlns:adec="http://schemas.microsoft.com/office/drawing/2017/decorative" val="1"/>
              </a:ext>
            </a:extLst>
          </p:cNvPr>
          <p:cNvCxnSpPr/>
          <p:nvPr/>
        </p:nvCxnSpPr>
        <p:spPr>
          <a:xfrm>
            <a:off x="8260696" y="1385991"/>
            <a:ext cx="0" cy="45686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80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3F730-1BC8-B6AF-1C01-041AF784392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007CE27-6DDF-CA11-59A7-21B444E2F237}"/>
              </a:ext>
            </a:extLst>
          </p:cNvPr>
          <p:cNvSpPr>
            <a:spLocks noGrp="1"/>
          </p:cNvSpPr>
          <p:nvPr>
            <p:ph type="ctrTitle"/>
          </p:nvPr>
        </p:nvSpPr>
        <p:spPr>
          <a:xfrm>
            <a:off x="540000" y="4067881"/>
            <a:ext cx="11291998" cy="800681"/>
          </a:xfrm>
        </p:spPr>
        <p:txBody>
          <a:bodyPr/>
          <a:lstStyle/>
          <a:p>
            <a:r>
              <a:rPr lang="en-AU"/>
              <a:t>Overview of Workshop 2</a:t>
            </a:r>
          </a:p>
        </p:txBody>
      </p:sp>
      <p:sp>
        <p:nvSpPr>
          <p:cNvPr id="2" name="TextBox 1">
            <a:extLst>
              <a:ext uri="{FF2B5EF4-FFF2-40B4-BE49-F238E27FC236}">
                <a16:creationId xmlns:a16="http://schemas.microsoft.com/office/drawing/2014/main" id="{80462C82-4222-FB19-7841-4903C229D026}"/>
              </a:ext>
            </a:extLst>
          </p:cNvPr>
          <p:cNvSpPr txBox="1"/>
          <p:nvPr/>
        </p:nvSpPr>
        <p:spPr>
          <a:xfrm>
            <a:off x="540000" y="4978921"/>
            <a:ext cx="10310648" cy="554776"/>
          </a:xfrm>
          <a:prstGeom prst="rect">
            <a:avLst/>
          </a:prstGeom>
          <a:noFill/>
        </p:spPr>
        <p:txBody>
          <a:bodyPr wrap="square" lIns="0" tIns="0" rIns="0" bIns="0" rtlCol="0">
            <a:noAutofit/>
          </a:bodyPr>
          <a:lstStyle/>
          <a:p>
            <a:pPr algn="l"/>
            <a:r>
              <a:rPr lang="en-US" sz="3600">
                <a:solidFill>
                  <a:schemeClr val="accent4"/>
                </a:solidFill>
              </a:rPr>
              <a:t>Supporting transition through the curriculum</a:t>
            </a:r>
          </a:p>
        </p:txBody>
      </p:sp>
    </p:spTree>
    <p:extLst>
      <p:ext uri="{BB962C8B-B14F-4D97-AF65-F5344CB8AC3E}">
        <p14:creationId xmlns:p14="http://schemas.microsoft.com/office/powerpoint/2010/main" val="143632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E014B1-4941-EC57-2223-8FF3D42C2058}"/>
              </a:ext>
            </a:extLst>
          </p:cNvPr>
          <p:cNvSpPr>
            <a:spLocks noGrp="1"/>
          </p:cNvSpPr>
          <p:nvPr>
            <p:ph type="title"/>
          </p:nvPr>
        </p:nvSpPr>
        <p:spPr/>
        <p:txBody>
          <a:bodyPr anchor="t">
            <a:normAutofit/>
          </a:bodyPr>
          <a:lstStyle/>
          <a:p>
            <a:r>
              <a:rPr lang="en-AU"/>
              <a:t>Supporting transition through the curriculum</a:t>
            </a:r>
          </a:p>
        </p:txBody>
      </p:sp>
      <p:sp>
        <p:nvSpPr>
          <p:cNvPr id="15" name="Text Placeholder 4">
            <a:extLst>
              <a:ext uri="{FF2B5EF4-FFF2-40B4-BE49-F238E27FC236}">
                <a16:creationId xmlns:a16="http://schemas.microsoft.com/office/drawing/2014/main" id="{748988A7-F3DF-F4C9-F40C-D0383CA3FE7A}"/>
              </a:ext>
            </a:extLst>
          </p:cNvPr>
          <p:cNvSpPr>
            <a:spLocks noGrp="1"/>
          </p:cNvSpPr>
          <p:nvPr>
            <p:ph type="body" sz="quarter" idx="18"/>
          </p:nvPr>
        </p:nvSpPr>
        <p:spPr/>
        <p:txBody>
          <a:bodyPr anchor="b">
            <a:noAutofit/>
          </a:bodyPr>
          <a:lstStyle/>
          <a:p>
            <a:pPr>
              <a:lnSpc>
                <a:spcPct val="140000"/>
              </a:lnSpc>
            </a:pPr>
            <a:r>
              <a:rPr lang="en-US"/>
              <a:t>Next workshop </a:t>
            </a:r>
          </a:p>
        </p:txBody>
      </p:sp>
      <p:sp>
        <p:nvSpPr>
          <p:cNvPr id="2" name="Rounded Rectangle 1">
            <a:extLst>
              <a:ext uri="{FF2B5EF4-FFF2-40B4-BE49-F238E27FC236}">
                <a16:creationId xmlns:a16="http://schemas.microsoft.com/office/drawing/2014/main" id="{9C5B43B0-B8E7-B5EB-A153-825D91518C73}"/>
              </a:ext>
              <a:ext uri="{C183D7F6-B498-43B3-948B-1728B52AA6E4}">
                <adec:decorative xmlns:adec="http://schemas.microsoft.com/office/drawing/2017/decorative" val="1"/>
              </a:ext>
            </a:extLst>
          </p:cNvPr>
          <p:cNvSpPr/>
          <p:nvPr/>
        </p:nvSpPr>
        <p:spPr>
          <a:xfrm>
            <a:off x="1075396" y="1525480"/>
            <a:ext cx="10768604" cy="1376886"/>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0"/>
          <a:lstStyle/>
          <a:p>
            <a:pPr>
              <a:lnSpc>
                <a:spcPct val="150000"/>
              </a:lnSpc>
            </a:pPr>
            <a:r>
              <a:rPr lang="en-AU" sz="1800" b="1"/>
              <a:t>Continuity of learning</a:t>
            </a:r>
          </a:p>
          <a:p>
            <a:pPr>
              <a:lnSpc>
                <a:spcPct val="150000"/>
              </a:lnSpc>
            </a:pPr>
            <a:r>
              <a:rPr lang="en-AU" sz="1800"/>
              <a:t>Explore what continuity of learning means and how to facilitate this during a student's transition from primary to high school.</a:t>
            </a:r>
          </a:p>
        </p:txBody>
      </p:sp>
      <p:grpSp>
        <p:nvGrpSpPr>
          <p:cNvPr id="11" name="Group 10">
            <a:extLst>
              <a:ext uri="{FF2B5EF4-FFF2-40B4-BE49-F238E27FC236}">
                <a16:creationId xmlns:a16="http://schemas.microsoft.com/office/drawing/2014/main" id="{4A1EBB4B-5AD2-2732-1CF7-563033F84A64}"/>
              </a:ext>
              <a:ext uri="{C183D7F6-B498-43B3-948B-1728B52AA6E4}">
                <adec:decorative xmlns:adec="http://schemas.microsoft.com/office/drawing/2017/decorative" val="1"/>
              </a:ext>
            </a:extLst>
          </p:cNvPr>
          <p:cNvGrpSpPr/>
          <p:nvPr/>
        </p:nvGrpSpPr>
        <p:grpSpPr>
          <a:xfrm>
            <a:off x="360000" y="1473201"/>
            <a:ext cx="1481440" cy="1481441"/>
            <a:chOff x="256234" y="1566452"/>
            <a:chExt cx="1083356" cy="1083357"/>
          </a:xfrm>
        </p:grpSpPr>
        <p:sp>
          <p:nvSpPr>
            <p:cNvPr id="12" name="Rectangle: Rounded Corners 8">
              <a:extLst>
                <a:ext uri="{FF2B5EF4-FFF2-40B4-BE49-F238E27FC236}">
                  <a16:creationId xmlns:a16="http://schemas.microsoft.com/office/drawing/2014/main" id="{5DEE0600-879D-A0E7-9B78-693F77F29AD4}"/>
                </a:ext>
              </a:extLst>
            </p:cNvPr>
            <p:cNvSpPr/>
            <p:nvPr/>
          </p:nvSpPr>
          <p:spPr>
            <a:xfrm>
              <a:off x="256234" y="1566452"/>
              <a:ext cx="1083356" cy="1083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600" b="0" i="0">
                <a:solidFill>
                  <a:schemeClr val="tx2"/>
                </a:solidFill>
                <a:effectLst/>
                <a:latin typeface="Public Sans Medium" pitchFamily="2" charset="0"/>
              </a:endParaRPr>
            </a:p>
          </p:txBody>
        </p:sp>
        <p:sp>
          <p:nvSpPr>
            <p:cNvPr id="13" name="Oval 12">
              <a:extLst>
                <a:ext uri="{FF2B5EF4-FFF2-40B4-BE49-F238E27FC236}">
                  <a16:creationId xmlns:a16="http://schemas.microsoft.com/office/drawing/2014/main" id="{504201D1-FD31-301A-94D0-5363C1763624}"/>
                </a:ext>
              </a:extLst>
            </p:cNvPr>
            <p:cNvSpPr/>
            <p:nvPr/>
          </p:nvSpPr>
          <p:spPr>
            <a:xfrm>
              <a:off x="347913" y="1658130"/>
              <a:ext cx="899999"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Public Sans" pitchFamily="2" charset="77"/>
              </a:endParaRPr>
            </a:p>
          </p:txBody>
        </p:sp>
        <p:pic>
          <p:nvPicPr>
            <p:cNvPr id="14" name="Graphic 13">
              <a:extLst>
                <a:ext uri="{FF2B5EF4-FFF2-40B4-BE49-F238E27FC236}">
                  <a16:creationId xmlns:a16="http://schemas.microsoft.com/office/drawing/2014/main" id="{3A64C27F-665B-0DBC-1113-CADF96DB82A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28953" y="1832084"/>
              <a:ext cx="562441" cy="552909"/>
            </a:xfrm>
            <a:prstGeom prst="rect">
              <a:avLst/>
            </a:prstGeom>
          </p:spPr>
        </p:pic>
      </p:grpSp>
      <p:sp>
        <p:nvSpPr>
          <p:cNvPr id="5" name="Rounded Rectangle 4">
            <a:extLst>
              <a:ext uri="{FF2B5EF4-FFF2-40B4-BE49-F238E27FC236}">
                <a16:creationId xmlns:a16="http://schemas.microsoft.com/office/drawing/2014/main" id="{4950E339-BCC6-C898-CC7E-E2D185C6B5D0}"/>
              </a:ext>
              <a:ext uri="{C183D7F6-B498-43B3-948B-1728B52AA6E4}">
                <adec:decorative xmlns:adec="http://schemas.microsoft.com/office/drawing/2017/decorative" val="1"/>
              </a:ext>
            </a:extLst>
          </p:cNvPr>
          <p:cNvSpPr/>
          <p:nvPr/>
        </p:nvSpPr>
        <p:spPr>
          <a:xfrm>
            <a:off x="1075396" y="3143191"/>
            <a:ext cx="10768604" cy="1382255"/>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0"/>
          <a:lstStyle/>
          <a:p>
            <a:pPr>
              <a:lnSpc>
                <a:spcPct val="150000"/>
              </a:lnSpc>
            </a:pPr>
            <a:r>
              <a:rPr lang="en-AU" sz="1800" b="1"/>
              <a:t>Curriculum alignment</a:t>
            </a:r>
          </a:p>
          <a:p>
            <a:pPr>
              <a:lnSpc>
                <a:spcPct val="150000"/>
              </a:lnSpc>
            </a:pPr>
            <a:r>
              <a:rPr lang="en-AU" sz="1800"/>
              <a:t>Understand how Stage 3 and Stage 4 syllabuses work together to support continuity of learning.</a:t>
            </a:r>
          </a:p>
          <a:p>
            <a:pPr>
              <a:lnSpc>
                <a:spcPct val="150000"/>
              </a:lnSpc>
            </a:pPr>
            <a:endParaRPr lang="en-US" sz="1800"/>
          </a:p>
        </p:txBody>
      </p:sp>
      <p:grpSp>
        <p:nvGrpSpPr>
          <p:cNvPr id="16" name="Group 15">
            <a:extLst>
              <a:ext uri="{FF2B5EF4-FFF2-40B4-BE49-F238E27FC236}">
                <a16:creationId xmlns:a16="http://schemas.microsoft.com/office/drawing/2014/main" id="{88533B29-8FCD-529D-2D5A-CD14F20FFD9D}"/>
              </a:ext>
              <a:ext uri="{C183D7F6-B498-43B3-948B-1728B52AA6E4}">
                <adec:decorative xmlns:adec="http://schemas.microsoft.com/office/drawing/2017/decorative" val="1"/>
              </a:ext>
            </a:extLst>
          </p:cNvPr>
          <p:cNvGrpSpPr/>
          <p:nvPr/>
        </p:nvGrpSpPr>
        <p:grpSpPr>
          <a:xfrm>
            <a:off x="360000" y="3093596"/>
            <a:ext cx="1481440" cy="1481441"/>
            <a:chOff x="256234" y="1566452"/>
            <a:chExt cx="1083356" cy="1083357"/>
          </a:xfrm>
        </p:grpSpPr>
        <p:sp>
          <p:nvSpPr>
            <p:cNvPr id="17" name="Rectangle: Rounded Corners 8">
              <a:extLst>
                <a:ext uri="{FF2B5EF4-FFF2-40B4-BE49-F238E27FC236}">
                  <a16:creationId xmlns:a16="http://schemas.microsoft.com/office/drawing/2014/main" id="{B586EF03-35A0-3B7A-2748-1DC54B952462}"/>
                </a:ext>
              </a:extLst>
            </p:cNvPr>
            <p:cNvSpPr/>
            <p:nvPr/>
          </p:nvSpPr>
          <p:spPr>
            <a:xfrm>
              <a:off x="256234" y="1566452"/>
              <a:ext cx="1083356" cy="1083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600" b="0" i="0">
                <a:solidFill>
                  <a:schemeClr val="tx2"/>
                </a:solidFill>
                <a:effectLst/>
                <a:latin typeface="Public Sans Medium" pitchFamily="2" charset="0"/>
              </a:endParaRPr>
            </a:p>
          </p:txBody>
        </p:sp>
        <p:sp>
          <p:nvSpPr>
            <p:cNvPr id="18" name="Oval 17">
              <a:extLst>
                <a:ext uri="{FF2B5EF4-FFF2-40B4-BE49-F238E27FC236}">
                  <a16:creationId xmlns:a16="http://schemas.microsoft.com/office/drawing/2014/main" id="{ABC9F674-611E-14A0-204D-F9F684176BC9}"/>
                </a:ext>
              </a:extLst>
            </p:cNvPr>
            <p:cNvSpPr/>
            <p:nvPr/>
          </p:nvSpPr>
          <p:spPr>
            <a:xfrm>
              <a:off x="347913" y="1658130"/>
              <a:ext cx="899999"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Public Sans" pitchFamily="2" charset="77"/>
              </a:endParaRPr>
            </a:p>
          </p:txBody>
        </p:sp>
        <p:pic>
          <p:nvPicPr>
            <p:cNvPr id="19" name="Graphic 18">
              <a:extLst>
                <a:ext uri="{FF2B5EF4-FFF2-40B4-BE49-F238E27FC236}">
                  <a16:creationId xmlns:a16="http://schemas.microsoft.com/office/drawing/2014/main" id="{40823042-A536-8DAE-849F-8B26508E75B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47020" y="1856334"/>
              <a:ext cx="504408" cy="504408"/>
            </a:xfrm>
            <a:prstGeom prst="rect">
              <a:avLst/>
            </a:prstGeom>
          </p:spPr>
        </p:pic>
      </p:grpSp>
      <p:sp>
        <p:nvSpPr>
          <p:cNvPr id="8" name="Rounded Rectangle 7">
            <a:extLst>
              <a:ext uri="{FF2B5EF4-FFF2-40B4-BE49-F238E27FC236}">
                <a16:creationId xmlns:a16="http://schemas.microsoft.com/office/drawing/2014/main" id="{5D834268-B6D9-4021-A551-152538B42607}"/>
              </a:ext>
              <a:ext uri="{C183D7F6-B498-43B3-948B-1728B52AA6E4}">
                <adec:decorative xmlns:adec="http://schemas.microsoft.com/office/drawing/2017/decorative" val="1"/>
              </a:ext>
            </a:extLst>
          </p:cNvPr>
          <p:cNvSpPr/>
          <p:nvPr/>
        </p:nvSpPr>
        <p:spPr>
          <a:xfrm>
            <a:off x="1075396" y="4766270"/>
            <a:ext cx="10768604" cy="1382256"/>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0"/>
          <a:lstStyle/>
          <a:p>
            <a:pPr>
              <a:lnSpc>
                <a:spcPct val="150000"/>
              </a:lnSpc>
            </a:pPr>
            <a:r>
              <a:rPr lang="en-AU" sz="1800" b="1"/>
              <a:t>Staff collaboration</a:t>
            </a:r>
          </a:p>
          <a:p>
            <a:pPr>
              <a:lnSpc>
                <a:spcPct val="150000"/>
              </a:lnSpc>
            </a:pPr>
            <a:r>
              <a:rPr lang="en-AU" sz="1800"/>
              <a:t>Explore strategies to build strong staff relationships that foster inclusion, wellbeing and successful transition.</a:t>
            </a:r>
          </a:p>
        </p:txBody>
      </p:sp>
      <p:grpSp>
        <p:nvGrpSpPr>
          <p:cNvPr id="20" name="Group 19">
            <a:extLst>
              <a:ext uri="{FF2B5EF4-FFF2-40B4-BE49-F238E27FC236}">
                <a16:creationId xmlns:a16="http://schemas.microsoft.com/office/drawing/2014/main" id="{C7EE83A0-54C1-5DFF-DAFD-9B91919B7090}"/>
              </a:ext>
              <a:ext uri="{C183D7F6-B498-43B3-948B-1728B52AA6E4}">
                <adec:decorative xmlns:adec="http://schemas.microsoft.com/office/drawing/2017/decorative" val="1"/>
              </a:ext>
            </a:extLst>
          </p:cNvPr>
          <p:cNvGrpSpPr/>
          <p:nvPr/>
        </p:nvGrpSpPr>
        <p:grpSpPr>
          <a:xfrm>
            <a:off x="367670" y="4716160"/>
            <a:ext cx="1481440" cy="1481441"/>
            <a:chOff x="256234" y="1566452"/>
            <a:chExt cx="1083356" cy="1083357"/>
          </a:xfrm>
        </p:grpSpPr>
        <p:sp>
          <p:nvSpPr>
            <p:cNvPr id="21" name="Rectangle: Rounded Corners 8">
              <a:extLst>
                <a:ext uri="{FF2B5EF4-FFF2-40B4-BE49-F238E27FC236}">
                  <a16:creationId xmlns:a16="http://schemas.microsoft.com/office/drawing/2014/main" id="{F1E1F3B3-2600-74C8-3C31-2D3238B6E75E}"/>
                </a:ext>
              </a:extLst>
            </p:cNvPr>
            <p:cNvSpPr/>
            <p:nvPr/>
          </p:nvSpPr>
          <p:spPr>
            <a:xfrm>
              <a:off x="256234" y="1566452"/>
              <a:ext cx="1083356" cy="1083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600" b="0" i="0">
                <a:solidFill>
                  <a:schemeClr val="tx2"/>
                </a:solidFill>
                <a:effectLst/>
                <a:latin typeface="Public Sans Medium" pitchFamily="2" charset="0"/>
              </a:endParaRPr>
            </a:p>
          </p:txBody>
        </p:sp>
        <p:sp>
          <p:nvSpPr>
            <p:cNvPr id="22" name="Oval 21">
              <a:extLst>
                <a:ext uri="{FF2B5EF4-FFF2-40B4-BE49-F238E27FC236}">
                  <a16:creationId xmlns:a16="http://schemas.microsoft.com/office/drawing/2014/main" id="{DB375AE6-42C8-96CF-3A4E-C4F6E87FAEEA}"/>
                </a:ext>
              </a:extLst>
            </p:cNvPr>
            <p:cNvSpPr/>
            <p:nvPr/>
          </p:nvSpPr>
          <p:spPr>
            <a:xfrm>
              <a:off x="347913" y="1658130"/>
              <a:ext cx="899999"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Public Sans" pitchFamily="2" charset="77"/>
              </a:endParaRPr>
            </a:p>
          </p:txBody>
        </p:sp>
        <p:pic>
          <p:nvPicPr>
            <p:cNvPr id="23" name="Graphic 22">
              <a:extLst>
                <a:ext uri="{FF2B5EF4-FFF2-40B4-BE49-F238E27FC236}">
                  <a16:creationId xmlns:a16="http://schemas.microsoft.com/office/drawing/2014/main" id="{F1A6E21A-E8A1-7BEB-F35E-E097B656B02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34758" y="1836101"/>
              <a:ext cx="526513" cy="535592"/>
            </a:xfrm>
            <a:prstGeom prst="rect">
              <a:avLst/>
            </a:prstGeom>
          </p:spPr>
        </p:pic>
      </p:grpSp>
      <p:sp>
        <p:nvSpPr>
          <p:cNvPr id="3" name="Slide Number Placeholder 2">
            <a:extLst>
              <a:ext uri="{FF2B5EF4-FFF2-40B4-BE49-F238E27FC236}">
                <a16:creationId xmlns:a16="http://schemas.microsoft.com/office/drawing/2014/main" id="{964EDDB0-0E11-70C8-D48E-28C7F99C2AE0}"/>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24</a:t>
            </a:fld>
            <a:endParaRPr lang="en-AU"/>
          </a:p>
        </p:txBody>
      </p:sp>
    </p:spTree>
    <p:extLst>
      <p:ext uri="{BB962C8B-B14F-4D97-AF65-F5344CB8AC3E}">
        <p14:creationId xmlns:p14="http://schemas.microsoft.com/office/powerpoint/2010/main" val="7773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41DE5-A29E-32E8-3081-9D245BF872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0BF4E6C-1941-FA15-0FE4-A97C461FAE9A}"/>
              </a:ext>
            </a:extLst>
          </p:cNvPr>
          <p:cNvSpPr>
            <a:spLocks noGrp="1"/>
          </p:cNvSpPr>
          <p:nvPr>
            <p:ph type="ctrTitle"/>
          </p:nvPr>
        </p:nvSpPr>
        <p:spPr/>
        <p:txBody>
          <a:bodyPr/>
          <a:lstStyle/>
          <a:p>
            <a:r>
              <a:rPr lang="en-AU"/>
              <a:t>Session evaluation</a:t>
            </a:r>
          </a:p>
        </p:txBody>
      </p:sp>
    </p:spTree>
    <p:extLst>
      <p:ext uri="{BB962C8B-B14F-4D97-AF65-F5344CB8AC3E}">
        <p14:creationId xmlns:p14="http://schemas.microsoft.com/office/powerpoint/2010/main" val="267663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05B9AF5-06CF-06C7-18CA-16909710E94C}"/>
              </a:ext>
            </a:extLst>
          </p:cNvPr>
          <p:cNvSpPr>
            <a:spLocks noGrp="1"/>
          </p:cNvSpPr>
          <p:nvPr>
            <p:ph type="title"/>
          </p:nvPr>
        </p:nvSpPr>
        <p:spPr/>
        <p:txBody>
          <a:bodyPr/>
          <a:lstStyle/>
          <a:p>
            <a:r>
              <a:rPr lang="en-US"/>
              <a:t>Evaluation survey- participants</a:t>
            </a:r>
          </a:p>
        </p:txBody>
      </p:sp>
      <p:sp>
        <p:nvSpPr>
          <p:cNvPr id="22" name="Text Placeholder 21">
            <a:extLst>
              <a:ext uri="{FF2B5EF4-FFF2-40B4-BE49-F238E27FC236}">
                <a16:creationId xmlns:a16="http://schemas.microsoft.com/office/drawing/2014/main" id="{659B438F-6922-80A0-1256-6ABF092C9E57}"/>
              </a:ext>
            </a:extLst>
          </p:cNvPr>
          <p:cNvSpPr>
            <a:spLocks noGrp="1"/>
          </p:cNvSpPr>
          <p:nvPr>
            <p:ph type="body" sz="quarter" idx="18"/>
          </p:nvPr>
        </p:nvSpPr>
        <p:spPr/>
        <p:txBody>
          <a:bodyPr/>
          <a:lstStyle/>
          <a:p>
            <a:r>
              <a:rPr lang="en-US"/>
              <a:t>Workshop 1 – Exploring the evidence base to support effective transition</a:t>
            </a:r>
          </a:p>
        </p:txBody>
      </p:sp>
      <p:sp>
        <p:nvSpPr>
          <p:cNvPr id="23" name="Text Placeholder 4">
            <a:extLst>
              <a:ext uri="{FF2B5EF4-FFF2-40B4-BE49-F238E27FC236}">
                <a16:creationId xmlns:a16="http://schemas.microsoft.com/office/drawing/2014/main" id="{305B810B-CCFB-B2C9-A1C7-5F4A47B221B9}"/>
              </a:ext>
            </a:extLst>
          </p:cNvPr>
          <p:cNvSpPr txBox="1">
            <a:spLocks/>
          </p:cNvSpPr>
          <p:nvPr/>
        </p:nvSpPr>
        <p:spPr>
          <a:xfrm>
            <a:off x="359998" y="1792308"/>
            <a:ext cx="6443662" cy="89197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AU" b="1">
                <a:latin typeface="+mj-lt"/>
              </a:rPr>
              <a:t>Please complete the evaluation form to share your feedback about this workshop.</a:t>
            </a:r>
            <a:endParaRPr lang="en-US"/>
          </a:p>
        </p:txBody>
      </p:sp>
      <p:sp>
        <p:nvSpPr>
          <p:cNvPr id="4" name="TextBox 3">
            <a:extLst>
              <a:ext uri="{FF2B5EF4-FFF2-40B4-BE49-F238E27FC236}">
                <a16:creationId xmlns:a16="http://schemas.microsoft.com/office/drawing/2014/main" id="{8EE489CE-10CD-0CC1-E07F-084BC01EA330}"/>
              </a:ext>
            </a:extLst>
          </p:cNvPr>
          <p:cNvSpPr txBox="1"/>
          <p:nvPr/>
        </p:nvSpPr>
        <p:spPr>
          <a:xfrm>
            <a:off x="359998" y="2960643"/>
            <a:ext cx="6369415" cy="937760"/>
          </a:xfrm>
          <a:prstGeom prst="roundRect">
            <a:avLst>
              <a:gd name="adj" fmla="val 9710"/>
            </a:avLst>
          </a:prstGeom>
          <a:solidFill>
            <a:schemeClr val="accent4"/>
          </a:solidFill>
          <a:ln w="34925">
            <a:noFill/>
          </a:ln>
        </p:spPr>
        <p:txBody>
          <a:bodyPr wrap="square" lIns="900000" tIns="468000" rIns="180000" bIns="468000" anchor="ctr" anchorCtr="0">
            <a:noAutofit/>
          </a:bodyPr>
          <a:lstStyle/>
          <a:p>
            <a:r>
              <a:rPr lang="en-GB"/>
              <a:t>Workshop 1 – participant survey </a:t>
            </a:r>
            <a:endParaRPr lang="en-GB">
              <a:hlinkClick r:id="rId3"/>
            </a:endParaRPr>
          </a:p>
        </p:txBody>
      </p:sp>
      <p:grpSp>
        <p:nvGrpSpPr>
          <p:cNvPr id="5" name="Group 4">
            <a:extLst>
              <a:ext uri="{FF2B5EF4-FFF2-40B4-BE49-F238E27FC236}">
                <a16:creationId xmlns:a16="http://schemas.microsoft.com/office/drawing/2014/main" id="{B9F2A94D-054F-2AE5-808A-89C4A5E474E6}"/>
              </a:ext>
              <a:ext uri="{C183D7F6-B498-43B3-948B-1728B52AA6E4}">
                <adec:decorative xmlns:adec="http://schemas.microsoft.com/office/drawing/2017/decorative" val="1"/>
              </a:ext>
            </a:extLst>
          </p:cNvPr>
          <p:cNvGrpSpPr/>
          <p:nvPr/>
        </p:nvGrpSpPr>
        <p:grpSpPr>
          <a:xfrm>
            <a:off x="497474" y="3151841"/>
            <a:ext cx="555365" cy="555365"/>
            <a:chOff x="6169610" y="5457017"/>
            <a:chExt cx="359177" cy="359177"/>
          </a:xfrm>
        </p:grpSpPr>
        <p:sp>
          <p:nvSpPr>
            <p:cNvPr id="6" name="Oval 5">
              <a:extLst>
                <a:ext uri="{FF2B5EF4-FFF2-40B4-BE49-F238E27FC236}">
                  <a16:creationId xmlns:a16="http://schemas.microsoft.com/office/drawing/2014/main" id="{341E2E77-8AF0-2696-9609-22477F1AD220}"/>
                </a:ext>
              </a:extLst>
            </p:cNvPr>
            <p:cNvSpPr/>
            <p:nvPr/>
          </p:nvSpPr>
          <p:spPr>
            <a:xfrm>
              <a:off x="6169610" y="5457017"/>
              <a:ext cx="359177" cy="359177"/>
            </a:xfrm>
            <a:prstGeom prst="ellipse">
              <a:avLst/>
            </a:prstGeom>
            <a:solidFill>
              <a:schemeClr val="bg1"/>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4D3066C4-C179-9955-A6D1-C8E48D5D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1888" y="5530390"/>
              <a:ext cx="216443" cy="215047"/>
            </a:xfrm>
            <a:prstGeom prst="rect">
              <a:avLst/>
            </a:prstGeom>
          </p:spPr>
        </p:pic>
      </p:grpSp>
      <p:sp>
        <p:nvSpPr>
          <p:cNvPr id="8" name="TextBox 7">
            <a:extLst>
              <a:ext uri="{FF2B5EF4-FFF2-40B4-BE49-F238E27FC236}">
                <a16:creationId xmlns:a16="http://schemas.microsoft.com/office/drawing/2014/main" id="{82617F8E-6DB3-50CE-80F2-62F74F5B0525}"/>
              </a:ext>
            </a:extLst>
          </p:cNvPr>
          <p:cNvSpPr txBox="1"/>
          <p:nvPr/>
        </p:nvSpPr>
        <p:spPr>
          <a:xfrm>
            <a:off x="359998" y="4118790"/>
            <a:ext cx="6369415" cy="1532622"/>
          </a:xfrm>
          <a:prstGeom prst="roundRect">
            <a:avLst>
              <a:gd name="adj" fmla="val 6624"/>
            </a:avLst>
          </a:prstGeom>
          <a:solidFill>
            <a:schemeClr val="accent4"/>
          </a:solidFill>
          <a:ln w="34925">
            <a:noFill/>
          </a:ln>
        </p:spPr>
        <p:txBody>
          <a:bodyPr wrap="square" lIns="1080000" tIns="503999" rIns="216000" bIns="540000" anchor="ctr" anchorCtr="0">
            <a:noAutofit/>
          </a:bodyPr>
          <a:lstStyle/>
          <a:p>
            <a:pPr>
              <a:lnSpc>
                <a:spcPct val="150000"/>
              </a:lnSpc>
              <a:spcAft>
                <a:spcPts val="1200"/>
              </a:spcAft>
            </a:pPr>
            <a:r>
              <a:rPr lang="en-AU" sz="1800"/>
              <a:t>Your insights will help us understand what worked well and how we can continue to improve future professional learning sessions.</a:t>
            </a:r>
          </a:p>
        </p:txBody>
      </p:sp>
      <p:grpSp>
        <p:nvGrpSpPr>
          <p:cNvPr id="10" name="Group 9">
            <a:extLst>
              <a:ext uri="{FF2B5EF4-FFF2-40B4-BE49-F238E27FC236}">
                <a16:creationId xmlns:a16="http://schemas.microsoft.com/office/drawing/2014/main" id="{164BC1CE-046C-F64C-6D22-B4A37FAF3350}"/>
              </a:ext>
              <a:ext uri="{C183D7F6-B498-43B3-948B-1728B52AA6E4}">
                <adec:decorative xmlns:adec="http://schemas.microsoft.com/office/drawing/2017/decorative" val="1"/>
              </a:ext>
            </a:extLst>
          </p:cNvPr>
          <p:cNvGrpSpPr/>
          <p:nvPr/>
        </p:nvGrpSpPr>
        <p:grpSpPr>
          <a:xfrm>
            <a:off x="497474" y="4607419"/>
            <a:ext cx="555365" cy="555365"/>
            <a:chOff x="642993" y="1766133"/>
            <a:chExt cx="545602" cy="545602"/>
          </a:xfrm>
        </p:grpSpPr>
        <p:sp>
          <p:nvSpPr>
            <p:cNvPr id="12" name="Oval 11">
              <a:extLst>
                <a:ext uri="{FF2B5EF4-FFF2-40B4-BE49-F238E27FC236}">
                  <a16:creationId xmlns:a16="http://schemas.microsoft.com/office/drawing/2014/main" id="{05D508D1-8B9B-71EB-22F5-EFD44C6A68D2}"/>
                </a:ext>
              </a:extLst>
            </p:cNvPr>
            <p:cNvSpPr/>
            <p:nvPr/>
          </p:nvSpPr>
          <p:spPr>
            <a:xfrm>
              <a:off x="642993" y="1766133"/>
              <a:ext cx="545602" cy="545602"/>
            </a:xfrm>
            <a:prstGeom prst="ellipse">
              <a:avLst/>
            </a:prstGeom>
            <a:solidFill>
              <a:schemeClr val="bg1"/>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4CEC0AE-5C57-4DFC-F60D-69BB52779964}"/>
                </a:ext>
              </a:extLst>
            </p:cNvPr>
            <p:cNvSpPr/>
            <p:nvPr/>
          </p:nvSpPr>
          <p:spPr>
            <a:xfrm>
              <a:off x="848300" y="1888864"/>
              <a:ext cx="186868" cy="300141"/>
            </a:xfrm>
            <a:custGeom>
              <a:avLst/>
              <a:gdLst>
                <a:gd name="connsiteX0" fmla="*/ 225567 w 227481"/>
                <a:gd name="connsiteY0" fmla="*/ 180879 h 365374"/>
                <a:gd name="connsiteX1" fmla="*/ 213830 w 227481"/>
                <a:gd name="connsiteY1" fmla="*/ 208330 h 365374"/>
                <a:gd name="connsiteX2" fmla="*/ 62363 w 227481"/>
                <a:gd name="connsiteY2" fmla="*/ 353179 h 365374"/>
                <a:gd name="connsiteX3" fmla="*/ 8668 w 227481"/>
                <a:gd name="connsiteY3" fmla="*/ 351316 h 365374"/>
                <a:gd name="connsiteX4" fmla="*/ 9859 w 227481"/>
                <a:gd name="connsiteY4" fmla="*/ 298270 h 365374"/>
                <a:gd name="connsiteX5" fmla="*/ 132596 w 227481"/>
                <a:gd name="connsiteY5" fmla="*/ 180879 h 365374"/>
                <a:gd name="connsiteX6" fmla="*/ 9867 w 227481"/>
                <a:gd name="connsiteY6" fmla="*/ 63504 h 365374"/>
                <a:gd name="connsiteX7" fmla="*/ 8571 w 227481"/>
                <a:gd name="connsiteY7" fmla="*/ 9794 h 365374"/>
                <a:gd name="connsiteX8" fmla="*/ 62281 w 227481"/>
                <a:gd name="connsiteY8" fmla="*/ 8506 h 365374"/>
                <a:gd name="connsiteX9" fmla="*/ 62379 w 227481"/>
                <a:gd name="connsiteY9" fmla="*/ 8595 h 365374"/>
                <a:gd name="connsiteX10" fmla="*/ 213846 w 227481"/>
                <a:gd name="connsiteY10" fmla="*/ 153429 h 365374"/>
                <a:gd name="connsiteX11" fmla="*/ 225567 w 227481"/>
                <a:gd name="connsiteY11" fmla="*/ 180879 h 36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481" h="365374">
                  <a:moveTo>
                    <a:pt x="225567" y="180879"/>
                  </a:moveTo>
                  <a:cubicBezTo>
                    <a:pt x="225542" y="191247"/>
                    <a:pt x="221306" y="201153"/>
                    <a:pt x="213830" y="208330"/>
                  </a:cubicBezTo>
                  <a:lnTo>
                    <a:pt x="62363" y="353179"/>
                  </a:lnTo>
                  <a:cubicBezTo>
                    <a:pt x="47021" y="367492"/>
                    <a:pt x="22981" y="366657"/>
                    <a:pt x="8668" y="351316"/>
                  </a:cubicBezTo>
                  <a:cubicBezTo>
                    <a:pt x="-5393" y="336242"/>
                    <a:pt x="-4866" y="312704"/>
                    <a:pt x="9859" y="298270"/>
                  </a:cubicBezTo>
                  <a:lnTo>
                    <a:pt x="132596" y="180879"/>
                  </a:lnTo>
                  <a:lnTo>
                    <a:pt x="9867" y="63504"/>
                  </a:lnTo>
                  <a:cubicBezTo>
                    <a:pt x="-5320" y="49030"/>
                    <a:pt x="-5903" y="24981"/>
                    <a:pt x="8571" y="9794"/>
                  </a:cubicBezTo>
                  <a:cubicBezTo>
                    <a:pt x="23046" y="-5393"/>
                    <a:pt x="47094" y="-5968"/>
                    <a:pt x="62281" y="8506"/>
                  </a:cubicBezTo>
                  <a:cubicBezTo>
                    <a:pt x="62314" y="8531"/>
                    <a:pt x="62346" y="8563"/>
                    <a:pt x="62379" y="8595"/>
                  </a:cubicBezTo>
                  <a:lnTo>
                    <a:pt x="213846" y="153429"/>
                  </a:lnTo>
                  <a:cubicBezTo>
                    <a:pt x="221314" y="160605"/>
                    <a:pt x="225550" y="170519"/>
                    <a:pt x="225567" y="180879"/>
                  </a:cubicBezTo>
                  <a:close/>
                </a:path>
              </a:pathLst>
            </a:custGeom>
            <a:solidFill>
              <a:schemeClr val="accent2"/>
            </a:solidFill>
            <a:ln w="794" cap="flat">
              <a:noFill/>
              <a:prstDash val="solid"/>
              <a:miter/>
            </a:ln>
          </p:spPr>
          <p:txBody>
            <a:bodyPr rtlCol="0" anchor="ctr"/>
            <a:lstStyle/>
            <a:p>
              <a:endParaRPr lang="en-US"/>
            </a:p>
          </p:txBody>
        </p:sp>
      </p:grpSp>
      <p:cxnSp>
        <p:nvCxnSpPr>
          <p:cNvPr id="15" name="Straight Connector 14">
            <a:extLst>
              <a:ext uri="{FF2B5EF4-FFF2-40B4-BE49-F238E27FC236}">
                <a16:creationId xmlns:a16="http://schemas.microsoft.com/office/drawing/2014/main" id="{64418E65-FD6E-E234-3B69-5B5985FB80C4}"/>
              </a:ext>
              <a:ext uri="{C183D7F6-B498-43B3-948B-1728B52AA6E4}">
                <adec:decorative xmlns:adec="http://schemas.microsoft.com/office/drawing/2017/decorative" val="1"/>
              </a:ext>
            </a:extLst>
          </p:cNvPr>
          <p:cNvCxnSpPr/>
          <p:nvPr/>
        </p:nvCxnSpPr>
        <p:spPr>
          <a:xfrm>
            <a:off x="7265280" y="1667382"/>
            <a:ext cx="0" cy="433443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2321AB7-1431-CB1A-4F84-07CB1B52CBFF}"/>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26</a:t>
            </a:fld>
            <a:endParaRPr lang="en-AU"/>
          </a:p>
        </p:txBody>
      </p:sp>
      <p:sp>
        <p:nvSpPr>
          <p:cNvPr id="9" name="TextBox 8">
            <a:extLst>
              <a:ext uri="{FF2B5EF4-FFF2-40B4-BE49-F238E27FC236}">
                <a16:creationId xmlns:a16="http://schemas.microsoft.com/office/drawing/2014/main" id="{93831944-F38F-6ED8-531B-E847999DD4E7}"/>
              </a:ext>
              <a:ext uri="{C183D7F6-B498-43B3-948B-1728B52AA6E4}">
                <adec:decorative xmlns:adec="http://schemas.microsoft.com/office/drawing/2017/decorative" val="1"/>
              </a:ext>
            </a:extLst>
          </p:cNvPr>
          <p:cNvSpPr txBox="1"/>
          <p:nvPr/>
        </p:nvSpPr>
        <p:spPr>
          <a:xfrm>
            <a:off x="8079244" y="2134054"/>
            <a:ext cx="3488062" cy="3528698"/>
          </a:xfrm>
          <a:prstGeom prst="roundRect">
            <a:avLst>
              <a:gd name="adj" fmla="val 6899"/>
            </a:avLst>
          </a:prstGeom>
          <a:noFill/>
          <a:ln w="57150">
            <a:solidFill>
              <a:schemeClr val="tx1"/>
            </a:solidFill>
          </a:ln>
        </p:spPr>
        <p:txBody>
          <a:bodyPr wrap="square" lIns="0" tIns="0" rIns="0" bIns="0" rtlCol="0" anchor="ctr" anchorCtr="1">
            <a:noAutofit/>
          </a:bodyPr>
          <a:lstStyle/>
          <a:p>
            <a:pPr algn="ctr">
              <a:lnSpc>
                <a:spcPct val="150000"/>
              </a:lnSpc>
            </a:pPr>
            <a:r>
              <a:rPr lang="en-AU" sz="1800" b="1" dirty="0">
                <a:highlight>
                  <a:srgbClr val="FFFF00"/>
                </a:highlight>
              </a:rPr>
              <a:t> </a:t>
            </a:r>
          </a:p>
        </p:txBody>
      </p:sp>
      <p:sp>
        <p:nvSpPr>
          <p:cNvPr id="16" name="Rectangle 3">
            <a:extLst>
              <a:ext uri="{FF2B5EF4-FFF2-40B4-BE49-F238E27FC236}">
                <a16:creationId xmlns:a16="http://schemas.microsoft.com/office/drawing/2014/main" id="{33B67B31-3D58-E4E6-A9CD-282A52F09C9E}"/>
              </a:ext>
            </a:extLst>
          </p:cNvPr>
          <p:cNvSpPr>
            <a:spLocks noChangeArrowheads="1"/>
          </p:cNvSpPr>
          <p:nvPr/>
        </p:nvSpPr>
        <p:spPr bwMode="auto">
          <a:xfrm>
            <a:off x="8282100" y="2423448"/>
            <a:ext cx="3201900" cy="294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lnSpc>
                <a:spcPct val="150000"/>
              </a:lnSpc>
              <a:spcBef>
                <a:spcPct val="0"/>
              </a:spcBef>
              <a:spcAft>
                <a:spcPct val="0"/>
              </a:spcAft>
            </a:pPr>
            <a:r>
              <a:rPr lang="en-AU" sz="1800" b="1" dirty="0">
                <a:highlight>
                  <a:srgbClr val="FFFF00"/>
                </a:highlight>
              </a:rPr>
              <a:t>Facilitator: Click the link </a:t>
            </a:r>
            <a:r>
              <a:rPr kumimoji="0" lang="en-US" altLang="en-US" sz="1800" b="0" i="0" u="none" strike="noStrike" cap="none" normalizeH="0" baseline="0" dirty="0">
                <a:ln>
                  <a:noFill/>
                </a:ln>
                <a:solidFill>
                  <a:schemeClr val="tx1"/>
                </a:solidFill>
                <a:effectLst/>
                <a:highlight>
                  <a:srgbClr val="FFFF00"/>
                </a:highlight>
                <a:latin typeface="Arial" panose="020B0604020202020204" pitchFamily="34" charset="0"/>
                <a:hlinkClick r:id="rId6"/>
              </a:rPr>
              <a:t>Transition from primary to high school workshop 1- participant survey – Copy form</a:t>
            </a:r>
            <a:r>
              <a:rPr kumimoji="0" lang="en-US" altLang="en-US" sz="1800" b="0" i="0" u="none" strike="noStrike" cap="none" normalizeH="0" baseline="0" dirty="0">
                <a:ln>
                  <a:noFill/>
                </a:ln>
                <a:solidFill>
                  <a:schemeClr val="tx1"/>
                </a:solidFill>
                <a:effectLst/>
                <a:highlight>
                  <a:srgbClr val="FFFF00"/>
                </a:highlight>
                <a:latin typeface="Arial" panose="020B0604020202020204" pitchFamily="34" charset="0"/>
              </a:rPr>
              <a:t> </a:t>
            </a:r>
            <a:r>
              <a:rPr lang="en-AU" sz="1800" b="1" dirty="0">
                <a:highlight>
                  <a:srgbClr val="FFFF00"/>
                </a:highlight>
              </a:rPr>
              <a:t>to duplicate the template and contextualise survey questions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1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510410"/>
            <a:ext cx="11484000" cy="2667987"/>
          </a:xfrm>
        </p:spPr>
        <p:txBody>
          <a:bodyPr/>
          <a:lstStyle/>
          <a:p>
            <a:pPr lvl="0">
              <a:lnSpc>
                <a:spcPct val="150000"/>
              </a:lnSpc>
            </a:pPr>
            <a:r>
              <a:rPr lang="en-AU" u="sng">
                <a:solidFill>
                  <a:srgbClr val="000000"/>
                </a:solidFill>
                <a:effectLst/>
                <a:ea typeface="Arial" panose="020B0604020202020204" pitchFamily="34" charset="0"/>
                <a:cs typeface="Arial" panose="020B0604020202020204" pitchFamily="34" charset="0"/>
                <a:hlinkClick r:id="rId6"/>
              </a:rPr>
              <a:t>Transition to high school – What Works Best in practice practical guide (nsw.gov.au</a:t>
            </a:r>
            <a:r>
              <a:rPr lang="en-AU">
                <a:hlinkClick r:id="rId6">
                  <a:extLst>
                    <a:ext uri="{A12FA001-AC4F-418D-AE19-62706E023703}">
                      <ahyp:hlinkClr xmlns:ahyp="http://schemas.microsoft.com/office/drawing/2018/hyperlinkcolor" val="tx"/>
                    </a:ext>
                  </a:extLst>
                </a:hlinkClick>
              </a:rPr>
              <a:t>)</a:t>
            </a:r>
            <a:r>
              <a:rPr lang="en-AU"/>
              <a:t> CESE (Centre for Education Statistics and Evaluation) (2024), NSW Department of Education.</a:t>
            </a:r>
          </a:p>
          <a:p>
            <a:pPr lvl="0">
              <a:lnSpc>
                <a:spcPct val="150000"/>
              </a:lnSpc>
            </a:pPr>
            <a:r>
              <a:rPr lang="en-AU" u="sng">
                <a:solidFill>
                  <a:srgbClr val="000000"/>
                </a:solidFill>
                <a:effectLst/>
                <a:ea typeface="Arial" panose="020B0604020202020204" pitchFamily="34" charset="0"/>
                <a:cs typeface="Arial" panose="020B0604020202020204" pitchFamily="34" charset="0"/>
                <a:hlinkClick r:id="rId6"/>
              </a:rPr>
              <a:t>Transition to high school – What Works Best in practice reflection guide (nsw.gov.au)</a:t>
            </a:r>
            <a:r>
              <a:rPr lang="en-AU" u="sng">
                <a:solidFill>
                  <a:srgbClr val="0000EE"/>
                </a:solidFill>
                <a:effectLst/>
                <a:ea typeface="Arial" panose="020B0604020202020204" pitchFamily="34" charset="0"/>
                <a:cs typeface="Arial" panose="020B0604020202020204" pitchFamily="34" charset="0"/>
              </a:rPr>
              <a:t> </a:t>
            </a:r>
            <a:r>
              <a:rPr lang="en-AU"/>
              <a:t>CESE (Centre for Education Statistics and Evaluation) (2024), NSW Department of Education.</a:t>
            </a:r>
          </a:p>
          <a:p>
            <a:r>
              <a:rPr lang="en-AU">
                <a:hlinkClick r:id="rId7"/>
              </a:rPr>
              <a:t>Understanding transition to high school</a:t>
            </a:r>
            <a:r>
              <a:rPr lang="en-AU"/>
              <a:t>  CESE (Centre for Education Statistics and Evaluation) (2024), NSW Department of Education.</a:t>
            </a:r>
          </a:p>
          <a:p>
            <a:endParaRPr lang="en-AU"/>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19213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2025</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i="1" err="1">
                <a:solidFill>
                  <a:schemeClr val="bg1"/>
                </a:solidFill>
              </a:rPr>
              <a:t>Cth</a:t>
            </a:r>
            <a:r>
              <a:rPr lang="en-AU" sz="1200" i="1">
                <a:solidFill>
                  <a:schemeClr val="bg1"/>
                </a:solidFill>
              </a:rPr>
              <a:t>). </a:t>
            </a:r>
            <a:r>
              <a:rPr lang="en-AU" sz="1200">
                <a:solidFill>
                  <a:schemeClr val="bg1"/>
                </a:solidFill>
              </a:rPr>
              <a:t>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776AFC-90F7-9DC5-C1B8-DB9F7E017D95}"/>
              </a:ext>
            </a:extLst>
          </p:cNvPr>
          <p:cNvSpPr>
            <a:spLocks noGrp="1"/>
          </p:cNvSpPr>
          <p:nvPr>
            <p:ph type="title"/>
          </p:nvPr>
        </p:nvSpPr>
        <p:spPr/>
        <p:txBody>
          <a:bodyPr/>
          <a:lstStyle/>
          <a:p>
            <a:r>
              <a:rPr lang="en-AU"/>
              <a:t>Agenda</a:t>
            </a:r>
          </a:p>
        </p:txBody>
      </p:sp>
      <p:graphicFrame>
        <p:nvGraphicFramePr>
          <p:cNvPr id="9" name="Table 9">
            <a:extLst>
              <a:ext uri="{FF2B5EF4-FFF2-40B4-BE49-F238E27FC236}">
                <a16:creationId xmlns:a16="http://schemas.microsoft.com/office/drawing/2014/main" id="{0204663B-E060-F0C6-347A-D1903E3B5A43}"/>
              </a:ext>
            </a:extLst>
          </p:cNvPr>
          <p:cNvGraphicFramePr>
            <a:graphicFrameLocks noGrp="1"/>
          </p:cNvGraphicFramePr>
          <p:nvPr>
            <p:extLst>
              <p:ext uri="{D42A27DB-BD31-4B8C-83A1-F6EECF244321}">
                <p14:modId xmlns:p14="http://schemas.microsoft.com/office/powerpoint/2010/main" val="2613722822"/>
              </p:ext>
            </p:extLst>
          </p:nvPr>
        </p:nvGraphicFramePr>
        <p:xfrm>
          <a:off x="332509" y="1492730"/>
          <a:ext cx="11511491" cy="4209570"/>
        </p:xfrm>
        <a:graphic>
          <a:graphicData uri="http://schemas.openxmlformats.org/drawingml/2006/table">
            <a:tbl>
              <a:tblPr firstRow="1" bandRow="1" bandCol="1">
                <a:tableStyleId>{B301B821-A1FF-4177-AEE7-76D212191A09}</a:tableStyleId>
              </a:tblPr>
              <a:tblGrid>
                <a:gridCol w="8321270">
                  <a:extLst>
                    <a:ext uri="{9D8B030D-6E8A-4147-A177-3AD203B41FA5}">
                      <a16:colId xmlns:a16="http://schemas.microsoft.com/office/drawing/2014/main" val="278706534"/>
                    </a:ext>
                  </a:extLst>
                </a:gridCol>
                <a:gridCol w="3190221">
                  <a:extLst>
                    <a:ext uri="{9D8B030D-6E8A-4147-A177-3AD203B41FA5}">
                      <a16:colId xmlns:a16="http://schemas.microsoft.com/office/drawing/2014/main" val="1087846312"/>
                    </a:ext>
                  </a:extLst>
                </a:gridCol>
              </a:tblGrid>
              <a:tr h="701595">
                <a:tc>
                  <a:txBody>
                    <a:bodyPr/>
                    <a:lstStyle/>
                    <a:p>
                      <a:pPr marL="182880">
                        <a:lnSpc>
                          <a:spcPct val="120000"/>
                        </a:lnSpc>
                        <a:spcBef>
                          <a:spcPts val="0"/>
                        </a:spcBef>
                        <a:spcAft>
                          <a:spcPts val="1200"/>
                        </a:spcAft>
                      </a:pPr>
                      <a:r>
                        <a:rPr lang="en-AU" sz="2000">
                          <a:latin typeface="+mj-lt"/>
                        </a:rPr>
                        <a:t>Item</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2880">
                        <a:lnSpc>
                          <a:spcPct val="120000"/>
                        </a:lnSpc>
                        <a:spcBef>
                          <a:spcPts val="0"/>
                        </a:spcBef>
                        <a:spcAft>
                          <a:spcPts val="1200"/>
                        </a:spcAft>
                      </a:pPr>
                      <a:r>
                        <a:rPr lang="en-AU" sz="2000">
                          <a:latin typeface="+mj-lt"/>
                        </a:rPr>
                        <a:t>Duration</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1636544"/>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a:ln>
                            <a:noFill/>
                          </a:ln>
                          <a:solidFill>
                            <a:srgbClr val="22272B"/>
                          </a:solidFill>
                          <a:effectLst/>
                          <a:uLnTx/>
                          <a:uFillTx/>
                        </a:rPr>
                        <a:t>Setting the scene</a:t>
                      </a:r>
                      <a:endParaRPr kumimoji="0" lang="en-AU" sz="1800" b="0" i="0" u="none" strike="noStrike" kern="1200" cap="none" spc="0" normalizeH="0" baseline="0" noProof="0">
                        <a:ln>
                          <a:noFill/>
                        </a:ln>
                        <a:solidFill>
                          <a:srgbClr val="22272B"/>
                        </a:solidFill>
                        <a:effectLst/>
                        <a:uLnTx/>
                        <a:uFillTx/>
                        <a:latin typeface="+mn-lt"/>
                        <a:ea typeface="+mn-ea"/>
                        <a:cs typeface="+mn-cs"/>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latin typeface="+mn-lt"/>
                          <a:ea typeface="+mn-ea"/>
                          <a:cs typeface="+mn-cs"/>
                        </a:rPr>
                        <a:t>5 mins</a:t>
                      </a:r>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0259644"/>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a:ln>
                            <a:noFill/>
                          </a:ln>
                          <a:solidFill>
                            <a:srgbClr val="22272B"/>
                          </a:solidFill>
                          <a:effectLst/>
                          <a:uLnTx/>
                          <a:uFillTx/>
                        </a:rPr>
                        <a:t>Reflecting on current practice</a:t>
                      </a:r>
                      <a:endParaRPr kumimoji="0" lang="en-AU" sz="1800" b="0" i="0" u="none" strike="noStrike" kern="1200" cap="none" spc="0" normalizeH="0" baseline="0" noProof="0">
                        <a:ln>
                          <a:noFill/>
                        </a:ln>
                        <a:solidFill>
                          <a:srgbClr val="22272B"/>
                        </a:solidFill>
                        <a:effectLst/>
                        <a:uLnTx/>
                        <a:uFillTx/>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a:ln>
                            <a:noFill/>
                          </a:ln>
                          <a:solidFill>
                            <a:srgbClr val="22272B"/>
                          </a:solidFill>
                          <a:effectLst/>
                          <a:uLnTx/>
                          <a:uFillTx/>
                        </a:rPr>
                        <a:t>10 minutes</a:t>
                      </a:r>
                      <a:endParaRPr kumimoji="0" lang="en-AU" sz="18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00386671"/>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a:ln>
                            <a:noFill/>
                          </a:ln>
                          <a:solidFill>
                            <a:srgbClr val="22272B"/>
                          </a:solidFill>
                          <a:effectLst/>
                          <a:uLnTx/>
                          <a:uFillTx/>
                        </a:rPr>
                        <a:t>Exploring the evidence base to support effective transition</a:t>
                      </a:r>
                      <a:endParaRPr kumimoji="0" lang="en-AU" sz="1800" b="0" i="0" u="none" strike="noStrike" kern="1200" cap="none" spc="0" normalizeH="0" baseline="0" noProof="0">
                        <a:ln>
                          <a:noFill/>
                        </a:ln>
                        <a:solidFill>
                          <a:srgbClr val="22272B"/>
                        </a:solidFill>
                        <a:effectLst/>
                        <a:uLnTx/>
                        <a:uFillTx/>
                        <a:latin typeface="+mn-lt"/>
                        <a:ea typeface="+mn-ea"/>
                        <a:cs typeface="+mn-cs"/>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a:ln>
                            <a:noFill/>
                          </a:ln>
                          <a:solidFill>
                            <a:srgbClr val="22272B"/>
                          </a:solidFill>
                          <a:effectLst/>
                          <a:uLnTx/>
                          <a:uFillTx/>
                        </a:rPr>
                        <a:t>25 minutes</a:t>
                      </a:r>
                      <a:endParaRPr kumimoji="0" lang="en-AU" sz="18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989842"/>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latin typeface="+mn-lt"/>
                          <a:ea typeface="+mn-ea"/>
                          <a:cs typeface="+mn-cs"/>
                        </a:rPr>
                        <a:t>Identifying opportunities to strengthen transition</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82880">
                        <a:lnSpc>
                          <a:spcPct val="150000"/>
                        </a:lnSpc>
                        <a:spcBef>
                          <a:spcPts val="0"/>
                        </a:spcBef>
                        <a:spcAft>
                          <a:spcPts val="1200"/>
                        </a:spcAft>
                      </a:pPr>
                      <a:r>
                        <a:rPr lang="en-AU" sz="1800"/>
                        <a:t>15 minutes</a:t>
                      </a:r>
                      <a:endParaRPr lang="en-AU" sz="1800">
                        <a:latin typeface="+mn-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16677639"/>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a:ln>
                            <a:noFill/>
                          </a:ln>
                          <a:solidFill>
                            <a:srgbClr val="22272B"/>
                          </a:solidFill>
                          <a:effectLst/>
                          <a:uLnTx/>
                          <a:uFillTx/>
                        </a:rPr>
                        <a:t>Evaluation</a:t>
                      </a:r>
                      <a:endParaRPr kumimoji="0" lang="en-AU" sz="1800" b="0" i="0" u="none" strike="noStrike" kern="1200" cap="none" spc="0" normalizeH="0" baseline="0" noProof="0">
                        <a:ln>
                          <a:noFill/>
                        </a:ln>
                        <a:solidFill>
                          <a:srgbClr val="22272B"/>
                        </a:solidFill>
                        <a:effectLst/>
                        <a:uLnTx/>
                        <a:uFillTx/>
                        <a:latin typeface="+mn-lt"/>
                        <a:ea typeface="+mn-ea"/>
                        <a:cs typeface="+mn-cs"/>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a:lnSpc>
                          <a:spcPct val="150000"/>
                        </a:lnSpc>
                        <a:spcBef>
                          <a:spcPts val="0"/>
                        </a:spcBef>
                        <a:spcAft>
                          <a:spcPts val="1200"/>
                        </a:spcAft>
                      </a:pPr>
                      <a:r>
                        <a:rPr lang="en-AU" sz="1800" dirty="0"/>
                        <a:t>5 minutes</a:t>
                      </a:r>
                      <a:endParaRPr lang="en-AU" sz="1800" dirty="0">
                        <a:latin typeface="+mn-lt"/>
                      </a:endParaRPr>
                    </a:p>
                  </a:txBody>
                  <a:tcPr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7562451"/>
                  </a:ext>
                </a:extLst>
              </a:tr>
            </a:tbl>
          </a:graphicData>
        </a:graphic>
      </p:graphicFrame>
      <p:sp>
        <p:nvSpPr>
          <p:cNvPr id="6" name="Slide Number Placeholder 5">
            <a:extLst>
              <a:ext uri="{FF2B5EF4-FFF2-40B4-BE49-F238E27FC236}">
                <a16:creationId xmlns:a16="http://schemas.microsoft.com/office/drawing/2014/main" id="{130D6D7A-F50E-26FE-B05B-FD6CF23C50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41044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0CD49-38C1-73C3-4824-50A92743DDE1}"/>
              </a:ext>
            </a:extLst>
          </p:cNvPr>
          <p:cNvSpPr>
            <a:spLocks noGrp="1"/>
          </p:cNvSpPr>
          <p:nvPr>
            <p:ph type="title"/>
          </p:nvPr>
        </p:nvSpPr>
        <p:spPr>
          <a:xfrm>
            <a:off x="360000" y="360000"/>
            <a:ext cx="10080000" cy="545601"/>
          </a:xfrm>
        </p:spPr>
        <p:txBody>
          <a:bodyPr anchor="t">
            <a:normAutofit/>
          </a:bodyPr>
          <a:lstStyle/>
          <a:p>
            <a:r>
              <a:rPr lang="en-AU"/>
              <a:t>Learning intentions and success criteria</a:t>
            </a:r>
          </a:p>
        </p:txBody>
      </p:sp>
      <p:sp>
        <p:nvSpPr>
          <p:cNvPr id="4" name="Text Placeholder 3">
            <a:extLst>
              <a:ext uri="{FF2B5EF4-FFF2-40B4-BE49-F238E27FC236}">
                <a16:creationId xmlns:a16="http://schemas.microsoft.com/office/drawing/2014/main" id="{6C5E52C8-5F2A-855F-9135-F231DC38B73F}"/>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a:t>Exploring the evidence base to support effective transition</a:t>
            </a:r>
          </a:p>
        </p:txBody>
      </p:sp>
      <p:sp>
        <p:nvSpPr>
          <p:cNvPr id="5" name="Rounded Rectangle 4">
            <a:extLst>
              <a:ext uri="{FF2B5EF4-FFF2-40B4-BE49-F238E27FC236}">
                <a16:creationId xmlns:a16="http://schemas.microsoft.com/office/drawing/2014/main" id="{5071FEC9-9E58-2FE6-8BD2-DE0FB782C34E}"/>
              </a:ext>
            </a:extLst>
          </p:cNvPr>
          <p:cNvSpPr/>
          <p:nvPr/>
        </p:nvSpPr>
        <p:spPr>
          <a:xfrm>
            <a:off x="372001" y="1689070"/>
            <a:ext cx="5515864" cy="709659"/>
          </a:xfrm>
          <a:prstGeom prst="round2Same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US" b="1">
                <a:latin typeface="+mj-lt"/>
              </a:rPr>
              <a:t>Participants will</a:t>
            </a:r>
          </a:p>
        </p:txBody>
      </p:sp>
      <p:sp>
        <p:nvSpPr>
          <p:cNvPr id="7" name="TextBox 15" descr="Develop targeted, differentiated, evidence-informed initiatives and supports">
            <a:extLst>
              <a:ext uri="{FF2B5EF4-FFF2-40B4-BE49-F238E27FC236}">
                <a16:creationId xmlns:a16="http://schemas.microsoft.com/office/drawing/2014/main" id="{2240AB1A-D99F-9BE6-FF00-25D269A4578E}"/>
              </a:ext>
            </a:extLst>
          </p:cNvPr>
          <p:cNvSpPr txBox="1"/>
          <p:nvPr/>
        </p:nvSpPr>
        <p:spPr>
          <a:xfrm>
            <a:off x="371998" y="2398729"/>
            <a:ext cx="5515865" cy="3476751"/>
          </a:xfrm>
          <a:prstGeom prst="round2SameRect">
            <a:avLst>
              <a:gd name="adj1" fmla="val 0"/>
              <a:gd name="adj2" fmla="val 5391"/>
            </a:avLst>
          </a:prstGeom>
          <a:solidFill>
            <a:schemeClr val="accent6"/>
          </a:solidFill>
          <a:ln w="19050">
            <a:noFill/>
          </a:ln>
        </p:spPr>
        <p:txBody>
          <a:bodyPr rot="0" spcFirstLastPara="0" vert="horz" wrap="square" lIns="180000" tIns="91440" rIns="72000" bIns="72000" numCol="1" spcCol="0" rtlCol="0" fromWordArt="0" anchor="t"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AU" sz="1700"/>
              <a:t>discuss the status of transition from primary to high school practices within their school setting</a:t>
            </a:r>
          </a:p>
          <a:p>
            <a:pPr marL="285750" indent="-285750">
              <a:lnSpc>
                <a:spcPct val="150000"/>
              </a:lnSpc>
              <a:buFont typeface="Arial" panose="020B0604020202020204" pitchFamily="34" charset="0"/>
              <a:buChar char="•"/>
            </a:pPr>
            <a:r>
              <a:rPr lang="en-AU" sz="1700"/>
              <a:t>explore the evidence-base highlighting the importance, and key elements, of a successful transition</a:t>
            </a:r>
          </a:p>
          <a:p>
            <a:pPr marL="285750" indent="-285750">
              <a:lnSpc>
                <a:spcPct val="150000"/>
              </a:lnSpc>
              <a:buFont typeface="Arial" panose="020B0604020202020204" pitchFamily="34" charset="0"/>
              <a:buChar char="•"/>
            </a:pPr>
            <a:r>
              <a:rPr lang="en-AU" sz="1700"/>
              <a:t>consider how evidence-based  practices could be contextualised to strengthen students transition  from primary to high school.</a:t>
            </a:r>
          </a:p>
        </p:txBody>
      </p:sp>
      <p:sp>
        <p:nvSpPr>
          <p:cNvPr id="11" name="Rounded Rectangle 10">
            <a:extLst>
              <a:ext uri="{FF2B5EF4-FFF2-40B4-BE49-F238E27FC236}">
                <a16:creationId xmlns:a16="http://schemas.microsoft.com/office/drawing/2014/main" id="{13328325-09D6-B849-BA91-5B490184B1C9}"/>
              </a:ext>
            </a:extLst>
          </p:cNvPr>
          <p:cNvSpPr/>
          <p:nvPr/>
        </p:nvSpPr>
        <p:spPr>
          <a:xfrm>
            <a:off x="6328137" y="1689070"/>
            <a:ext cx="5515863" cy="709659"/>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US" b="1">
                <a:latin typeface="+mj-lt"/>
              </a:rPr>
              <a:t>Participants can</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
        <p:nvSpPr>
          <p:cNvPr id="6" name="TextBox 15" descr="Develop targeted, differentiated, evidence-informed initiatives and supports">
            <a:extLst>
              <a:ext uri="{FF2B5EF4-FFF2-40B4-BE49-F238E27FC236}">
                <a16:creationId xmlns:a16="http://schemas.microsoft.com/office/drawing/2014/main" id="{050D8CEF-846E-5A9A-EC7E-C02561A03630}"/>
              </a:ext>
            </a:extLst>
          </p:cNvPr>
          <p:cNvSpPr txBox="1"/>
          <p:nvPr/>
        </p:nvSpPr>
        <p:spPr>
          <a:xfrm>
            <a:off x="6328135" y="2398729"/>
            <a:ext cx="5515865" cy="3476751"/>
          </a:xfrm>
          <a:prstGeom prst="round2SameRect">
            <a:avLst>
              <a:gd name="adj1" fmla="val 0"/>
              <a:gd name="adj2" fmla="val 6526"/>
            </a:avLst>
          </a:prstGeom>
          <a:solidFill>
            <a:srgbClr val="CBEDFD"/>
          </a:solidFill>
          <a:ln w="19050">
            <a:noFill/>
          </a:ln>
        </p:spPr>
        <p:txBody>
          <a:bodyPr rot="0" spcFirstLastPara="0" vert="horz" wrap="square" lIns="180000" tIns="91440" rIns="72000" bIns="72000" numCol="1" spcCol="0" rtlCol="0" fromWordArt="0" anchor="t"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700"/>
              <a:t>reflect on current transition practices and identify areas for improvement</a:t>
            </a:r>
          </a:p>
          <a:p>
            <a:pPr marL="285750" indent="-285750">
              <a:lnSpc>
                <a:spcPct val="150000"/>
              </a:lnSpc>
              <a:buFont typeface="Arial" panose="020B0604020202020204" pitchFamily="34" charset="0"/>
              <a:buChar char="•"/>
            </a:pPr>
            <a:r>
              <a:rPr lang="en-AU" sz="1700"/>
              <a:t>identify the importance and key elements of a successful transition from primary to high school</a:t>
            </a:r>
          </a:p>
          <a:p>
            <a:pPr marL="285750" indent="-285750">
              <a:lnSpc>
                <a:spcPct val="150000"/>
              </a:lnSpc>
              <a:buFont typeface="Arial" panose="020B0604020202020204" pitchFamily="34" charset="0"/>
              <a:buChar char="•"/>
            </a:pPr>
            <a:r>
              <a:rPr lang="en-AU" sz="1700"/>
              <a:t>identify and contextualise  evidence-based practices to strengthen transition.</a:t>
            </a:r>
          </a:p>
        </p:txBody>
      </p:sp>
    </p:spTree>
    <p:extLst>
      <p:ext uri="{BB962C8B-B14F-4D97-AF65-F5344CB8AC3E}">
        <p14:creationId xmlns:p14="http://schemas.microsoft.com/office/powerpoint/2010/main" val="98684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DED7-235D-D986-3A04-1CA5803A9E7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D2032F0-A170-2961-5FC6-BB235336F407}"/>
              </a:ext>
            </a:extLst>
          </p:cNvPr>
          <p:cNvSpPr>
            <a:spLocks noGrp="1"/>
          </p:cNvSpPr>
          <p:nvPr>
            <p:ph type="ctrTitle"/>
          </p:nvPr>
        </p:nvSpPr>
        <p:spPr/>
        <p:txBody>
          <a:bodyPr/>
          <a:lstStyle/>
          <a:p>
            <a:r>
              <a:rPr lang="en-AU"/>
              <a:t>Setting the scene</a:t>
            </a:r>
          </a:p>
        </p:txBody>
      </p:sp>
    </p:spTree>
    <p:extLst>
      <p:ext uri="{BB962C8B-B14F-4D97-AF65-F5344CB8AC3E}">
        <p14:creationId xmlns:p14="http://schemas.microsoft.com/office/powerpoint/2010/main" val="404869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15898-E4A6-F62F-8DBD-BBC4C1E1DFCF}"/>
            </a:ext>
          </a:extLst>
        </p:cNvPr>
        <p:cNvGrpSpPr/>
        <p:nvPr/>
      </p:nvGrpSpPr>
      <p:grpSpPr>
        <a:xfrm>
          <a:off x="0" y="0"/>
          <a:ext cx="0" cy="0"/>
          <a:chOff x="0" y="0"/>
          <a:chExt cx="0" cy="0"/>
        </a:xfrm>
      </p:grpSpPr>
      <p:sp>
        <p:nvSpPr>
          <p:cNvPr id="7" name="Rounded Rectangle 18">
            <a:extLst>
              <a:ext uri="{FF2B5EF4-FFF2-40B4-BE49-F238E27FC236}">
                <a16:creationId xmlns:a16="http://schemas.microsoft.com/office/drawing/2014/main" id="{11FD4D98-96BC-46EC-B43B-7062A29E8B10}"/>
              </a:ext>
              <a:ext uri="{C183D7F6-B498-43B3-948B-1728B52AA6E4}">
                <adec:decorative xmlns:adec="http://schemas.microsoft.com/office/drawing/2017/decorative" val="1"/>
              </a:ext>
            </a:extLst>
          </p:cNvPr>
          <p:cNvSpPr/>
          <p:nvPr/>
        </p:nvSpPr>
        <p:spPr>
          <a:xfrm>
            <a:off x="7136310" y="1609805"/>
            <a:ext cx="4707690" cy="4546520"/>
          </a:xfrm>
          <a:prstGeom prst="roundRect">
            <a:avLst>
              <a:gd name="adj" fmla="val 163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0D19CD5E-A6D4-6E41-26E7-4E5E8F0E9B83}"/>
              </a:ext>
            </a:extLst>
          </p:cNvPr>
          <p:cNvSpPr>
            <a:spLocks noGrp="1"/>
          </p:cNvSpPr>
          <p:nvPr>
            <p:ph type="title"/>
          </p:nvPr>
        </p:nvSpPr>
        <p:spPr/>
        <p:txBody>
          <a:bodyPr/>
          <a:lstStyle/>
          <a:p>
            <a:r>
              <a:rPr lang="en-AU"/>
              <a:t>Setting the scene (2)</a:t>
            </a:r>
            <a:endParaRPr lang="en-US"/>
          </a:p>
        </p:txBody>
      </p:sp>
      <p:sp>
        <p:nvSpPr>
          <p:cNvPr id="24" name="Text Placeholder 23">
            <a:extLst>
              <a:ext uri="{FF2B5EF4-FFF2-40B4-BE49-F238E27FC236}">
                <a16:creationId xmlns:a16="http://schemas.microsoft.com/office/drawing/2014/main" id="{DE8AA1F7-9205-4725-52C6-7CFD0828ED8B}"/>
              </a:ext>
            </a:extLst>
          </p:cNvPr>
          <p:cNvSpPr>
            <a:spLocks noGrp="1"/>
          </p:cNvSpPr>
          <p:nvPr>
            <p:ph type="body" sz="quarter" idx="18"/>
          </p:nvPr>
        </p:nvSpPr>
        <p:spPr/>
        <p:txBody>
          <a:bodyPr/>
          <a:lstStyle/>
          <a:p>
            <a:r>
              <a:rPr lang="en-AU"/>
              <a:t>Transition in Our Plan for Public Education</a:t>
            </a:r>
          </a:p>
        </p:txBody>
      </p:sp>
      <p:pic>
        <p:nvPicPr>
          <p:cNvPr id="3" name="Content Placeholder 2">
            <a:extLst>
              <a:ext uri="{FF2B5EF4-FFF2-40B4-BE49-F238E27FC236}">
                <a16:creationId xmlns:a16="http://schemas.microsoft.com/office/drawing/2014/main" id="{8713BE56-D865-02FF-7D22-DEA85873C139}"/>
              </a:ext>
              <a:ext uri="{C183D7F6-B498-43B3-948B-1728B52AA6E4}">
                <adec:decorative xmlns:adec="http://schemas.microsoft.com/office/drawing/2017/decorative" val="1"/>
              </a:ext>
            </a:extLst>
          </p:cNvPr>
          <p:cNvPicPr>
            <a:picLocks noGrp="1"/>
          </p:cNvPicPr>
          <p:nvPr>
            <p:ph idx="1"/>
          </p:nvPr>
        </p:nvPicPr>
        <p:blipFill rotWithShape="1">
          <a:blip r:embed="rId3"/>
          <a:stretch/>
        </p:blipFill>
        <p:spPr>
          <a:xfrm>
            <a:off x="360000" y="1619250"/>
            <a:ext cx="6643574" cy="4537075"/>
          </a:xfrm>
          <a:prstGeom prst="rect">
            <a:avLst/>
          </a:prstGeom>
          <a:noFill/>
        </p:spPr>
      </p:pic>
      <p:sp>
        <p:nvSpPr>
          <p:cNvPr id="4" name="Rounded Rectangle 3">
            <a:extLst>
              <a:ext uri="{FF2B5EF4-FFF2-40B4-BE49-F238E27FC236}">
                <a16:creationId xmlns:a16="http://schemas.microsoft.com/office/drawing/2014/main" id="{7BCFB815-E221-1AF1-BAA4-4525B586218E}"/>
              </a:ext>
              <a:ext uri="{C183D7F6-B498-43B3-948B-1728B52AA6E4}">
                <adec:decorative xmlns:adec="http://schemas.microsoft.com/office/drawing/2017/decorative" val="1"/>
              </a:ext>
            </a:extLst>
          </p:cNvPr>
          <p:cNvSpPr/>
          <p:nvPr/>
        </p:nvSpPr>
        <p:spPr>
          <a:xfrm>
            <a:off x="4909087" y="3404475"/>
            <a:ext cx="968011" cy="334800"/>
          </a:xfrm>
          <a:prstGeom prst="roundRect">
            <a:avLst>
              <a:gd name="adj" fmla="val 2206"/>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50400" rIns="36000" bIns="36000" rtlCol="0" anchor="t" anchorCtr="0"/>
          <a:lstStyle/>
          <a:p>
            <a:r>
              <a:rPr lang="en-AU" sz="470" b="1">
                <a:solidFill>
                  <a:schemeClr val="accent1"/>
                </a:solidFill>
                <a:latin typeface="+mj-lt"/>
              </a:rPr>
              <a:t>Strengthen student wellbeing </a:t>
            </a:r>
            <a:br>
              <a:rPr lang="en-AU" sz="470" b="1">
                <a:solidFill>
                  <a:schemeClr val="accent1"/>
                </a:solidFill>
                <a:latin typeface="+mj-lt"/>
              </a:rPr>
            </a:br>
            <a:r>
              <a:rPr lang="en-AU" sz="470" b="1">
                <a:solidFill>
                  <a:schemeClr val="accent1"/>
                </a:solidFill>
                <a:latin typeface="+mj-lt"/>
              </a:rPr>
              <a:t>and development</a:t>
            </a:r>
            <a:endParaRPr lang="en-US" sz="470" b="1">
              <a:solidFill>
                <a:schemeClr val="accent1"/>
              </a:solidFill>
              <a:latin typeface="+mj-lt"/>
            </a:endParaRPr>
          </a:p>
        </p:txBody>
      </p:sp>
      <p:sp>
        <p:nvSpPr>
          <p:cNvPr id="18" name="Rounded Rectangle 17">
            <a:extLst>
              <a:ext uri="{FF2B5EF4-FFF2-40B4-BE49-F238E27FC236}">
                <a16:creationId xmlns:a16="http://schemas.microsoft.com/office/drawing/2014/main" id="{418C6136-DACC-BFFF-8D83-9C392E1819B9}"/>
              </a:ext>
              <a:ext uri="{C183D7F6-B498-43B3-948B-1728B52AA6E4}">
                <adec:decorative xmlns:adec="http://schemas.microsoft.com/office/drawing/2017/decorative" val="1"/>
              </a:ext>
            </a:extLst>
          </p:cNvPr>
          <p:cNvSpPr/>
          <p:nvPr/>
        </p:nvSpPr>
        <p:spPr>
          <a:xfrm>
            <a:off x="4904509" y="4555373"/>
            <a:ext cx="972589" cy="142875"/>
          </a:xfrm>
          <a:prstGeom prst="roundRect">
            <a:avLst>
              <a:gd name="adj" fmla="val 2206"/>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Improve support for students through all school transitions</a:t>
            </a:r>
          </a:p>
        </p:txBody>
      </p:sp>
      <p:sp>
        <p:nvSpPr>
          <p:cNvPr id="8" name="Round Same-side Corner of Rectangle 5">
            <a:extLst>
              <a:ext uri="{FF2B5EF4-FFF2-40B4-BE49-F238E27FC236}">
                <a16:creationId xmlns:a16="http://schemas.microsoft.com/office/drawing/2014/main" id="{44D2624A-69AD-E1A2-9D11-F57C22A8E778}"/>
              </a:ext>
            </a:extLst>
          </p:cNvPr>
          <p:cNvSpPr/>
          <p:nvPr/>
        </p:nvSpPr>
        <p:spPr>
          <a:xfrm>
            <a:off x="7136310" y="1609805"/>
            <a:ext cx="4707690" cy="874022"/>
          </a:xfrm>
          <a:prstGeom prst="round2SameRect">
            <a:avLst>
              <a:gd name="adj1" fmla="val 747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80000" rtlCol="0" anchor="ctr" anchorCtr="0"/>
          <a:lstStyle/>
          <a:p>
            <a:r>
              <a:rPr lang="en-AU" sz="2000" b="1">
                <a:solidFill>
                  <a:schemeClr val="bg1"/>
                </a:solidFill>
                <a:latin typeface="+mj-lt"/>
              </a:rPr>
              <a:t>Strengthen student wellbeing </a:t>
            </a:r>
            <a:br>
              <a:rPr lang="en-AU" sz="2000" b="1">
                <a:solidFill>
                  <a:schemeClr val="bg1"/>
                </a:solidFill>
                <a:latin typeface="+mj-lt"/>
              </a:rPr>
            </a:br>
            <a:r>
              <a:rPr lang="en-AU" sz="2000" b="1">
                <a:solidFill>
                  <a:schemeClr val="bg1"/>
                </a:solidFill>
                <a:latin typeface="+mj-lt"/>
              </a:rPr>
              <a:t>and development</a:t>
            </a:r>
          </a:p>
        </p:txBody>
      </p:sp>
      <p:sp>
        <p:nvSpPr>
          <p:cNvPr id="25" name="TextBox 15">
            <a:extLst>
              <a:ext uri="{FF2B5EF4-FFF2-40B4-BE49-F238E27FC236}">
                <a16:creationId xmlns:a16="http://schemas.microsoft.com/office/drawing/2014/main" id="{EC614697-A353-E248-50BE-01B0C42430BD}"/>
              </a:ext>
            </a:extLst>
          </p:cNvPr>
          <p:cNvSpPr txBox="1"/>
          <p:nvPr/>
        </p:nvSpPr>
        <p:spPr>
          <a:xfrm>
            <a:off x="7339092" y="2628416"/>
            <a:ext cx="4302125" cy="943459"/>
          </a:xfrm>
          <a:prstGeom prst="roundRect">
            <a:avLst>
              <a:gd name="adj" fmla="val 4312"/>
            </a:avLst>
          </a:prstGeom>
          <a:solidFill>
            <a:schemeClr val="accent6"/>
          </a:solidFill>
          <a:ln w="19050">
            <a:noFill/>
          </a:ln>
        </p:spPr>
        <p:txBody>
          <a:bodyPr rot="0" spcFirstLastPara="0" vert="horz" wrap="square" lIns="180000" tIns="72000" rIns="180000" bIns="72000" numCol="1" spcCol="0" rtlCol="0" fromWordArt="0" anchor="ctr"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Aft>
                <a:spcPts val="1200"/>
              </a:spcAft>
            </a:pPr>
            <a:r>
              <a:rPr lang="en-AU" sz="1800">
                <a:solidFill>
                  <a:schemeClr val="accent1"/>
                </a:solidFill>
              </a:rPr>
              <a:t>Improve support for students through all school transitions</a:t>
            </a:r>
          </a:p>
        </p:txBody>
      </p:sp>
      <p:sp>
        <p:nvSpPr>
          <p:cNvPr id="5" name="Slide Number Placeholder 3">
            <a:extLst>
              <a:ext uri="{FF2B5EF4-FFF2-40B4-BE49-F238E27FC236}">
                <a16:creationId xmlns:a16="http://schemas.microsoft.com/office/drawing/2014/main" id="{A99BF92C-4381-46E5-8722-07F4CF5A781E}"/>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38240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8"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034E0-F588-674B-8D89-767C80DD494E}"/>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5E2FC1DD-2A65-C5C5-D925-513EF415886C}"/>
              </a:ext>
            </a:extLst>
          </p:cNvPr>
          <p:cNvSpPr>
            <a:spLocks noGrp="1"/>
          </p:cNvSpPr>
          <p:nvPr>
            <p:ph type="title"/>
          </p:nvPr>
        </p:nvSpPr>
        <p:spPr/>
        <p:txBody>
          <a:bodyPr/>
          <a:lstStyle/>
          <a:p>
            <a:r>
              <a:rPr lang="en-AU"/>
              <a:t>Setting the scene (3)</a:t>
            </a:r>
            <a:endParaRPr lang="en-US"/>
          </a:p>
        </p:txBody>
      </p:sp>
      <p:sp>
        <p:nvSpPr>
          <p:cNvPr id="24" name="Text Placeholder 23">
            <a:extLst>
              <a:ext uri="{FF2B5EF4-FFF2-40B4-BE49-F238E27FC236}">
                <a16:creationId xmlns:a16="http://schemas.microsoft.com/office/drawing/2014/main" id="{0BE44544-41F7-19FD-1DDB-5D9854FC99BB}"/>
              </a:ext>
            </a:extLst>
          </p:cNvPr>
          <p:cNvSpPr>
            <a:spLocks noGrp="1"/>
          </p:cNvSpPr>
          <p:nvPr>
            <p:ph type="body" sz="quarter" idx="18"/>
          </p:nvPr>
        </p:nvSpPr>
        <p:spPr/>
        <p:txBody>
          <a:bodyPr/>
          <a:lstStyle/>
          <a:p>
            <a:r>
              <a:rPr lang="en-AU"/>
              <a:t>Transition in Our Plan for Public Education</a:t>
            </a:r>
          </a:p>
        </p:txBody>
      </p:sp>
      <p:pic>
        <p:nvPicPr>
          <p:cNvPr id="3" name="Content Placeholder 2">
            <a:extLst>
              <a:ext uri="{FF2B5EF4-FFF2-40B4-BE49-F238E27FC236}">
                <a16:creationId xmlns:a16="http://schemas.microsoft.com/office/drawing/2014/main" id="{CBD9C178-377F-B83F-0E47-2E34CC6C66CA}"/>
              </a:ext>
              <a:ext uri="{C183D7F6-B498-43B3-948B-1728B52AA6E4}">
                <adec:decorative xmlns:adec="http://schemas.microsoft.com/office/drawing/2017/decorative" val="1"/>
              </a:ext>
            </a:extLst>
          </p:cNvPr>
          <p:cNvPicPr>
            <a:picLocks noGrp="1"/>
          </p:cNvPicPr>
          <p:nvPr>
            <p:ph idx="1"/>
          </p:nvPr>
        </p:nvPicPr>
        <p:blipFill rotWithShape="1">
          <a:blip r:embed="rId3"/>
          <a:stretch/>
        </p:blipFill>
        <p:spPr>
          <a:xfrm>
            <a:off x="360000" y="1619250"/>
            <a:ext cx="6643574" cy="4537075"/>
          </a:xfrm>
          <a:prstGeom prst="rect">
            <a:avLst/>
          </a:prstGeom>
          <a:noFill/>
        </p:spPr>
      </p:pic>
      <p:sp>
        <p:nvSpPr>
          <p:cNvPr id="8" name="Rounded Rectangle 7">
            <a:extLst>
              <a:ext uri="{FF2B5EF4-FFF2-40B4-BE49-F238E27FC236}">
                <a16:creationId xmlns:a16="http://schemas.microsoft.com/office/drawing/2014/main" id="{4D9E3BFD-B281-8658-772A-9CF16F142E70}"/>
              </a:ext>
              <a:ext uri="{C183D7F6-B498-43B3-948B-1728B52AA6E4}">
                <adec:decorative xmlns:adec="http://schemas.microsoft.com/office/drawing/2017/decorative" val="1"/>
              </a:ext>
            </a:extLst>
          </p:cNvPr>
          <p:cNvSpPr/>
          <p:nvPr/>
        </p:nvSpPr>
        <p:spPr>
          <a:xfrm>
            <a:off x="1024177" y="3404475"/>
            <a:ext cx="968400" cy="334800"/>
          </a:xfrm>
          <a:prstGeom prst="roundRect">
            <a:avLst>
              <a:gd name="adj" fmla="val 2206"/>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50400" rIns="36000" bIns="36000" rtlCol="0" anchor="t" anchorCtr="0"/>
          <a:lstStyle/>
          <a:p>
            <a:r>
              <a:rPr lang="en-AU" sz="470" b="1">
                <a:solidFill>
                  <a:schemeClr val="accent1"/>
                </a:solidFill>
                <a:latin typeface="+mj-lt"/>
              </a:rPr>
              <a:t>Advance equitable outcomes, opportunities and experiences</a:t>
            </a:r>
            <a:endParaRPr lang="en-US" sz="470" b="1">
              <a:solidFill>
                <a:schemeClr val="accent1"/>
              </a:solidFill>
              <a:latin typeface="+mj-lt"/>
            </a:endParaRPr>
          </a:p>
        </p:txBody>
      </p:sp>
      <p:sp>
        <p:nvSpPr>
          <p:cNvPr id="18" name="Rounded Rectangle 17">
            <a:extLst>
              <a:ext uri="{FF2B5EF4-FFF2-40B4-BE49-F238E27FC236}">
                <a16:creationId xmlns:a16="http://schemas.microsoft.com/office/drawing/2014/main" id="{848954E4-DCB5-5632-D0CB-E9CB73AAE564}"/>
              </a:ext>
              <a:ext uri="{C183D7F6-B498-43B3-948B-1728B52AA6E4}">
                <adec:decorative xmlns:adec="http://schemas.microsoft.com/office/drawing/2017/decorative" val="1"/>
              </a:ext>
            </a:extLst>
          </p:cNvPr>
          <p:cNvSpPr/>
          <p:nvPr/>
        </p:nvSpPr>
        <p:spPr>
          <a:xfrm>
            <a:off x="1019600" y="4256868"/>
            <a:ext cx="972589" cy="198573"/>
          </a:xfrm>
          <a:prstGeom prst="roundRect">
            <a:avLst>
              <a:gd name="adj" fmla="val 2206"/>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Develop targeted, differentiated, evidence-informed initiatives </a:t>
            </a:r>
            <a:br>
              <a:rPr lang="en-AU" sz="400">
                <a:solidFill>
                  <a:schemeClr val="accent1"/>
                </a:solidFill>
                <a:latin typeface="Public Sans" pitchFamily="2" charset="77"/>
              </a:rPr>
            </a:br>
            <a:r>
              <a:rPr lang="en-AU" sz="400">
                <a:solidFill>
                  <a:schemeClr val="accent1"/>
                </a:solidFill>
                <a:latin typeface="Public Sans" pitchFamily="2" charset="77"/>
              </a:rPr>
              <a:t>and supports</a:t>
            </a:r>
          </a:p>
        </p:txBody>
      </p:sp>
      <p:sp>
        <p:nvSpPr>
          <p:cNvPr id="4" name="Rounded Rectangle 3">
            <a:extLst>
              <a:ext uri="{FF2B5EF4-FFF2-40B4-BE49-F238E27FC236}">
                <a16:creationId xmlns:a16="http://schemas.microsoft.com/office/drawing/2014/main" id="{39B54628-525C-DF36-62DE-61DAA562191B}"/>
              </a:ext>
              <a:ext uri="{C183D7F6-B498-43B3-948B-1728B52AA6E4}">
                <adec:decorative xmlns:adec="http://schemas.microsoft.com/office/drawing/2017/decorative" val="1"/>
              </a:ext>
            </a:extLst>
          </p:cNvPr>
          <p:cNvSpPr/>
          <p:nvPr/>
        </p:nvSpPr>
        <p:spPr>
          <a:xfrm>
            <a:off x="1019600" y="4463327"/>
            <a:ext cx="972589" cy="152400"/>
          </a:xfrm>
          <a:prstGeom prst="roundRect">
            <a:avLst>
              <a:gd name="adj" fmla="val 2206"/>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Embed diverse learner, family and staff voices in decision-making</a:t>
            </a:r>
          </a:p>
        </p:txBody>
      </p:sp>
      <p:sp>
        <p:nvSpPr>
          <p:cNvPr id="6" name="Rounded Rectangle 5">
            <a:extLst>
              <a:ext uri="{FF2B5EF4-FFF2-40B4-BE49-F238E27FC236}">
                <a16:creationId xmlns:a16="http://schemas.microsoft.com/office/drawing/2014/main" id="{AF110C39-2660-8DB5-CD22-46B20E504B52}"/>
              </a:ext>
              <a:ext uri="{C183D7F6-B498-43B3-948B-1728B52AA6E4}">
                <adec:decorative xmlns:adec="http://schemas.microsoft.com/office/drawing/2017/decorative" val="1"/>
              </a:ext>
            </a:extLst>
          </p:cNvPr>
          <p:cNvSpPr/>
          <p:nvPr/>
        </p:nvSpPr>
        <p:spPr>
          <a:xfrm>
            <a:off x="1019600" y="4623613"/>
            <a:ext cx="972589" cy="198573"/>
          </a:xfrm>
          <a:prstGeom prst="roundRect">
            <a:avLst>
              <a:gd name="adj" fmla="val 2206"/>
            </a:avLst>
          </a:prstGeom>
          <a:solidFill>
            <a:srgbClr val="FFB8C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Provide broad, inclusive and</a:t>
            </a:r>
            <a:br>
              <a:rPr lang="en-AU" sz="400">
                <a:solidFill>
                  <a:schemeClr val="accent1"/>
                </a:solidFill>
                <a:latin typeface="Public Sans" pitchFamily="2" charset="77"/>
              </a:rPr>
            </a:br>
            <a:r>
              <a:rPr lang="en-AU" sz="400">
                <a:solidFill>
                  <a:schemeClr val="accent1"/>
                </a:solidFill>
                <a:latin typeface="Public Sans" pitchFamily="2" charset="77"/>
              </a:rPr>
              <a:t> rich curriculum with strong </a:t>
            </a:r>
            <a:br>
              <a:rPr lang="en-AU" sz="400">
                <a:solidFill>
                  <a:schemeClr val="accent1"/>
                </a:solidFill>
                <a:latin typeface="Public Sans" pitchFamily="2" charset="77"/>
              </a:rPr>
            </a:br>
            <a:r>
              <a:rPr lang="en-AU" sz="400">
                <a:solidFill>
                  <a:schemeClr val="accent1"/>
                </a:solidFill>
                <a:latin typeface="Public Sans" pitchFamily="2" charset="77"/>
              </a:rPr>
              <a:t>co-curricular activities</a:t>
            </a:r>
          </a:p>
        </p:txBody>
      </p:sp>
      <p:sp>
        <p:nvSpPr>
          <p:cNvPr id="19" name="Rounded Rectangle 18">
            <a:extLst>
              <a:ext uri="{FF2B5EF4-FFF2-40B4-BE49-F238E27FC236}">
                <a16:creationId xmlns:a16="http://schemas.microsoft.com/office/drawing/2014/main" id="{833FABBE-C90F-6457-080E-1F5FAAB8CD1D}"/>
              </a:ext>
              <a:ext uri="{C183D7F6-B498-43B3-948B-1728B52AA6E4}">
                <adec:decorative xmlns:adec="http://schemas.microsoft.com/office/drawing/2017/decorative" val="1"/>
              </a:ext>
            </a:extLst>
          </p:cNvPr>
          <p:cNvSpPr/>
          <p:nvPr/>
        </p:nvSpPr>
        <p:spPr>
          <a:xfrm>
            <a:off x="7136310" y="1435139"/>
            <a:ext cx="4707690" cy="4790995"/>
          </a:xfrm>
          <a:prstGeom prst="roundRect">
            <a:avLst>
              <a:gd name="adj" fmla="val 163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ame-side Corner of Rectangle 19">
            <a:extLst>
              <a:ext uri="{FF2B5EF4-FFF2-40B4-BE49-F238E27FC236}">
                <a16:creationId xmlns:a16="http://schemas.microsoft.com/office/drawing/2014/main" id="{7938A4B9-8D51-E4DA-7D0A-807CB956457A}"/>
              </a:ext>
            </a:extLst>
          </p:cNvPr>
          <p:cNvSpPr/>
          <p:nvPr/>
        </p:nvSpPr>
        <p:spPr>
          <a:xfrm>
            <a:off x="7136310" y="1435140"/>
            <a:ext cx="4707690" cy="874022"/>
          </a:xfrm>
          <a:prstGeom prst="round2SameRect">
            <a:avLst>
              <a:gd name="adj1" fmla="val 747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80000" rtlCol="0" anchor="ctr" anchorCtr="0"/>
          <a:lstStyle/>
          <a:p>
            <a:r>
              <a:rPr lang="en-AU" sz="2000" b="1">
                <a:solidFill>
                  <a:schemeClr val="bg1"/>
                </a:solidFill>
                <a:latin typeface="+mj-lt"/>
              </a:rPr>
              <a:t>Advance equitable outcomes, opportunities </a:t>
            </a:r>
            <a:r>
              <a:rPr lang="en-AU" sz="2000" b="1" i="0" u="none" strike="noStrike" baseline="0">
                <a:solidFill>
                  <a:schemeClr val="bg1"/>
                </a:solidFill>
                <a:latin typeface="+mj-lt"/>
              </a:rPr>
              <a:t>and </a:t>
            </a:r>
            <a:r>
              <a:rPr lang="en-AU" sz="2000" b="1">
                <a:solidFill>
                  <a:schemeClr val="bg1"/>
                </a:solidFill>
                <a:latin typeface="+mj-lt"/>
              </a:rPr>
              <a:t>experiences</a:t>
            </a:r>
            <a:endParaRPr lang="en-US" sz="2000" b="1">
              <a:latin typeface="+mj-lt"/>
            </a:endParaRPr>
          </a:p>
        </p:txBody>
      </p:sp>
      <p:sp>
        <p:nvSpPr>
          <p:cNvPr id="25" name="TextBox 15">
            <a:extLst>
              <a:ext uri="{FF2B5EF4-FFF2-40B4-BE49-F238E27FC236}">
                <a16:creationId xmlns:a16="http://schemas.microsoft.com/office/drawing/2014/main" id="{442F1C5E-2EF7-00EA-A18B-222DAAA0C18B}"/>
              </a:ext>
            </a:extLst>
          </p:cNvPr>
          <p:cNvSpPr txBox="1"/>
          <p:nvPr/>
        </p:nvSpPr>
        <p:spPr>
          <a:xfrm>
            <a:off x="7340641" y="2460143"/>
            <a:ext cx="4302125" cy="1278245"/>
          </a:xfrm>
          <a:prstGeom prst="roundRect">
            <a:avLst>
              <a:gd name="adj" fmla="val 4312"/>
            </a:avLst>
          </a:prstGeom>
          <a:solidFill>
            <a:schemeClr val="accent6"/>
          </a:solidFill>
          <a:ln w="19050">
            <a:noFill/>
          </a:ln>
        </p:spPr>
        <p:txBody>
          <a:bodyPr rot="0" spcFirstLastPara="0" vert="horz" wrap="square" lIns="252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Develop targeted, differentiated, evidence-informed initiatives and supports</a:t>
            </a:r>
          </a:p>
        </p:txBody>
      </p:sp>
      <p:sp>
        <p:nvSpPr>
          <p:cNvPr id="5" name="TextBox 15">
            <a:extLst>
              <a:ext uri="{FF2B5EF4-FFF2-40B4-BE49-F238E27FC236}">
                <a16:creationId xmlns:a16="http://schemas.microsoft.com/office/drawing/2014/main" id="{24609301-890E-E17E-DC1A-2F9A6E99D56F}"/>
              </a:ext>
            </a:extLst>
          </p:cNvPr>
          <p:cNvSpPr txBox="1"/>
          <p:nvPr/>
        </p:nvSpPr>
        <p:spPr>
          <a:xfrm>
            <a:off x="7337545" y="3785135"/>
            <a:ext cx="4302125" cy="921861"/>
          </a:xfrm>
          <a:prstGeom prst="roundRect">
            <a:avLst>
              <a:gd name="adj" fmla="val 4312"/>
            </a:avLst>
          </a:prstGeom>
          <a:solidFill>
            <a:schemeClr val="accent3"/>
          </a:solidFill>
          <a:ln w="19050">
            <a:noFill/>
          </a:ln>
        </p:spPr>
        <p:txBody>
          <a:bodyPr rot="0" spcFirstLastPara="0" vert="horz" wrap="square" lIns="252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Embed diverse learner, family and staff voices in decision-making</a:t>
            </a:r>
          </a:p>
        </p:txBody>
      </p:sp>
      <p:sp>
        <p:nvSpPr>
          <p:cNvPr id="7" name="TextBox 15">
            <a:extLst>
              <a:ext uri="{FF2B5EF4-FFF2-40B4-BE49-F238E27FC236}">
                <a16:creationId xmlns:a16="http://schemas.microsoft.com/office/drawing/2014/main" id="{876AF2E7-1D69-0933-1FA9-ECA51A989FC4}"/>
              </a:ext>
            </a:extLst>
          </p:cNvPr>
          <p:cNvSpPr txBox="1"/>
          <p:nvPr/>
        </p:nvSpPr>
        <p:spPr>
          <a:xfrm>
            <a:off x="7337545" y="4753742"/>
            <a:ext cx="4302125" cy="1278245"/>
          </a:xfrm>
          <a:prstGeom prst="roundRect">
            <a:avLst>
              <a:gd name="adj" fmla="val 4312"/>
            </a:avLst>
          </a:prstGeom>
          <a:solidFill>
            <a:srgbClr val="FFB8C1"/>
          </a:solidFill>
          <a:ln w="19050">
            <a:noFill/>
          </a:ln>
        </p:spPr>
        <p:txBody>
          <a:bodyPr rot="0" spcFirstLastPara="0" vert="horz" wrap="square" lIns="252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Provide broad, inclusive and </a:t>
            </a:r>
            <a:br>
              <a:rPr lang="en-AU" sz="1800">
                <a:solidFill>
                  <a:schemeClr val="accent1"/>
                </a:solidFill>
              </a:rPr>
            </a:br>
            <a:r>
              <a:rPr lang="en-AU" sz="1800">
                <a:solidFill>
                  <a:schemeClr val="accent1"/>
                </a:solidFill>
              </a:rPr>
              <a:t>rich curriculum with strong </a:t>
            </a:r>
            <a:br>
              <a:rPr lang="en-AU" sz="1800">
                <a:solidFill>
                  <a:schemeClr val="accent1"/>
                </a:solidFill>
              </a:rPr>
            </a:br>
            <a:r>
              <a:rPr lang="en-AU" sz="1800">
                <a:solidFill>
                  <a:schemeClr val="accent1"/>
                </a:solidFill>
              </a:rPr>
              <a:t>co-curricular activities</a:t>
            </a:r>
          </a:p>
        </p:txBody>
      </p:sp>
      <p:sp>
        <p:nvSpPr>
          <p:cNvPr id="10" name="Slide Number Placeholder 3">
            <a:extLst>
              <a:ext uri="{FF2B5EF4-FFF2-40B4-BE49-F238E27FC236}">
                <a16:creationId xmlns:a16="http://schemas.microsoft.com/office/drawing/2014/main" id="{E7BF6ECB-0AC0-7991-7A7D-2B4D870D5C5D}"/>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34257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4" grpId="0" animBg="1"/>
      <p:bldP spid="6" grpId="0" animBg="1"/>
      <p:bldP spid="20" grpId="0" animBg="1"/>
      <p:bldP spid="25"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547DF-80F9-C30F-6B82-028FBA37E2CB}"/>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619FF6C3-AA03-059A-9CB8-458DA309D7F0}"/>
              </a:ext>
            </a:extLst>
          </p:cNvPr>
          <p:cNvSpPr>
            <a:spLocks noGrp="1"/>
          </p:cNvSpPr>
          <p:nvPr>
            <p:ph type="title"/>
          </p:nvPr>
        </p:nvSpPr>
        <p:spPr/>
        <p:txBody>
          <a:bodyPr/>
          <a:lstStyle/>
          <a:p>
            <a:r>
              <a:rPr lang="en-AU"/>
              <a:t>Setting the scene (4)</a:t>
            </a:r>
            <a:endParaRPr lang="en-US"/>
          </a:p>
        </p:txBody>
      </p:sp>
      <p:sp>
        <p:nvSpPr>
          <p:cNvPr id="24" name="Text Placeholder 23">
            <a:extLst>
              <a:ext uri="{FF2B5EF4-FFF2-40B4-BE49-F238E27FC236}">
                <a16:creationId xmlns:a16="http://schemas.microsoft.com/office/drawing/2014/main" id="{D9744F31-4A6C-4049-6967-5A43879CB6C9}"/>
              </a:ext>
            </a:extLst>
          </p:cNvPr>
          <p:cNvSpPr>
            <a:spLocks noGrp="1"/>
          </p:cNvSpPr>
          <p:nvPr>
            <p:ph type="body" sz="quarter" idx="18"/>
          </p:nvPr>
        </p:nvSpPr>
        <p:spPr/>
        <p:txBody>
          <a:bodyPr/>
          <a:lstStyle/>
          <a:p>
            <a:r>
              <a:rPr lang="en-AU"/>
              <a:t>Transition in Our Plan for Public Education</a:t>
            </a:r>
          </a:p>
        </p:txBody>
      </p:sp>
      <p:pic>
        <p:nvPicPr>
          <p:cNvPr id="3" name="Content Placeholder 2">
            <a:extLst>
              <a:ext uri="{FF2B5EF4-FFF2-40B4-BE49-F238E27FC236}">
                <a16:creationId xmlns:a16="http://schemas.microsoft.com/office/drawing/2014/main" id="{369AB090-AB87-6FD0-3589-B1FC7B607E1C}"/>
              </a:ext>
              <a:ext uri="{C183D7F6-B498-43B3-948B-1728B52AA6E4}">
                <adec:decorative xmlns:adec="http://schemas.microsoft.com/office/drawing/2017/decorative" val="1"/>
              </a:ext>
            </a:extLst>
          </p:cNvPr>
          <p:cNvPicPr>
            <a:picLocks noGrp="1"/>
          </p:cNvPicPr>
          <p:nvPr>
            <p:ph idx="1"/>
          </p:nvPr>
        </p:nvPicPr>
        <p:blipFill rotWithShape="1">
          <a:blip r:embed="rId3"/>
          <a:stretch/>
        </p:blipFill>
        <p:spPr>
          <a:xfrm>
            <a:off x="360000" y="1619250"/>
            <a:ext cx="6643574" cy="4537075"/>
          </a:xfrm>
          <a:prstGeom prst="rect">
            <a:avLst/>
          </a:prstGeom>
          <a:noFill/>
        </p:spPr>
      </p:pic>
      <p:sp>
        <p:nvSpPr>
          <p:cNvPr id="6" name="Rounded Rectangle 5">
            <a:extLst>
              <a:ext uri="{FF2B5EF4-FFF2-40B4-BE49-F238E27FC236}">
                <a16:creationId xmlns:a16="http://schemas.microsoft.com/office/drawing/2014/main" id="{8DC8DB55-CD39-D677-6144-A737FCCFED67}"/>
              </a:ext>
              <a:ext uri="{C183D7F6-B498-43B3-948B-1728B52AA6E4}">
                <adec:decorative xmlns:adec="http://schemas.microsoft.com/office/drawing/2017/decorative" val="1"/>
              </a:ext>
            </a:extLst>
          </p:cNvPr>
          <p:cNvSpPr/>
          <p:nvPr/>
        </p:nvSpPr>
        <p:spPr>
          <a:xfrm>
            <a:off x="1996377" y="3404475"/>
            <a:ext cx="968400" cy="334800"/>
          </a:xfrm>
          <a:prstGeom prst="roundRect">
            <a:avLst>
              <a:gd name="adj" fmla="val 2206"/>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50400" rIns="36000" bIns="36000" rtlCol="0" anchor="t" anchorCtr="0"/>
          <a:lstStyle/>
          <a:p>
            <a:r>
              <a:rPr lang="en-AU" sz="470" b="1">
                <a:solidFill>
                  <a:schemeClr val="accent1"/>
                </a:solidFill>
                <a:latin typeface="+mj-lt"/>
              </a:rPr>
              <a:t>Strengthen trust and respect for the teaching profession </a:t>
            </a:r>
            <a:br>
              <a:rPr lang="en-AU" sz="470" b="1">
                <a:solidFill>
                  <a:schemeClr val="accent1"/>
                </a:solidFill>
                <a:latin typeface="+mj-lt"/>
              </a:rPr>
            </a:br>
            <a:r>
              <a:rPr lang="en-AU" sz="470" b="1">
                <a:solidFill>
                  <a:schemeClr val="accent1"/>
                </a:solidFill>
                <a:latin typeface="+mj-lt"/>
              </a:rPr>
              <a:t>and school support staff</a:t>
            </a:r>
            <a:endParaRPr lang="en-US" sz="470" b="1">
              <a:solidFill>
                <a:schemeClr val="accent1"/>
              </a:solidFill>
              <a:latin typeface="+mj-lt"/>
            </a:endParaRPr>
          </a:p>
        </p:txBody>
      </p:sp>
      <p:sp>
        <p:nvSpPr>
          <p:cNvPr id="18" name="Rounded Rectangle 17">
            <a:extLst>
              <a:ext uri="{FF2B5EF4-FFF2-40B4-BE49-F238E27FC236}">
                <a16:creationId xmlns:a16="http://schemas.microsoft.com/office/drawing/2014/main" id="{52559740-DDA9-18FB-4541-15DF9ECF7C06}"/>
              </a:ext>
              <a:ext uri="{C183D7F6-B498-43B3-948B-1728B52AA6E4}">
                <adec:decorative xmlns:adec="http://schemas.microsoft.com/office/drawing/2017/decorative" val="1"/>
              </a:ext>
            </a:extLst>
          </p:cNvPr>
          <p:cNvSpPr/>
          <p:nvPr/>
        </p:nvSpPr>
        <p:spPr>
          <a:xfrm>
            <a:off x="1992189" y="4555664"/>
            <a:ext cx="972589" cy="198573"/>
          </a:xfrm>
          <a:prstGeom prst="roundRect">
            <a:avLst>
              <a:gd name="adj" fmla="val 2206"/>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AU" sz="400">
                <a:solidFill>
                  <a:schemeClr val="accent1"/>
                </a:solidFill>
                <a:latin typeface="Public Sans" pitchFamily="2" charset="77"/>
              </a:rPr>
              <a:t>Support staff development through high-quality and accessible professional learning</a:t>
            </a:r>
          </a:p>
        </p:txBody>
      </p:sp>
      <p:sp>
        <p:nvSpPr>
          <p:cNvPr id="4" name="Rounded Rectangle 3">
            <a:extLst>
              <a:ext uri="{FF2B5EF4-FFF2-40B4-BE49-F238E27FC236}">
                <a16:creationId xmlns:a16="http://schemas.microsoft.com/office/drawing/2014/main" id="{003729B2-1F0D-744B-D7A2-5518C3C0C973}"/>
              </a:ext>
              <a:ext uri="{C183D7F6-B498-43B3-948B-1728B52AA6E4}">
                <adec:decorative xmlns:adec="http://schemas.microsoft.com/office/drawing/2017/decorative" val="1"/>
              </a:ext>
            </a:extLst>
          </p:cNvPr>
          <p:cNvSpPr/>
          <p:nvPr/>
        </p:nvSpPr>
        <p:spPr>
          <a:xfrm>
            <a:off x="1992188" y="4976963"/>
            <a:ext cx="972589" cy="152400"/>
          </a:xfrm>
          <a:prstGeom prst="roundRect">
            <a:avLst>
              <a:gd name="adj" fmla="val 2206"/>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AU" sz="400">
                <a:solidFill>
                  <a:schemeClr val="accent1"/>
                </a:solidFill>
                <a:latin typeface="Public Sans" pitchFamily="2" charset="77"/>
              </a:rPr>
              <a:t>Strengthen development for leaders at all stages of their careers</a:t>
            </a:r>
          </a:p>
        </p:txBody>
      </p:sp>
      <p:sp>
        <p:nvSpPr>
          <p:cNvPr id="11" name="Rounded Rectangle 18">
            <a:extLst>
              <a:ext uri="{FF2B5EF4-FFF2-40B4-BE49-F238E27FC236}">
                <a16:creationId xmlns:a16="http://schemas.microsoft.com/office/drawing/2014/main" id="{52616ABF-37BA-097D-92D2-A8561237FBCE}"/>
              </a:ext>
              <a:ext uri="{C183D7F6-B498-43B3-948B-1728B52AA6E4}">
                <adec:decorative xmlns:adec="http://schemas.microsoft.com/office/drawing/2017/decorative" val="1"/>
              </a:ext>
            </a:extLst>
          </p:cNvPr>
          <p:cNvSpPr/>
          <p:nvPr/>
        </p:nvSpPr>
        <p:spPr>
          <a:xfrm>
            <a:off x="7136310" y="1435139"/>
            <a:ext cx="4707690" cy="4790995"/>
          </a:xfrm>
          <a:prstGeom prst="roundRect">
            <a:avLst>
              <a:gd name="adj" fmla="val 163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side Corner of Rectangle 19">
            <a:extLst>
              <a:ext uri="{FF2B5EF4-FFF2-40B4-BE49-F238E27FC236}">
                <a16:creationId xmlns:a16="http://schemas.microsoft.com/office/drawing/2014/main" id="{CE34B9B1-6198-21AC-AC71-C24FB628DBC0}"/>
              </a:ext>
            </a:extLst>
          </p:cNvPr>
          <p:cNvSpPr/>
          <p:nvPr/>
        </p:nvSpPr>
        <p:spPr>
          <a:xfrm>
            <a:off x="7136310" y="1435140"/>
            <a:ext cx="4707690" cy="1194898"/>
          </a:xfrm>
          <a:prstGeom prst="round2SameRect">
            <a:avLst>
              <a:gd name="adj1" fmla="val 747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80000" rtlCol="0" anchor="ctr" anchorCtr="0"/>
          <a:lstStyle/>
          <a:p>
            <a:r>
              <a:rPr lang="en-AU" sz="2000" b="1">
                <a:solidFill>
                  <a:schemeClr val="bg1"/>
                </a:solidFill>
                <a:latin typeface="+mj-lt"/>
              </a:rPr>
              <a:t>Strengthen trust and respect for the teaching profession and school support staff</a:t>
            </a:r>
          </a:p>
        </p:txBody>
      </p:sp>
      <p:sp>
        <p:nvSpPr>
          <p:cNvPr id="25" name="TextBox 15" descr="Develop targeted, differentiated, evidence-informed initiatives and supports">
            <a:extLst>
              <a:ext uri="{FF2B5EF4-FFF2-40B4-BE49-F238E27FC236}">
                <a16:creationId xmlns:a16="http://schemas.microsoft.com/office/drawing/2014/main" id="{89A9B2D3-ABBA-7260-94C0-5BB440B7C80C}"/>
              </a:ext>
            </a:extLst>
          </p:cNvPr>
          <p:cNvSpPr txBox="1"/>
          <p:nvPr/>
        </p:nvSpPr>
        <p:spPr>
          <a:xfrm>
            <a:off x="7340640" y="2817021"/>
            <a:ext cx="4302125" cy="1278246"/>
          </a:xfrm>
          <a:prstGeom prst="roundRect">
            <a:avLst>
              <a:gd name="adj" fmla="val 4312"/>
            </a:avLst>
          </a:prstGeom>
          <a:solidFill>
            <a:schemeClr val="accent6"/>
          </a:solidFill>
          <a:ln w="19050">
            <a:noFill/>
          </a:ln>
        </p:spPr>
        <p:txBody>
          <a:bodyPr rot="0" spcFirstLastPara="0" vert="horz" wrap="square" lIns="180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Support staff development through high-quality and accessible professional learning</a:t>
            </a:r>
          </a:p>
        </p:txBody>
      </p:sp>
      <p:sp>
        <p:nvSpPr>
          <p:cNvPr id="5" name="TextBox 15" descr="Develop targeted, differentiated, evidence-informed initiatives and supports">
            <a:extLst>
              <a:ext uri="{FF2B5EF4-FFF2-40B4-BE49-F238E27FC236}">
                <a16:creationId xmlns:a16="http://schemas.microsoft.com/office/drawing/2014/main" id="{9FE8C01C-FEE1-A530-560D-24082EB88C0C}"/>
              </a:ext>
            </a:extLst>
          </p:cNvPr>
          <p:cNvSpPr txBox="1"/>
          <p:nvPr/>
        </p:nvSpPr>
        <p:spPr>
          <a:xfrm>
            <a:off x="7337544" y="4207503"/>
            <a:ext cx="4302125" cy="921860"/>
          </a:xfrm>
          <a:prstGeom prst="roundRect">
            <a:avLst>
              <a:gd name="adj" fmla="val 4312"/>
            </a:avLst>
          </a:prstGeom>
          <a:solidFill>
            <a:schemeClr val="accent3"/>
          </a:solidFill>
          <a:ln w="19050">
            <a:noFill/>
          </a:ln>
        </p:spPr>
        <p:txBody>
          <a:bodyPr rot="0" spcFirstLastPara="0" vert="horz" wrap="square" lIns="180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Strengthen development for leaders at all stages of their careers</a:t>
            </a:r>
          </a:p>
        </p:txBody>
      </p:sp>
      <p:sp>
        <p:nvSpPr>
          <p:cNvPr id="7" name="Slide Number Placeholder 3">
            <a:extLst>
              <a:ext uri="{FF2B5EF4-FFF2-40B4-BE49-F238E27FC236}">
                <a16:creationId xmlns:a16="http://schemas.microsoft.com/office/drawing/2014/main" id="{73ADBBD8-C982-3F73-643A-FB9C3D5DE9E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308382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4" grpId="0" animBg="1"/>
      <p:bldP spid="12" grpId="0" animBg="1"/>
      <p:bldP spid="25"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FC0DA-2708-69C9-85BA-813B254A81F0}"/>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AD863A85-7716-7F3C-AD81-9190572D040D}"/>
              </a:ext>
            </a:extLst>
          </p:cNvPr>
          <p:cNvSpPr>
            <a:spLocks noGrp="1"/>
          </p:cNvSpPr>
          <p:nvPr>
            <p:ph type="title"/>
          </p:nvPr>
        </p:nvSpPr>
        <p:spPr/>
        <p:txBody>
          <a:bodyPr/>
          <a:lstStyle/>
          <a:p>
            <a:r>
              <a:rPr lang="en-AU"/>
              <a:t>Setting the scene (5)</a:t>
            </a:r>
            <a:endParaRPr lang="en-US"/>
          </a:p>
        </p:txBody>
      </p:sp>
      <p:sp>
        <p:nvSpPr>
          <p:cNvPr id="24" name="Text Placeholder 23">
            <a:extLst>
              <a:ext uri="{FF2B5EF4-FFF2-40B4-BE49-F238E27FC236}">
                <a16:creationId xmlns:a16="http://schemas.microsoft.com/office/drawing/2014/main" id="{E455AC6C-8609-DFF4-0262-77DF4937F8C4}"/>
              </a:ext>
            </a:extLst>
          </p:cNvPr>
          <p:cNvSpPr>
            <a:spLocks noGrp="1"/>
          </p:cNvSpPr>
          <p:nvPr>
            <p:ph type="body" sz="quarter" idx="18"/>
          </p:nvPr>
        </p:nvSpPr>
        <p:spPr/>
        <p:txBody>
          <a:bodyPr/>
          <a:lstStyle/>
          <a:p>
            <a:r>
              <a:rPr lang="en-AU"/>
              <a:t>Transition in Our Plan for Public Education</a:t>
            </a:r>
          </a:p>
        </p:txBody>
      </p:sp>
      <p:pic>
        <p:nvPicPr>
          <p:cNvPr id="3" name="Content Placeholder 2">
            <a:extLst>
              <a:ext uri="{FF2B5EF4-FFF2-40B4-BE49-F238E27FC236}">
                <a16:creationId xmlns:a16="http://schemas.microsoft.com/office/drawing/2014/main" id="{1102738B-73D7-EA13-4459-DF5B95BA9992}"/>
              </a:ext>
              <a:ext uri="{C183D7F6-B498-43B3-948B-1728B52AA6E4}">
                <adec:decorative xmlns:adec="http://schemas.microsoft.com/office/drawing/2017/decorative" val="1"/>
              </a:ext>
            </a:extLst>
          </p:cNvPr>
          <p:cNvPicPr>
            <a:picLocks noGrp="1"/>
          </p:cNvPicPr>
          <p:nvPr>
            <p:ph idx="1"/>
          </p:nvPr>
        </p:nvPicPr>
        <p:blipFill rotWithShape="1">
          <a:blip r:embed="rId3"/>
          <a:stretch/>
        </p:blipFill>
        <p:spPr>
          <a:xfrm>
            <a:off x="360000" y="1619250"/>
            <a:ext cx="6643574" cy="4537075"/>
          </a:xfrm>
          <a:prstGeom prst="rect">
            <a:avLst/>
          </a:prstGeom>
          <a:noFill/>
        </p:spPr>
      </p:pic>
      <p:sp>
        <p:nvSpPr>
          <p:cNvPr id="7" name="Rounded Rectangle 6">
            <a:extLst>
              <a:ext uri="{FF2B5EF4-FFF2-40B4-BE49-F238E27FC236}">
                <a16:creationId xmlns:a16="http://schemas.microsoft.com/office/drawing/2014/main" id="{4765CEF7-C09C-118D-3E17-A22D9573A912}"/>
              </a:ext>
              <a:ext uri="{C183D7F6-B498-43B3-948B-1728B52AA6E4}">
                <adec:decorative xmlns:adec="http://schemas.microsoft.com/office/drawing/2017/decorative" val="1"/>
              </a:ext>
            </a:extLst>
          </p:cNvPr>
          <p:cNvSpPr/>
          <p:nvPr/>
        </p:nvSpPr>
        <p:spPr>
          <a:xfrm>
            <a:off x="3942017" y="3404475"/>
            <a:ext cx="957600" cy="334800"/>
          </a:xfrm>
          <a:prstGeom prst="roundRect">
            <a:avLst>
              <a:gd name="adj" fmla="val 2206"/>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50400" rIns="18000" bIns="36000" rtlCol="0" anchor="t" anchorCtr="0"/>
          <a:lstStyle/>
          <a:p>
            <a:r>
              <a:rPr lang="en-AU" sz="470" b="1">
                <a:solidFill>
                  <a:schemeClr val="accent1"/>
                </a:solidFill>
                <a:latin typeface="+mj-lt"/>
              </a:rPr>
              <a:t>Deliver outstanding leadership, teaching and learning</a:t>
            </a:r>
            <a:endParaRPr lang="en-US" sz="470" b="1">
              <a:solidFill>
                <a:schemeClr val="accent1"/>
              </a:solidFill>
              <a:latin typeface="+mj-lt"/>
            </a:endParaRPr>
          </a:p>
        </p:txBody>
      </p:sp>
      <p:sp>
        <p:nvSpPr>
          <p:cNvPr id="18" name="Rounded Rectangle 17">
            <a:extLst>
              <a:ext uri="{FF2B5EF4-FFF2-40B4-BE49-F238E27FC236}">
                <a16:creationId xmlns:a16="http://schemas.microsoft.com/office/drawing/2014/main" id="{89D2948B-B97B-E35A-40C8-491CF8BFE25F}"/>
              </a:ext>
              <a:ext uri="{C183D7F6-B498-43B3-948B-1728B52AA6E4}">
                <adec:decorative xmlns:adec="http://schemas.microsoft.com/office/drawing/2017/decorative" val="1"/>
              </a:ext>
            </a:extLst>
          </p:cNvPr>
          <p:cNvSpPr/>
          <p:nvPr/>
        </p:nvSpPr>
        <p:spPr>
          <a:xfrm>
            <a:off x="3937829" y="3756068"/>
            <a:ext cx="972589" cy="198573"/>
          </a:xfrm>
          <a:prstGeom prst="roundRect">
            <a:avLst>
              <a:gd name="adj" fmla="val 2206"/>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Support schools to deliver school excellence through continuous improvement</a:t>
            </a:r>
          </a:p>
        </p:txBody>
      </p:sp>
      <p:sp>
        <p:nvSpPr>
          <p:cNvPr id="4" name="Rounded Rectangle 3">
            <a:extLst>
              <a:ext uri="{FF2B5EF4-FFF2-40B4-BE49-F238E27FC236}">
                <a16:creationId xmlns:a16="http://schemas.microsoft.com/office/drawing/2014/main" id="{F2892022-7337-CF7E-7DB9-3FBC341C67B0}"/>
              </a:ext>
              <a:ext uri="{C183D7F6-B498-43B3-948B-1728B52AA6E4}">
                <adec:decorative xmlns:adec="http://schemas.microsoft.com/office/drawing/2017/decorative" val="1"/>
              </a:ext>
            </a:extLst>
          </p:cNvPr>
          <p:cNvSpPr/>
          <p:nvPr/>
        </p:nvSpPr>
        <p:spPr>
          <a:xfrm>
            <a:off x="3937828" y="4707723"/>
            <a:ext cx="972589" cy="152400"/>
          </a:xfrm>
          <a:prstGeom prst="roundRect">
            <a:avLst>
              <a:gd name="adj" fmla="val 2206"/>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Improve how data is used to </a:t>
            </a:r>
            <a:br>
              <a:rPr lang="en-AU" sz="400">
                <a:solidFill>
                  <a:schemeClr val="accent1"/>
                </a:solidFill>
                <a:latin typeface="Public Sans" pitchFamily="2" charset="77"/>
              </a:rPr>
            </a:br>
            <a:r>
              <a:rPr lang="en-AU" sz="400">
                <a:solidFill>
                  <a:schemeClr val="accent1"/>
                </a:solidFill>
                <a:latin typeface="Public Sans" pitchFamily="2" charset="77"/>
              </a:rPr>
              <a:t>inform teaching</a:t>
            </a:r>
          </a:p>
        </p:txBody>
      </p:sp>
      <p:sp>
        <p:nvSpPr>
          <p:cNvPr id="19" name="Rounded Rectangle 18">
            <a:extLst>
              <a:ext uri="{FF2B5EF4-FFF2-40B4-BE49-F238E27FC236}">
                <a16:creationId xmlns:a16="http://schemas.microsoft.com/office/drawing/2014/main" id="{186EEFA5-8CA7-58F4-5B22-CA217FE79DE5}"/>
              </a:ext>
              <a:ext uri="{C183D7F6-B498-43B3-948B-1728B52AA6E4}">
                <adec:decorative xmlns:adec="http://schemas.microsoft.com/office/drawing/2017/decorative" val="1"/>
              </a:ext>
            </a:extLst>
          </p:cNvPr>
          <p:cNvSpPr/>
          <p:nvPr/>
        </p:nvSpPr>
        <p:spPr>
          <a:xfrm>
            <a:off x="7136310" y="1609805"/>
            <a:ext cx="4707690" cy="4546520"/>
          </a:xfrm>
          <a:prstGeom prst="roundRect">
            <a:avLst>
              <a:gd name="adj" fmla="val 163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side Corner of Rectangle 5">
            <a:extLst>
              <a:ext uri="{FF2B5EF4-FFF2-40B4-BE49-F238E27FC236}">
                <a16:creationId xmlns:a16="http://schemas.microsoft.com/office/drawing/2014/main" id="{813AD078-D68D-28A7-2676-84289B9248E0}"/>
              </a:ext>
            </a:extLst>
          </p:cNvPr>
          <p:cNvSpPr/>
          <p:nvPr/>
        </p:nvSpPr>
        <p:spPr>
          <a:xfrm>
            <a:off x="7136310" y="1609805"/>
            <a:ext cx="4707690" cy="874022"/>
          </a:xfrm>
          <a:prstGeom prst="round2SameRect">
            <a:avLst>
              <a:gd name="adj1" fmla="val 747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80000" rtlCol="0" anchor="ctr" anchorCtr="0"/>
          <a:lstStyle/>
          <a:p>
            <a:r>
              <a:rPr lang="en-AU" sz="2000" b="1">
                <a:solidFill>
                  <a:schemeClr val="bg1"/>
                </a:solidFill>
                <a:latin typeface="+mj-lt"/>
              </a:rPr>
              <a:t>Deliver outstanding leadership, teaching and learning</a:t>
            </a:r>
            <a:endParaRPr lang="en-US" sz="2000" b="1">
              <a:latin typeface="+mj-lt"/>
            </a:endParaRPr>
          </a:p>
        </p:txBody>
      </p:sp>
      <p:sp>
        <p:nvSpPr>
          <p:cNvPr id="25" name="TextBox 15" descr="Develop targeted, differentiated, evidence-informed initiatives and supports">
            <a:extLst>
              <a:ext uri="{FF2B5EF4-FFF2-40B4-BE49-F238E27FC236}">
                <a16:creationId xmlns:a16="http://schemas.microsoft.com/office/drawing/2014/main" id="{69FE8F60-D924-7D5D-6276-E328F5243305}"/>
              </a:ext>
            </a:extLst>
          </p:cNvPr>
          <p:cNvSpPr txBox="1"/>
          <p:nvPr/>
        </p:nvSpPr>
        <p:spPr>
          <a:xfrm>
            <a:off x="7340640" y="2699183"/>
            <a:ext cx="4302125" cy="1278246"/>
          </a:xfrm>
          <a:prstGeom prst="roundRect">
            <a:avLst>
              <a:gd name="adj" fmla="val 4312"/>
            </a:avLst>
          </a:prstGeom>
          <a:solidFill>
            <a:schemeClr val="accent6"/>
          </a:solidFill>
          <a:ln w="19050">
            <a:noFill/>
          </a:ln>
        </p:spPr>
        <p:txBody>
          <a:bodyPr rot="0" spcFirstLastPara="0" vert="horz" wrap="square" lIns="180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Aft>
                <a:spcPts val="1200"/>
              </a:spcAft>
            </a:pPr>
            <a:r>
              <a:rPr lang="en-AU" sz="1800">
                <a:solidFill>
                  <a:schemeClr val="accent1"/>
                </a:solidFill>
              </a:rPr>
              <a:t>Support schools to deliver school excellence through continuous improvement</a:t>
            </a:r>
          </a:p>
        </p:txBody>
      </p:sp>
      <p:sp>
        <p:nvSpPr>
          <p:cNvPr id="5" name="TextBox 15" descr="Develop targeted, differentiated, evidence-informed initiatives and supports">
            <a:extLst>
              <a:ext uri="{FF2B5EF4-FFF2-40B4-BE49-F238E27FC236}">
                <a16:creationId xmlns:a16="http://schemas.microsoft.com/office/drawing/2014/main" id="{9AF1DAB1-91D0-F662-069B-740DAB95A604}"/>
              </a:ext>
            </a:extLst>
          </p:cNvPr>
          <p:cNvSpPr txBox="1"/>
          <p:nvPr/>
        </p:nvSpPr>
        <p:spPr>
          <a:xfrm>
            <a:off x="7337544" y="4089665"/>
            <a:ext cx="4302125" cy="921860"/>
          </a:xfrm>
          <a:prstGeom prst="roundRect">
            <a:avLst>
              <a:gd name="adj" fmla="val 4312"/>
            </a:avLst>
          </a:prstGeom>
          <a:solidFill>
            <a:schemeClr val="accent3"/>
          </a:solidFill>
          <a:ln w="19050">
            <a:noFill/>
          </a:ln>
        </p:spPr>
        <p:txBody>
          <a:bodyPr rot="0" spcFirstLastPara="0" vert="horz" wrap="square" lIns="180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Aft>
                <a:spcPts val="1200"/>
              </a:spcAft>
            </a:pPr>
            <a:r>
              <a:rPr lang="en-AU" sz="1800">
                <a:solidFill>
                  <a:schemeClr val="accent1"/>
                </a:solidFill>
              </a:rPr>
              <a:t>Improve how data is used to </a:t>
            </a:r>
            <a:br>
              <a:rPr lang="en-AU" sz="1800">
                <a:solidFill>
                  <a:schemeClr val="accent1"/>
                </a:solidFill>
              </a:rPr>
            </a:br>
            <a:r>
              <a:rPr lang="en-AU" sz="1800">
                <a:solidFill>
                  <a:schemeClr val="accent1"/>
                </a:solidFill>
              </a:rPr>
              <a:t>inform teaching</a:t>
            </a:r>
          </a:p>
        </p:txBody>
      </p:sp>
      <p:sp>
        <p:nvSpPr>
          <p:cNvPr id="8" name="Slide Number Placeholder 3">
            <a:extLst>
              <a:ext uri="{FF2B5EF4-FFF2-40B4-BE49-F238E27FC236}">
                <a16:creationId xmlns:a16="http://schemas.microsoft.com/office/drawing/2014/main" id="{18AD7C38-ACDA-9766-1CB1-AE4B6BEF3DDC}"/>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184588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4" grpId="0" animBg="1"/>
      <p:bldP spid="6" grpId="0" animBg="1"/>
      <p:bldP spid="25" grpId="0" animBg="1"/>
      <p:bldP spid="5"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Corporate">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C2085B-7EA9-444F-A866-D687B3E0D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E84B40-9243-4A9D-8ED6-8C9B5E63F538}">
  <ds:schemaRefs>
    <ds:schemaRef ds:uri="http://schemas.microsoft.com/office/2006/metadata/properties"/>
    <ds:schemaRef ds:uri="http://schemas.microsoft.com/office/infopath/2007/PartnerControls"/>
    <ds:schemaRef ds:uri="98740c54-966f-451d-a76c-e38eb7fddd55"/>
  </ds:schemaRefs>
</ds:datastoreItem>
</file>

<file path=customXml/itemProps3.xml><?xml version="1.0" encoding="utf-8"?>
<ds:datastoreItem xmlns:ds="http://schemas.openxmlformats.org/officeDocument/2006/customXml" ds:itemID="{B477A5B7-19BD-4A35-AA69-B5FD098800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corporate-curriculum-template-2025-v1 (1)</Template>
  <TotalTime>24</TotalTime>
  <Words>4549</Words>
  <Application>Microsoft Office PowerPoint</Application>
  <PresentationFormat>Widescreen</PresentationFormat>
  <Paragraphs>641</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Roboto</vt:lpstr>
      <vt:lpstr>Times New Roman</vt:lpstr>
      <vt:lpstr>Public Sans Medium</vt:lpstr>
      <vt:lpstr>Calibri</vt:lpstr>
      <vt:lpstr>Arial</vt:lpstr>
      <vt:lpstr>Public Sans</vt:lpstr>
      <vt:lpstr>Public Sans Light</vt:lpstr>
      <vt:lpstr>NSWG Corporate</vt:lpstr>
      <vt:lpstr>Transition from primary to high school</vt:lpstr>
      <vt:lpstr>Acknowledgement of Country</vt:lpstr>
      <vt:lpstr>Agenda</vt:lpstr>
      <vt:lpstr>Learning intentions and success criteria</vt:lpstr>
      <vt:lpstr>Setting the scene</vt:lpstr>
      <vt:lpstr>Setting the scene (2)</vt:lpstr>
      <vt:lpstr>Setting the scene (3)</vt:lpstr>
      <vt:lpstr>Setting the scene (4)</vt:lpstr>
      <vt:lpstr>Setting the scene (5)</vt:lpstr>
      <vt:lpstr>Australian Professional Standards for Teachers</vt:lpstr>
      <vt:lpstr>Reflecting on current transition practices </vt:lpstr>
      <vt:lpstr>Reflect on current practice</vt:lpstr>
      <vt:lpstr>Exploring the evidence base</vt:lpstr>
      <vt:lpstr>Why is a focus on transition from primary to high school important?</vt:lpstr>
      <vt:lpstr>Key elements of a successful transition</vt:lpstr>
      <vt:lpstr>Check for understanding</vt:lpstr>
      <vt:lpstr>Practices that support a successful transition from primary to high school</vt:lpstr>
      <vt:lpstr>Practices supporting successful transition</vt:lpstr>
      <vt:lpstr>A deeper dive into the evidence</vt:lpstr>
      <vt:lpstr>Reporting back</vt:lpstr>
      <vt:lpstr>Resources to support transition to high school planning</vt:lpstr>
      <vt:lpstr>Resources to help support transition planning</vt:lpstr>
      <vt:lpstr>Overview of Workshop 2</vt:lpstr>
      <vt:lpstr>Supporting transition through the curriculum</vt:lpstr>
      <vt:lpstr>Session evaluation</vt:lpstr>
      <vt:lpstr>Evaluation survey- participants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from primary to high school – Exploring the evidence base to support effective transition</dc:title>
  <dc:creator>NSW Department of Education</dc:creator>
  <cp:lastModifiedBy>Kath Puxty</cp:lastModifiedBy>
  <cp:revision>5</cp:revision>
  <dcterms:created xsi:type="dcterms:W3CDTF">2025-09-03T04:37:36Z</dcterms:created>
  <dcterms:modified xsi:type="dcterms:W3CDTF">2025-11-06T01:18:13Z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2025-09-03T04:37:42Z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b33f505d-bc22-40dc-b213-6494f191b1ba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