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Lst>
  <p:notesMasterIdLst>
    <p:notesMasterId r:id="rId20"/>
  </p:notesMasterIdLst>
  <p:handoutMasterIdLst>
    <p:handoutMasterId r:id="rId21"/>
  </p:handoutMasterIdLst>
  <p:sldIdLst>
    <p:sldId id="485" r:id="rId5"/>
    <p:sldId id="2141411557" r:id="rId6"/>
    <p:sldId id="2141411558" r:id="rId7"/>
    <p:sldId id="2141411606" r:id="rId8"/>
    <p:sldId id="2141411580" r:id="rId9"/>
    <p:sldId id="2141411607" r:id="rId10"/>
    <p:sldId id="2141411592" r:id="rId11"/>
    <p:sldId id="2141411595" r:id="rId12"/>
    <p:sldId id="2141411581" r:id="rId13"/>
    <p:sldId id="2141411588" r:id="rId14"/>
    <p:sldId id="2141411608" r:id="rId15"/>
    <p:sldId id="2141411609" r:id="rId16"/>
    <p:sldId id="2141411610" r:id="rId17"/>
    <p:sldId id="2141411611" r:id="rId18"/>
    <p:sldId id="2141411556" r:id="rId19"/>
  </p:sldIdLst>
  <p:sldSz cx="12192000" cy="6858000"/>
  <p:notesSz cx="6858000" cy="9144000"/>
  <p:embeddedFontLst>
    <p:embeddedFont>
      <p:font typeface="Public Sans" pitchFamily="2" charset="77"/>
      <p:regular r:id="rId22"/>
      <p:bold r:id="rId23"/>
      <p:italic r:id="rId24"/>
      <p:boldItalic r:id="rId25"/>
    </p:embeddedFont>
    <p:embeddedFont>
      <p:font typeface="Public Sans Light" pitchFamily="2" charset="77"/>
      <p:regular r:id="rId26"/>
      <p:italic r:id="rId27"/>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CB6"/>
    <a:srgbClr val="00296C"/>
    <a:srgbClr val="CBEDFD"/>
    <a:srgbClr val="CDD3D6"/>
    <a:srgbClr val="EBEBEB"/>
    <a:srgbClr val="146CFD"/>
    <a:srgbClr val="0070C0"/>
    <a:srgbClr val="002664"/>
    <a:srgbClr val="0046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A15448-FDF7-42C7-8A37-7FE5799D6941}" v="3" dt="2024-05-30T01:21:56.068"/>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60"/>
    <p:restoredTop sz="94668"/>
  </p:normalViewPr>
  <p:slideViewPr>
    <p:cSldViewPr snapToGrid="0">
      <p:cViewPr varScale="1">
        <p:scale>
          <a:sx n="114" d="100"/>
          <a:sy n="114" d="100"/>
        </p:scale>
        <p:origin x="184" y="456"/>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handoutMaster" Target="handoutMasters/handoutMaster1.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abeth Robertson" userId="934283df-babb-43cb-92a9-0704b938bf61" providerId="ADAL" clId="{9BA15448-FDF7-42C7-8A37-7FE5799D6941}"/>
    <pc:docChg chg="modSld sldOrd">
      <pc:chgData name="Elisabeth Robertson" userId="934283df-babb-43cb-92a9-0704b938bf61" providerId="ADAL" clId="{9BA15448-FDF7-42C7-8A37-7FE5799D6941}" dt="2024-05-30T01:21:56.068" v="3" actId="20577"/>
      <pc:docMkLst>
        <pc:docMk/>
      </pc:docMkLst>
      <pc:sldChg chg="ord">
        <pc:chgData name="Elisabeth Robertson" userId="934283df-babb-43cb-92a9-0704b938bf61" providerId="ADAL" clId="{9BA15448-FDF7-42C7-8A37-7FE5799D6941}" dt="2024-05-30T01:21:52.673" v="1"/>
        <pc:sldMkLst>
          <pc:docMk/>
          <pc:sldMk cId="3873415796" sldId="2141411558"/>
        </pc:sldMkLst>
      </pc:sldChg>
      <pc:sldChg chg="modSp mod">
        <pc:chgData name="Elisabeth Robertson" userId="934283df-babb-43cb-92a9-0704b938bf61" providerId="ADAL" clId="{9BA15448-FDF7-42C7-8A37-7FE5799D6941}" dt="2024-05-30T01:21:56.068" v="3" actId="20577"/>
        <pc:sldMkLst>
          <pc:docMk/>
          <pc:sldMk cId="3651130190" sldId="2141411606"/>
        </pc:sldMkLst>
        <pc:spChg chg="mod">
          <ac:chgData name="Elisabeth Robertson" userId="934283df-babb-43cb-92a9-0704b938bf61" providerId="ADAL" clId="{9BA15448-FDF7-42C7-8A37-7FE5799D6941}" dt="2024-05-30T01:21:56.068" v="3" actId="20577"/>
          <ac:spMkLst>
            <pc:docMk/>
            <pc:sldMk cId="3651130190" sldId="2141411606"/>
            <ac:spMk id="7" creationId="{CA7724B7-C27D-4E8B-CA5D-A0A08542706C}"/>
          </ac:spMkLst>
        </pc:spChg>
      </pc:sldChg>
    </pc:docChg>
  </pc:docChgLst>
  <pc:docChgLst>
    <pc:chgData name="Alyana Marave" userId="dd6e8313-0bdf-4d22-8f0f-323573363137" providerId="ADAL" clId="{ED096413-8747-4EB8-A2FA-547BAE21397C}"/>
    <pc:docChg chg="modSld">
      <pc:chgData name="Alyana Marave" userId="dd6e8313-0bdf-4d22-8f0f-323573363137" providerId="ADAL" clId="{ED096413-8747-4EB8-A2FA-547BAE21397C}" dt="2024-05-22T23:15:01.178" v="7" actId="207"/>
      <pc:docMkLst>
        <pc:docMk/>
      </pc:docMkLst>
      <pc:sldChg chg="modSp mod">
        <pc:chgData name="Alyana Marave" userId="dd6e8313-0bdf-4d22-8f0f-323573363137" providerId="ADAL" clId="{ED096413-8747-4EB8-A2FA-547BAE21397C}" dt="2024-05-22T23:15:01.178" v="7" actId="207"/>
        <pc:sldMkLst>
          <pc:docMk/>
          <pc:sldMk cId="1315112476" sldId="2141411556"/>
        </pc:sldMkLst>
        <pc:spChg chg="mod">
          <ac:chgData name="Alyana Marave" userId="dd6e8313-0bdf-4d22-8f0f-323573363137" providerId="ADAL" clId="{ED096413-8747-4EB8-A2FA-547BAE21397C}" dt="2024-05-22T23:15:01.178" v="7" actId="207"/>
          <ac:spMkLst>
            <pc:docMk/>
            <pc:sldMk cId="1315112476" sldId="2141411556"/>
            <ac:spMk id="4" creationId="{40894D74-5D85-F76E-67D6-D961585B67C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3/6/2024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3/6/2024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213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a:t>Teacher asks: </a:t>
            </a:r>
            <a:r>
              <a:rPr lang="en-AU" b="0" i="1"/>
              <a:t>Yang mana?</a:t>
            </a:r>
          </a:p>
          <a:p>
            <a:r>
              <a:rPr lang="en-AU" b="0" i="0"/>
              <a:t>Student responds: </a:t>
            </a:r>
            <a:r>
              <a:rPr lang="en-AU" b="0" i="1"/>
              <a:t>Yang </a:t>
            </a:r>
            <a:r>
              <a:rPr lang="en-AU" b="0" i="1" err="1"/>
              <a:t>panjang</a:t>
            </a:r>
            <a:r>
              <a:rPr lang="en-AU" b="0" i="1"/>
              <a:t> </a:t>
            </a:r>
            <a:r>
              <a:rPr lang="en-AU" b="0" i="0"/>
              <a:t>or</a:t>
            </a:r>
            <a:r>
              <a:rPr lang="en-AU" b="0" i="1"/>
              <a:t> Yang </a:t>
            </a:r>
            <a:r>
              <a:rPr lang="en-AU" b="0" i="1" err="1"/>
              <a:t>pendek</a:t>
            </a:r>
            <a:r>
              <a:rPr lang="en-AU" b="0" i="1"/>
              <a:t>.</a:t>
            </a:r>
          </a:p>
          <a:p>
            <a:endParaRPr lang="en-AU" i="1"/>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2682510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a:t>Teacher asks: </a:t>
            </a:r>
            <a:r>
              <a:rPr lang="en-AU" b="0" i="1"/>
              <a:t>Yang mana?</a:t>
            </a:r>
          </a:p>
          <a:p>
            <a:r>
              <a:rPr lang="en-AU" b="0" i="0"/>
              <a:t>Student responds: </a:t>
            </a:r>
            <a:r>
              <a:rPr lang="en-AU" b="0" i="1"/>
              <a:t>Yang </a:t>
            </a:r>
            <a:r>
              <a:rPr lang="en-AU" b="0" i="1" err="1"/>
              <a:t>kuning</a:t>
            </a:r>
            <a:r>
              <a:rPr lang="en-AU" b="0" i="1"/>
              <a:t>, yang </a:t>
            </a:r>
            <a:r>
              <a:rPr lang="en-AU" b="0" i="1" err="1"/>
              <a:t>jingga</a:t>
            </a:r>
            <a:r>
              <a:rPr lang="en-AU" b="0" i="1"/>
              <a:t>, yang </a:t>
            </a:r>
            <a:r>
              <a:rPr lang="en-AU" b="0" i="1" err="1"/>
              <a:t>merah</a:t>
            </a:r>
            <a:r>
              <a:rPr lang="en-AU" b="0" i="1"/>
              <a:t> </a:t>
            </a:r>
            <a:r>
              <a:rPr lang="en-AU" b="0" i="1" err="1"/>
              <a:t>muda</a:t>
            </a:r>
            <a:r>
              <a:rPr lang="en-AU" b="0" i="1"/>
              <a:t> </a:t>
            </a:r>
            <a:r>
              <a:rPr lang="en-AU" b="0" i="0"/>
              <a:t>or</a:t>
            </a:r>
            <a:r>
              <a:rPr lang="en-AU" b="0" i="1"/>
              <a:t> Yang </a:t>
            </a:r>
            <a:r>
              <a:rPr lang="en-AU" b="0" i="1" err="1"/>
              <a:t>biru</a:t>
            </a:r>
            <a:r>
              <a:rPr lang="en-AU" b="0" i="1"/>
              <a:t>.</a:t>
            </a:r>
          </a:p>
          <a:p>
            <a:endParaRPr lang="en-AU" i="1"/>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4025914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a:t>Teacher asks: </a:t>
            </a:r>
            <a:r>
              <a:rPr lang="en-AU" b="0" i="1"/>
              <a:t>Yang mana?</a:t>
            </a:r>
          </a:p>
          <a:p>
            <a:r>
              <a:rPr lang="en-AU" b="0" i="0"/>
              <a:t>Student responds: </a:t>
            </a:r>
            <a:r>
              <a:rPr lang="en-AU" b="0" i="1"/>
              <a:t>Yang </a:t>
            </a:r>
            <a:r>
              <a:rPr lang="en-AU" b="0" i="1" err="1"/>
              <a:t>kuning</a:t>
            </a:r>
            <a:r>
              <a:rPr lang="en-AU" b="0" i="1"/>
              <a:t> </a:t>
            </a:r>
            <a:r>
              <a:rPr lang="en-AU" b="0" i="0"/>
              <a:t>or</a:t>
            </a:r>
            <a:r>
              <a:rPr lang="en-AU" b="0" i="1"/>
              <a:t> Yang </a:t>
            </a:r>
            <a:r>
              <a:rPr lang="en-AU" b="0" i="1" err="1"/>
              <a:t>hijau</a:t>
            </a:r>
            <a:r>
              <a:rPr lang="en-AU" b="0" i="1"/>
              <a:t>.</a:t>
            </a:r>
          </a:p>
          <a:p>
            <a:endParaRPr lang="en-AU" i="1"/>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4179834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a:t>Teacher asks: </a:t>
            </a:r>
            <a:r>
              <a:rPr lang="en-AU" b="0" i="1"/>
              <a:t>Yang mana?</a:t>
            </a:r>
          </a:p>
          <a:p>
            <a:r>
              <a:rPr lang="en-AU" b="0" i="0"/>
              <a:t>Student responds: </a:t>
            </a:r>
            <a:r>
              <a:rPr lang="en-AU" b="0" i="1"/>
              <a:t>Yang </a:t>
            </a:r>
            <a:r>
              <a:rPr lang="en-AU" b="0" i="1" err="1"/>
              <a:t>asli</a:t>
            </a:r>
            <a:r>
              <a:rPr lang="en-AU" b="0" i="1"/>
              <a:t> </a:t>
            </a:r>
            <a:r>
              <a:rPr lang="en-AU" b="0" i="0"/>
              <a:t>or</a:t>
            </a:r>
            <a:r>
              <a:rPr lang="en-AU" b="0" i="1"/>
              <a:t> Yang modern.</a:t>
            </a:r>
          </a:p>
          <a:p>
            <a:endParaRPr lang="en-AU" i="1"/>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079193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a:t>Teacher asks: </a:t>
            </a:r>
            <a:r>
              <a:rPr lang="en-AU" b="0" i="1"/>
              <a:t>Yang mana?</a:t>
            </a:r>
          </a:p>
          <a:p>
            <a:r>
              <a:rPr lang="en-AU" b="0" i="0"/>
              <a:t>Student responds: </a:t>
            </a:r>
            <a:r>
              <a:rPr lang="en-AU" b="0" i="1"/>
              <a:t>Yang </a:t>
            </a:r>
            <a:r>
              <a:rPr lang="en-AU" b="0" i="1" err="1"/>
              <a:t>berkualitas</a:t>
            </a:r>
            <a:r>
              <a:rPr lang="en-AU" b="0" i="1"/>
              <a:t> </a:t>
            </a:r>
            <a:r>
              <a:rPr lang="en-AU" b="0" i="1" err="1"/>
              <a:t>tinggi</a:t>
            </a:r>
            <a:r>
              <a:rPr lang="en-AU" b="0" i="1"/>
              <a:t>, Yang mahal, Yang </a:t>
            </a:r>
            <a:r>
              <a:rPr lang="en-AU" b="0" i="1" err="1"/>
              <a:t>jingga</a:t>
            </a:r>
            <a:r>
              <a:rPr lang="en-AU" b="0" i="1"/>
              <a:t>, Yang </a:t>
            </a:r>
            <a:r>
              <a:rPr lang="en-AU" b="0" i="1" err="1"/>
              <a:t>murah</a:t>
            </a:r>
            <a:r>
              <a:rPr lang="en-AU" b="0" i="1"/>
              <a:t> </a:t>
            </a:r>
            <a:r>
              <a:rPr lang="en-AU" b="0" i="0"/>
              <a:t>or</a:t>
            </a:r>
            <a:r>
              <a:rPr lang="en-AU" b="0" i="1"/>
              <a:t> Yang </a:t>
            </a:r>
            <a:r>
              <a:rPr lang="en-AU" b="0" i="1" err="1"/>
              <a:t>hitam</a:t>
            </a:r>
            <a:r>
              <a:rPr lang="en-AU" b="0" i="1"/>
              <a:t>.</a:t>
            </a:r>
          </a:p>
          <a:p>
            <a:endParaRPr lang="en-AU" i="1"/>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2833512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not shared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405219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For the teacher:</a:t>
            </a:r>
          </a:p>
          <a:p>
            <a:r>
              <a:rPr lang="en-AU"/>
              <a:t>Translations of examples:</a:t>
            </a:r>
          </a:p>
          <a:p>
            <a:pPr marL="285750" indent="-285750">
              <a:buFont typeface="Arial" panose="020B0604020202020204" pitchFamily="34" charset="0"/>
              <a:buChar char="•"/>
            </a:pPr>
            <a:r>
              <a:rPr lang="en-AU"/>
              <a:t>Which hat?</a:t>
            </a:r>
          </a:p>
          <a:p>
            <a:pPr marL="285750" indent="-285750">
              <a:buFont typeface="Arial" panose="020B0604020202020204" pitchFamily="34" charset="0"/>
              <a:buChar char="•"/>
            </a:pPr>
            <a:r>
              <a:rPr lang="en-AU"/>
              <a:t>Which carving?</a:t>
            </a:r>
          </a:p>
          <a:p>
            <a:pPr marL="285750" indent="-285750">
              <a:buFont typeface="Arial" panose="020B0604020202020204" pitchFamily="34" charset="0"/>
              <a:buChar char="•"/>
            </a:pPr>
            <a:r>
              <a:rPr lang="en-AU"/>
              <a:t>Which sarong do you want to buy?</a:t>
            </a:r>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725228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For the teacher:</a:t>
            </a:r>
          </a:p>
          <a:p>
            <a:r>
              <a:rPr lang="en-AU"/>
              <a:t>Translations of examples:</a:t>
            </a:r>
          </a:p>
          <a:p>
            <a:pPr marL="285750" indent="-285750">
              <a:buFont typeface="Arial" panose="020B0604020202020204" pitchFamily="34" charset="0"/>
              <a:buChar char="•"/>
            </a:pPr>
            <a:r>
              <a:rPr lang="en-AU"/>
              <a:t>The green one.</a:t>
            </a:r>
          </a:p>
          <a:p>
            <a:pPr marL="285750" indent="-285750">
              <a:buFont typeface="Arial" panose="020B0604020202020204" pitchFamily="34" charset="0"/>
              <a:buChar char="•"/>
            </a:pPr>
            <a:r>
              <a:rPr lang="en-AU"/>
              <a:t>The small one.</a:t>
            </a:r>
          </a:p>
          <a:p>
            <a:pPr marL="285750" indent="-285750">
              <a:buFont typeface="Arial" panose="020B0604020202020204" pitchFamily="34" charset="0"/>
              <a:buChar char="•"/>
            </a:pPr>
            <a:r>
              <a:rPr lang="en-AU"/>
              <a:t>I want to buy the blue sarong.</a:t>
            </a:r>
          </a:p>
          <a:p>
            <a:pPr marL="285750" indent="-285750">
              <a:buFont typeface="Arial" panose="020B0604020202020204" pitchFamily="34" charset="0"/>
              <a:buChar char="•"/>
            </a:pPr>
            <a:endParaRPr lang="en-AU"/>
          </a:p>
          <a:p>
            <a:pPr marL="0" indent="0">
              <a:buFont typeface="Arial" panose="020B0604020202020204" pitchFamily="34" charset="0"/>
              <a:buNone/>
            </a:pPr>
            <a:r>
              <a:rPr lang="en-AU" b="1"/>
              <a:t>Note about </a:t>
            </a:r>
            <a:r>
              <a:rPr lang="en-AU" b="1" i="1"/>
              <a:t>‘yang’</a:t>
            </a:r>
          </a:p>
          <a:p>
            <a:pPr marL="0" indent="0">
              <a:buFont typeface="Arial" panose="020B0604020202020204" pitchFamily="34" charset="0"/>
              <a:buNone/>
            </a:pPr>
            <a:r>
              <a:rPr lang="en-AU"/>
              <a:t>The question </a:t>
            </a:r>
            <a:r>
              <a:rPr lang="en-AU" i="1"/>
              <a:t>Yang mana? </a:t>
            </a:r>
            <a:r>
              <a:rPr lang="en-AU"/>
              <a:t>can provide an opportunity to discuss the word </a:t>
            </a:r>
            <a:r>
              <a:rPr lang="en-AU" i="1"/>
              <a:t>yang</a:t>
            </a:r>
            <a:r>
              <a:rPr lang="en-AU"/>
              <a:t> in the Indonesian language. </a:t>
            </a:r>
            <a:r>
              <a:rPr lang="en-AU" i="1"/>
              <a:t>Yang</a:t>
            </a:r>
            <a:r>
              <a:rPr lang="en-AU"/>
              <a:t> can mean ‘who’, ‘which is’, ‘that’, ‘the one’ or ‘the one who’. Yang can be used to separate an noun and an adjective, and can give more emphasis to an adjective. For example, the phrases ‘</a:t>
            </a:r>
            <a:r>
              <a:rPr lang="en-AU" i="1" err="1"/>
              <a:t>sarung</a:t>
            </a:r>
            <a:r>
              <a:rPr lang="en-AU" i="1"/>
              <a:t> </a:t>
            </a:r>
            <a:r>
              <a:rPr lang="en-AU" i="1" err="1"/>
              <a:t>biru</a:t>
            </a:r>
            <a:r>
              <a:rPr lang="en-AU"/>
              <a:t>’ and ‘</a:t>
            </a:r>
            <a:r>
              <a:rPr lang="en-AU" i="1" err="1"/>
              <a:t>sarung</a:t>
            </a:r>
            <a:r>
              <a:rPr lang="en-AU" i="1"/>
              <a:t> yang </a:t>
            </a:r>
            <a:r>
              <a:rPr lang="en-AU" i="1" err="1"/>
              <a:t>biru</a:t>
            </a:r>
            <a:r>
              <a:rPr lang="en-AU"/>
              <a:t>’ are both correct grammatically and refer to a blue sarong. In a context where there are many sarongs of different colours, someone might say ‘</a:t>
            </a:r>
            <a:r>
              <a:rPr lang="en-AU" i="1" err="1"/>
              <a:t>sarung</a:t>
            </a:r>
            <a:r>
              <a:rPr lang="en-AU" i="1"/>
              <a:t> yang </a:t>
            </a:r>
            <a:r>
              <a:rPr lang="en-AU" i="1" err="1"/>
              <a:t>biru</a:t>
            </a:r>
            <a:r>
              <a:rPr lang="en-AU"/>
              <a:t>’ to emphasise that they are referring to ‘the blue sarong’ or ‘the blue one’. </a:t>
            </a:r>
            <a:r>
              <a:rPr lang="en-AU" i="1"/>
              <a:t>Yang</a:t>
            </a:r>
            <a:r>
              <a:rPr lang="en-AU"/>
              <a:t> is also frequently used to separate adjectives when there is more than one being used. For example, </a:t>
            </a:r>
            <a:r>
              <a:rPr lang="en-AU" i="1" err="1"/>
              <a:t>rok</a:t>
            </a:r>
            <a:r>
              <a:rPr lang="en-AU" i="1"/>
              <a:t> </a:t>
            </a:r>
            <a:r>
              <a:rPr lang="en-AU" i="1" err="1"/>
              <a:t>panjang</a:t>
            </a:r>
            <a:r>
              <a:rPr lang="en-AU" i="1"/>
              <a:t> yang </a:t>
            </a:r>
            <a:r>
              <a:rPr lang="en-AU" i="1" err="1"/>
              <a:t>biru</a:t>
            </a:r>
            <a:r>
              <a:rPr lang="en-AU" i="1"/>
              <a:t> </a:t>
            </a:r>
            <a:r>
              <a:rPr lang="en-AU" i="0"/>
              <a:t>(a long skirt that’s blue).</a:t>
            </a:r>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4007884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For the teacher:</a:t>
            </a:r>
          </a:p>
          <a:p>
            <a:pPr marL="285750" indent="-285750">
              <a:buFont typeface="Arial" panose="020B0604020202020204" pitchFamily="34" charset="0"/>
              <a:buChar char="•"/>
            </a:pPr>
            <a:r>
              <a:rPr lang="en-AU"/>
              <a:t>Give each student a number card (from the unit of work resources).</a:t>
            </a:r>
          </a:p>
          <a:p>
            <a:pPr marL="285750" indent="-285750">
              <a:buFont typeface="Arial" panose="020B0604020202020204" pitchFamily="34" charset="0"/>
              <a:buChar char="•"/>
            </a:pPr>
            <a:r>
              <a:rPr lang="en-AU"/>
              <a:t>As you move through each slide, call out a number in Indonesian (for example, </a:t>
            </a:r>
            <a:r>
              <a:rPr lang="en-AU" i="1"/>
              <a:t>Dua </a:t>
            </a:r>
            <a:r>
              <a:rPr lang="en-AU" i="1" err="1"/>
              <a:t>belas</a:t>
            </a:r>
            <a:r>
              <a:rPr lang="en-AU" i="1"/>
              <a:t>!</a:t>
            </a:r>
            <a:r>
              <a:rPr lang="en-AU"/>
              <a:t>).</a:t>
            </a:r>
          </a:p>
          <a:p>
            <a:pPr marL="285750" indent="-285750">
              <a:buFont typeface="Arial" panose="020B0604020202020204" pitchFamily="34" charset="0"/>
              <a:buChar char="•"/>
            </a:pPr>
            <a:r>
              <a:rPr lang="en-AU"/>
              <a:t>The student who has the number 12 card should identify themselves by calling out </a:t>
            </a:r>
            <a:r>
              <a:rPr lang="en-AU" i="1"/>
              <a:t>Saya!</a:t>
            </a:r>
            <a:r>
              <a:rPr lang="en-AU"/>
              <a:t>’</a:t>
            </a:r>
          </a:p>
          <a:p>
            <a:pPr marL="285750" indent="-285750">
              <a:buFont typeface="Arial" panose="020B0604020202020204" pitchFamily="34" charset="0"/>
              <a:buChar char="•"/>
            </a:pPr>
            <a:r>
              <a:rPr lang="en-AU"/>
              <a:t>Ask the student </a:t>
            </a:r>
            <a:r>
              <a:rPr lang="en-AU" i="1"/>
              <a:t>Yang mana?</a:t>
            </a:r>
          </a:p>
          <a:p>
            <a:pPr marL="285750" indent="-285750">
              <a:buFont typeface="Arial" panose="020B0604020202020204" pitchFamily="34" charset="0"/>
              <a:buChar char="•"/>
            </a:pPr>
            <a:r>
              <a:rPr lang="en-AU"/>
              <a:t>The student should respond by specifying which item they want from the choices displayed on the slide. For example, if the slide shows a picture of a big and small carving, the student can answer </a:t>
            </a:r>
            <a:r>
              <a:rPr lang="en-AU" i="1"/>
              <a:t>Yang </a:t>
            </a:r>
            <a:r>
              <a:rPr lang="en-AU" i="1" err="1"/>
              <a:t>besar</a:t>
            </a:r>
            <a:r>
              <a:rPr lang="en-AU" i="0"/>
              <a:t> or </a:t>
            </a:r>
            <a:r>
              <a:rPr lang="en-AU" i="1"/>
              <a:t>Yang </a:t>
            </a:r>
            <a:r>
              <a:rPr lang="en-AU" i="1" err="1"/>
              <a:t>kecil</a:t>
            </a:r>
            <a:r>
              <a:rPr lang="en-AU" i="1"/>
              <a:t>.</a:t>
            </a:r>
            <a:endParaRPr lang="en-AU" i="0"/>
          </a:p>
          <a:p>
            <a:pPr marL="285750" indent="-285750">
              <a:buFont typeface="Arial" panose="020B0604020202020204" pitchFamily="34" charset="0"/>
              <a:buChar char="•"/>
            </a:pPr>
            <a:r>
              <a:rPr lang="en-AU" i="0"/>
              <a:t>After moving through the 10 item slides, return to the beginning again. This time, have students work in pairs and follow the same pattern. Display each slide and students take turns asking each other </a:t>
            </a:r>
            <a:r>
              <a:rPr lang="en-AU" i="1"/>
              <a:t>Yang mana? </a:t>
            </a:r>
            <a:r>
              <a:rPr lang="en-AU" i="0"/>
              <a:t>and responding in Indonesian.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3661153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a:t>Teacher asks: </a:t>
            </a:r>
            <a:r>
              <a:rPr lang="en-AU" b="0" i="1"/>
              <a:t>Yang mana?</a:t>
            </a:r>
          </a:p>
          <a:p>
            <a:r>
              <a:rPr lang="en-AU" b="0" i="0"/>
              <a:t>Student responds: </a:t>
            </a:r>
            <a:r>
              <a:rPr lang="en-AU" b="0" i="1"/>
              <a:t>Yang </a:t>
            </a:r>
            <a:r>
              <a:rPr lang="en-AU" b="0" i="1" err="1"/>
              <a:t>kuning</a:t>
            </a:r>
            <a:r>
              <a:rPr lang="en-AU" b="0" i="1"/>
              <a:t> </a:t>
            </a:r>
            <a:r>
              <a:rPr lang="en-AU" b="0" i="0"/>
              <a:t>or</a:t>
            </a:r>
            <a:r>
              <a:rPr lang="en-AU" b="0" i="1"/>
              <a:t> Yang </a:t>
            </a:r>
            <a:r>
              <a:rPr lang="en-AU" b="0" i="1" err="1"/>
              <a:t>hitam</a:t>
            </a:r>
            <a:r>
              <a:rPr lang="en-AU" b="0" i="1"/>
              <a:t>.</a:t>
            </a:r>
          </a:p>
          <a:p>
            <a:endParaRPr lang="en-AU" i="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2861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a:t>Teacher asks: </a:t>
            </a:r>
            <a:r>
              <a:rPr lang="en-AU" b="0" i="1"/>
              <a:t>Yang mana?</a:t>
            </a:r>
          </a:p>
          <a:p>
            <a:r>
              <a:rPr lang="en-AU" b="0" i="0"/>
              <a:t>Student responds: </a:t>
            </a:r>
            <a:r>
              <a:rPr lang="en-AU" b="0" i="1"/>
              <a:t>Yang </a:t>
            </a:r>
            <a:r>
              <a:rPr lang="en-AU" b="0" i="1" err="1"/>
              <a:t>biru</a:t>
            </a:r>
            <a:r>
              <a:rPr lang="en-AU" b="0" i="1"/>
              <a:t> </a:t>
            </a:r>
            <a:r>
              <a:rPr lang="en-AU" b="0" i="0"/>
              <a:t>or</a:t>
            </a:r>
            <a:r>
              <a:rPr lang="en-AU" b="0" i="1"/>
              <a:t> Yang </a:t>
            </a:r>
            <a:r>
              <a:rPr lang="en-AU" b="0" i="1" err="1"/>
              <a:t>merah</a:t>
            </a:r>
            <a:r>
              <a:rPr lang="en-AU" b="0" i="1"/>
              <a:t> </a:t>
            </a:r>
            <a:r>
              <a:rPr lang="en-AU" b="0" i="1" err="1"/>
              <a:t>muda</a:t>
            </a:r>
            <a:r>
              <a:rPr lang="en-AU" b="0" i="1"/>
              <a:t>.</a:t>
            </a:r>
          </a:p>
          <a:p>
            <a:endParaRPr lang="en-AU" i="1"/>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40308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a:t>Teacher asks: </a:t>
            </a:r>
            <a:r>
              <a:rPr lang="en-AU" b="0" i="1"/>
              <a:t>Yang mana?</a:t>
            </a:r>
          </a:p>
          <a:p>
            <a:r>
              <a:rPr lang="en-AU" b="0" i="0"/>
              <a:t>Student responds: </a:t>
            </a:r>
            <a:r>
              <a:rPr lang="en-AU" b="0" i="1"/>
              <a:t>Yang mahal </a:t>
            </a:r>
            <a:r>
              <a:rPr lang="en-AU" b="0" i="0"/>
              <a:t>or</a:t>
            </a:r>
            <a:r>
              <a:rPr lang="en-AU" b="0" i="1"/>
              <a:t> Yang </a:t>
            </a:r>
            <a:r>
              <a:rPr lang="en-AU" b="0" i="1" err="1"/>
              <a:t>murah</a:t>
            </a:r>
            <a:r>
              <a:rPr lang="en-AU" b="0" i="1"/>
              <a:t>.</a:t>
            </a:r>
          </a:p>
          <a:p>
            <a:endParaRPr lang="en-AU" i="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3070983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a:t>Teacher asks: </a:t>
            </a:r>
            <a:r>
              <a:rPr lang="en-AU" b="0" i="1"/>
              <a:t>Yang mana?</a:t>
            </a:r>
          </a:p>
          <a:p>
            <a:r>
              <a:rPr lang="en-AU" b="0" i="0"/>
              <a:t>Student responds: </a:t>
            </a:r>
            <a:r>
              <a:rPr lang="en-AU" b="0" i="1"/>
              <a:t>Yang </a:t>
            </a:r>
            <a:r>
              <a:rPr lang="en-AU" b="0" i="1" err="1"/>
              <a:t>besar</a:t>
            </a:r>
            <a:r>
              <a:rPr lang="en-AU" b="0" i="1"/>
              <a:t> </a:t>
            </a:r>
            <a:r>
              <a:rPr lang="en-AU" b="0" i="0"/>
              <a:t>or</a:t>
            </a:r>
            <a:r>
              <a:rPr lang="en-AU" b="0" i="1"/>
              <a:t> Yang </a:t>
            </a:r>
            <a:r>
              <a:rPr lang="en-AU" b="0" i="1" err="1"/>
              <a:t>kecil</a:t>
            </a:r>
            <a:r>
              <a:rPr lang="en-AU" b="0" i="1"/>
              <a:t>.</a:t>
            </a:r>
          </a:p>
          <a:p>
            <a:endParaRPr lang="en-AU" i="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1271954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a:t>Teacher asks: </a:t>
            </a:r>
            <a:r>
              <a:rPr lang="en-AU" b="0" i="1"/>
              <a:t>Yang mana?</a:t>
            </a:r>
          </a:p>
          <a:p>
            <a:r>
              <a:rPr lang="en-AU" b="0" i="0"/>
              <a:t>Student responds: </a:t>
            </a:r>
            <a:r>
              <a:rPr lang="en-AU" b="0" i="1"/>
              <a:t>Yang </a:t>
            </a:r>
            <a:r>
              <a:rPr lang="en-AU" b="0" i="1" err="1"/>
              <a:t>ungu</a:t>
            </a:r>
            <a:r>
              <a:rPr lang="en-AU" b="0" i="1"/>
              <a:t>, Yang </a:t>
            </a:r>
            <a:r>
              <a:rPr lang="en-AU" b="0" i="1" err="1"/>
              <a:t>hitam</a:t>
            </a:r>
            <a:r>
              <a:rPr lang="en-AU" b="0" i="1"/>
              <a:t> </a:t>
            </a:r>
            <a:r>
              <a:rPr lang="en-AU" b="0" i="0"/>
              <a:t>or</a:t>
            </a:r>
            <a:r>
              <a:rPr lang="en-AU" b="0" i="1"/>
              <a:t> Yang </a:t>
            </a:r>
            <a:r>
              <a:rPr lang="en-AU" b="0" i="1" err="1"/>
              <a:t>cokelat</a:t>
            </a:r>
            <a:r>
              <a:rPr lang="en-AU" b="0" i="1"/>
              <a:t>.</a:t>
            </a:r>
          </a:p>
          <a:p>
            <a:endParaRPr lang="en-AU" i="1"/>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1876840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1983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07035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56829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165311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1651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82872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260105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275809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69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87941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069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09058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69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44071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32139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26223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73977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80841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35855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07017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5075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44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89009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72068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341349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84257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73269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406513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7253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80463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8394679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hyperlink" Target="https://creativecommons.org/licenses/by/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E314C-54E1-134A-9BA5-C47E8026D3E4}"/>
              </a:ext>
            </a:extLst>
          </p:cNvPr>
          <p:cNvSpPr>
            <a:spLocks noGrp="1"/>
          </p:cNvSpPr>
          <p:nvPr>
            <p:ph type="ctrTitle"/>
          </p:nvPr>
        </p:nvSpPr>
        <p:spPr/>
        <p:txBody>
          <a:bodyPr/>
          <a:lstStyle/>
          <a:p>
            <a:r>
              <a:rPr lang="en-US"/>
              <a:t>Which one? – </a:t>
            </a:r>
            <a:r>
              <a:rPr lang="en-US" i="1"/>
              <a:t>Yang mana?</a:t>
            </a:r>
          </a:p>
        </p:txBody>
      </p:sp>
    </p:spTree>
    <p:extLst>
      <p:ext uri="{BB962C8B-B14F-4D97-AF65-F5344CB8AC3E}">
        <p14:creationId xmlns:p14="http://schemas.microsoft.com/office/powerpoint/2010/main" val="164996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D28920-EF61-94DB-E722-0AA9AD9D46F0}"/>
              </a:ext>
            </a:extLst>
          </p:cNvPr>
          <p:cNvSpPr>
            <a:spLocks noGrp="1"/>
          </p:cNvSpPr>
          <p:nvPr>
            <p:ph type="title"/>
          </p:nvPr>
        </p:nvSpPr>
        <p:spPr>
          <a:xfrm>
            <a:off x="360000" y="360000"/>
            <a:ext cx="10080000" cy="487493"/>
          </a:xfrm>
        </p:spPr>
        <p:txBody>
          <a:bodyPr/>
          <a:lstStyle/>
          <a:p>
            <a:r>
              <a:rPr lang="en-AU" dirty="0"/>
              <a:t>Item 6</a:t>
            </a:r>
            <a:endParaRPr lang="en-AU" i="1" dirty="0"/>
          </a:p>
        </p:txBody>
      </p:sp>
      <p:pic>
        <p:nvPicPr>
          <p:cNvPr id="6" name="Picture 5" descr="A long skirt and a short skirt.">
            <a:extLst>
              <a:ext uri="{FF2B5EF4-FFF2-40B4-BE49-F238E27FC236}">
                <a16:creationId xmlns:a16="http://schemas.microsoft.com/office/drawing/2014/main" id="{AD767FB4-563D-00FB-48A4-CA945B1526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3037"/>
          <a:stretch/>
        </p:blipFill>
        <p:spPr>
          <a:xfrm>
            <a:off x="1825146" y="1036212"/>
            <a:ext cx="8541708" cy="5251664"/>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174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D28920-EF61-94DB-E722-0AA9AD9D46F0}"/>
              </a:ext>
            </a:extLst>
          </p:cNvPr>
          <p:cNvSpPr>
            <a:spLocks noGrp="1"/>
          </p:cNvSpPr>
          <p:nvPr>
            <p:ph type="title"/>
          </p:nvPr>
        </p:nvSpPr>
        <p:spPr>
          <a:xfrm>
            <a:off x="360000" y="360000"/>
            <a:ext cx="10080000" cy="476341"/>
          </a:xfrm>
        </p:spPr>
        <p:txBody>
          <a:bodyPr/>
          <a:lstStyle/>
          <a:p>
            <a:r>
              <a:rPr lang="en-AU" dirty="0"/>
              <a:t>Item 7</a:t>
            </a:r>
            <a:endParaRPr lang="en-AU" i="1" dirty="0"/>
          </a:p>
        </p:txBody>
      </p:sp>
      <p:pic>
        <p:nvPicPr>
          <p:cNvPr id="4" name="Picture 3" descr="Four pairs of flip flops - a yellow pair, orange pair, pink pair and a blue pair.">
            <a:extLst>
              <a:ext uri="{FF2B5EF4-FFF2-40B4-BE49-F238E27FC236}">
                <a16:creationId xmlns:a16="http://schemas.microsoft.com/office/drawing/2014/main" id="{59638A87-D014-3D6F-3D79-278A74CBA2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0205" b="19998"/>
          <a:stretch/>
        </p:blipFill>
        <p:spPr>
          <a:xfrm>
            <a:off x="1245929" y="1634945"/>
            <a:ext cx="9700142" cy="4100837"/>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395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D28920-EF61-94DB-E722-0AA9AD9D46F0}"/>
              </a:ext>
            </a:extLst>
          </p:cNvPr>
          <p:cNvSpPr>
            <a:spLocks noGrp="1"/>
          </p:cNvSpPr>
          <p:nvPr>
            <p:ph type="title"/>
          </p:nvPr>
        </p:nvSpPr>
        <p:spPr>
          <a:xfrm>
            <a:off x="360000" y="360000"/>
            <a:ext cx="10080000" cy="498644"/>
          </a:xfrm>
        </p:spPr>
        <p:txBody>
          <a:bodyPr/>
          <a:lstStyle/>
          <a:p>
            <a:r>
              <a:rPr lang="en-AU" dirty="0"/>
              <a:t>Item 8</a:t>
            </a:r>
            <a:endParaRPr lang="en-AU" i="1" dirty="0"/>
          </a:p>
        </p:txBody>
      </p:sp>
      <p:pic>
        <p:nvPicPr>
          <p:cNvPr id="4" name="Picture 3" descr="Yellow mangoes and green mangoes.">
            <a:extLst>
              <a:ext uri="{FF2B5EF4-FFF2-40B4-BE49-F238E27FC236}">
                <a16:creationId xmlns:a16="http://schemas.microsoft.com/office/drawing/2014/main" id="{F36AD362-354E-DB47-0F18-6093621797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2424" b="18788"/>
          <a:stretch/>
        </p:blipFill>
        <p:spPr>
          <a:xfrm>
            <a:off x="779254" y="1368000"/>
            <a:ext cx="10633491" cy="4419601"/>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8193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D28920-EF61-94DB-E722-0AA9AD9D46F0}"/>
              </a:ext>
            </a:extLst>
          </p:cNvPr>
          <p:cNvSpPr>
            <a:spLocks noGrp="1"/>
          </p:cNvSpPr>
          <p:nvPr>
            <p:ph type="title"/>
          </p:nvPr>
        </p:nvSpPr>
        <p:spPr/>
        <p:txBody>
          <a:bodyPr/>
          <a:lstStyle/>
          <a:p>
            <a:r>
              <a:rPr lang="en-AU" dirty="0"/>
              <a:t>Item 9</a:t>
            </a:r>
            <a:endParaRPr lang="en-AU" i="1" dirty="0"/>
          </a:p>
        </p:txBody>
      </p:sp>
      <p:pic>
        <p:nvPicPr>
          <p:cNvPr id="4" name="Picture 3" descr="Traditional necklaces and modern necklaces.">
            <a:extLst>
              <a:ext uri="{FF2B5EF4-FFF2-40B4-BE49-F238E27FC236}">
                <a16:creationId xmlns:a16="http://schemas.microsoft.com/office/drawing/2014/main" id="{274FD330-CBFD-6CE0-0045-0439B42097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154" b="8519"/>
          <a:stretch/>
        </p:blipFill>
        <p:spPr>
          <a:xfrm>
            <a:off x="1554928" y="1229041"/>
            <a:ext cx="9082144" cy="5157905"/>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27297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D28920-EF61-94DB-E722-0AA9AD9D46F0}"/>
              </a:ext>
            </a:extLst>
          </p:cNvPr>
          <p:cNvSpPr>
            <a:spLocks noGrp="1"/>
          </p:cNvSpPr>
          <p:nvPr>
            <p:ph type="title"/>
          </p:nvPr>
        </p:nvSpPr>
        <p:spPr>
          <a:xfrm>
            <a:off x="360000" y="360000"/>
            <a:ext cx="10080000" cy="465190"/>
          </a:xfrm>
        </p:spPr>
        <p:txBody>
          <a:bodyPr/>
          <a:lstStyle/>
          <a:p>
            <a:r>
              <a:rPr lang="en-AU" dirty="0"/>
              <a:t>Item 10</a:t>
            </a:r>
            <a:endParaRPr lang="en-AU" i="1" dirty="0"/>
          </a:p>
        </p:txBody>
      </p:sp>
      <p:pic>
        <p:nvPicPr>
          <p:cNvPr id="4" name="Picture 3" descr="An expensive, high-quality, orange bag and a black plastic bag.">
            <a:extLst>
              <a:ext uri="{FF2B5EF4-FFF2-40B4-BE49-F238E27FC236}">
                <a16:creationId xmlns:a16="http://schemas.microsoft.com/office/drawing/2014/main" id="{19F57E67-EBBA-C1CD-5647-BCA7FF92EE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171" b="12121"/>
          <a:stretch/>
        </p:blipFill>
        <p:spPr>
          <a:xfrm>
            <a:off x="1245929" y="1368000"/>
            <a:ext cx="9700142" cy="4849201"/>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59399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p:txBody>
          <a:bodyPr/>
          <a:lstStyle/>
          <a:p>
            <a:r>
              <a:rPr lang="en-AU" dirty="0">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 2024 </a:t>
            </a:r>
            <a:endParaRPr lang="en-AU" dirty="0"/>
          </a:p>
        </p:txBody>
      </p:sp>
      <p:sp>
        <p:nvSpPr>
          <p:cNvPr id="4" name="TextBox 3">
            <a:extLst>
              <a:ext uri="{FF2B5EF4-FFF2-40B4-BE49-F238E27FC236}">
                <a16:creationId xmlns:a16="http://schemas.microsoft.com/office/drawing/2014/main" id="{40894D74-5D85-F76E-67D6-D961585B67CF}"/>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lumMod val="90000"/>
                  </a:schemeClr>
                </a:solidFill>
                <a:hlinkClick r:id="rId4">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13151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7AD86-7525-7DB6-FC1F-32DA38F20756}"/>
              </a:ext>
            </a:extLst>
          </p:cNvPr>
          <p:cNvSpPr>
            <a:spLocks noGrp="1"/>
          </p:cNvSpPr>
          <p:nvPr>
            <p:ph type="title"/>
          </p:nvPr>
        </p:nvSpPr>
        <p:spPr>
          <a:xfrm>
            <a:off x="360000" y="360000"/>
            <a:ext cx="8204137" cy="545601"/>
          </a:xfrm>
        </p:spPr>
        <p:txBody>
          <a:bodyPr anchor="t">
            <a:normAutofit/>
          </a:bodyPr>
          <a:lstStyle/>
          <a:p>
            <a:r>
              <a:rPr lang="en-AU" dirty="0"/>
              <a:t>Asking ‘Which one?’</a:t>
            </a:r>
          </a:p>
        </p:txBody>
      </p:sp>
      <p:sp>
        <p:nvSpPr>
          <p:cNvPr id="5" name="Text Placeholder 4">
            <a:extLst>
              <a:ext uri="{FF2B5EF4-FFF2-40B4-BE49-F238E27FC236}">
                <a16:creationId xmlns:a16="http://schemas.microsoft.com/office/drawing/2014/main" id="{B8EF9431-F2CB-42DC-82EB-CA4CA353261F}"/>
              </a:ext>
            </a:extLst>
          </p:cNvPr>
          <p:cNvSpPr>
            <a:spLocks noGrp="1"/>
          </p:cNvSpPr>
          <p:nvPr>
            <p:ph type="body" sz="quarter" idx="18"/>
          </p:nvPr>
        </p:nvSpPr>
        <p:spPr/>
        <p:txBody>
          <a:bodyPr anchor="b">
            <a:noAutofit/>
          </a:bodyPr>
          <a:lstStyle/>
          <a:p>
            <a:pPr>
              <a:lnSpc>
                <a:spcPct val="140000"/>
              </a:lnSpc>
            </a:pPr>
            <a:r>
              <a:rPr lang="en-AU" i="1" dirty="0"/>
              <a:t>Yang mana?</a:t>
            </a:r>
          </a:p>
        </p:txBody>
      </p:sp>
      <p:sp>
        <p:nvSpPr>
          <p:cNvPr id="3" name="Content Placeholder 2">
            <a:extLst>
              <a:ext uri="{FF2B5EF4-FFF2-40B4-BE49-F238E27FC236}">
                <a16:creationId xmlns:a16="http://schemas.microsoft.com/office/drawing/2014/main" id="{6E895472-F5E6-4B4A-4B0E-9CF4322B399A}"/>
              </a:ext>
            </a:extLst>
          </p:cNvPr>
          <p:cNvSpPr>
            <a:spLocks noGrp="1"/>
          </p:cNvSpPr>
          <p:nvPr>
            <p:ph idx="1"/>
          </p:nvPr>
        </p:nvSpPr>
        <p:spPr>
          <a:xfrm>
            <a:off x="360000" y="1620000"/>
            <a:ext cx="8416010" cy="4536000"/>
          </a:xfrm>
        </p:spPr>
        <p:txBody>
          <a:bodyPr>
            <a:normAutofit fontScale="92500"/>
          </a:bodyPr>
          <a:lstStyle/>
          <a:p>
            <a:pPr>
              <a:lnSpc>
                <a:spcPct val="140000"/>
              </a:lnSpc>
            </a:pPr>
            <a:r>
              <a:rPr lang="en-AU" sz="1900" dirty="0"/>
              <a:t>To specify items when shopping, you may need to ask or be asked ‘Which one?’.</a:t>
            </a:r>
          </a:p>
          <a:p>
            <a:pPr>
              <a:lnSpc>
                <a:spcPct val="140000"/>
              </a:lnSpc>
            </a:pPr>
            <a:r>
              <a:rPr lang="en-AU" sz="1900" dirty="0"/>
              <a:t>We can ask:</a:t>
            </a:r>
          </a:p>
          <a:p>
            <a:pPr>
              <a:lnSpc>
                <a:spcPct val="140000"/>
              </a:lnSpc>
            </a:pPr>
            <a:r>
              <a:rPr lang="en-AU" sz="2400" i="1" dirty="0">
                <a:solidFill>
                  <a:schemeClr val="tx2">
                    <a:lumMod val="75000"/>
                  </a:schemeClr>
                </a:solidFill>
              </a:rPr>
              <a:t>Yang mana?</a:t>
            </a:r>
          </a:p>
          <a:p>
            <a:pPr>
              <a:lnSpc>
                <a:spcPct val="140000"/>
              </a:lnSpc>
            </a:pPr>
            <a:r>
              <a:rPr lang="en-AU" sz="1900" dirty="0"/>
              <a:t>We can ask this question on its own or add an item beforehand. </a:t>
            </a:r>
          </a:p>
          <a:p>
            <a:pPr>
              <a:lnSpc>
                <a:spcPct val="140000"/>
              </a:lnSpc>
            </a:pPr>
            <a:r>
              <a:rPr lang="en-AU" sz="1900" dirty="0"/>
              <a:t>For example:</a:t>
            </a:r>
          </a:p>
          <a:p>
            <a:pPr marL="285750" indent="-285750">
              <a:lnSpc>
                <a:spcPct val="140000"/>
              </a:lnSpc>
              <a:buFont typeface="Arial" panose="020B0604020202020204" pitchFamily="34" charset="0"/>
              <a:buChar char="•"/>
            </a:pPr>
            <a:r>
              <a:rPr lang="en-AU" sz="1900" i="1" dirty="0"/>
              <a:t>Topi yang mana?</a:t>
            </a:r>
          </a:p>
          <a:p>
            <a:pPr marL="285750" indent="-285750">
              <a:lnSpc>
                <a:spcPct val="140000"/>
              </a:lnSpc>
              <a:buFont typeface="Arial" panose="020B0604020202020204" pitchFamily="34" charset="0"/>
              <a:buChar char="•"/>
            </a:pPr>
            <a:r>
              <a:rPr lang="en-AU" sz="1900" i="1" dirty="0" err="1"/>
              <a:t>Ukiran</a:t>
            </a:r>
            <a:r>
              <a:rPr lang="en-AU" sz="1900" i="1" dirty="0"/>
              <a:t> yang mana?</a:t>
            </a:r>
          </a:p>
          <a:p>
            <a:pPr marL="285750" indent="-285750">
              <a:lnSpc>
                <a:spcPct val="140000"/>
              </a:lnSpc>
              <a:buFont typeface="Arial" panose="020B0604020202020204" pitchFamily="34" charset="0"/>
              <a:buChar char="•"/>
            </a:pPr>
            <a:r>
              <a:rPr lang="en-AU" sz="1900" i="1" dirty="0"/>
              <a:t>Mau </a:t>
            </a:r>
            <a:r>
              <a:rPr lang="en-AU" sz="1900" i="1" dirty="0" err="1"/>
              <a:t>beli</a:t>
            </a:r>
            <a:r>
              <a:rPr lang="en-AU" sz="1900" i="1" dirty="0"/>
              <a:t> </a:t>
            </a:r>
            <a:r>
              <a:rPr lang="en-AU" sz="1900" i="1" dirty="0" err="1"/>
              <a:t>sarung</a:t>
            </a:r>
            <a:r>
              <a:rPr lang="en-AU" sz="1900" i="1" dirty="0"/>
              <a:t> yang mana?</a:t>
            </a:r>
          </a:p>
          <a:p>
            <a:pPr>
              <a:lnSpc>
                <a:spcPct val="140000"/>
              </a:lnSpc>
            </a:pPr>
            <a:endParaRPr lang="en-AU" sz="1700" i="1" dirty="0"/>
          </a:p>
          <a:p>
            <a:pPr>
              <a:lnSpc>
                <a:spcPct val="140000"/>
              </a:lnSpc>
            </a:pPr>
            <a:endParaRPr lang="en-AU" sz="1700" dirty="0"/>
          </a:p>
        </p:txBody>
      </p:sp>
      <p:pic>
        <p:nvPicPr>
          <p:cNvPr id="8" name="Picture 7" descr="A person pointing, signalling they are choosing between two things.">
            <a:extLst>
              <a:ext uri="{FF2B5EF4-FFF2-40B4-BE49-F238E27FC236}">
                <a16:creationId xmlns:a16="http://schemas.microsoft.com/office/drawing/2014/main" id="{FD21D9E5-2AF6-9CE9-DEFE-7E611C549E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9004"/>
          <a:stretch/>
        </p:blipFill>
        <p:spPr>
          <a:xfrm>
            <a:off x="8041255" y="2453267"/>
            <a:ext cx="3751814" cy="3736185"/>
          </a:xfrm>
          <a:prstGeom prst="rect">
            <a:avLst/>
          </a:prstGeom>
        </p:spPr>
      </p:pic>
      <p:sp>
        <p:nvSpPr>
          <p:cNvPr id="4" name="Slide Number Placeholder 3">
            <a:extLst>
              <a:ext uri="{FF2B5EF4-FFF2-40B4-BE49-F238E27FC236}">
                <a16:creationId xmlns:a16="http://schemas.microsoft.com/office/drawing/2014/main" id="{0553A532-851A-EB9C-A046-B97C740307E0}"/>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a:t>
            </a:fld>
            <a:endParaRPr lang="en-AU"/>
          </a:p>
        </p:txBody>
      </p:sp>
    </p:spTree>
    <p:extLst>
      <p:ext uri="{BB962C8B-B14F-4D97-AF65-F5344CB8AC3E}">
        <p14:creationId xmlns:p14="http://schemas.microsoft.com/office/powerpoint/2010/main" val="172628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7AD86-7525-7DB6-FC1F-32DA38F20756}"/>
              </a:ext>
            </a:extLst>
          </p:cNvPr>
          <p:cNvSpPr>
            <a:spLocks noGrp="1"/>
          </p:cNvSpPr>
          <p:nvPr>
            <p:ph type="title"/>
          </p:nvPr>
        </p:nvSpPr>
        <p:spPr/>
        <p:txBody>
          <a:bodyPr anchor="t">
            <a:normAutofit/>
          </a:bodyPr>
          <a:lstStyle/>
          <a:p>
            <a:r>
              <a:rPr lang="en-AU" dirty="0"/>
              <a:t>Saying which one you want</a:t>
            </a:r>
          </a:p>
        </p:txBody>
      </p:sp>
      <p:sp>
        <p:nvSpPr>
          <p:cNvPr id="5" name="Text Placeholder 4">
            <a:extLst>
              <a:ext uri="{FF2B5EF4-FFF2-40B4-BE49-F238E27FC236}">
                <a16:creationId xmlns:a16="http://schemas.microsoft.com/office/drawing/2014/main" id="{B8EF9431-F2CB-42DC-82EB-CA4CA353261F}"/>
              </a:ext>
            </a:extLst>
          </p:cNvPr>
          <p:cNvSpPr>
            <a:spLocks noGrp="1"/>
          </p:cNvSpPr>
          <p:nvPr>
            <p:ph type="body" sz="quarter" idx="18"/>
          </p:nvPr>
        </p:nvSpPr>
        <p:spPr/>
        <p:txBody>
          <a:bodyPr anchor="b">
            <a:noAutofit/>
          </a:bodyPr>
          <a:lstStyle/>
          <a:p>
            <a:pPr>
              <a:lnSpc>
                <a:spcPct val="140000"/>
              </a:lnSpc>
            </a:pPr>
            <a:r>
              <a:rPr lang="en-AU" i="1" dirty="0"/>
              <a:t>Yang…</a:t>
            </a:r>
          </a:p>
        </p:txBody>
      </p:sp>
      <p:sp>
        <p:nvSpPr>
          <p:cNvPr id="3" name="Content Placeholder 2">
            <a:extLst>
              <a:ext uri="{FF2B5EF4-FFF2-40B4-BE49-F238E27FC236}">
                <a16:creationId xmlns:a16="http://schemas.microsoft.com/office/drawing/2014/main" id="{6E895472-F5E6-4B4A-4B0E-9CF4322B399A}"/>
              </a:ext>
            </a:extLst>
          </p:cNvPr>
          <p:cNvSpPr>
            <a:spLocks noGrp="1"/>
          </p:cNvSpPr>
          <p:nvPr>
            <p:ph idx="1"/>
          </p:nvPr>
        </p:nvSpPr>
        <p:spPr>
          <a:xfrm>
            <a:off x="360000" y="1620000"/>
            <a:ext cx="6364185" cy="4536000"/>
          </a:xfrm>
        </p:spPr>
        <p:txBody>
          <a:bodyPr>
            <a:normAutofit/>
          </a:bodyPr>
          <a:lstStyle/>
          <a:p>
            <a:r>
              <a:rPr lang="en-AU" dirty="0"/>
              <a:t>To answer the question </a:t>
            </a:r>
            <a:r>
              <a:rPr lang="en-AU" i="1" dirty="0"/>
              <a:t>Yang mana?</a:t>
            </a:r>
            <a:r>
              <a:rPr lang="en-AU" dirty="0"/>
              <a:t>, we can say:</a:t>
            </a:r>
          </a:p>
          <a:p>
            <a:r>
              <a:rPr lang="en-AU" sz="2000" i="1" dirty="0">
                <a:solidFill>
                  <a:schemeClr val="tx2">
                    <a:lumMod val="75000"/>
                  </a:schemeClr>
                </a:solidFill>
              </a:rPr>
              <a:t>Yang… </a:t>
            </a:r>
          </a:p>
          <a:p>
            <a:r>
              <a:rPr lang="en-AU" dirty="0"/>
              <a:t>Don’t forget to add an adjective at the end of the sentence, to specify the item. For example:</a:t>
            </a:r>
          </a:p>
          <a:p>
            <a:pPr marL="285750" indent="-285750">
              <a:buFont typeface="Arial" panose="020B0604020202020204" pitchFamily="34" charset="0"/>
              <a:buChar char="•"/>
            </a:pPr>
            <a:r>
              <a:rPr lang="en-AU" i="1" dirty="0"/>
              <a:t>Yang </a:t>
            </a:r>
            <a:r>
              <a:rPr lang="en-AU" i="1" dirty="0" err="1"/>
              <a:t>hijau</a:t>
            </a:r>
            <a:r>
              <a:rPr lang="en-AU" i="1" dirty="0"/>
              <a:t>.</a:t>
            </a:r>
          </a:p>
          <a:p>
            <a:pPr marL="285750" indent="-285750">
              <a:buFont typeface="Arial" panose="020B0604020202020204" pitchFamily="34" charset="0"/>
              <a:buChar char="•"/>
            </a:pPr>
            <a:r>
              <a:rPr lang="en-AU" i="1" dirty="0"/>
              <a:t>Yang </a:t>
            </a:r>
            <a:r>
              <a:rPr lang="en-AU" i="1" dirty="0" err="1"/>
              <a:t>kecil</a:t>
            </a:r>
            <a:r>
              <a:rPr lang="en-AU" i="1" dirty="0"/>
              <a:t>.</a:t>
            </a:r>
          </a:p>
          <a:p>
            <a:pPr marL="285750" indent="-285750">
              <a:buFont typeface="Arial" panose="020B0604020202020204" pitchFamily="34" charset="0"/>
              <a:buChar char="•"/>
            </a:pPr>
            <a:r>
              <a:rPr lang="en-AU" i="1" dirty="0"/>
              <a:t>Saya </a:t>
            </a:r>
            <a:r>
              <a:rPr lang="en-AU" i="1" dirty="0" err="1"/>
              <a:t>mau</a:t>
            </a:r>
            <a:r>
              <a:rPr lang="en-AU" i="1" dirty="0"/>
              <a:t> </a:t>
            </a:r>
            <a:r>
              <a:rPr lang="en-AU" i="1" dirty="0" err="1"/>
              <a:t>beli</a:t>
            </a:r>
            <a:r>
              <a:rPr lang="en-AU" i="1" dirty="0"/>
              <a:t> </a:t>
            </a:r>
            <a:r>
              <a:rPr lang="en-AU" i="1" dirty="0" err="1"/>
              <a:t>sarung</a:t>
            </a:r>
            <a:r>
              <a:rPr lang="en-AU" i="1" dirty="0"/>
              <a:t> yang </a:t>
            </a:r>
            <a:r>
              <a:rPr lang="en-AU" i="1" dirty="0" err="1"/>
              <a:t>biru</a:t>
            </a:r>
            <a:r>
              <a:rPr lang="en-AU" i="1" dirty="0"/>
              <a:t>.</a:t>
            </a:r>
          </a:p>
          <a:p>
            <a:endParaRPr lang="en-AU" dirty="0"/>
          </a:p>
        </p:txBody>
      </p:sp>
      <p:pic>
        <p:nvPicPr>
          <p:cNvPr id="7" name="Picture 6" descr="Two people choosing items from a store display.">
            <a:extLst>
              <a:ext uri="{FF2B5EF4-FFF2-40B4-BE49-F238E27FC236}">
                <a16:creationId xmlns:a16="http://schemas.microsoft.com/office/drawing/2014/main" id="{1061FE1A-EC2F-030F-9077-39C06FDFE2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3146"/>
          <a:stretch/>
        </p:blipFill>
        <p:spPr>
          <a:xfrm>
            <a:off x="7784955" y="1980998"/>
            <a:ext cx="4059045" cy="4292572"/>
          </a:xfrm>
          <a:prstGeom prst="rect">
            <a:avLst/>
          </a:prstGeom>
        </p:spPr>
      </p:pic>
      <p:sp>
        <p:nvSpPr>
          <p:cNvPr id="4" name="Slide Number Placeholder 3">
            <a:extLst>
              <a:ext uri="{FF2B5EF4-FFF2-40B4-BE49-F238E27FC236}">
                <a16:creationId xmlns:a16="http://schemas.microsoft.com/office/drawing/2014/main" id="{0553A532-851A-EB9C-A046-B97C740307E0}"/>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a:t>
            </a:fld>
            <a:endParaRPr lang="en-AU"/>
          </a:p>
        </p:txBody>
      </p:sp>
    </p:spTree>
    <p:extLst>
      <p:ext uri="{BB962C8B-B14F-4D97-AF65-F5344CB8AC3E}">
        <p14:creationId xmlns:p14="http://schemas.microsoft.com/office/powerpoint/2010/main" val="387341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A7724B7-C27D-4E8B-CA5D-A0A08542706C}"/>
              </a:ext>
            </a:extLst>
          </p:cNvPr>
          <p:cNvSpPr>
            <a:spLocks noGrp="1"/>
          </p:cNvSpPr>
          <p:nvPr>
            <p:ph type="title"/>
          </p:nvPr>
        </p:nvSpPr>
        <p:spPr/>
        <p:txBody>
          <a:bodyPr/>
          <a:lstStyle/>
          <a:p>
            <a:r>
              <a:rPr lang="en-AU" dirty="0"/>
              <a:t>Let’s practise! </a:t>
            </a:r>
            <a:r>
              <a:rPr lang="en-AU" i="1" dirty="0"/>
              <a:t>Yang mana?</a:t>
            </a:r>
          </a:p>
        </p:txBody>
      </p:sp>
      <p:sp>
        <p:nvSpPr>
          <p:cNvPr id="5" name="Content Placeholder 4">
            <a:extLst>
              <a:ext uri="{FF2B5EF4-FFF2-40B4-BE49-F238E27FC236}">
                <a16:creationId xmlns:a16="http://schemas.microsoft.com/office/drawing/2014/main" id="{5A174570-8DB3-E574-0313-1316D3A60917}"/>
              </a:ext>
            </a:extLst>
          </p:cNvPr>
          <p:cNvSpPr>
            <a:spLocks noGrp="1"/>
          </p:cNvSpPr>
          <p:nvPr>
            <p:ph idx="1"/>
          </p:nvPr>
        </p:nvSpPr>
        <p:spPr>
          <a:xfrm>
            <a:off x="360001" y="1620001"/>
            <a:ext cx="8215288" cy="2710840"/>
          </a:xfrm>
        </p:spPr>
        <p:txBody>
          <a:bodyPr/>
          <a:lstStyle/>
          <a:p>
            <a:pPr marL="342900" indent="-342900">
              <a:buFont typeface="Arial" panose="020B0604020202020204" pitchFamily="34" charset="0"/>
              <a:buChar char="•"/>
            </a:pPr>
            <a:r>
              <a:rPr lang="en-AU" dirty="0"/>
              <a:t>You will be given a number card.</a:t>
            </a:r>
          </a:p>
          <a:p>
            <a:pPr marL="342900" indent="-342900">
              <a:buFont typeface="Arial" panose="020B0604020202020204" pitchFamily="34" charset="0"/>
              <a:buChar char="•"/>
            </a:pPr>
            <a:r>
              <a:rPr lang="en-AU" dirty="0"/>
              <a:t>Each slide will display a choice of 2 items. Each time the slide changes, a number will be called out in Indonesian. If it is your number, call out </a:t>
            </a:r>
            <a:r>
              <a:rPr lang="en-AU" i="1" dirty="0"/>
              <a:t>Saya!</a:t>
            </a:r>
          </a:p>
          <a:p>
            <a:pPr marL="342900" indent="-342900">
              <a:buFont typeface="Arial" panose="020B0604020202020204" pitchFamily="34" charset="0"/>
              <a:buChar char="•"/>
            </a:pPr>
            <a:r>
              <a:rPr lang="en-AU" dirty="0"/>
              <a:t>You will be asked the question </a:t>
            </a:r>
            <a:r>
              <a:rPr lang="en-AU" i="1" dirty="0"/>
              <a:t>Yang mana?</a:t>
            </a:r>
          </a:p>
          <a:p>
            <a:pPr marL="342900" indent="-342900">
              <a:buFont typeface="Arial" panose="020B0604020202020204" pitchFamily="34" charset="0"/>
              <a:buChar char="•"/>
            </a:pPr>
            <a:r>
              <a:rPr lang="en-AU" dirty="0"/>
              <a:t>Respond by specifying which item you want. For example, </a:t>
            </a:r>
            <a:r>
              <a:rPr lang="en-AU" i="1" dirty="0"/>
              <a:t>Yang </a:t>
            </a:r>
            <a:r>
              <a:rPr lang="en-AU" i="1" dirty="0" err="1"/>
              <a:t>biru</a:t>
            </a:r>
            <a:r>
              <a:rPr lang="en-AU" dirty="0"/>
              <a:t>.</a:t>
            </a:r>
            <a:endParaRPr lang="en-AU" i="1" dirty="0"/>
          </a:p>
        </p:txBody>
      </p:sp>
      <p:pic>
        <p:nvPicPr>
          <p:cNvPr id="16" name="Picture 15" descr="Two people having a conversation.">
            <a:extLst>
              <a:ext uri="{FF2B5EF4-FFF2-40B4-BE49-F238E27FC236}">
                <a16:creationId xmlns:a16="http://schemas.microsoft.com/office/drawing/2014/main" id="{55C411E6-899F-8872-AE57-703A7B9313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649"/>
          <a:stretch/>
        </p:blipFill>
        <p:spPr>
          <a:xfrm>
            <a:off x="8360228" y="4014407"/>
            <a:ext cx="3123772" cy="2061667"/>
          </a:xfrm>
          <a:prstGeom prst="rect">
            <a:avLst/>
          </a:prstGeom>
        </p:spPr>
      </p:pic>
      <p:sp>
        <p:nvSpPr>
          <p:cNvPr id="3" name="Slide Number Placeholder 2">
            <a:extLst>
              <a:ext uri="{FF2B5EF4-FFF2-40B4-BE49-F238E27FC236}">
                <a16:creationId xmlns:a16="http://schemas.microsoft.com/office/drawing/2014/main" id="{10FC5410-57DA-1514-7BA2-55C069CDA79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365113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715FE4-EE94-AAE4-ECC2-122E9C223B35}"/>
              </a:ext>
            </a:extLst>
          </p:cNvPr>
          <p:cNvSpPr>
            <a:spLocks noGrp="1"/>
          </p:cNvSpPr>
          <p:nvPr>
            <p:ph type="title"/>
          </p:nvPr>
        </p:nvSpPr>
        <p:spPr/>
        <p:txBody>
          <a:bodyPr/>
          <a:lstStyle/>
          <a:p>
            <a:r>
              <a:rPr lang="en-AU" sz="3600" dirty="0"/>
              <a:t>Item 1</a:t>
            </a:r>
            <a:endParaRPr lang="en-AU" dirty="0"/>
          </a:p>
        </p:txBody>
      </p:sp>
      <p:pic>
        <p:nvPicPr>
          <p:cNvPr id="6" name="Picture 5" descr="A yellow wallet and a black wallet.">
            <a:extLst>
              <a:ext uri="{FF2B5EF4-FFF2-40B4-BE49-F238E27FC236}">
                <a16:creationId xmlns:a16="http://schemas.microsoft.com/office/drawing/2014/main" id="{D75AA7C3-705C-1082-E533-58EBCA933D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0490"/>
          <a:stretch/>
        </p:blipFill>
        <p:spPr>
          <a:xfrm>
            <a:off x="1679563" y="946354"/>
            <a:ext cx="8832873" cy="4965292"/>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04699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D28920-EF61-94DB-E722-0AA9AD9D46F0}"/>
              </a:ext>
            </a:extLst>
          </p:cNvPr>
          <p:cNvSpPr>
            <a:spLocks noGrp="1"/>
          </p:cNvSpPr>
          <p:nvPr>
            <p:ph type="title"/>
          </p:nvPr>
        </p:nvSpPr>
        <p:spPr>
          <a:xfrm>
            <a:off x="360000" y="360000"/>
            <a:ext cx="10080000" cy="543249"/>
          </a:xfrm>
        </p:spPr>
        <p:txBody>
          <a:bodyPr/>
          <a:lstStyle/>
          <a:p>
            <a:r>
              <a:rPr lang="en-AU" dirty="0"/>
              <a:t>Item 2</a:t>
            </a:r>
            <a:endParaRPr lang="en-AU" i="1" dirty="0"/>
          </a:p>
        </p:txBody>
      </p:sp>
      <p:pic>
        <p:nvPicPr>
          <p:cNvPr id="4" name="Picture 3" descr="A blue sarong and a pink sarong.">
            <a:extLst>
              <a:ext uri="{FF2B5EF4-FFF2-40B4-BE49-F238E27FC236}">
                <a16:creationId xmlns:a16="http://schemas.microsoft.com/office/drawing/2014/main" id="{F1A83364-464D-B15D-F849-7BD0FAB155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000" y="737751"/>
            <a:ext cx="8147453" cy="5760249"/>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16475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356AF3-B4CB-5B12-CF0E-B104980F41A4}"/>
              </a:ext>
            </a:extLst>
          </p:cNvPr>
          <p:cNvSpPr>
            <a:spLocks noGrp="1"/>
          </p:cNvSpPr>
          <p:nvPr>
            <p:ph type="title"/>
          </p:nvPr>
        </p:nvSpPr>
        <p:spPr>
          <a:xfrm>
            <a:off x="360000" y="360000"/>
            <a:ext cx="10080000" cy="465190"/>
          </a:xfrm>
        </p:spPr>
        <p:txBody>
          <a:bodyPr/>
          <a:lstStyle/>
          <a:p>
            <a:r>
              <a:rPr lang="en-AU" dirty="0"/>
              <a:t>Item 3</a:t>
            </a:r>
            <a:endParaRPr lang="en-AU" i="1" dirty="0"/>
          </a:p>
        </p:txBody>
      </p:sp>
      <p:pic>
        <p:nvPicPr>
          <p:cNvPr id="4" name="Picture 3" descr="An expensive pair of sunglasses and a cheap pair of sunglasses.">
            <a:extLst>
              <a:ext uri="{FF2B5EF4-FFF2-40B4-BE49-F238E27FC236}">
                <a16:creationId xmlns:a16="http://schemas.microsoft.com/office/drawing/2014/main" id="{9B1CD06A-AEE8-FCCC-9196-98DA55D1D4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0" y="943450"/>
            <a:ext cx="7856507" cy="555455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37123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0415D7-DA25-2471-0A99-2475B8805355}"/>
              </a:ext>
            </a:extLst>
          </p:cNvPr>
          <p:cNvSpPr>
            <a:spLocks noGrp="1"/>
          </p:cNvSpPr>
          <p:nvPr>
            <p:ph type="title"/>
          </p:nvPr>
        </p:nvSpPr>
        <p:spPr>
          <a:xfrm>
            <a:off x="360000" y="360000"/>
            <a:ext cx="10080000" cy="487493"/>
          </a:xfrm>
        </p:spPr>
        <p:txBody>
          <a:bodyPr/>
          <a:lstStyle/>
          <a:p>
            <a:r>
              <a:rPr lang="en-AU" dirty="0"/>
              <a:t>Item 4</a:t>
            </a:r>
            <a:endParaRPr lang="en-AU" i="1" dirty="0"/>
          </a:p>
        </p:txBody>
      </p:sp>
      <p:pic>
        <p:nvPicPr>
          <p:cNvPr id="4" name="Picture 3" descr="A store display of big and small carvings.">
            <a:extLst>
              <a:ext uri="{FF2B5EF4-FFF2-40B4-BE49-F238E27FC236}">
                <a16:creationId xmlns:a16="http://schemas.microsoft.com/office/drawing/2014/main" id="{9E6657B5-74CF-F83D-7CB0-8AB995DD64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9473" y="1120778"/>
            <a:ext cx="7233053" cy="5113768"/>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8019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933AADB-B0B1-123D-3679-D48D6110C17F}"/>
              </a:ext>
            </a:extLst>
          </p:cNvPr>
          <p:cNvSpPr>
            <a:spLocks noGrp="1"/>
          </p:cNvSpPr>
          <p:nvPr>
            <p:ph type="title"/>
          </p:nvPr>
        </p:nvSpPr>
        <p:spPr>
          <a:xfrm>
            <a:off x="360000" y="360000"/>
            <a:ext cx="10080000" cy="442888"/>
          </a:xfrm>
        </p:spPr>
        <p:txBody>
          <a:bodyPr/>
          <a:lstStyle/>
          <a:p>
            <a:r>
              <a:rPr lang="en-AU" dirty="0"/>
              <a:t>Item 5</a:t>
            </a:r>
            <a:endParaRPr lang="en-AU" i="1" dirty="0"/>
          </a:p>
        </p:txBody>
      </p:sp>
      <p:pic>
        <p:nvPicPr>
          <p:cNvPr id="4" name="Picture 3" descr="A purple hat, a black hat and a brown hat.">
            <a:extLst>
              <a:ext uri="{FF2B5EF4-FFF2-40B4-BE49-F238E27FC236}">
                <a16:creationId xmlns:a16="http://schemas.microsoft.com/office/drawing/2014/main" id="{25E77870-EA69-EBC8-57AD-C4F9D67577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9882" b="21436"/>
          <a:stretch/>
        </p:blipFill>
        <p:spPr>
          <a:xfrm>
            <a:off x="1537700" y="1717964"/>
            <a:ext cx="9116600" cy="3782291"/>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19636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3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4" ma:contentTypeDescription="Create a new document." ma:contentTypeScope="" ma:versionID="50d881a561cc97d82f472489063dc881">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daf5a95862ef58113abcb680b016f55c"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15CF888-0FE9-4A7A-B630-1470A7ADA5BD}"/>
</file>

<file path=customXml/itemProps2.xml><?xml version="1.0" encoding="utf-8"?>
<ds:datastoreItem xmlns:ds="http://schemas.openxmlformats.org/officeDocument/2006/customXml" ds:itemID="{FE2295A3-AA75-4911-9A9A-F1170D1E2122}">
  <ds:schemaRefs>
    <ds:schemaRef ds:uri="http://schemas.microsoft.com/sharepoint/v3/contenttype/forms"/>
  </ds:schemaRefs>
</ds:datastoreItem>
</file>

<file path=customXml/itemProps3.xml><?xml version="1.0" encoding="utf-8"?>
<ds:datastoreItem xmlns:ds="http://schemas.openxmlformats.org/officeDocument/2006/customXml" ds:itemID="{6158512B-E8CF-4534-89D6-59FFAFA89CEA}">
  <ds:schemaRefs>
    <ds:schemaRef ds:uri="654a006b-cedf-4f35-a676-59854467968c"/>
    <ds:schemaRef ds:uri="71c5a270-2cab-4081-bd60-6681928412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98740c54-966f-451d-a76c-e38eb7fddd55"/>
  </ds:schemaRefs>
</ds:datastoreItem>
</file>

<file path=docProps/app.xml><?xml version="1.0" encoding="utf-8"?>
<Properties xmlns="http://schemas.openxmlformats.org/officeDocument/2006/extended-properties" xmlns:vt="http://schemas.openxmlformats.org/officeDocument/2006/docPropsVTypes">
  <Template/>
  <TotalTime>0</TotalTime>
  <Words>1102</Words>
  <Application>Microsoft Macintosh PowerPoint</Application>
  <PresentationFormat>Widescreen</PresentationFormat>
  <Paragraphs>115</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Times New Roman</vt:lpstr>
      <vt:lpstr>Calibri</vt:lpstr>
      <vt:lpstr>Arial</vt:lpstr>
      <vt:lpstr>Public Sans</vt:lpstr>
      <vt:lpstr>Public Sans Light</vt:lpstr>
      <vt:lpstr>3_NSWG Corporate</vt:lpstr>
      <vt:lpstr>Which one? – Yang mana?</vt:lpstr>
      <vt:lpstr>Asking ‘Which one?’</vt:lpstr>
      <vt:lpstr>Saying which one you want</vt:lpstr>
      <vt:lpstr>Let’s practise! Yang mana?</vt:lpstr>
      <vt:lpstr>Item 1</vt:lpstr>
      <vt:lpstr>Item 2</vt:lpstr>
      <vt:lpstr>Item 3</vt:lpstr>
      <vt:lpstr>Item 4</vt:lpstr>
      <vt:lpstr>Item 5</vt:lpstr>
      <vt:lpstr>Item 6</vt:lpstr>
      <vt:lpstr>Item 7</vt:lpstr>
      <vt:lpstr>Item 8</vt:lpstr>
      <vt:lpstr>Item 9</vt:lpstr>
      <vt:lpstr>Item 10</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Which one</dc:title>
  <dc:subject>modern languages; indonesian</dc:subject>
  <dc:creator>NSW Department of Education</dc:creator>
  <cp:keywords>modern languages; indonesian</cp:keywords>
  <dcterms:created xsi:type="dcterms:W3CDTF">2024-03-11T23:07:59Z</dcterms:created>
  <dcterms:modified xsi:type="dcterms:W3CDTF">2024-06-03T01:47:31Z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2024-03-11T23:08:15Z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b5e1f364-a8cb-4c7a-b4e8-d504e46a006e</vt:lpwstr>
  </property>
  <property fmtid="{D5CDD505-2E9C-101B-9397-08002B2CF9AE}" pid="8" name="MSIP_Label_b603dfd7-d93a-4381-a340-2995d8282205_ContentBits">
    <vt:lpwstr>0</vt:lpwstr>
  </property>
  <property fmtid="{D5CDD505-2E9C-101B-9397-08002B2CF9AE}" pid="9" name="ContentTypeId">
    <vt:lpwstr>0x010100C6BC20BCFB223D4189F17F47419ECBA2</vt:lpwstr>
  </property>
  <property fmtid="{D5CDD505-2E9C-101B-9397-08002B2CF9AE}" pid="10" name="MediaServiceImageTags">
    <vt:lpwstr/>
  </property>
</Properties>
</file>