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18"/>
  </p:notesMasterIdLst>
  <p:handoutMasterIdLst>
    <p:handoutMasterId r:id="rId19"/>
  </p:handoutMasterIdLst>
  <p:sldIdLst>
    <p:sldId id="485" r:id="rId5"/>
    <p:sldId id="26194" r:id="rId6"/>
    <p:sldId id="2141411581" r:id="rId7"/>
    <p:sldId id="2141411580" r:id="rId8"/>
    <p:sldId id="2141411579" r:id="rId9"/>
    <p:sldId id="2141411577" r:id="rId10"/>
    <p:sldId id="2141411578" r:id="rId11"/>
    <p:sldId id="2141411583" r:id="rId12"/>
    <p:sldId id="2141411591" r:id="rId13"/>
    <p:sldId id="2141411592" r:id="rId14"/>
    <p:sldId id="2141411593" r:id="rId15"/>
    <p:sldId id="2141411594" r:id="rId16"/>
    <p:sldId id="2141411556" r:id="rId17"/>
  </p:sldIdLst>
  <p:sldSz cx="12192000" cy="6858000"/>
  <p:notesSz cx="6858000" cy="9144000"/>
  <p:embeddedFontLst>
    <p:embeddedFont>
      <p:font typeface="Public Sans" pitchFamily="2" charset="77"/>
      <p:regular r:id="rId20"/>
      <p:bold r:id="rId21"/>
      <p:italic r:id="rId22"/>
      <p:boldItalic r:id="rId23"/>
    </p:embeddedFont>
    <p:embeddedFont>
      <p:font typeface="Public Sans Light" pitchFamily="2" charset="77"/>
      <p:regular r:id="rId24"/>
      <p:italic r:id="rId25"/>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4B0E007-FE83-27A4-0A68-0FD55D2CE9BD}" name="Caitlin Gomez" initials="CG" userId="S::Caitlin.Gomez@det.nsw.edu.au::45b48bc0-dd90-485f-846b-c9880ccc9375" providerId="AD"/>
  <p188:author id="{34CBB4B3-3397-45FC-769A-8FC378E8FA1C}" name="Kim McGown" initials="KM" userId="S::Kim.McGown@det.nsw.edu.au::918567f1-a53d-4ed9-b182-ffed37b959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6C"/>
    <a:srgbClr val="CBEDFD"/>
    <a:srgbClr val="CDD3D6"/>
    <a:srgbClr val="EBEBEB"/>
    <a:srgbClr val="146CFD"/>
    <a:srgbClr val="0070C0"/>
    <a:srgbClr val="002664"/>
    <a:srgbClr val="0046B8"/>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1"/>
    <p:restoredTop sz="85851" autoAdjust="0"/>
  </p:normalViewPr>
  <p:slideViewPr>
    <p:cSldViewPr snapToGrid="0">
      <p:cViewPr varScale="1">
        <p:scale>
          <a:sx n="111" d="100"/>
          <a:sy n="111" d="100"/>
        </p:scale>
        <p:origin x="240" y="496"/>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McGown" userId="918567f1-a53d-4ed9-b182-ffed37b95916" providerId="ADAL" clId="{BE935DD7-4503-424B-BC7B-1CE3967827C0}"/>
    <pc:docChg chg="modSld">
      <pc:chgData name="Kim McGown" userId="918567f1-a53d-4ed9-b182-ffed37b95916" providerId="ADAL" clId="{BE935DD7-4503-424B-BC7B-1CE3967827C0}" dt="2024-05-23T02:49:43.381" v="11" actId="114"/>
      <pc:docMkLst>
        <pc:docMk/>
      </pc:docMkLst>
      <pc:sldChg chg="modSp mod">
        <pc:chgData name="Kim McGown" userId="918567f1-a53d-4ed9-b182-ffed37b95916" providerId="ADAL" clId="{BE935DD7-4503-424B-BC7B-1CE3967827C0}" dt="2024-05-23T02:49:43.381" v="11" actId="114"/>
        <pc:sldMkLst>
          <pc:docMk/>
          <pc:sldMk cId="1315112476" sldId="2141411556"/>
        </pc:sldMkLst>
        <pc:spChg chg="mod">
          <ac:chgData name="Kim McGown" userId="918567f1-a53d-4ed9-b182-ffed37b95916" providerId="ADAL" clId="{BE935DD7-4503-424B-BC7B-1CE3967827C0}" dt="2024-05-23T02:49:43.381" v="11" actId="114"/>
          <ac:spMkLst>
            <pc:docMk/>
            <pc:sldMk cId="1315112476" sldId="2141411556"/>
            <ac:spMk id="4" creationId="{40894D74-5D85-F76E-67D6-D961585B67CF}"/>
          </ac:spMkLst>
        </pc:spChg>
      </pc:sldChg>
      <pc:sldChg chg="addCm">
        <pc:chgData name="Kim McGown" userId="918567f1-a53d-4ed9-b182-ffed37b95916" providerId="ADAL" clId="{BE935DD7-4503-424B-BC7B-1CE3967827C0}" dt="2024-05-23T02:31:39.677" v="0"/>
        <pc:sldMkLst>
          <pc:docMk/>
          <pc:sldMk cId="1882101434" sldId="2141411592"/>
        </pc:sldMkLst>
        <pc:extLst>
          <p:ext xmlns:p="http://schemas.openxmlformats.org/presentationml/2006/main" uri="{D6D511B9-2390-475A-947B-AFAB55BFBCF1}">
            <pc226:cmChg xmlns:pc226="http://schemas.microsoft.com/office/powerpoint/2022/06/main/command" chg="add">
              <pc226:chgData name="Kim McGown" userId="918567f1-a53d-4ed9-b182-ffed37b95916" providerId="ADAL" clId="{BE935DD7-4503-424B-BC7B-1CE3967827C0}" dt="2024-05-23T02:31:39.677" v="0"/>
              <pc2:cmMkLst xmlns:pc2="http://schemas.microsoft.com/office/powerpoint/2019/9/main/command">
                <pc:docMk/>
                <pc:sldMk cId="1882101434" sldId="2141411592"/>
                <pc2:cmMk id="{44EFA46C-BA3D-4023-B2D2-4F437F4F0CFC}"/>
              </pc2:cmMkLst>
            </pc226:cmChg>
          </p:ext>
        </pc:extLst>
      </pc:sldChg>
    </pc:docChg>
  </pc:docChgLst>
  <pc:docChgLst>
    <pc:chgData name="Caitlin Gomez" userId="45b48bc0-dd90-485f-846b-c9880ccc9375" providerId="ADAL" clId="{E50B65CC-45F9-467A-9479-5567B5F4C5CF}"/>
    <pc:docChg chg="">
      <pc:chgData name="Caitlin Gomez" userId="45b48bc0-dd90-485f-846b-c9880ccc9375" providerId="ADAL" clId="{E50B65CC-45F9-467A-9479-5567B5F4C5CF}" dt="2024-05-30T04:28:30.809" v="1"/>
      <pc:docMkLst>
        <pc:docMk/>
      </pc:docMkLst>
      <pc:sldChg chg="delCm modCm">
        <pc:chgData name="Caitlin Gomez" userId="45b48bc0-dd90-485f-846b-c9880ccc9375" providerId="ADAL" clId="{E50B65CC-45F9-467A-9479-5567B5F4C5CF}" dt="2024-05-30T04:28:30.809" v="1"/>
        <pc:sldMkLst>
          <pc:docMk/>
          <pc:sldMk cId="1882101434" sldId="2141411592"/>
        </pc:sldMkLst>
        <pc:extLst>
          <p:ext xmlns:p="http://schemas.openxmlformats.org/presentationml/2006/main" uri="{D6D511B9-2390-475A-947B-AFAB55BFBCF1}">
            <pc226:cmChg xmlns:pc226="http://schemas.microsoft.com/office/powerpoint/2022/06/main/command" chg="del">
              <pc226:chgData name="Caitlin Gomez" userId="45b48bc0-dd90-485f-846b-c9880ccc9375" providerId="ADAL" clId="{E50B65CC-45F9-467A-9479-5567B5F4C5CF}" dt="2024-05-30T04:28:30.809" v="1"/>
              <pc2:cmMkLst xmlns:pc2="http://schemas.microsoft.com/office/powerpoint/2019/9/main/command">
                <pc:docMk/>
                <pc:sldMk cId="1882101434" sldId="2141411592"/>
                <pc2:cmMk id="{44EFA46C-BA3D-4023-B2D2-4F437F4F0CFC}"/>
              </pc2:cmMkLst>
              <pc226:cmRplyChg chg="add">
                <pc226:chgData name="Caitlin Gomez" userId="45b48bc0-dd90-485f-846b-c9880ccc9375" providerId="ADAL" clId="{E50B65CC-45F9-467A-9479-5567B5F4C5CF}" dt="2024-05-23T06:40:10.421" v="0"/>
                <pc2:cmRplyMkLst xmlns:pc2="http://schemas.microsoft.com/office/powerpoint/2019/9/main/command">
                  <pc:docMk/>
                  <pc:sldMk cId="1882101434" sldId="2141411592"/>
                  <pc2:cmMk id="{44EFA46C-BA3D-4023-B2D2-4F437F4F0CFC}"/>
                  <pc2:cmRplyMk id="{8341420A-A1D9-4D66-9BEE-A5C39048E6B7}"/>
                </pc2:cmRplyMkLst>
              </pc226:cmRplyChg>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31/5/2024</a:t>
            </a:fld>
            <a:endParaRPr lang="en-AU" dirty="0">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dirty="0">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31/5/2024</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1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For the teacher:</a:t>
            </a:r>
          </a:p>
          <a:p>
            <a:r>
              <a:rPr lang="en-AU" dirty="0"/>
              <a:t>Translations of examples:</a:t>
            </a:r>
          </a:p>
          <a:p>
            <a:pPr marL="285750" indent="-285750">
              <a:buFont typeface="Arial" panose="020B0604020202020204" pitchFamily="34" charset="0"/>
              <a:buChar char="•"/>
            </a:pPr>
            <a:r>
              <a:rPr lang="en-AU" dirty="0"/>
              <a:t>I am going to the market.</a:t>
            </a:r>
          </a:p>
          <a:p>
            <a:pPr marL="285750" indent="-285750">
              <a:buFont typeface="Arial" panose="020B0604020202020204" pitchFamily="34" charset="0"/>
              <a:buChar char="•"/>
            </a:pPr>
            <a:r>
              <a:rPr lang="en-AU" dirty="0"/>
              <a:t>I went to the supermarket.</a:t>
            </a:r>
          </a:p>
          <a:p>
            <a:pPr marL="285750" indent="-285750">
              <a:buFont typeface="Arial" panose="020B0604020202020204" pitchFamily="34" charset="0"/>
              <a:buChar char="•"/>
            </a:pPr>
            <a:r>
              <a:rPr lang="en-AU" dirty="0"/>
              <a:t>I want to go to the mall.</a:t>
            </a:r>
          </a:p>
          <a:p>
            <a:pPr marL="285750" indent="-285750">
              <a:buFont typeface="Arial" panose="020B0604020202020204" pitchFamily="34" charset="0"/>
              <a:buChar char="•"/>
            </a:pPr>
            <a:endParaRPr lang="en-AU" dirty="0"/>
          </a:p>
          <a:p>
            <a:pPr marL="0" indent="0">
              <a:buFont typeface="Arial" panose="020B0604020202020204" pitchFamily="34" charset="0"/>
              <a:buNone/>
            </a:pPr>
            <a:r>
              <a:rPr lang="en-AU" b="1" dirty="0"/>
              <a:t>Note about tense:</a:t>
            </a:r>
          </a:p>
          <a:p>
            <a:pPr marL="0" indent="0">
              <a:buFont typeface="Arial" panose="020B0604020202020204" pitchFamily="34" charset="0"/>
              <a:buNone/>
            </a:pPr>
            <a:r>
              <a:rPr lang="en-AU" dirty="0"/>
              <a:t>These examples provide an opportunity to discuss tense in the Indonesian language and how it is based on context. The example sentence ‘</a:t>
            </a:r>
            <a:r>
              <a:rPr lang="en-AU" i="1" dirty="0"/>
              <a:t>Saya ke toko</a:t>
            </a:r>
            <a:r>
              <a:rPr lang="en-AU" dirty="0"/>
              <a:t>’ could have a variety of meanings, and on its own it is unclear whether it has already happened, is happening right now or will happen in the future. Discuss with students some examples of how context could reveal when the event is taking place. For example, if someone was being asked ‘What did you do on the weekend?’ and they answered ‘</a:t>
            </a:r>
            <a:r>
              <a:rPr lang="en-AU" i="1" dirty="0"/>
              <a:t>Saya ke toko</a:t>
            </a:r>
            <a:r>
              <a:rPr lang="en-AU" dirty="0"/>
              <a:t>’, we could assume that it is past tense. This means that time indicators and overall context are important in Indonesian.</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dirty="0"/>
          </a:p>
        </p:txBody>
      </p:sp>
    </p:spTree>
    <p:extLst>
      <p:ext uri="{BB962C8B-B14F-4D97-AF65-F5344CB8AC3E}">
        <p14:creationId xmlns:p14="http://schemas.microsoft.com/office/powerpoint/2010/main" val="1788134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For the teacher:</a:t>
            </a:r>
          </a:p>
          <a:p>
            <a:r>
              <a:rPr lang="en-AU" dirty="0"/>
              <a:t>Translations of examples:</a:t>
            </a:r>
          </a:p>
          <a:p>
            <a:pPr marL="285750" indent="-285750">
              <a:buFont typeface="Arial" panose="020B0604020202020204" pitchFamily="34" charset="0"/>
              <a:buChar char="•"/>
            </a:pPr>
            <a:r>
              <a:rPr lang="en-AU" dirty="0"/>
              <a:t>I bought a sarong in Yogyakarta.</a:t>
            </a:r>
          </a:p>
          <a:p>
            <a:pPr marL="285750" indent="-285750">
              <a:buFont typeface="Arial" panose="020B0604020202020204" pitchFamily="34" charset="0"/>
              <a:buChar char="•"/>
            </a:pPr>
            <a:r>
              <a:rPr lang="en-AU" dirty="0"/>
              <a:t>I bought a durian at the fruit market.</a:t>
            </a:r>
          </a:p>
          <a:p>
            <a:pPr marL="285750" indent="-285750">
              <a:buFont typeface="Arial" panose="020B0604020202020204" pitchFamily="34" charset="0"/>
              <a:buChar char="•"/>
            </a:pPr>
            <a:r>
              <a:rPr lang="en-AU" dirty="0"/>
              <a:t>Where do you want to shop?</a:t>
            </a:r>
          </a:p>
          <a:p>
            <a:pPr marL="285750" indent="-285750">
              <a:buFont typeface="Arial" panose="020B0604020202020204" pitchFamily="34" charset="0"/>
              <a:buChar char="•"/>
            </a:pPr>
            <a:r>
              <a:rPr lang="en-AU" dirty="0"/>
              <a:t>Where do I buy souvenirs?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dirty="0"/>
          </a:p>
        </p:txBody>
      </p:sp>
    </p:spTree>
    <p:extLst>
      <p:ext uri="{BB962C8B-B14F-4D97-AF65-F5344CB8AC3E}">
        <p14:creationId xmlns:p14="http://schemas.microsoft.com/office/powerpoint/2010/main" val="1383811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want to go to the market because I want to buy souvenirs.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dirty="0"/>
          </a:p>
        </p:txBody>
      </p:sp>
    </p:spTree>
    <p:extLst>
      <p:ext uri="{BB962C8B-B14F-4D97-AF65-F5344CB8AC3E}">
        <p14:creationId xmlns:p14="http://schemas.microsoft.com/office/powerpoint/2010/main" val="1793563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dirty="0"/>
          </a:p>
        </p:txBody>
      </p:sp>
    </p:spTree>
    <p:extLst>
      <p:ext uri="{BB962C8B-B14F-4D97-AF65-F5344CB8AC3E}">
        <p14:creationId xmlns:p14="http://schemas.microsoft.com/office/powerpoint/2010/main" val="405219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a:t>
            </a:r>
            <a:r>
              <a:rPr lang="en-AU" i="1" dirty="0"/>
              <a:t>asar</a:t>
            </a:r>
            <a:r>
              <a:rPr lang="en-AU" i="0" dirty="0"/>
              <a:t> means ‘market’.</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dirty="0"/>
          </a:p>
        </p:txBody>
      </p:sp>
    </p:spTree>
    <p:extLst>
      <p:ext uri="{BB962C8B-B14F-4D97-AF65-F5344CB8AC3E}">
        <p14:creationId xmlns:p14="http://schemas.microsoft.com/office/powerpoint/2010/main" val="405976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Pasar buah</a:t>
            </a:r>
            <a:r>
              <a:rPr lang="en-AU" i="0" dirty="0"/>
              <a:t> means ‘fruit market’.</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dirty="0"/>
          </a:p>
        </p:txBody>
      </p:sp>
    </p:spTree>
    <p:extLst>
      <p:ext uri="{BB962C8B-B14F-4D97-AF65-F5344CB8AC3E}">
        <p14:creationId xmlns:p14="http://schemas.microsoft.com/office/powerpoint/2010/main" val="1876840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u="none" dirty="0"/>
              <a:t>Pasar seni</a:t>
            </a:r>
            <a:r>
              <a:rPr lang="en-AU" i="0" u="none" dirty="0"/>
              <a:t> means ‘art market’. This is a place where handicrafts and art are sold.</a:t>
            </a:r>
            <a:endParaRPr lang="en-AU" i="1" u="none"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dirty="0"/>
          </a:p>
        </p:txBody>
      </p:sp>
    </p:spTree>
    <p:extLst>
      <p:ext uri="{BB962C8B-B14F-4D97-AF65-F5344CB8AC3E}">
        <p14:creationId xmlns:p14="http://schemas.microsoft.com/office/powerpoint/2010/main" val="22861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Pasar malam</a:t>
            </a:r>
            <a:r>
              <a:rPr lang="en-AU" i="0" dirty="0"/>
              <a:t> means ‘night market’.</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dirty="0"/>
          </a:p>
        </p:txBody>
      </p:sp>
    </p:spTree>
    <p:extLst>
      <p:ext uri="{BB962C8B-B14F-4D97-AF65-F5344CB8AC3E}">
        <p14:creationId xmlns:p14="http://schemas.microsoft.com/office/powerpoint/2010/main" val="727415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Pasar swalayan</a:t>
            </a:r>
            <a:r>
              <a:rPr lang="en-AU" i="0" dirty="0"/>
              <a:t> means ‘supermarket’. In Indonesia, the word </a:t>
            </a:r>
            <a:r>
              <a:rPr lang="en-AU" i="1" dirty="0"/>
              <a:t>supermarket</a:t>
            </a:r>
            <a:r>
              <a:rPr lang="en-AU" i="0" dirty="0"/>
              <a:t> is also used.</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dirty="0"/>
          </a:p>
        </p:txBody>
      </p:sp>
    </p:spTree>
    <p:extLst>
      <p:ext uri="{BB962C8B-B14F-4D97-AF65-F5344CB8AC3E}">
        <p14:creationId xmlns:p14="http://schemas.microsoft.com/office/powerpoint/2010/main" val="291922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Toko</a:t>
            </a:r>
            <a:r>
              <a:rPr lang="en-AU" i="0" dirty="0"/>
              <a:t> means ‘shop’.</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dirty="0"/>
          </a:p>
        </p:txBody>
      </p:sp>
    </p:spTree>
    <p:extLst>
      <p:ext uri="{BB962C8B-B14F-4D97-AF65-F5344CB8AC3E}">
        <p14:creationId xmlns:p14="http://schemas.microsoft.com/office/powerpoint/2010/main" val="428533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Mal</a:t>
            </a:r>
            <a:r>
              <a:rPr lang="en-AU" i="0" dirty="0"/>
              <a:t> means ‘mall’.</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dirty="0"/>
          </a:p>
        </p:txBody>
      </p:sp>
    </p:spTree>
    <p:extLst>
      <p:ext uri="{BB962C8B-B14F-4D97-AF65-F5344CB8AC3E}">
        <p14:creationId xmlns:p14="http://schemas.microsoft.com/office/powerpoint/2010/main" val="978232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dirty="0"/>
          </a:p>
        </p:txBody>
      </p:sp>
    </p:spTree>
    <p:extLst>
      <p:ext uri="{BB962C8B-B14F-4D97-AF65-F5344CB8AC3E}">
        <p14:creationId xmlns:p14="http://schemas.microsoft.com/office/powerpoint/2010/main" val="2569126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1983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dirty="0"/>
              <a:t>Click icon to add picture</a:t>
            </a:r>
            <a:endParaRPr lang="en-AU" dirty="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07035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6829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165311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Tree>
    <p:extLst>
      <p:ext uri="{BB962C8B-B14F-4D97-AF65-F5344CB8AC3E}">
        <p14:creationId xmlns:p14="http://schemas.microsoft.com/office/powerpoint/2010/main" val="11651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82872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dirty="0"/>
              <a:t>Click icon to add picture</a:t>
            </a:r>
            <a:endParaRPr lang="en-AU" dirty="0"/>
          </a:p>
        </p:txBody>
      </p:sp>
    </p:spTree>
    <p:extLst>
      <p:ext uri="{BB962C8B-B14F-4D97-AF65-F5344CB8AC3E}">
        <p14:creationId xmlns:p14="http://schemas.microsoft.com/office/powerpoint/2010/main" val="260105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275809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69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87941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dirty="0"/>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69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09058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dirty="0"/>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69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44071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32139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dirty="0"/>
              <a:t>Click icon to add picture</a:t>
            </a:r>
            <a:endParaRPr lang="en-AU" dirty="0"/>
          </a:p>
        </p:txBody>
      </p:sp>
    </p:spTree>
    <p:extLst>
      <p:ext uri="{BB962C8B-B14F-4D97-AF65-F5344CB8AC3E}">
        <p14:creationId xmlns:p14="http://schemas.microsoft.com/office/powerpoint/2010/main" val="126223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dirty="0"/>
              <a:t>Click icon to add picture</a:t>
            </a:r>
            <a:endParaRPr lang="en-AU" dirty="0"/>
          </a:p>
        </p:txBody>
      </p:sp>
    </p:spTree>
    <p:extLst>
      <p:ext uri="{BB962C8B-B14F-4D97-AF65-F5344CB8AC3E}">
        <p14:creationId xmlns:p14="http://schemas.microsoft.com/office/powerpoint/2010/main" val="373977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dirty="0"/>
              <a:t>Click icon to add picture</a:t>
            </a:r>
            <a:endParaRPr lang="en-AU" dirty="0"/>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80841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35855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407017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45075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44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dirty="0"/>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89009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dirty="0"/>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72068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dirty="0"/>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341349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dirty="0"/>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dirty="0"/>
              <a:t>Click icon to add picture</a:t>
            </a:r>
            <a:endParaRPr lang="en-AU" dirty="0"/>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84257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73269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406513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dirty="0"/>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dirty="0"/>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7253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dirty="0"/>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dirty="0"/>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80463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418394679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p:txBody>
          <a:bodyPr/>
          <a:lstStyle/>
          <a:p>
            <a:r>
              <a:rPr lang="en-US" dirty="0"/>
              <a:t>Shopping places – </a:t>
            </a:r>
            <a:r>
              <a:rPr lang="en-US" i="1" dirty="0"/>
              <a:t>Tempat berbelanja</a:t>
            </a:r>
          </a:p>
        </p:txBody>
      </p:sp>
    </p:spTree>
    <p:extLst>
      <p:ext uri="{BB962C8B-B14F-4D97-AF65-F5344CB8AC3E}">
        <p14:creationId xmlns:p14="http://schemas.microsoft.com/office/powerpoint/2010/main" val="16499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4DB43C-6AFC-9400-44B1-DCE7AD74B2D7}"/>
              </a:ext>
            </a:extLst>
          </p:cNvPr>
          <p:cNvSpPr>
            <a:spLocks noGrp="1"/>
          </p:cNvSpPr>
          <p:nvPr>
            <p:ph type="title"/>
          </p:nvPr>
        </p:nvSpPr>
        <p:spPr/>
        <p:txBody>
          <a:bodyPr/>
          <a:lstStyle/>
          <a:p>
            <a:r>
              <a:rPr lang="en-US" dirty="0"/>
              <a:t>Using </a:t>
            </a:r>
            <a:r>
              <a:rPr lang="en-US" i="1" dirty="0"/>
              <a:t>ke</a:t>
            </a:r>
            <a:endParaRPr lang="en-AU" i="1" dirty="0"/>
          </a:p>
        </p:txBody>
      </p:sp>
      <p:sp>
        <p:nvSpPr>
          <p:cNvPr id="5" name="Content Placeholder 4">
            <a:extLst>
              <a:ext uri="{FF2B5EF4-FFF2-40B4-BE49-F238E27FC236}">
                <a16:creationId xmlns:a16="http://schemas.microsoft.com/office/drawing/2014/main" id="{F3957884-5554-8633-23CB-8508DA86318D}"/>
              </a:ext>
            </a:extLst>
          </p:cNvPr>
          <p:cNvSpPr>
            <a:spLocks noGrp="1"/>
          </p:cNvSpPr>
          <p:nvPr>
            <p:ph idx="1"/>
          </p:nvPr>
        </p:nvSpPr>
        <p:spPr>
          <a:xfrm>
            <a:off x="360000" y="1620000"/>
            <a:ext cx="7804286" cy="4536000"/>
          </a:xfrm>
        </p:spPr>
        <p:txBody>
          <a:bodyPr/>
          <a:lstStyle/>
          <a:p>
            <a:r>
              <a:rPr lang="en-US" sz="1600" dirty="0"/>
              <a:t>We use </a:t>
            </a:r>
            <a:r>
              <a:rPr lang="en-US" sz="1600" i="1" dirty="0"/>
              <a:t>ke</a:t>
            </a:r>
            <a:r>
              <a:rPr lang="en-US" sz="1600" dirty="0"/>
              <a:t> to mean ‘to’ or ‘to go to’ when we are talking about going to a place.</a:t>
            </a:r>
          </a:p>
          <a:p>
            <a:r>
              <a:rPr lang="en-US" sz="1600" dirty="0"/>
              <a:t>For example:</a:t>
            </a:r>
          </a:p>
          <a:p>
            <a:pPr marL="285750" indent="-285750">
              <a:buFont typeface="Arial" panose="020B0604020202020204" pitchFamily="34" charset="0"/>
              <a:buChar char="•"/>
            </a:pPr>
            <a:r>
              <a:rPr lang="en-AU" sz="1600" i="1" dirty="0"/>
              <a:t>Saya ke pasar.</a:t>
            </a:r>
          </a:p>
          <a:p>
            <a:pPr marL="285750" indent="-285750">
              <a:buFont typeface="Arial" panose="020B0604020202020204" pitchFamily="34" charset="0"/>
              <a:buChar char="•"/>
            </a:pPr>
            <a:r>
              <a:rPr lang="en-AU" sz="1600" i="1" dirty="0"/>
              <a:t>Saya ke pasar swalayan.</a:t>
            </a:r>
          </a:p>
          <a:p>
            <a:pPr marL="285750" indent="-285750">
              <a:buFont typeface="Arial" panose="020B0604020202020204" pitchFamily="34" charset="0"/>
              <a:buChar char="•"/>
            </a:pPr>
            <a:r>
              <a:rPr lang="en-AU" sz="1600" i="1" dirty="0"/>
              <a:t>Saya mau ke mal.</a:t>
            </a:r>
          </a:p>
          <a:p>
            <a:r>
              <a:rPr lang="en-AU" sz="1600" dirty="0"/>
              <a:t>Remember that tense is based on context, so a sentence like </a:t>
            </a:r>
            <a:r>
              <a:rPr lang="en-AU" sz="1600" i="1" dirty="0"/>
              <a:t>Saya ke toko </a:t>
            </a:r>
            <a:r>
              <a:rPr lang="en-AU" sz="1600" dirty="0"/>
              <a:t>could have varying meanings. It could mean:</a:t>
            </a:r>
          </a:p>
          <a:p>
            <a:pPr marL="285750" indent="-285750">
              <a:buFont typeface="Arial" panose="020B0604020202020204" pitchFamily="34" charset="0"/>
              <a:buChar char="•"/>
            </a:pPr>
            <a:r>
              <a:rPr lang="en-AU" sz="1600" dirty="0"/>
              <a:t>I am going to the shop. OR</a:t>
            </a:r>
          </a:p>
          <a:p>
            <a:pPr marL="285750" indent="-285750">
              <a:buFont typeface="Arial" panose="020B0604020202020204" pitchFamily="34" charset="0"/>
              <a:buChar char="•"/>
            </a:pPr>
            <a:r>
              <a:rPr lang="en-AU" sz="1600" dirty="0"/>
              <a:t>I went to the shop.</a:t>
            </a:r>
          </a:p>
        </p:txBody>
      </p:sp>
      <p:pic>
        <p:nvPicPr>
          <p:cNvPr id="6" name="Picture 5" descr="A shop with a shopping trolley and bags.">
            <a:extLst>
              <a:ext uri="{FF2B5EF4-FFF2-40B4-BE49-F238E27FC236}">
                <a16:creationId xmlns:a16="http://schemas.microsoft.com/office/drawing/2014/main" id="{7DF2FACF-AA83-B1A9-091A-6DAE60E553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17" r="5217"/>
          <a:stretch/>
        </p:blipFill>
        <p:spPr>
          <a:xfrm>
            <a:off x="8593494" y="1703409"/>
            <a:ext cx="3033233" cy="2394327"/>
          </a:xfrm>
          <a:prstGeom prst="rect">
            <a:avLst/>
          </a:prstGeom>
        </p:spPr>
      </p:pic>
      <p:sp>
        <p:nvSpPr>
          <p:cNvPr id="2" name="Slide Number Placeholder 1">
            <a:extLst>
              <a:ext uri="{FF2B5EF4-FFF2-40B4-BE49-F238E27FC236}">
                <a16:creationId xmlns:a16="http://schemas.microsoft.com/office/drawing/2014/main" id="{5F7867D9-70FB-B1F4-EEC7-E07E3F902CA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10</a:t>
            </a:fld>
            <a:endParaRPr lang="en-AU" dirty="0"/>
          </a:p>
        </p:txBody>
      </p:sp>
    </p:spTree>
    <p:extLst>
      <p:ext uri="{BB962C8B-B14F-4D97-AF65-F5344CB8AC3E}">
        <p14:creationId xmlns:p14="http://schemas.microsoft.com/office/powerpoint/2010/main" val="188210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4DB43C-6AFC-9400-44B1-DCE7AD74B2D7}"/>
              </a:ext>
            </a:extLst>
          </p:cNvPr>
          <p:cNvSpPr>
            <a:spLocks noGrp="1"/>
          </p:cNvSpPr>
          <p:nvPr>
            <p:ph type="title"/>
          </p:nvPr>
        </p:nvSpPr>
        <p:spPr>
          <a:xfrm>
            <a:off x="360000" y="360000"/>
            <a:ext cx="10080000" cy="484875"/>
          </a:xfrm>
        </p:spPr>
        <p:txBody>
          <a:bodyPr/>
          <a:lstStyle/>
          <a:p>
            <a:r>
              <a:rPr lang="en-US" dirty="0"/>
              <a:t>Using </a:t>
            </a:r>
            <a:r>
              <a:rPr lang="en-US" i="1" dirty="0"/>
              <a:t>di </a:t>
            </a:r>
            <a:r>
              <a:rPr lang="en-US" dirty="0"/>
              <a:t>and</a:t>
            </a:r>
            <a:r>
              <a:rPr lang="en-US" i="1" dirty="0"/>
              <a:t> di mana</a:t>
            </a:r>
            <a:endParaRPr lang="en-AU" i="1" dirty="0"/>
          </a:p>
        </p:txBody>
      </p:sp>
      <p:sp>
        <p:nvSpPr>
          <p:cNvPr id="5" name="Content Placeholder 4">
            <a:extLst>
              <a:ext uri="{FF2B5EF4-FFF2-40B4-BE49-F238E27FC236}">
                <a16:creationId xmlns:a16="http://schemas.microsoft.com/office/drawing/2014/main" id="{F3957884-5554-8633-23CB-8508DA86318D}"/>
              </a:ext>
            </a:extLst>
          </p:cNvPr>
          <p:cNvSpPr>
            <a:spLocks noGrp="1"/>
          </p:cNvSpPr>
          <p:nvPr>
            <p:ph idx="1"/>
          </p:nvPr>
        </p:nvSpPr>
        <p:spPr>
          <a:xfrm>
            <a:off x="354000" y="1618643"/>
            <a:ext cx="7309543" cy="4536000"/>
          </a:xfrm>
        </p:spPr>
        <p:txBody>
          <a:bodyPr/>
          <a:lstStyle/>
          <a:p>
            <a:r>
              <a:rPr lang="en-US" sz="1600" dirty="0"/>
              <a:t>We use </a:t>
            </a:r>
            <a:r>
              <a:rPr lang="en-US" sz="1600" i="1" dirty="0"/>
              <a:t>di</a:t>
            </a:r>
            <a:r>
              <a:rPr lang="en-US" sz="1600" dirty="0"/>
              <a:t> to mean ‘in’, ‘at’ or ‘on’ when we are talking about a place.</a:t>
            </a:r>
          </a:p>
          <a:p>
            <a:r>
              <a:rPr lang="en-US" sz="1600" dirty="0"/>
              <a:t>For example:</a:t>
            </a:r>
          </a:p>
          <a:p>
            <a:pPr marL="285750" indent="-285750">
              <a:buFont typeface="Arial" panose="020B0604020202020204" pitchFamily="34" charset="0"/>
              <a:buChar char="•"/>
            </a:pPr>
            <a:r>
              <a:rPr lang="en-AU" sz="1600" i="1" dirty="0"/>
              <a:t>Saya beli sarung di Yogyakarta.</a:t>
            </a:r>
          </a:p>
          <a:p>
            <a:pPr marL="285750" indent="-285750">
              <a:buFont typeface="Arial" panose="020B0604020202020204" pitchFamily="34" charset="0"/>
              <a:buChar char="•"/>
            </a:pPr>
            <a:r>
              <a:rPr lang="en-AU" sz="1600" i="1" dirty="0"/>
              <a:t>Saya beli durian di pasar buah.</a:t>
            </a:r>
            <a:endParaRPr lang="en-AU" sz="1600" dirty="0"/>
          </a:p>
          <a:p>
            <a:r>
              <a:rPr lang="en-AU" sz="1600" dirty="0"/>
              <a:t>We use </a:t>
            </a:r>
            <a:r>
              <a:rPr lang="en-AU" sz="1600" i="1" dirty="0"/>
              <a:t>di mana</a:t>
            </a:r>
            <a:r>
              <a:rPr lang="en-AU" sz="1600" dirty="0"/>
              <a:t> to mean ‘where?’ when asking about a place.</a:t>
            </a:r>
          </a:p>
          <a:p>
            <a:r>
              <a:rPr lang="en-AU" sz="1600" dirty="0"/>
              <a:t>For example:</a:t>
            </a:r>
          </a:p>
          <a:p>
            <a:pPr marL="285750" indent="-285750">
              <a:buFont typeface="Arial" panose="020B0604020202020204" pitchFamily="34" charset="0"/>
              <a:buChar char="•"/>
            </a:pPr>
            <a:r>
              <a:rPr lang="en-AU" sz="1600" i="1" dirty="0"/>
              <a:t>Kamu mau berbelanja di mana?</a:t>
            </a:r>
          </a:p>
          <a:p>
            <a:pPr marL="285750" indent="-285750">
              <a:buFont typeface="Arial" panose="020B0604020202020204" pitchFamily="34" charset="0"/>
              <a:buChar char="•"/>
            </a:pPr>
            <a:r>
              <a:rPr lang="en-AU" sz="1600" i="1" dirty="0"/>
              <a:t>Saya beli suvenir di mana?</a:t>
            </a:r>
            <a:endParaRPr lang="en-AU" sz="1600" dirty="0"/>
          </a:p>
        </p:txBody>
      </p:sp>
      <p:pic>
        <p:nvPicPr>
          <p:cNvPr id="7" name="Picture 6" descr="A cartoon person with arrows around their head, signalling &quot;where?&quot;">
            <a:extLst>
              <a:ext uri="{FF2B5EF4-FFF2-40B4-BE49-F238E27FC236}">
                <a16:creationId xmlns:a16="http://schemas.microsoft.com/office/drawing/2014/main" id="{837541F0-A8C5-E1EA-74D6-EE14E5A6E9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5385"/>
          <a:stretch/>
        </p:blipFill>
        <p:spPr>
          <a:xfrm>
            <a:off x="8093101" y="1623562"/>
            <a:ext cx="3390899" cy="4389563"/>
          </a:xfrm>
          <a:prstGeom prst="rect">
            <a:avLst/>
          </a:prstGeom>
        </p:spPr>
      </p:pic>
      <p:sp>
        <p:nvSpPr>
          <p:cNvPr id="2" name="Slide Number Placeholder 1">
            <a:extLst>
              <a:ext uri="{FF2B5EF4-FFF2-40B4-BE49-F238E27FC236}">
                <a16:creationId xmlns:a16="http://schemas.microsoft.com/office/drawing/2014/main" id="{5F7867D9-70FB-B1F4-EEC7-E07E3F902CA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11</a:t>
            </a:fld>
            <a:endParaRPr lang="en-AU" dirty="0"/>
          </a:p>
        </p:txBody>
      </p:sp>
    </p:spTree>
    <p:extLst>
      <p:ext uri="{BB962C8B-B14F-4D97-AF65-F5344CB8AC3E}">
        <p14:creationId xmlns:p14="http://schemas.microsoft.com/office/powerpoint/2010/main" val="73023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2439B-AF2E-D9A3-9A78-E60FDED812B8}"/>
              </a:ext>
            </a:extLst>
          </p:cNvPr>
          <p:cNvSpPr>
            <a:spLocks noGrp="1"/>
          </p:cNvSpPr>
          <p:nvPr>
            <p:ph type="title"/>
          </p:nvPr>
        </p:nvSpPr>
        <p:spPr/>
        <p:txBody>
          <a:bodyPr/>
          <a:lstStyle/>
          <a:p>
            <a:r>
              <a:rPr lang="en-US" i="1" dirty="0"/>
              <a:t>Kamu mau berbelanja di mana?</a:t>
            </a:r>
            <a:endParaRPr lang="en-AU" i="1" dirty="0"/>
          </a:p>
        </p:txBody>
      </p:sp>
      <p:sp>
        <p:nvSpPr>
          <p:cNvPr id="9" name="Content Placeholder 8">
            <a:extLst>
              <a:ext uri="{FF2B5EF4-FFF2-40B4-BE49-F238E27FC236}">
                <a16:creationId xmlns:a16="http://schemas.microsoft.com/office/drawing/2014/main" id="{A9030D6C-E52E-9614-F9BD-B3AEA8669CFD}"/>
              </a:ext>
            </a:extLst>
          </p:cNvPr>
          <p:cNvSpPr>
            <a:spLocks noGrp="1"/>
          </p:cNvSpPr>
          <p:nvPr>
            <p:ph idx="1"/>
          </p:nvPr>
        </p:nvSpPr>
        <p:spPr/>
        <p:txBody>
          <a:bodyPr/>
          <a:lstStyle/>
          <a:p>
            <a:r>
              <a:rPr lang="en-US" sz="1600" dirty="0"/>
              <a:t>Look at the photos of different shopping places below.  Write a sentence in Indonesian about where you want to shop and the reason why you want to shop there. Use </a:t>
            </a:r>
            <a:r>
              <a:rPr lang="en-US" sz="1600" i="1" dirty="0"/>
              <a:t>karena</a:t>
            </a:r>
            <a:r>
              <a:rPr lang="en-US" sz="1600" dirty="0"/>
              <a:t> to give your reason.</a:t>
            </a:r>
          </a:p>
          <a:p>
            <a:r>
              <a:rPr lang="en-US" sz="1600" dirty="0"/>
              <a:t>For example, </a:t>
            </a:r>
            <a:r>
              <a:rPr lang="en-US" sz="1600" i="1" dirty="0"/>
              <a:t>Saya mau ke pasar karena saya mau beli suvenir</a:t>
            </a:r>
            <a:r>
              <a:rPr lang="en-US" sz="1600" dirty="0"/>
              <a:t>.</a:t>
            </a:r>
            <a:endParaRPr lang="en-AU" sz="1600" dirty="0"/>
          </a:p>
          <a:p>
            <a:endParaRPr lang="en-AU" dirty="0"/>
          </a:p>
        </p:txBody>
      </p:sp>
      <p:pic>
        <p:nvPicPr>
          <p:cNvPr id="15" name="Picture 14" descr="Supermarket Isle ">
            <a:extLst>
              <a:ext uri="{FF2B5EF4-FFF2-40B4-BE49-F238E27FC236}">
                <a16:creationId xmlns:a16="http://schemas.microsoft.com/office/drawing/2014/main" id="{81BFA941-ED0A-70E1-6D1D-4BDBCF7684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653" y="3263590"/>
            <a:ext cx="3597136" cy="2543175"/>
          </a:xfrm>
          <a:prstGeom prst="rect">
            <a:avLst/>
          </a:prstGeom>
        </p:spPr>
      </p:pic>
      <p:pic>
        <p:nvPicPr>
          <p:cNvPr id="11" name="Picture 10" descr="Front of a market stall">
            <a:extLst>
              <a:ext uri="{FF2B5EF4-FFF2-40B4-BE49-F238E27FC236}">
                <a16:creationId xmlns:a16="http://schemas.microsoft.com/office/drawing/2014/main" id="{02793343-B461-9AB4-9AD5-E7F91AB7B7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7432" y="3263589"/>
            <a:ext cx="3597136" cy="2543175"/>
          </a:xfrm>
          <a:prstGeom prst="rect">
            <a:avLst/>
          </a:prstGeom>
        </p:spPr>
      </p:pic>
      <p:pic>
        <p:nvPicPr>
          <p:cNvPr id="13" name="Picture 12" descr="Shopping mall">
            <a:extLst>
              <a:ext uri="{FF2B5EF4-FFF2-40B4-BE49-F238E27FC236}">
                <a16:creationId xmlns:a16="http://schemas.microsoft.com/office/drawing/2014/main" id="{3C2F2A3A-8407-2F44-4EE7-1444E47FEA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13211" y="3260724"/>
            <a:ext cx="3597136" cy="2543175"/>
          </a:xfrm>
          <a:prstGeom prst="rect">
            <a:avLst/>
          </a:prstGeom>
        </p:spPr>
      </p:pic>
      <p:sp>
        <p:nvSpPr>
          <p:cNvPr id="3" name="Slide Number Placeholder 2">
            <a:extLst>
              <a:ext uri="{FF2B5EF4-FFF2-40B4-BE49-F238E27FC236}">
                <a16:creationId xmlns:a16="http://schemas.microsoft.com/office/drawing/2014/main" id="{DBA92559-184B-5CAA-F9EB-143E7B5D62E1}"/>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12</a:t>
            </a:fld>
            <a:endParaRPr lang="en-AU" dirty="0"/>
          </a:p>
        </p:txBody>
      </p:sp>
    </p:spTree>
    <p:extLst>
      <p:ext uri="{BB962C8B-B14F-4D97-AF65-F5344CB8AC3E}">
        <p14:creationId xmlns:p14="http://schemas.microsoft.com/office/powerpoint/2010/main" val="128442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p:txBody>
          <a:bodyPr/>
          <a:lstStyle/>
          <a:p>
            <a:r>
              <a:rPr lang="en-AU" dirty="0">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2024 </a:t>
            </a:r>
            <a:endParaRPr lang="en-AU" dirty="0"/>
          </a:p>
        </p:txBody>
      </p:sp>
      <p:sp>
        <p:nvSpPr>
          <p:cNvPr id="4" name="TextBox 3">
            <a:extLst>
              <a:ext uri="{FF2B5EF4-FFF2-40B4-BE49-F238E27FC236}">
                <a16:creationId xmlns:a16="http://schemas.microsoft.com/office/drawing/2014/main" id="{40894D74-5D85-F76E-67D6-D961585B67CF}"/>
              </a:ext>
            </a:extLst>
          </p:cNvPr>
          <p:cNvSpPr txBox="1"/>
          <p:nvPr/>
        </p:nvSpPr>
        <p:spPr>
          <a:xfrm>
            <a:off x="360000" y="1453575"/>
            <a:ext cx="11189743"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(Cth)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4">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(Cth).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67BDD4-7BE5-4B36-9894-33959820DCE1}"/>
              </a:ext>
            </a:extLst>
          </p:cNvPr>
          <p:cNvSpPr>
            <a:spLocks noGrp="1"/>
          </p:cNvSpPr>
          <p:nvPr>
            <p:ph type="title"/>
          </p:nvPr>
        </p:nvSpPr>
        <p:spPr>
          <a:xfrm>
            <a:off x="360000" y="360000"/>
            <a:ext cx="10080000" cy="543513"/>
          </a:xfrm>
        </p:spPr>
        <p:txBody>
          <a:bodyPr/>
          <a:lstStyle/>
          <a:p>
            <a:r>
              <a:rPr lang="en-US" i="1" dirty="0"/>
              <a:t>pasar</a:t>
            </a:r>
            <a:endParaRPr lang="en-AU" i="1" dirty="0"/>
          </a:p>
        </p:txBody>
      </p:sp>
      <p:pic>
        <p:nvPicPr>
          <p:cNvPr id="6" name="Picture 5" descr="Market">
            <a:extLst>
              <a:ext uri="{FF2B5EF4-FFF2-40B4-BE49-F238E27FC236}">
                <a16:creationId xmlns:a16="http://schemas.microsoft.com/office/drawing/2014/main" id="{BD23E6A8-1FAE-279D-F781-BFDA492BD7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6531" r="26434"/>
          <a:stretch/>
        </p:blipFill>
        <p:spPr>
          <a:xfrm>
            <a:off x="4289575" y="903513"/>
            <a:ext cx="3612850" cy="5430588"/>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23937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933AADB-B0B1-123D-3679-D48D6110C17F}"/>
              </a:ext>
            </a:extLst>
          </p:cNvPr>
          <p:cNvSpPr>
            <a:spLocks noGrp="1"/>
          </p:cNvSpPr>
          <p:nvPr>
            <p:ph type="title"/>
          </p:nvPr>
        </p:nvSpPr>
        <p:spPr>
          <a:xfrm>
            <a:off x="360000" y="360000"/>
            <a:ext cx="10080000" cy="456429"/>
          </a:xfrm>
        </p:spPr>
        <p:txBody>
          <a:bodyPr/>
          <a:lstStyle/>
          <a:p>
            <a:r>
              <a:rPr lang="en-AU" i="1" dirty="0"/>
              <a:t>p</a:t>
            </a:r>
            <a:r>
              <a:rPr lang="en-AU" sz="3600" i="1" dirty="0"/>
              <a:t>asar buah</a:t>
            </a:r>
            <a:endParaRPr lang="en-AU" i="1" dirty="0"/>
          </a:p>
        </p:txBody>
      </p:sp>
      <p:pic>
        <p:nvPicPr>
          <p:cNvPr id="4" name="Picture 3" descr="Lady standing at a fruit market">
            <a:extLst>
              <a:ext uri="{FF2B5EF4-FFF2-40B4-BE49-F238E27FC236}">
                <a16:creationId xmlns:a16="http://schemas.microsoft.com/office/drawing/2014/main" id="{F43186DA-9F7E-17A8-5889-4A7825F2CC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684" r="23586"/>
          <a:stretch/>
        </p:blipFill>
        <p:spPr>
          <a:xfrm>
            <a:off x="4138613" y="1022285"/>
            <a:ext cx="3914774" cy="5248859"/>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19636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715FE4-EE94-AAE4-ECC2-122E9C223B35}"/>
              </a:ext>
            </a:extLst>
          </p:cNvPr>
          <p:cNvSpPr>
            <a:spLocks noGrp="1"/>
          </p:cNvSpPr>
          <p:nvPr>
            <p:ph type="title"/>
          </p:nvPr>
        </p:nvSpPr>
        <p:spPr>
          <a:xfrm>
            <a:off x="360000" y="360000"/>
            <a:ext cx="10080000" cy="445543"/>
          </a:xfrm>
        </p:spPr>
        <p:txBody>
          <a:bodyPr/>
          <a:lstStyle/>
          <a:p>
            <a:r>
              <a:rPr lang="en-AU" i="1" dirty="0"/>
              <a:t>p</a:t>
            </a:r>
            <a:r>
              <a:rPr lang="en-AU" sz="3600" i="1" dirty="0"/>
              <a:t>asar seni</a:t>
            </a:r>
            <a:endParaRPr lang="en-AU" i="1" dirty="0"/>
          </a:p>
        </p:txBody>
      </p:sp>
      <p:pic>
        <p:nvPicPr>
          <p:cNvPr id="6" name="Picture 5" descr="Four seperate images of close up items found at an art market. Items include; traditional wooden carvings, wooden bowls, bracelets and woven bags. ">
            <a:extLst>
              <a:ext uri="{FF2B5EF4-FFF2-40B4-BE49-F238E27FC236}">
                <a16:creationId xmlns:a16="http://schemas.microsoft.com/office/drawing/2014/main" id="{D036152A-AD9E-ACA1-52C4-38B5757A26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3196" y="1125754"/>
            <a:ext cx="7245609" cy="5122645"/>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04699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C0205C-A69A-1906-DC04-62DA9043A8D1}"/>
              </a:ext>
            </a:extLst>
          </p:cNvPr>
          <p:cNvSpPr>
            <a:spLocks noGrp="1"/>
          </p:cNvSpPr>
          <p:nvPr>
            <p:ph type="title"/>
          </p:nvPr>
        </p:nvSpPr>
        <p:spPr>
          <a:xfrm>
            <a:off x="360000" y="360000"/>
            <a:ext cx="10080000" cy="478200"/>
          </a:xfrm>
        </p:spPr>
        <p:txBody>
          <a:bodyPr/>
          <a:lstStyle/>
          <a:p>
            <a:r>
              <a:rPr lang="en-AU" i="1" dirty="0"/>
              <a:t>p</a:t>
            </a:r>
            <a:r>
              <a:rPr lang="en-AU" sz="3600" i="1" dirty="0"/>
              <a:t>asar malam</a:t>
            </a:r>
            <a:endParaRPr lang="en-AU" i="1" dirty="0"/>
          </a:p>
        </p:txBody>
      </p:sp>
      <p:pic>
        <p:nvPicPr>
          <p:cNvPr id="6" name="Picture 5" descr="People shopping at a night market ">
            <a:extLst>
              <a:ext uri="{FF2B5EF4-FFF2-40B4-BE49-F238E27FC236}">
                <a16:creationId xmlns:a16="http://schemas.microsoft.com/office/drawing/2014/main" id="{57E390A4-BE11-E1BE-BC83-18A6225374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3472"/>
          <a:stretch/>
        </p:blipFill>
        <p:spPr>
          <a:xfrm>
            <a:off x="1163722" y="1467079"/>
            <a:ext cx="9864556" cy="4639807"/>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51601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3570EB-FD22-8870-FB59-BD9311045390}"/>
              </a:ext>
            </a:extLst>
          </p:cNvPr>
          <p:cNvSpPr>
            <a:spLocks noGrp="1"/>
          </p:cNvSpPr>
          <p:nvPr>
            <p:ph type="title"/>
          </p:nvPr>
        </p:nvSpPr>
        <p:spPr>
          <a:xfrm>
            <a:off x="360000" y="360000"/>
            <a:ext cx="10080000" cy="521743"/>
          </a:xfrm>
        </p:spPr>
        <p:txBody>
          <a:bodyPr/>
          <a:lstStyle/>
          <a:p>
            <a:r>
              <a:rPr lang="en-US" i="1" dirty="0"/>
              <a:t>pasar swalayan</a:t>
            </a:r>
            <a:endParaRPr lang="en-AU" i="1" dirty="0"/>
          </a:p>
        </p:txBody>
      </p:sp>
      <p:pic>
        <p:nvPicPr>
          <p:cNvPr id="6" name="Picture 5" descr="Person pushing a shopping trolley in a supermarket ">
            <a:extLst>
              <a:ext uri="{FF2B5EF4-FFF2-40B4-BE49-F238E27FC236}">
                <a16:creationId xmlns:a16="http://schemas.microsoft.com/office/drawing/2014/main" id="{2125421B-133D-60D6-02AB-B847BCC19F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1366" y="1094800"/>
            <a:ext cx="7329269" cy="5181793"/>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33319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99AA78-29B8-FD80-A4E8-1DE4AF222C5E}"/>
              </a:ext>
            </a:extLst>
          </p:cNvPr>
          <p:cNvSpPr>
            <a:spLocks noGrp="1"/>
          </p:cNvSpPr>
          <p:nvPr>
            <p:ph type="title"/>
          </p:nvPr>
        </p:nvSpPr>
        <p:spPr>
          <a:xfrm>
            <a:off x="360000" y="360000"/>
            <a:ext cx="10080000" cy="456429"/>
          </a:xfrm>
        </p:spPr>
        <p:txBody>
          <a:bodyPr/>
          <a:lstStyle/>
          <a:p>
            <a:r>
              <a:rPr lang="en-AU" i="1" dirty="0"/>
              <a:t>t</a:t>
            </a:r>
            <a:r>
              <a:rPr lang="en-AU" sz="3600" i="1" dirty="0"/>
              <a:t>oko</a:t>
            </a:r>
            <a:endParaRPr lang="en-AU" i="1" dirty="0"/>
          </a:p>
        </p:txBody>
      </p:sp>
      <p:pic>
        <p:nvPicPr>
          <p:cNvPr id="6" name="Picture 5" descr="Street view image of multiple shop fronts">
            <a:extLst>
              <a:ext uri="{FF2B5EF4-FFF2-40B4-BE49-F238E27FC236}">
                <a16:creationId xmlns:a16="http://schemas.microsoft.com/office/drawing/2014/main" id="{70639FB5-3F48-540A-387A-C79FCDD466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6713" y="987197"/>
            <a:ext cx="7518574" cy="5315631"/>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34264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1C063F-A3EC-E26D-56C0-BF68D8E1D5B2}"/>
              </a:ext>
            </a:extLst>
          </p:cNvPr>
          <p:cNvSpPr>
            <a:spLocks noGrp="1"/>
          </p:cNvSpPr>
          <p:nvPr>
            <p:ph type="title"/>
          </p:nvPr>
        </p:nvSpPr>
        <p:spPr>
          <a:xfrm>
            <a:off x="360000" y="360000"/>
            <a:ext cx="10080000" cy="456429"/>
          </a:xfrm>
        </p:spPr>
        <p:txBody>
          <a:bodyPr/>
          <a:lstStyle/>
          <a:p>
            <a:r>
              <a:rPr lang="en-AU" i="1" dirty="0"/>
              <a:t>m</a:t>
            </a:r>
            <a:r>
              <a:rPr lang="en-AU" sz="3600" i="1" dirty="0"/>
              <a:t>al</a:t>
            </a:r>
            <a:endParaRPr lang="en-AU" i="1" dirty="0"/>
          </a:p>
        </p:txBody>
      </p:sp>
      <p:pic>
        <p:nvPicPr>
          <p:cNvPr id="4" name="Picture 3" descr="Shopping mall">
            <a:extLst>
              <a:ext uri="{FF2B5EF4-FFF2-40B4-BE49-F238E27FC236}">
                <a16:creationId xmlns:a16="http://schemas.microsoft.com/office/drawing/2014/main" id="{756971EE-75BA-0D1B-E303-F3E95B4F49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4418" y="1004600"/>
            <a:ext cx="7463165" cy="5276458"/>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9684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FC36-CCCD-4537-DBD7-4A6B33EBFA10}"/>
              </a:ext>
            </a:extLst>
          </p:cNvPr>
          <p:cNvSpPr>
            <a:spLocks noGrp="1"/>
          </p:cNvSpPr>
          <p:nvPr>
            <p:ph type="title"/>
          </p:nvPr>
        </p:nvSpPr>
        <p:spPr/>
        <p:txBody>
          <a:bodyPr/>
          <a:lstStyle/>
          <a:p>
            <a:r>
              <a:rPr lang="en-AU" sz="3600" dirty="0"/>
              <a:t>Summary</a:t>
            </a:r>
            <a:endParaRPr lang="en-AU" dirty="0"/>
          </a:p>
        </p:txBody>
      </p:sp>
      <p:sp>
        <p:nvSpPr>
          <p:cNvPr id="6" name="TextBox 5">
            <a:extLst>
              <a:ext uri="{FF2B5EF4-FFF2-40B4-BE49-F238E27FC236}">
                <a16:creationId xmlns:a16="http://schemas.microsoft.com/office/drawing/2014/main" id="{F3DCD33A-D80A-A5BC-4EAE-357680EC9AC3}"/>
              </a:ext>
            </a:extLst>
          </p:cNvPr>
          <p:cNvSpPr txBox="1"/>
          <p:nvPr/>
        </p:nvSpPr>
        <p:spPr>
          <a:xfrm>
            <a:off x="360000" y="1542171"/>
            <a:ext cx="10015303" cy="4364208"/>
          </a:xfrm>
          <a:prstGeom prst="rect">
            <a:avLst/>
          </a:prstGeom>
          <a:noFill/>
        </p:spPr>
        <p:txBody>
          <a:bodyPr wrap="square" numCol="1">
            <a:spAutoFit/>
          </a:bodyPr>
          <a:lstStyle/>
          <a:p>
            <a:pPr marL="285750" indent="-285750">
              <a:lnSpc>
                <a:spcPct val="150000"/>
              </a:lnSpc>
              <a:spcAft>
                <a:spcPts val="600"/>
              </a:spcAft>
              <a:buFont typeface="Arial" panose="020B0604020202020204" pitchFamily="34" charset="0"/>
              <a:buChar char="•"/>
            </a:pPr>
            <a:r>
              <a:rPr lang="en-AU" i="1" dirty="0"/>
              <a:t>pasar</a:t>
            </a:r>
          </a:p>
          <a:p>
            <a:pPr marL="285750" indent="-285750">
              <a:lnSpc>
                <a:spcPct val="150000"/>
              </a:lnSpc>
              <a:spcAft>
                <a:spcPts val="600"/>
              </a:spcAft>
              <a:buFont typeface="Arial" panose="020B0604020202020204" pitchFamily="34" charset="0"/>
              <a:buChar char="•"/>
            </a:pPr>
            <a:r>
              <a:rPr lang="en-AU" i="1" dirty="0"/>
              <a:t>pasar buah</a:t>
            </a:r>
          </a:p>
          <a:p>
            <a:pPr marL="285750" indent="-285750">
              <a:lnSpc>
                <a:spcPct val="150000"/>
              </a:lnSpc>
              <a:spcAft>
                <a:spcPts val="600"/>
              </a:spcAft>
              <a:buFont typeface="Arial" panose="020B0604020202020204" pitchFamily="34" charset="0"/>
              <a:buChar char="•"/>
            </a:pPr>
            <a:r>
              <a:rPr lang="en-AU" i="1" dirty="0"/>
              <a:t>pasar seni</a:t>
            </a:r>
          </a:p>
          <a:p>
            <a:pPr marL="285750" indent="-285750">
              <a:lnSpc>
                <a:spcPct val="150000"/>
              </a:lnSpc>
              <a:spcAft>
                <a:spcPts val="600"/>
              </a:spcAft>
              <a:buFont typeface="Arial" panose="020B0604020202020204" pitchFamily="34" charset="0"/>
              <a:buChar char="•"/>
            </a:pPr>
            <a:r>
              <a:rPr lang="en-AU" i="1" dirty="0"/>
              <a:t>pasar malam</a:t>
            </a:r>
          </a:p>
          <a:p>
            <a:pPr marL="285750" indent="-285750">
              <a:lnSpc>
                <a:spcPct val="150000"/>
              </a:lnSpc>
              <a:spcAft>
                <a:spcPts val="600"/>
              </a:spcAft>
              <a:buFont typeface="Arial" panose="020B0604020202020204" pitchFamily="34" charset="0"/>
              <a:buChar char="•"/>
            </a:pPr>
            <a:r>
              <a:rPr lang="en-AU" i="1" dirty="0"/>
              <a:t>pasar swalayan</a:t>
            </a:r>
          </a:p>
          <a:p>
            <a:pPr marL="285750" indent="-285750">
              <a:lnSpc>
                <a:spcPct val="150000"/>
              </a:lnSpc>
              <a:spcAft>
                <a:spcPts val="600"/>
              </a:spcAft>
              <a:buFont typeface="Arial" panose="020B0604020202020204" pitchFamily="34" charset="0"/>
              <a:buChar char="•"/>
            </a:pPr>
            <a:r>
              <a:rPr lang="en-AU" i="1" dirty="0"/>
              <a:t>toko</a:t>
            </a:r>
          </a:p>
          <a:p>
            <a:pPr marL="285750" indent="-285750">
              <a:lnSpc>
                <a:spcPct val="150000"/>
              </a:lnSpc>
              <a:spcAft>
                <a:spcPts val="600"/>
              </a:spcAft>
              <a:buFont typeface="Arial" panose="020B0604020202020204" pitchFamily="34" charset="0"/>
              <a:buChar char="•"/>
            </a:pPr>
            <a:r>
              <a:rPr lang="en-AU" i="1" dirty="0"/>
              <a:t>mal</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0026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3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4" ma:contentTypeDescription="Create a new document." ma:contentTypeScope="" ma:versionID="50d881a561cc97d82f472489063dc881">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daf5a95862ef58113abcb680b016f55c"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8F92D5-BD08-44F1-9D71-F1838D251C53}">
  <ds:schemaRefs>
    <ds:schemaRef ds:uri="http://schemas.microsoft.com/office/2006/metadata/properties"/>
    <ds:schemaRef ds:uri="http://schemas.microsoft.com/office/infopath/2007/PartnerControls"/>
    <ds:schemaRef ds:uri="654a006b-cedf-4f35-a676-59854467968c"/>
    <ds:schemaRef ds:uri="71c5a270-2cab-4081-bd60-6681928412a9"/>
    <ds:schemaRef ds:uri="98740c54-966f-451d-a76c-e38eb7fddd55"/>
  </ds:schemaRefs>
</ds:datastoreItem>
</file>

<file path=customXml/itemProps2.xml><?xml version="1.0" encoding="utf-8"?>
<ds:datastoreItem xmlns:ds="http://schemas.openxmlformats.org/officeDocument/2006/customXml" ds:itemID="{088F877E-EEF0-4CB0-A3E5-56D5530886D8}"/>
</file>

<file path=customXml/itemProps3.xml><?xml version="1.0" encoding="utf-8"?>
<ds:datastoreItem xmlns:ds="http://schemas.openxmlformats.org/officeDocument/2006/customXml" ds:itemID="{272AED83-7D51-46A5-A191-CF13177DF2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147</TotalTime>
  <Words>862</Words>
  <Application>Microsoft Macintosh PowerPoint</Application>
  <PresentationFormat>Widescreen</PresentationFormat>
  <Paragraphs>96</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Times New Roman</vt:lpstr>
      <vt:lpstr>Calibri</vt:lpstr>
      <vt:lpstr>Public Sans Light</vt:lpstr>
      <vt:lpstr>Public Sans</vt:lpstr>
      <vt:lpstr>Arial</vt:lpstr>
      <vt:lpstr>3_NSWG Corporate</vt:lpstr>
      <vt:lpstr>Shopping places – Tempat berbelanja</vt:lpstr>
      <vt:lpstr>pasar</vt:lpstr>
      <vt:lpstr>pasar buah</vt:lpstr>
      <vt:lpstr>pasar seni</vt:lpstr>
      <vt:lpstr>pasar malam</vt:lpstr>
      <vt:lpstr>pasar swalayan</vt:lpstr>
      <vt:lpstr>toko</vt:lpstr>
      <vt:lpstr>mal</vt:lpstr>
      <vt:lpstr>Summary</vt:lpstr>
      <vt:lpstr>Using ke</vt:lpstr>
      <vt:lpstr>Using di and di mana</vt:lpstr>
      <vt:lpstr>Kamu mau berbelanja di mana?</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Shopping places</dc:title>
  <dc:subject>modern languages; indonesian</dc:subject>
  <dc:creator>NSW Department of Education</dc:creator>
  <cp:keywords>modern languages; indonesian</cp:keywords>
  <dcterms:created xsi:type="dcterms:W3CDTF">2024-03-11T23:07:59Z</dcterms:created>
  <dcterms:modified xsi:type="dcterms:W3CDTF">2024-05-31T05:32:39Z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2024-03-11T23:08:15Z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b5e1f364-a8cb-4c7a-b4e8-d504e46a006e</vt:lpwstr>
  </property>
  <property fmtid="{D5CDD505-2E9C-101B-9397-08002B2CF9AE}" pid="8" name="MSIP_Label_b603dfd7-d93a-4381-a340-2995d8282205_ContentBits">
    <vt:lpwstr>0</vt:lpwstr>
  </property>
  <property fmtid="{D5CDD505-2E9C-101B-9397-08002B2CF9AE}" pid="9" name="ContentTypeId">
    <vt:lpwstr>0x010100C6BC20BCFB223D4189F17F47419ECBA2</vt:lpwstr>
  </property>
  <property fmtid="{D5CDD505-2E9C-101B-9397-08002B2CF9AE}" pid="10" name="MediaServiceImageTags">
    <vt:lpwstr/>
  </property>
</Properties>
</file>