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809" r:id="rId4"/>
  </p:sldMasterIdLst>
  <p:notesMasterIdLst>
    <p:notesMasterId r:id="rId12"/>
  </p:notesMasterIdLst>
  <p:handoutMasterIdLst>
    <p:handoutMasterId r:id="rId13"/>
  </p:handoutMasterIdLst>
  <p:sldIdLst>
    <p:sldId id="26201" r:id="rId5"/>
    <p:sldId id="26202" r:id="rId6"/>
    <p:sldId id="2141411619" r:id="rId7"/>
    <p:sldId id="2141411611" r:id="rId8"/>
    <p:sldId id="2141411614" r:id="rId9"/>
    <p:sldId id="2141411618" r:id="rId10"/>
    <p:sldId id="2141411556" r:id="rId11"/>
  </p:sldIdLst>
  <p:sldSz cx="12192000" cy="6858000"/>
  <p:notesSz cx="6858000" cy="9144000"/>
  <p:embeddedFontLst>
    <p:embeddedFont>
      <p:font typeface="DengXian" panose="02010600030101010101" pitchFamily="2" charset="-122"/>
      <p:regular r:id="rId14"/>
      <p:bold r:id="rId15"/>
    </p:embeddedFont>
    <p:embeddedFont>
      <p:font typeface="Public Sans" pitchFamily="2" charset="77"/>
      <p:regular r:id="rId16"/>
      <p:bold r:id="rId17"/>
      <p:italic r:id="rId18"/>
      <p:boldItalic r:id="rId19"/>
    </p:embeddedFont>
    <p:embeddedFont>
      <p:font typeface="Public Sans Light" pitchFamily="2" charset="77"/>
      <p:regular r:id="rId20"/>
      <p:italic r:id="rId21"/>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296C"/>
    <a:srgbClr val="CBEDFD"/>
    <a:srgbClr val="CDD3D6"/>
    <a:srgbClr val="EBEBEB"/>
    <a:srgbClr val="146CFD"/>
    <a:srgbClr val="0070C0"/>
    <a:srgbClr val="002664"/>
    <a:srgbClr val="0046B8"/>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462" autoAdjust="0"/>
    <p:restoredTop sz="87101" autoAdjust="0"/>
  </p:normalViewPr>
  <p:slideViewPr>
    <p:cSldViewPr snapToGrid="0">
      <p:cViewPr varScale="1">
        <p:scale>
          <a:sx n="94" d="100"/>
          <a:sy n="94" d="100"/>
        </p:scale>
        <p:origin x="208" y="936"/>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font" Target="fonts/font5.fntdata"/><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font" Target="fonts/font8.fntdata"/><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6.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4/6/2024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4/6/2024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dirty="0">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2284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effectLst/>
                <a:latin typeface="Arial" panose="020B0604020202020204" pitchFamily="34" charset="0"/>
              </a:rPr>
              <a:t>These instructions are for the teacher. They can be adapted to show the class if written instructions are helpful.</a:t>
            </a:r>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1604888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rPr>
              <a:t>These instructions are for the teacher. They can be shown to the class if written instructions are helpful.</a:t>
            </a:r>
          </a:p>
          <a:p>
            <a:endParaRPr lang="en-AU"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648695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457195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478109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dirty="0"/>
              <a:t>The teacher may need to revise the meaning of </a:t>
            </a:r>
            <a:r>
              <a:rPr lang="en-US" i="1" dirty="0"/>
              <a:t>dan </a:t>
            </a:r>
            <a:r>
              <a:rPr lang="en-US" i="0" dirty="0"/>
              <a:t>(and), </a:t>
            </a:r>
            <a:r>
              <a:rPr lang="en-US" i="1" dirty="0" err="1"/>
              <a:t>atau</a:t>
            </a:r>
            <a:r>
              <a:rPr lang="en-US" i="0" dirty="0"/>
              <a:t> (or) and </a:t>
            </a:r>
            <a:r>
              <a:rPr lang="en-US" i="1" dirty="0" err="1"/>
              <a:t>tetapi</a:t>
            </a:r>
            <a:r>
              <a:rPr lang="en-US" i="1" dirty="0"/>
              <a:t> </a:t>
            </a:r>
            <a:r>
              <a:rPr lang="en-US" i="0" dirty="0"/>
              <a:t>(but) with students.</a:t>
            </a:r>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446745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3325229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52272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2011455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4156961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355036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72484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251813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3926584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7060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29605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09095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1047268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0837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577459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64911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61803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274569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72004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187459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91877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269741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51844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3419399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18660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265922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4134"/>
          <a:stretch/>
        </p:blipFill>
        <p:spPr>
          <a:xfrm>
            <a:off x="6134780" y="359998"/>
            <a:ext cx="661191" cy="723198"/>
          </a:xfrm>
          <a:prstGeom prst="rect">
            <a:avLst/>
          </a:prstGeom>
        </p:spPr>
      </p:pic>
    </p:spTree>
    <p:extLst>
      <p:ext uri="{BB962C8B-B14F-4D97-AF65-F5344CB8AC3E}">
        <p14:creationId xmlns:p14="http://schemas.microsoft.com/office/powerpoint/2010/main" val="3710227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505213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391165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381982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4134"/>
          <a:stretch/>
        </p:blipFill>
        <p:spPr>
          <a:xfrm>
            <a:off x="6134780" y="359998"/>
            <a:ext cx="661191" cy="723198"/>
          </a:xfrm>
          <a:prstGeom prst="rect">
            <a:avLst/>
          </a:prstGeom>
        </p:spPr>
      </p:pic>
    </p:spTree>
    <p:extLst>
      <p:ext uri="{BB962C8B-B14F-4D97-AF65-F5344CB8AC3E}">
        <p14:creationId xmlns:p14="http://schemas.microsoft.com/office/powerpoint/2010/main" val="3466449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692160970"/>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 id="2147483823" r:id="rId14"/>
    <p:sldLayoutId id="2147483824" r:id="rId15"/>
    <p:sldLayoutId id="2147483825" r:id="rId16"/>
    <p:sldLayoutId id="2147483826" r:id="rId17"/>
    <p:sldLayoutId id="2147483827" r:id="rId18"/>
    <p:sldLayoutId id="2147483828" r:id="rId19"/>
    <p:sldLayoutId id="2147483829" r:id="rId20"/>
    <p:sldLayoutId id="2147483830" r:id="rId21"/>
    <p:sldLayoutId id="2147483831" r:id="rId22"/>
    <p:sldLayoutId id="2147483832" r:id="rId23"/>
    <p:sldLayoutId id="2147483833" r:id="rId24"/>
    <p:sldLayoutId id="2147483834" r:id="rId25"/>
    <p:sldLayoutId id="2147483835" r:id="rId26"/>
    <p:sldLayoutId id="2147483836" r:id="rId27"/>
    <p:sldLayoutId id="2147483837" r:id="rId28"/>
    <p:sldLayoutId id="2147483838" r:id="rId29"/>
    <p:sldLayoutId id="2147483839"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7.xml"/><Relationship Id="rId1" Type="http://schemas.openxmlformats.org/officeDocument/2006/relationships/slideLayout" Target="../slideLayouts/slideLayout30.xml"/><Relationship Id="rId5" Type="http://schemas.openxmlformats.org/officeDocument/2006/relationships/image" Target="../media/image9.png"/><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US" dirty="0"/>
              <a:t>Sentence stealer</a:t>
            </a:r>
          </a:p>
        </p:txBody>
      </p:sp>
    </p:spTree>
    <p:extLst>
      <p:ext uri="{BB962C8B-B14F-4D97-AF65-F5344CB8AC3E}">
        <p14:creationId xmlns:p14="http://schemas.microsoft.com/office/powerpoint/2010/main" val="1795673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dirty="0"/>
              <a:t>Sentence stealer </a:t>
            </a:r>
            <a:r>
              <a:rPr lang="en-AU" dirty="0">
                <a:solidFill>
                  <a:schemeClr val="bg1"/>
                </a:solidFill>
              </a:rPr>
              <a:t>(1)</a:t>
            </a:r>
          </a:p>
        </p:txBody>
      </p:sp>
      <p:sp>
        <p:nvSpPr>
          <p:cNvPr id="5" name="Text Placeholder 4">
            <a:extLst>
              <a:ext uri="{FF2B5EF4-FFF2-40B4-BE49-F238E27FC236}">
                <a16:creationId xmlns:a16="http://schemas.microsoft.com/office/drawing/2014/main" id="{93A511D1-B7CA-78BE-BD01-91DDDC0BB643}"/>
              </a:ext>
            </a:extLst>
          </p:cNvPr>
          <p:cNvSpPr>
            <a:spLocks noGrp="1"/>
          </p:cNvSpPr>
          <p:nvPr>
            <p:ph type="body" sz="quarter" idx="18"/>
          </p:nvPr>
        </p:nvSpPr>
        <p:spPr/>
        <p:txBody>
          <a:bodyPr/>
          <a:lstStyle/>
          <a:p>
            <a:r>
              <a:rPr lang="en-AU" dirty="0"/>
              <a:t>Instructions</a:t>
            </a:r>
          </a:p>
        </p:txBody>
      </p:sp>
      <p:sp>
        <p:nvSpPr>
          <p:cNvPr id="7" name="Text 2">
            <a:extLst>
              <a:ext uri="{FF2B5EF4-FFF2-40B4-BE49-F238E27FC236}">
                <a16:creationId xmlns:a16="http://schemas.microsoft.com/office/drawing/2014/main" id="{4B7A1796-668B-3582-76D8-B89027CF882B}"/>
              </a:ext>
            </a:extLst>
          </p:cNvPr>
          <p:cNvSpPr/>
          <p:nvPr/>
        </p:nvSpPr>
        <p:spPr>
          <a:xfrm>
            <a:off x="281781" y="1549609"/>
            <a:ext cx="11562219" cy="4275145"/>
          </a:xfrm>
          <a:prstGeom prst="rect">
            <a:avLst/>
          </a:prstGeom>
        </p:spPr>
        <p:txBody>
          <a:bodyPr wrap="square" lIns="91440" tIns="45720" rIns="91440" bIns="45720" anchor="t">
            <a:spAutoFit/>
          </a:bodyPr>
          <a:lstStyle/>
          <a:p>
            <a:pPr>
              <a:lnSpc>
                <a:spcPct val="107000"/>
              </a:lnSpc>
              <a:spcAft>
                <a:spcPts val="800"/>
              </a:spcAft>
            </a:pPr>
            <a:r>
              <a:rPr lang="en-AU" sz="1600" kern="100" dirty="0">
                <a:effectLst/>
                <a:ea typeface="Calibri" panose="020F0502020204030204" pitchFamily="34" charset="0"/>
                <a:cs typeface="Times New Roman" panose="02020603050405020304" pitchFamily="18" charset="0"/>
              </a:rPr>
              <a:t>In this game, students must ‘steal’ as many sticky notes as possible from </a:t>
            </a:r>
            <a:r>
              <a:rPr lang="en-AU" sz="1600" kern="100" dirty="0">
                <a:ea typeface="Calibri" panose="020F0502020204030204" pitchFamily="34" charset="0"/>
                <a:cs typeface="Times New Roman" panose="02020603050405020304" pitchFamily="18" charset="0"/>
              </a:rPr>
              <a:t>their </a:t>
            </a:r>
            <a:r>
              <a:rPr lang="en-AU" sz="1600" kern="100" dirty="0">
                <a:effectLst/>
                <a:ea typeface="Calibri" panose="020F0502020204030204" pitchFamily="34" charset="0"/>
                <a:cs typeface="Times New Roman" panose="02020603050405020304" pitchFamily="18" charset="0"/>
              </a:rPr>
              <a:t>peers in the time allocated (5 to 10 minutes). </a:t>
            </a:r>
          </a:p>
          <a:p>
            <a:pPr marL="285750" indent="-285750">
              <a:lnSpc>
                <a:spcPct val="107000"/>
              </a:lnSpc>
              <a:spcAft>
                <a:spcPts val="800"/>
              </a:spcAft>
              <a:buFont typeface="Arial" panose="020B0604020202020204" pitchFamily="34" charset="0"/>
              <a:buChar char="•"/>
            </a:pPr>
            <a:r>
              <a:rPr lang="en-AU" sz="1600" kern="100" dirty="0">
                <a:effectLst/>
                <a:ea typeface="Calibri" panose="020F0502020204030204" pitchFamily="34" charset="0"/>
                <a:cs typeface="Times New Roman" panose="02020603050405020304" pitchFamily="18" charset="0"/>
              </a:rPr>
              <a:t>Display </a:t>
            </a:r>
            <a:r>
              <a:rPr lang="en-AU" sz="1600" kern="100" dirty="0">
                <a:ea typeface="Calibri" panose="020F0502020204030204" pitchFamily="34" charset="0"/>
                <a:cs typeface="Times New Roman" panose="02020603050405020304" pitchFamily="18" charset="0"/>
              </a:rPr>
              <a:t>the</a:t>
            </a:r>
            <a:r>
              <a:rPr lang="en-AU" sz="1600" kern="100" dirty="0">
                <a:effectLst/>
                <a:ea typeface="Calibri" panose="020F0502020204030204" pitchFamily="34" charset="0"/>
                <a:cs typeface="Times New Roman" panose="02020603050405020304" pitchFamily="18" charset="0"/>
              </a:rPr>
              <a:t> 12 model sentences on slide 6 on the board. </a:t>
            </a:r>
            <a:r>
              <a:rPr lang="en-AU" sz="1600" kern="100" dirty="0">
                <a:ea typeface="Calibri" panose="020F0502020204030204" pitchFamily="34" charset="0"/>
                <a:cs typeface="Times New Roman" panose="02020603050405020304" pitchFamily="18" charset="0"/>
              </a:rPr>
              <a:t>Say each sentence aloud to reinforce correct pronunciation and intonation, having students repeat. C</a:t>
            </a:r>
            <a:r>
              <a:rPr lang="en-AU" sz="1600" kern="100" dirty="0">
                <a:effectLst/>
                <a:ea typeface="Calibri" panose="020F0502020204030204" pitchFamily="34" charset="0"/>
                <a:cs typeface="Times New Roman" panose="02020603050405020304" pitchFamily="18" charset="0"/>
              </a:rPr>
              <a:t>heck students’ understanding of each phrase.</a:t>
            </a:r>
          </a:p>
          <a:p>
            <a:pPr marL="285750" indent="-285750">
              <a:lnSpc>
                <a:spcPct val="107000"/>
              </a:lnSpc>
              <a:spcAft>
                <a:spcPts val="800"/>
              </a:spcAft>
              <a:buFont typeface="Arial" panose="020B0604020202020204" pitchFamily="34" charset="0"/>
              <a:buChar char="•"/>
            </a:pPr>
            <a:r>
              <a:rPr lang="en-AU" sz="1600" kern="100" dirty="0">
                <a:effectLst/>
                <a:ea typeface="Calibri" panose="020F0502020204030204" pitchFamily="34" charset="0"/>
                <a:cs typeface="Times New Roman" panose="02020603050405020304" pitchFamily="18" charset="0"/>
              </a:rPr>
              <a:t>Give students 3 blank sticky notes (or pieces of paper) each. Without showing an</a:t>
            </a:r>
            <a:r>
              <a:rPr lang="en-AU" sz="1600" kern="100" dirty="0">
                <a:ea typeface="Calibri" panose="020F0502020204030204" pitchFamily="34" charset="0"/>
                <a:cs typeface="Times New Roman" panose="02020603050405020304" pitchFamily="18" charset="0"/>
              </a:rPr>
              <a:t>yone, students </a:t>
            </a:r>
            <a:r>
              <a:rPr lang="en-AU" sz="1600" kern="100" dirty="0">
                <a:effectLst/>
                <a:highlight>
                  <a:srgbClr val="FFFFFF"/>
                </a:highlight>
                <a:ea typeface="Calibri" panose="020F0502020204030204" pitchFamily="34" charset="0"/>
                <a:cs typeface="Times New Roman" panose="02020603050405020304" pitchFamily="18" charset="0"/>
              </a:rPr>
              <a:t>write </a:t>
            </a:r>
            <a:r>
              <a:rPr lang="en-AU" sz="1600" kern="100" dirty="0">
                <a:highlight>
                  <a:srgbClr val="FFFFFF"/>
                </a:highlight>
                <a:ea typeface="Calibri" panose="020F0502020204030204" pitchFamily="34" charset="0"/>
                <a:cs typeface="Times New Roman" panose="02020603050405020304" pitchFamily="18" charset="0"/>
              </a:rPr>
              <a:t>a different sentence on each sticky note chosen from the 12 displayed on the board.</a:t>
            </a:r>
            <a:r>
              <a:rPr lang="en-AU" sz="1600" kern="100" dirty="0">
                <a:effectLst/>
                <a:highlight>
                  <a:srgbClr val="FFFFFF"/>
                </a:highlight>
                <a:ea typeface="Calibri" panose="020F0502020204030204" pitchFamily="34" charset="0"/>
                <a:cs typeface="Times New Roman" panose="02020603050405020304" pitchFamily="18" charset="0"/>
              </a:rPr>
              <a:t> Students write their sentences in Indonesian. </a:t>
            </a:r>
          </a:p>
          <a:p>
            <a:pPr marL="285750" indent="-285750">
              <a:lnSpc>
                <a:spcPct val="107000"/>
              </a:lnSpc>
              <a:spcAft>
                <a:spcPts val="800"/>
              </a:spcAft>
              <a:buFont typeface="Arial" panose="020B0604020202020204" pitchFamily="34" charset="0"/>
              <a:buChar char="•"/>
            </a:pPr>
            <a:r>
              <a:rPr lang="en-AU" sz="1600" kern="100" dirty="0">
                <a:effectLst/>
                <a:ea typeface="Calibri" panose="020F0502020204030204" pitchFamily="34" charset="0"/>
                <a:cs typeface="Times New Roman" panose="02020603050405020304" pitchFamily="18" charset="0"/>
              </a:rPr>
              <a:t>When directed, students </a:t>
            </a:r>
            <a:r>
              <a:rPr lang="en-AU" sz="1600" kern="100" dirty="0">
                <a:highlight>
                  <a:srgbClr val="FFFFFF"/>
                </a:highlight>
                <a:ea typeface="Calibri" panose="020F0502020204030204" pitchFamily="34" charset="0"/>
                <a:cs typeface="Times New Roman" panose="02020603050405020304" pitchFamily="18" charset="0"/>
              </a:rPr>
              <a:t>approach a classmate. To determine who gets to read 3 sentences aloud, students play </a:t>
            </a:r>
            <a:r>
              <a:rPr lang="en-AU" sz="1600" i="1" kern="100" dirty="0" err="1">
                <a:highlight>
                  <a:srgbClr val="FFFFFF"/>
                </a:highlight>
                <a:ea typeface="Calibri" panose="020F0502020204030204" pitchFamily="34" charset="0"/>
                <a:cs typeface="Times New Roman" panose="02020603050405020304" pitchFamily="18" charset="0"/>
              </a:rPr>
              <a:t>Semut</a:t>
            </a:r>
            <a:r>
              <a:rPr lang="en-AU" sz="1600" i="1" kern="100" dirty="0">
                <a:highlight>
                  <a:srgbClr val="FFFFFF"/>
                </a:highlight>
                <a:ea typeface="Calibri" panose="020F0502020204030204" pitchFamily="34" charset="0"/>
                <a:cs typeface="Times New Roman" panose="02020603050405020304" pitchFamily="18" charset="0"/>
              </a:rPr>
              <a:t>, orang, </a:t>
            </a:r>
            <a:r>
              <a:rPr lang="en-AU" sz="1600" i="1" kern="100" dirty="0" err="1">
                <a:highlight>
                  <a:srgbClr val="FFFFFF"/>
                </a:highlight>
                <a:ea typeface="Calibri" panose="020F0502020204030204" pitchFamily="34" charset="0"/>
                <a:cs typeface="Times New Roman" panose="02020603050405020304" pitchFamily="18" charset="0"/>
              </a:rPr>
              <a:t>gajah</a:t>
            </a:r>
            <a:r>
              <a:rPr lang="en-AU" sz="1600" kern="100" dirty="0">
                <a:highlight>
                  <a:srgbClr val="FFFFFF"/>
                </a:highlight>
                <a:ea typeface="Calibri" panose="020F0502020204030204" pitchFamily="34" charset="0"/>
                <a:cs typeface="Times New Roman" panose="02020603050405020304" pitchFamily="18" charset="0"/>
              </a:rPr>
              <a:t> (‘Ant, person, elephant’, a game similar to ‘Scissors, paper, rock’ – the instructions for how to play are on the following slide). The winner of </a:t>
            </a:r>
            <a:r>
              <a:rPr lang="en-AU" sz="1600" i="1" kern="100" dirty="0" err="1">
                <a:highlight>
                  <a:srgbClr val="FFFFFF"/>
                </a:highlight>
                <a:ea typeface="Calibri" panose="020F0502020204030204" pitchFamily="34" charset="0"/>
                <a:cs typeface="Times New Roman" panose="02020603050405020304" pitchFamily="18" charset="0"/>
              </a:rPr>
              <a:t>Semut</a:t>
            </a:r>
            <a:r>
              <a:rPr lang="en-AU" sz="1600" i="1" kern="100" dirty="0">
                <a:highlight>
                  <a:srgbClr val="FFFFFF"/>
                </a:highlight>
                <a:ea typeface="Calibri" panose="020F0502020204030204" pitchFamily="34" charset="0"/>
                <a:cs typeface="Times New Roman" panose="02020603050405020304" pitchFamily="18" charset="0"/>
              </a:rPr>
              <a:t>, orang, </a:t>
            </a:r>
            <a:r>
              <a:rPr lang="en-AU" sz="1600" i="1" kern="100" dirty="0" err="1">
                <a:highlight>
                  <a:srgbClr val="FFFFFF"/>
                </a:highlight>
                <a:ea typeface="Calibri" panose="020F0502020204030204" pitchFamily="34" charset="0"/>
                <a:cs typeface="Times New Roman" panose="02020603050405020304" pitchFamily="18" charset="0"/>
              </a:rPr>
              <a:t>gajah</a:t>
            </a:r>
            <a:r>
              <a:rPr lang="en-AU" sz="1600" kern="100" dirty="0">
                <a:highlight>
                  <a:srgbClr val="FFFFFF"/>
                </a:highlight>
                <a:ea typeface="Calibri" panose="020F0502020204030204" pitchFamily="34" charset="0"/>
                <a:cs typeface="Times New Roman" panose="02020603050405020304" pitchFamily="18" charset="0"/>
              </a:rPr>
              <a:t> reads aloud any 3 sentences from </a:t>
            </a:r>
            <a:r>
              <a:rPr lang="en-AU" sz="1600" kern="100" dirty="0">
                <a:effectLst/>
                <a:ea typeface="Calibri" panose="020F0502020204030204" pitchFamily="34" charset="0"/>
                <a:cs typeface="Times New Roman" panose="02020603050405020304" pitchFamily="18" charset="0"/>
              </a:rPr>
              <a:t>the board</a:t>
            </a:r>
            <a:r>
              <a:rPr lang="en-AU" sz="1600" kern="100" dirty="0">
                <a:ea typeface="Calibri" panose="020F0502020204030204" pitchFamily="34" charset="0"/>
                <a:cs typeface="Times New Roman" panose="02020603050405020304" pitchFamily="18" charset="0"/>
              </a:rPr>
              <a:t>. The sentences read </a:t>
            </a:r>
            <a:r>
              <a:rPr lang="en-AU" sz="1600" kern="100" dirty="0">
                <a:effectLst/>
                <a:ea typeface="Calibri" panose="020F0502020204030204" pitchFamily="34" charset="0"/>
                <a:cs typeface="Times New Roman" panose="02020603050405020304" pitchFamily="18" charset="0"/>
              </a:rPr>
              <a:t>do not need to be the sentences written on their own sticky notes. However, </a:t>
            </a:r>
            <a:r>
              <a:rPr lang="en-AU" sz="1600" kern="100" dirty="0">
                <a:ea typeface="Calibri" panose="020F0502020204030204" pitchFamily="34" charset="0"/>
                <a:cs typeface="Times New Roman" panose="02020603050405020304" pitchFamily="18" charset="0"/>
              </a:rPr>
              <a:t>i</a:t>
            </a:r>
            <a:r>
              <a:rPr lang="en-AU" sz="1600" kern="100" dirty="0">
                <a:effectLst/>
                <a:ea typeface="Calibri" panose="020F0502020204030204" pitchFamily="34" charset="0"/>
                <a:cs typeface="Times New Roman" panose="02020603050405020304" pitchFamily="18" charset="0"/>
              </a:rPr>
              <a:t>f </a:t>
            </a:r>
            <a:r>
              <a:rPr lang="en-AU" sz="1600" kern="100" dirty="0">
                <a:ea typeface="Calibri" panose="020F0502020204030204" pitchFamily="34" charset="0"/>
                <a:cs typeface="Times New Roman" panose="02020603050405020304" pitchFamily="18" charset="0"/>
              </a:rPr>
              <a:t>the</a:t>
            </a:r>
            <a:r>
              <a:rPr lang="en-AU" sz="1600" kern="100" dirty="0">
                <a:effectLst/>
                <a:ea typeface="Calibri" panose="020F0502020204030204" pitchFamily="34" charset="0"/>
                <a:cs typeface="Times New Roman" panose="02020603050405020304" pitchFamily="18" charset="0"/>
              </a:rPr>
              <a:t> student reads out a sentence that their classmate has on </a:t>
            </a:r>
            <a:r>
              <a:rPr lang="en-AU" sz="1600" kern="100" dirty="0">
                <a:ea typeface="Calibri" panose="020F0502020204030204" pitchFamily="34" charset="0"/>
                <a:cs typeface="Times New Roman" panose="02020603050405020304" pitchFamily="18" charset="0"/>
              </a:rPr>
              <a:t>their</a:t>
            </a:r>
            <a:r>
              <a:rPr lang="en-AU" sz="1600" kern="100" dirty="0">
                <a:effectLst/>
                <a:ea typeface="Calibri" panose="020F0502020204030204" pitchFamily="34" charset="0"/>
                <a:cs typeface="Times New Roman" panose="02020603050405020304" pitchFamily="18" charset="0"/>
              </a:rPr>
              <a:t> sticky note, their classmate must hand it to them. It is possible a student may have to hand over multiple sticky notes. </a:t>
            </a:r>
          </a:p>
          <a:p>
            <a:pPr marL="285750" indent="-285750">
              <a:lnSpc>
                <a:spcPct val="107000"/>
              </a:lnSpc>
              <a:spcAft>
                <a:spcPts val="800"/>
              </a:spcAft>
              <a:buFont typeface="Arial" panose="020B0604020202020204" pitchFamily="34" charset="0"/>
              <a:buChar char="•"/>
            </a:pPr>
            <a:r>
              <a:rPr lang="en-AU" sz="1600" kern="100" dirty="0">
                <a:effectLst/>
                <a:ea typeface="Calibri" panose="020F0502020204030204" pitchFamily="34" charset="0"/>
                <a:cs typeface="Times New Roman" panose="02020603050405020304" pitchFamily="18" charset="0"/>
              </a:rPr>
              <a:t>Students aim to approach as many classmates as possible within the timeframe. </a:t>
            </a:r>
          </a:p>
          <a:p>
            <a:pPr marL="285750" indent="-285750">
              <a:lnSpc>
                <a:spcPct val="107000"/>
              </a:lnSpc>
              <a:spcAft>
                <a:spcPts val="800"/>
              </a:spcAft>
              <a:buFont typeface="Arial" panose="020B0604020202020204" pitchFamily="34" charset="0"/>
              <a:buChar char="•"/>
            </a:pPr>
            <a:r>
              <a:rPr lang="en-AU" sz="1600" kern="100" dirty="0">
                <a:effectLst/>
                <a:ea typeface="Calibri" panose="020F0502020204030204" pitchFamily="34" charset="0"/>
                <a:cs typeface="Times New Roman" panose="02020603050405020304" pitchFamily="18" charset="0"/>
              </a:rPr>
              <a:t>The student with the most sticky notes at the end of the game wins. </a:t>
            </a: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0"/>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56039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sz="3600" i="1" dirty="0" err="1">
                <a:effectLst/>
              </a:rPr>
              <a:t>Semut</a:t>
            </a:r>
            <a:r>
              <a:rPr lang="en-AU" sz="3600" i="1" dirty="0">
                <a:effectLst/>
              </a:rPr>
              <a:t>, orang, </a:t>
            </a:r>
            <a:r>
              <a:rPr lang="en-AU" sz="3600" i="1" dirty="0" err="1">
                <a:effectLst/>
              </a:rPr>
              <a:t>gajah</a:t>
            </a:r>
            <a:r>
              <a:rPr lang="en-AU" sz="3600" dirty="0">
                <a:effectLst/>
              </a:rPr>
              <a:t> – </a:t>
            </a:r>
            <a:r>
              <a:rPr lang="en-AU" dirty="0"/>
              <a:t>Ant, person, elephant</a:t>
            </a:r>
          </a:p>
        </p:txBody>
      </p:sp>
      <p:sp>
        <p:nvSpPr>
          <p:cNvPr id="5" name="Text Placeholder 4">
            <a:extLst>
              <a:ext uri="{FF2B5EF4-FFF2-40B4-BE49-F238E27FC236}">
                <a16:creationId xmlns:a16="http://schemas.microsoft.com/office/drawing/2014/main" id="{93A511D1-B7CA-78BE-BD01-91DDDC0BB643}"/>
              </a:ext>
            </a:extLst>
          </p:cNvPr>
          <p:cNvSpPr>
            <a:spLocks noGrp="1"/>
          </p:cNvSpPr>
          <p:nvPr>
            <p:ph type="body" sz="quarter" idx="18"/>
          </p:nvPr>
        </p:nvSpPr>
        <p:spPr/>
        <p:txBody>
          <a:bodyPr/>
          <a:lstStyle/>
          <a:p>
            <a:r>
              <a:rPr lang="en-AU" dirty="0"/>
              <a:t>Instructions</a:t>
            </a:r>
          </a:p>
        </p:txBody>
      </p:sp>
      <p:sp>
        <p:nvSpPr>
          <p:cNvPr id="7" name="Text 2">
            <a:extLst>
              <a:ext uri="{FF2B5EF4-FFF2-40B4-BE49-F238E27FC236}">
                <a16:creationId xmlns:a16="http://schemas.microsoft.com/office/drawing/2014/main" id="{4B7A1796-668B-3582-76D8-B89027CF882B}"/>
              </a:ext>
            </a:extLst>
          </p:cNvPr>
          <p:cNvSpPr/>
          <p:nvPr/>
        </p:nvSpPr>
        <p:spPr>
          <a:xfrm>
            <a:off x="266215" y="1459607"/>
            <a:ext cx="11407279" cy="3740448"/>
          </a:xfrm>
          <a:prstGeom prst="rect">
            <a:avLst/>
          </a:prstGeom>
        </p:spPr>
        <p:txBody>
          <a:bodyPr wrap="square" lIns="91440" tIns="45720" rIns="91440" bIns="45720" anchor="t">
            <a:spAutoFit/>
          </a:bodyPr>
          <a:lstStyle/>
          <a:p>
            <a:pPr>
              <a:lnSpc>
                <a:spcPct val="150000"/>
              </a:lnSpc>
            </a:pPr>
            <a:r>
              <a:rPr lang="en-AU" sz="1600" dirty="0">
                <a:effectLst/>
              </a:rPr>
              <a:t>Together, the 2 students count to 3 in Indonesian (</a:t>
            </a:r>
            <a:r>
              <a:rPr lang="en-AU" sz="1600" i="1" dirty="0" err="1">
                <a:effectLst/>
              </a:rPr>
              <a:t>satu</a:t>
            </a:r>
            <a:r>
              <a:rPr lang="en-AU" sz="1600" i="1" dirty="0">
                <a:effectLst/>
              </a:rPr>
              <a:t>, dua, </a:t>
            </a:r>
            <a:r>
              <a:rPr lang="en-AU" sz="1600" i="1" dirty="0" err="1">
                <a:effectLst/>
              </a:rPr>
              <a:t>tiga</a:t>
            </a:r>
            <a:r>
              <a:rPr lang="en-AU" sz="1600" dirty="0">
                <a:effectLst/>
              </a:rPr>
              <a:t>). As they say </a:t>
            </a:r>
            <a:r>
              <a:rPr lang="en-AU" sz="1600" i="1" dirty="0" err="1">
                <a:effectLst/>
              </a:rPr>
              <a:t>tiga</a:t>
            </a:r>
            <a:r>
              <a:rPr lang="en-AU" sz="1600" dirty="0">
                <a:effectLst/>
              </a:rPr>
              <a:t>, they make one of the signs below at the same time:</a:t>
            </a:r>
          </a:p>
          <a:p>
            <a:pPr>
              <a:lnSpc>
                <a:spcPct val="150000"/>
              </a:lnSpc>
            </a:pPr>
            <a:r>
              <a:rPr lang="en-AU" sz="1600" dirty="0">
                <a:effectLst/>
              </a:rPr>
              <a:t>1. </a:t>
            </a:r>
            <a:r>
              <a:rPr lang="en-AU" sz="1600" i="1" dirty="0" err="1">
                <a:effectLst/>
              </a:rPr>
              <a:t>semut</a:t>
            </a:r>
            <a:r>
              <a:rPr lang="en-AU" sz="1600" dirty="0">
                <a:effectLst/>
              </a:rPr>
              <a:t> (ant) </a:t>
            </a:r>
            <a:r>
              <a:rPr lang="en-AU" sz="1600" dirty="0"/>
              <a:t>–</a:t>
            </a:r>
            <a:r>
              <a:rPr lang="en-AU" sz="1600" dirty="0">
                <a:effectLst/>
              </a:rPr>
              <a:t> point their </a:t>
            </a:r>
            <a:r>
              <a:rPr lang="en-AU" sz="1600" dirty="0" err="1">
                <a:effectLst/>
              </a:rPr>
              <a:t>pinky</a:t>
            </a:r>
            <a:r>
              <a:rPr lang="en-AU" sz="1600" dirty="0">
                <a:effectLst/>
              </a:rPr>
              <a:t> finger</a:t>
            </a:r>
          </a:p>
          <a:p>
            <a:pPr>
              <a:lnSpc>
                <a:spcPct val="150000"/>
              </a:lnSpc>
            </a:pPr>
            <a:r>
              <a:rPr lang="en-AU" sz="1600" dirty="0">
                <a:effectLst/>
              </a:rPr>
              <a:t>2. </a:t>
            </a:r>
            <a:r>
              <a:rPr lang="en-AU" sz="1600" i="1" dirty="0">
                <a:effectLst/>
              </a:rPr>
              <a:t>orang</a:t>
            </a:r>
            <a:r>
              <a:rPr lang="en-AU" sz="1600" dirty="0">
                <a:effectLst/>
              </a:rPr>
              <a:t> (person) – point their index finger</a:t>
            </a:r>
          </a:p>
          <a:p>
            <a:pPr>
              <a:lnSpc>
                <a:spcPct val="150000"/>
              </a:lnSpc>
            </a:pPr>
            <a:r>
              <a:rPr lang="en-AU" sz="1600" dirty="0">
                <a:effectLst/>
              </a:rPr>
              <a:t>3. </a:t>
            </a:r>
            <a:r>
              <a:rPr lang="en-AU" sz="1600" i="1" dirty="0" err="1">
                <a:effectLst/>
              </a:rPr>
              <a:t>gajah</a:t>
            </a:r>
            <a:r>
              <a:rPr lang="en-AU" sz="1600" dirty="0">
                <a:effectLst/>
              </a:rPr>
              <a:t> (elephant) – point their thumb</a:t>
            </a:r>
          </a:p>
          <a:p>
            <a:pPr>
              <a:lnSpc>
                <a:spcPct val="150000"/>
              </a:lnSpc>
            </a:pPr>
            <a:endParaRPr lang="en-AU" sz="1600" dirty="0">
              <a:effectLst/>
            </a:endParaRPr>
          </a:p>
          <a:p>
            <a:pPr>
              <a:lnSpc>
                <a:spcPct val="150000"/>
              </a:lnSpc>
            </a:pPr>
            <a:r>
              <a:rPr lang="en-AU" sz="1600" dirty="0">
                <a:effectLst/>
              </a:rPr>
              <a:t>The </a:t>
            </a:r>
            <a:r>
              <a:rPr lang="en-AU" sz="1600" i="1" dirty="0" err="1">
                <a:effectLst/>
              </a:rPr>
              <a:t>semut</a:t>
            </a:r>
            <a:r>
              <a:rPr lang="en-AU" sz="1600" dirty="0">
                <a:effectLst/>
              </a:rPr>
              <a:t> (ant) beats </a:t>
            </a:r>
            <a:r>
              <a:rPr lang="en-AU" sz="1600" i="1" dirty="0" err="1">
                <a:effectLst/>
              </a:rPr>
              <a:t>gajah</a:t>
            </a:r>
            <a:r>
              <a:rPr lang="en-AU" sz="1600" dirty="0">
                <a:effectLst/>
              </a:rPr>
              <a:t> (elephant). The </a:t>
            </a:r>
            <a:r>
              <a:rPr lang="en-AU" sz="1600" i="1" dirty="0">
                <a:effectLst/>
              </a:rPr>
              <a:t>orang</a:t>
            </a:r>
            <a:r>
              <a:rPr lang="en-AU" sz="1600" dirty="0">
                <a:effectLst/>
              </a:rPr>
              <a:t> (person) beats the </a:t>
            </a:r>
            <a:r>
              <a:rPr lang="en-AU" sz="1600" i="1" dirty="0" err="1">
                <a:effectLst/>
              </a:rPr>
              <a:t>semut</a:t>
            </a:r>
            <a:r>
              <a:rPr lang="en-AU" sz="1600" dirty="0">
                <a:effectLst/>
              </a:rPr>
              <a:t> (ant). The </a:t>
            </a:r>
            <a:r>
              <a:rPr lang="en-AU" sz="1600" i="1" dirty="0" err="1">
                <a:effectLst/>
              </a:rPr>
              <a:t>gajah</a:t>
            </a:r>
            <a:r>
              <a:rPr lang="en-AU" sz="1600" dirty="0">
                <a:effectLst/>
              </a:rPr>
              <a:t> (elephant) beats the </a:t>
            </a:r>
            <a:r>
              <a:rPr lang="en-AU" sz="1600" i="1" dirty="0">
                <a:effectLst/>
              </a:rPr>
              <a:t>orang</a:t>
            </a:r>
            <a:r>
              <a:rPr lang="en-AU" sz="1600" dirty="0">
                <a:effectLst/>
              </a:rPr>
              <a:t> (person). </a:t>
            </a:r>
          </a:p>
          <a:p>
            <a:pPr>
              <a:lnSpc>
                <a:spcPct val="150000"/>
              </a:lnSpc>
            </a:pPr>
            <a:endParaRPr lang="en-AU" sz="1600" dirty="0">
              <a:effectLst/>
            </a:endParaRPr>
          </a:p>
          <a:p>
            <a:pPr>
              <a:lnSpc>
                <a:spcPct val="150000"/>
              </a:lnSpc>
            </a:pPr>
            <a:r>
              <a:rPr lang="en-AU" sz="1600" dirty="0">
                <a:effectLst/>
              </a:rPr>
              <a:t>If students make the same sign, they start over again until they get a result.</a:t>
            </a:r>
          </a:p>
        </p:txBody>
      </p:sp>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0"/>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695252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9C7E5-7C61-5290-CD41-393BAB05B2C7}"/>
              </a:ext>
            </a:extLst>
          </p:cNvPr>
          <p:cNvSpPr>
            <a:spLocks noGrp="1"/>
          </p:cNvSpPr>
          <p:nvPr>
            <p:ph type="title"/>
          </p:nvPr>
        </p:nvSpPr>
        <p:spPr/>
        <p:txBody>
          <a:bodyPr/>
          <a:lstStyle/>
          <a:p>
            <a:r>
              <a:rPr lang="en-AU" dirty="0"/>
              <a:t>Differentiation strategies</a:t>
            </a:r>
          </a:p>
        </p:txBody>
      </p:sp>
      <p:sp>
        <p:nvSpPr>
          <p:cNvPr id="2" name="Rectangle 1">
            <a:extLst>
              <a:ext uri="{FF2B5EF4-FFF2-40B4-BE49-F238E27FC236}">
                <a16:creationId xmlns:a16="http://schemas.microsoft.com/office/drawing/2014/main" id="{A967A4FB-80DD-F597-DEBF-B9E9129906E0}"/>
              </a:ext>
              <a:ext uri="{C183D7F6-B498-43B3-948B-1728B52AA6E4}">
                <adec:decorative xmlns:adec="http://schemas.microsoft.com/office/drawing/2017/decorative" val="1"/>
              </a:ext>
            </a:extLst>
          </p:cNvPr>
          <p:cNvSpPr/>
          <p:nvPr/>
        </p:nvSpPr>
        <p:spPr>
          <a:xfrm>
            <a:off x="260044" y="1238624"/>
            <a:ext cx="11583956" cy="4150958"/>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70D7EF6F-29F8-A981-863A-F6A3A48555C0}"/>
              </a:ext>
            </a:extLst>
          </p:cNvPr>
          <p:cNvSpPr txBox="1"/>
          <p:nvPr/>
        </p:nvSpPr>
        <p:spPr>
          <a:xfrm>
            <a:off x="2427384" y="1504463"/>
            <a:ext cx="8996830" cy="3181320"/>
          </a:xfrm>
          <a:prstGeom prst="rect">
            <a:avLst/>
          </a:prstGeom>
          <a:noFill/>
        </p:spPr>
        <p:txBody>
          <a:bodyPr wrap="square">
            <a:spAutoFit/>
          </a:bodyPr>
          <a:lstStyle/>
          <a:p>
            <a:pPr>
              <a:lnSpc>
                <a:spcPct val="150000"/>
              </a:lnSpc>
              <a:spcAft>
                <a:spcPts val="800"/>
              </a:spcAft>
            </a:pPr>
            <a:r>
              <a:rPr lang="en-AU" sz="1600" b="1" dirty="0">
                <a:solidFill>
                  <a:srgbClr val="000000"/>
                </a:solidFill>
                <a:effectLst/>
                <a:ea typeface="Calibri" panose="020F0502020204030204" pitchFamily="34" charset="0"/>
              </a:rPr>
              <a:t>High potential and gifted students</a:t>
            </a:r>
            <a:r>
              <a:rPr lang="en-AU" sz="1600" dirty="0">
                <a:solidFill>
                  <a:srgbClr val="000000"/>
                </a:solidFill>
                <a:effectLst/>
                <a:ea typeface="Calibri" panose="020F0502020204030204" pitchFamily="34" charset="0"/>
              </a:rPr>
              <a:t> and </a:t>
            </a:r>
            <a:r>
              <a:rPr lang="en-AU" sz="1600" b="1" dirty="0">
                <a:solidFill>
                  <a:srgbClr val="000000"/>
                </a:solidFill>
                <a:ea typeface="Calibri" panose="020F0502020204030204" pitchFamily="34" charset="0"/>
              </a:rPr>
              <a:t>s</a:t>
            </a:r>
            <a:r>
              <a:rPr lang="en-AU" sz="1600" b="1" dirty="0">
                <a:solidFill>
                  <a:srgbClr val="000000"/>
                </a:solidFill>
                <a:effectLst/>
                <a:ea typeface="Calibri" panose="020F0502020204030204" pitchFamily="34" charset="0"/>
              </a:rPr>
              <a:t>tudents with advanced proficiency</a:t>
            </a:r>
            <a:r>
              <a:rPr lang="en-AU" sz="1600" dirty="0">
                <a:solidFill>
                  <a:srgbClr val="000000"/>
                </a:solidFill>
                <a:effectLst/>
                <a:ea typeface="Calibri" panose="020F0502020204030204" pitchFamily="34" charset="0"/>
              </a:rPr>
              <a:t> – display the </a:t>
            </a:r>
            <a:r>
              <a:rPr lang="en-AU" sz="1600" dirty="0">
                <a:solidFill>
                  <a:srgbClr val="000000"/>
                </a:solidFill>
                <a:ea typeface="Calibri" panose="020F0502020204030204" pitchFamily="34" charset="0"/>
              </a:rPr>
              <a:t>phrases on the board in English. S</a:t>
            </a:r>
            <a:r>
              <a:rPr lang="en-AU" sz="1600" dirty="0">
                <a:solidFill>
                  <a:srgbClr val="000000"/>
                </a:solidFill>
                <a:effectLst/>
                <a:ea typeface="Calibri" panose="020F0502020204030204" pitchFamily="34" charset="0"/>
              </a:rPr>
              <a:t>tudents write the phrases from the board on their sticky notes in English, requiring the student to translate their sentences into Indonesian as they read them to their </a:t>
            </a:r>
            <a:r>
              <a:rPr lang="en-AU" sz="1600" dirty="0">
                <a:effectLst/>
                <a:ea typeface="Calibri" panose="020F0502020204030204" pitchFamily="34" charset="0"/>
              </a:rPr>
              <a:t>partner. Additionally, their partner will be required to listen not just for sound patterns but for meaning. </a:t>
            </a:r>
            <a:r>
              <a:rPr lang="en-AU" sz="1600" kern="100" dirty="0">
                <a:effectLst/>
                <a:ea typeface="DengXian" panose="02010600030101010101" pitchFamily="2" charset="-122"/>
                <a:cs typeface="Times New Roman" panose="02020603050405020304" pitchFamily="18" charset="0"/>
              </a:rPr>
              <a:t>This variation can address the ‘Creating texts’ syllabus outcome as it requires students to ‘Use features of the sound system to create spoken texts’.</a:t>
            </a:r>
            <a:endParaRPr lang="en-AU" sz="1600" kern="100" dirty="0">
              <a:effectLst/>
              <a:latin typeface="Calibri" panose="020F0502020204030204" pitchFamily="34" charset="0"/>
              <a:ea typeface="DengXian" panose="02010600030101010101" pitchFamily="2" charset="-122"/>
              <a:cs typeface="Times New Roman" panose="02020603050405020304" pitchFamily="18" charset="0"/>
            </a:endParaRPr>
          </a:p>
          <a:p>
            <a:pPr>
              <a:lnSpc>
                <a:spcPct val="150000"/>
              </a:lnSpc>
              <a:spcBef>
                <a:spcPts val="600"/>
              </a:spcBef>
              <a:spcAft>
                <a:spcPts val="600"/>
              </a:spcAft>
            </a:pPr>
            <a:r>
              <a:rPr lang="en-AU" sz="1600" b="1" dirty="0">
                <a:solidFill>
                  <a:srgbClr val="000000"/>
                </a:solidFill>
                <a:effectLst/>
                <a:ea typeface="Calibri" panose="020F0502020204030204" pitchFamily="34" charset="0"/>
              </a:rPr>
              <a:t>Students requiring additional support</a:t>
            </a:r>
            <a:r>
              <a:rPr lang="en-AU" sz="1600" dirty="0">
                <a:solidFill>
                  <a:srgbClr val="000000"/>
                </a:solidFill>
                <a:effectLst/>
                <a:ea typeface="Calibri" panose="020F0502020204030204" pitchFamily="34" charset="0"/>
              </a:rPr>
              <a:t> – reduce the number of phrases on the board, or have students work in pairs to work together to steal the most sticky notes. </a:t>
            </a:r>
            <a:endParaRPr lang="en-AU" sz="1600" dirty="0">
              <a:effectLst/>
              <a:ea typeface="Calibri" panose="020F0502020204030204" pitchFamily="34" charset="0"/>
            </a:endParaRPr>
          </a:p>
        </p:txBody>
      </p:sp>
      <p:pic>
        <p:nvPicPr>
          <p:cNvPr id="6" name="Picture 5">
            <a:extLst>
              <a:ext uri="{FF2B5EF4-FFF2-40B4-BE49-F238E27FC236}">
                <a16:creationId xmlns:a16="http://schemas.microsoft.com/office/drawing/2014/main" id="{2D10ECAB-A786-4ED7-960E-55D81042409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5242" y="2349261"/>
            <a:ext cx="1576943" cy="1576943"/>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686503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4BA063F-C9BF-EDD4-B288-77FDED85B731}"/>
              </a:ext>
            </a:extLst>
          </p:cNvPr>
          <p:cNvSpPr>
            <a:spLocks noGrp="1"/>
          </p:cNvSpPr>
          <p:nvPr>
            <p:ph type="title"/>
          </p:nvPr>
        </p:nvSpPr>
        <p:spPr>
          <a:xfrm>
            <a:off x="360000" y="360000"/>
            <a:ext cx="10080000" cy="545601"/>
          </a:xfrm>
        </p:spPr>
        <p:txBody>
          <a:bodyPr/>
          <a:lstStyle/>
          <a:p>
            <a:r>
              <a:rPr lang="en-AU" dirty="0">
                <a:solidFill>
                  <a:schemeClr val="accent1"/>
                </a:solidFill>
              </a:rPr>
              <a:t>English phrases</a:t>
            </a:r>
            <a:br>
              <a:rPr lang="en-AU" dirty="0">
                <a:solidFill>
                  <a:schemeClr val="accent1"/>
                </a:solidFill>
              </a:rPr>
            </a:br>
            <a:endParaRPr lang="en-US" dirty="0"/>
          </a:p>
        </p:txBody>
      </p:sp>
      <p:sp>
        <p:nvSpPr>
          <p:cNvPr id="9" name="Content Placeholder 8">
            <a:extLst>
              <a:ext uri="{FF2B5EF4-FFF2-40B4-BE49-F238E27FC236}">
                <a16:creationId xmlns:a16="http://schemas.microsoft.com/office/drawing/2014/main" id="{5B3DD3E8-C94E-0ED3-5F86-7869526D222F}"/>
              </a:ext>
            </a:extLst>
          </p:cNvPr>
          <p:cNvSpPr>
            <a:spLocks noGrp="1"/>
          </p:cNvSpPr>
          <p:nvPr>
            <p:ph idx="1"/>
          </p:nvPr>
        </p:nvSpPr>
        <p:spPr/>
        <p:txBody>
          <a:bodyPr/>
          <a:lstStyle/>
          <a:p>
            <a:pPr marL="342900" indent="-342900">
              <a:lnSpc>
                <a:spcPct val="107000"/>
              </a:lnSpc>
              <a:spcAft>
                <a:spcPts val="800"/>
              </a:spcAft>
              <a:buAutoNum type="arabicPeriod"/>
            </a:pPr>
            <a:r>
              <a:rPr lang="en-AU" sz="1600" kern="100" dirty="0">
                <a:effectLst/>
                <a:ea typeface="Calibri" panose="020F0502020204030204" pitchFamily="34" charset="0"/>
                <a:cs typeface="Times New Roman" panose="02020603050405020304" pitchFamily="18" charset="0"/>
              </a:rPr>
              <a:t>What do you want to buy?</a:t>
            </a:r>
          </a:p>
          <a:p>
            <a:pPr marL="342900" indent="-342900">
              <a:lnSpc>
                <a:spcPct val="107000"/>
              </a:lnSpc>
              <a:spcAft>
                <a:spcPts val="800"/>
              </a:spcAft>
              <a:buAutoNum type="arabicPeriod"/>
            </a:pPr>
            <a:r>
              <a:rPr lang="en-AU" sz="1600" kern="100" dirty="0">
                <a:ea typeface="Calibri" panose="020F0502020204030204" pitchFamily="34" charset="0"/>
                <a:cs typeface="Times New Roman" panose="02020603050405020304" pitchFamily="18" charset="0"/>
              </a:rPr>
              <a:t>I want to buy a pineapple. </a:t>
            </a:r>
          </a:p>
          <a:p>
            <a:pPr marL="342900" indent="-342900">
              <a:lnSpc>
                <a:spcPct val="107000"/>
              </a:lnSpc>
              <a:spcAft>
                <a:spcPts val="800"/>
              </a:spcAft>
              <a:buAutoNum type="arabicPeriod"/>
            </a:pPr>
            <a:r>
              <a:rPr lang="en-AU" sz="1600" kern="100" dirty="0">
                <a:effectLst/>
                <a:ea typeface="Calibri" panose="020F0502020204030204" pitchFamily="34" charset="0"/>
                <a:cs typeface="Times New Roman" panose="02020603050405020304" pitchFamily="18" charset="0"/>
              </a:rPr>
              <a:t>Is there chilli?</a:t>
            </a:r>
          </a:p>
          <a:p>
            <a:pPr marL="342900" indent="-342900">
              <a:lnSpc>
                <a:spcPct val="107000"/>
              </a:lnSpc>
              <a:spcAft>
                <a:spcPts val="800"/>
              </a:spcAft>
              <a:buAutoNum type="arabicPeriod"/>
            </a:pPr>
            <a:r>
              <a:rPr lang="en-AU" sz="1600" kern="100" dirty="0">
                <a:ea typeface="Calibri" panose="020F0502020204030204" pitchFamily="34" charset="0"/>
                <a:cs typeface="Times New Roman" panose="02020603050405020304" pitchFamily="18" charset="0"/>
              </a:rPr>
              <a:t>There are oranges and apples. </a:t>
            </a:r>
            <a:endParaRPr lang="en-AU" sz="1600"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kern="100" dirty="0">
                <a:ea typeface="Calibri" panose="020F0502020204030204" pitchFamily="34" charset="0"/>
                <a:cs typeface="Times New Roman" panose="02020603050405020304" pitchFamily="18" charset="0"/>
              </a:rPr>
              <a:t>I want to buy 3 carrots.</a:t>
            </a:r>
          </a:p>
          <a:p>
            <a:pPr marL="342900" indent="-342900">
              <a:lnSpc>
                <a:spcPct val="107000"/>
              </a:lnSpc>
              <a:spcAft>
                <a:spcPts val="800"/>
              </a:spcAft>
              <a:buAutoNum type="arabicPeriod"/>
            </a:pPr>
            <a:r>
              <a:rPr lang="en-AU" sz="1600" kern="100" dirty="0">
                <a:effectLst/>
                <a:ea typeface="Calibri" panose="020F0502020204030204" pitchFamily="34" charset="0"/>
                <a:cs typeface="Times New Roman" panose="02020603050405020304" pitchFamily="18" charset="0"/>
              </a:rPr>
              <a:t>Do you want to buy a mango or a papaya?</a:t>
            </a:r>
          </a:p>
          <a:p>
            <a:pPr marL="342900" indent="-342900">
              <a:lnSpc>
                <a:spcPct val="107000"/>
              </a:lnSpc>
              <a:spcAft>
                <a:spcPts val="800"/>
              </a:spcAft>
              <a:buAutoNum type="arabicPeriod"/>
            </a:pPr>
            <a:r>
              <a:rPr lang="en-AU" sz="1600" kern="100" dirty="0">
                <a:ea typeface="Calibri" panose="020F0502020204030204" pitchFamily="34" charset="0"/>
                <a:cs typeface="Times New Roman" panose="02020603050405020304" pitchFamily="18" charset="0"/>
              </a:rPr>
              <a:t>I want to buy 4 coconuts and 5 mangosteens.</a:t>
            </a:r>
            <a:endParaRPr lang="en-AU" sz="1600"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kern="100" dirty="0">
                <a:effectLst/>
                <a:ea typeface="Calibri" panose="020F0502020204030204" pitchFamily="34" charset="0"/>
                <a:cs typeface="Times New Roman" panose="02020603050405020304" pitchFamily="18" charset="0"/>
              </a:rPr>
              <a:t>Want to buy </a:t>
            </a:r>
            <a:r>
              <a:rPr lang="en-AU" sz="1600" kern="100" dirty="0">
                <a:ea typeface="Calibri" panose="020F0502020204030204" pitchFamily="34" charset="0"/>
                <a:cs typeface="Times New Roman" panose="02020603050405020304" pitchFamily="18" charset="0"/>
              </a:rPr>
              <a:t>bananas? </a:t>
            </a:r>
          </a:p>
          <a:p>
            <a:pPr marL="342900" indent="-342900">
              <a:lnSpc>
                <a:spcPct val="107000"/>
              </a:lnSpc>
              <a:spcAft>
                <a:spcPts val="800"/>
              </a:spcAft>
              <a:buAutoNum type="arabicPeriod"/>
            </a:pPr>
            <a:r>
              <a:rPr lang="en-AU" sz="1600" kern="100" dirty="0">
                <a:ea typeface="Calibri" panose="020F0502020204030204" pitchFamily="34" charset="0"/>
                <a:cs typeface="Times New Roman" panose="02020603050405020304" pitchFamily="18" charset="0"/>
              </a:rPr>
              <a:t>Are there beans or tomatoes?</a:t>
            </a:r>
            <a:endParaRPr lang="en-AU" sz="1600"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kern="100" dirty="0">
                <a:effectLst/>
                <a:highlight>
                  <a:srgbClr val="FFFFFF"/>
                </a:highlight>
                <a:ea typeface="Calibri" panose="020F0502020204030204" pitchFamily="34" charset="0"/>
                <a:cs typeface="Times New Roman" panose="02020603050405020304" pitchFamily="18" charset="0"/>
              </a:rPr>
              <a:t>There is no </a:t>
            </a:r>
            <a:r>
              <a:rPr lang="en-AU" sz="1600" kern="100" dirty="0">
                <a:highlight>
                  <a:srgbClr val="FFFFFF"/>
                </a:highlight>
                <a:ea typeface="Calibri" panose="020F0502020204030204" pitchFamily="34" charset="0"/>
                <a:cs typeface="Times New Roman" panose="02020603050405020304" pitchFamily="18" charset="0"/>
              </a:rPr>
              <a:t>fish.</a:t>
            </a:r>
            <a:endParaRPr lang="en-AU" sz="1600" kern="100" dirty="0">
              <a:effectLst/>
              <a:highlight>
                <a:srgbClr val="FFFFFF"/>
              </a:highlight>
              <a:ea typeface="Calibri" panose="020F0502020204030204" pitchFamily="34" charset="0"/>
              <a:cs typeface="Times New Roman" panose="02020603050405020304" pitchFamily="18" charset="0"/>
            </a:endParaRPr>
          </a:p>
          <a:p>
            <a:pPr marL="342900" indent="-342900">
              <a:lnSpc>
                <a:spcPct val="107000"/>
              </a:lnSpc>
              <a:spcAft>
                <a:spcPts val="800"/>
              </a:spcAft>
              <a:buFontTx/>
              <a:buAutoNum type="arabicPeriod"/>
            </a:pPr>
            <a:r>
              <a:rPr lang="en-AU" sz="1600" kern="100" dirty="0">
                <a:ea typeface="Calibri" panose="020F0502020204030204" pitchFamily="34" charset="0"/>
                <a:cs typeface="Times New Roman" panose="02020603050405020304" pitchFamily="18" charset="0"/>
              </a:rPr>
              <a:t>I don’t want to buy fruit, but I want to buy a cake. </a:t>
            </a:r>
          </a:p>
          <a:p>
            <a:pPr marL="342900" indent="-342900">
              <a:lnSpc>
                <a:spcPct val="107000"/>
              </a:lnSpc>
              <a:spcAft>
                <a:spcPts val="800"/>
              </a:spcAft>
              <a:buFontTx/>
              <a:buAutoNum type="arabicPeriod"/>
            </a:pPr>
            <a:r>
              <a:rPr lang="en-AU" sz="1600" kern="100" dirty="0">
                <a:ea typeface="Calibri" panose="020F0502020204030204" pitchFamily="34" charset="0"/>
                <a:cs typeface="Times New Roman" panose="02020603050405020304" pitchFamily="18" charset="0"/>
              </a:rPr>
              <a:t>I went to the shop and bought a durian</a:t>
            </a:r>
          </a:p>
        </p:txBody>
      </p:sp>
      <p:sp>
        <p:nvSpPr>
          <p:cNvPr id="2" name="Slide Number Placeholder 1">
            <a:extLst>
              <a:ext uri="{FF2B5EF4-FFF2-40B4-BE49-F238E27FC236}">
                <a16:creationId xmlns:a16="http://schemas.microsoft.com/office/drawing/2014/main" id="{EDCF5723-E5F2-673C-EB1E-B672B0257B47}"/>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1423852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4432F5-9253-42E4-2057-7FA34123C060}"/>
              </a:ext>
            </a:extLst>
          </p:cNvPr>
          <p:cNvSpPr>
            <a:spLocks noGrp="1"/>
          </p:cNvSpPr>
          <p:nvPr>
            <p:ph type="title"/>
          </p:nvPr>
        </p:nvSpPr>
        <p:spPr/>
        <p:txBody>
          <a:bodyPr/>
          <a:lstStyle/>
          <a:p>
            <a:r>
              <a:rPr lang="en-AU" dirty="0">
                <a:solidFill>
                  <a:schemeClr val="accent1"/>
                </a:solidFill>
              </a:rPr>
              <a:t>Indonesian phrases</a:t>
            </a:r>
            <a:endParaRPr lang="en-US" dirty="0"/>
          </a:p>
        </p:txBody>
      </p:sp>
      <p:sp>
        <p:nvSpPr>
          <p:cNvPr id="9" name="Content Placeholder 8">
            <a:extLst>
              <a:ext uri="{FF2B5EF4-FFF2-40B4-BE49-F238E27FC236}">
                <a16:creationId xmlns:a16="http://schemas.microsoft.com/office/drawing/2014/main" id="{90814B01-37C9-FDB8-FBE7-F13CC01D3F10}"/>
              </a:ext>
            </a:extLst>
          </p:cNvPr>
          <p:cNvSpPr>
            <a:spLocks noGrp="1"/>
          </p:cNvSpPr>
          <p:nvPr>
            <p:ph idx="1"/>
          </p:nvPr>
        </p:nvSpPr>
        <p:spPr/>
        <p:txBody>
          <a:bodyPr/>
          <a:lstStyle/>
          <a:p>
            <a:pPr marL="342900" indent="-342900">
              <a:lnSpc>
                <a:spcPct val="107000"/>
              </a:lnSpc>
              <a:spcAft>
                <a:spcPts val="800"/>
              </a:spcAft>
              <a:buAutoNum type="arabicPeriod"/>
            </a:pPr>
            <a:r>
              <a:rPr lang="en-AU" sz="1600" i="1" kern="100" dirty="0">
                <a:effectLst/>
                <a:ea typeface="Calibri" panose="020F0502020204030204" pitchFamily="34" charset="0"/>
                <a:cs typeface="Times New Roman" panose="02020603050405020304" pitchFamily="18" charset="0"/>
              </a:rPr>
              <a:t>Mau </a:t>
            </a:r>
            <a:r>
              <a:rPr lang="en-AU" sz="1600" i="1" kern="100" dirty="0" err="1">
                <a:effectLst/>
                <a:ea typeface="Calibri" panose="020F0502020204030204" pitchFamily="34" charset="0"/>
                <a:cs typeface="Times New Roman" panose="02020603050405020304" pitchFamily="18" charset="0"/>
              </a:rPr>
              <a:t>beli</a:t>
            </a:r>
            <a:r>
              <a:rPr lang="en-AU" sz="1600" i="1" kern="100" dirty="0">
                <a:effectLst/>
                <a:ea typeface="Calibri" panose="020F0502020204030204" pitchFamily="34" charset="0"/>
                <a:cs typeface="Times New Roman" panose="02020603050405020304" pitchFamily="18" charset="0"/>
              </a:rPr>
              <a:t> </a:t>
            </a:r>
            <a:r>
              <a:rPr lang="en-AU" sz="1600" i="1" kern="100" dirty="0" err="1">
                <a:effectLst/>
                <a:ea typeface="Calibri" panose="020F0502020204030204" pitchFamily="34" charset="0"/>
                <a:cs typeface="Times New Roman" panose="02020603050405020304" pitchFamily="18" charset="0"/>
              </a:rPr>
              <a:t>apa</a:t>
            </a:r>
            <a:r>
              <a:rPr lang="en-AU" sz="1600" i="1" kern="100" dirty="0">
                <a:effectLst/>
                <a:ea typeface="Calibri" panose="020F0502020204030204" pitchFamily="34" charset="0"/>
                <a:cs typeface="Times New Roman" panose="02020603050405020304" pitchFamily="18" charset="0"/>
              </a:rPr>
              <a:t>?</a:t>
            </a:r>
          </a:p>
          <a:p>
            <a:pPr marL="342900" indent="-342900">
              <a:lnSpc>
                <a:spcPct val="107000"/>
              </a:lnSpc>
              <a:spcAft>
                <a:spcPts val="800"/>
              </a:spcAft>
              <a:buAutoNum type="arabicPeriod"/>
            </a:pPr>
            <a:r>
              <a:rPr lang="en-AU" sz="1600" i="1" kern="100" dirty="0">
                <a:effectLst/>
                <a:ea typeface="Calibri" panose="020F0502020204030204" pitchFamily="34" charset="0"/>
                <a:cs typeface="Times New Roman" panose="02020603050405020304" pitchFamily="18" charset="0"/>
              </a:rPr>
              <a:t>Saya </a:t>
            </a:r>
            <a:r>
              <a:rPr lang="en-AU" sz="1600" i="1" kern="100" dirty="0" err="1">
                <a:effectLst/>
                <a:ea typeface="Calibri" panose="020F0502020204030204" pitchFamily="34" charset="0"/>
                <a:cs typeface="Times New Roman" panose="02020603050405020304" pitchFamily="18" charset="0"/>
              </a:rPr>
              <a:t>mau</a:t>
            </a:r>
            <a:r>
              <a:rPr lang="en-AU" sz="1600" i="1" kern="100" dirty="0">
                <a:effectLst/>
                <a:ea typeface="Calibri" panose="020F0502020204030204" pitchFamily="34" charset="0"/>
                <a:cs typeface="Times New Roman" panose="02020603050405020304" pitchFamily="18" charset="0"/>
              </a:rPr>
              <a:t> </a:t>
            </a:r>
            <a:r>
              <a:rPr lang="en-AU" sz="1600" i="1" kern="100" dirty="0" err="1">
                <a:effectLst/>
                <a:ea typeface="Calibri" panose="020F0502020204030204" pitchFamily="34" charset="0"/>
                <a:cs typeface="Times New Roman" panose="02020603050405020304" pitchFamily="18" charset="0"/>
              </a:rPr>
              <a:t>beli</a:t>
            </a:r>
            <a:r>
              <a:rPr lang="en-AU" sz="1600" i="1" kern="100" dirty="0">
                <a:effectLst/>
                <a:ea typeface="Calibri" panose="020F0502020204030204" pitchFamily="34" charset="0"/>
                <a:cs typeface="Times New Roman" panose="02020603050405020304" pitchFamily="18" charset="0"/>
              </a:rPr>
              <a:t> nanas.</a:t>
            </a:r>
          </a:p>
          <a:p>
            <a:pPr marL="342900" indent="-342900">
              <a:lnSpc>
                <a:spcPct val="107000"/>
              </a:lnSpc>
              <a:spcAft>
                <a:spcPts val="800"/>
              </a:spcAft>
              <a:buAutoNum type="arabicPeriod"/>
            </a:pPr>
            <a:r>
              <a:rPr lang="en-AU" sz="1600" i="1" kern="100" dirty="0">
                <a:effectLst/>
                <a:ea typeface="Calibri" panose="020F0502020204030204" pitchFamily="34" charset="0"/>
                <a:cs typeface="Times New Roman" panose="02020603050405020304" pitchFamily="18" charset="0"/>
              </a:rPr>
              <a:t>Ada </a:t>
            </a:r>
            <a:r>
              <a:rPr lang="en-AU" sz="1600" i="1" kern="100" dirty="0" err="1">
                <a:effectLst/>
                <a:ea typeface="Calibri" panose="020F0502020204030204" pitchFamily="34" charset="0"/>
                <a:cs typeface="Times New Roman" panose="02020603050405020304" pitchFamily="18" charset="0"/>
              </a:rPr>
              <a:t>cabe</a:t>
            </a:r>
            <a:r>
              <a:rPr lang="en-AU" sz="1600" i="1" kern="100" dirty="0">
                <a:effectLst/>
                <a:ea typeface="Calibri" panose="020F0502020204030204" pitchFamily="34" charset="0"/>
                <a:cs typeface="Times New Roman" panose="02020603050405020304" pitchFamily="18" charset="0"/>
              </a:rPr>
              <a:t>? </a:t>
            </a:r>
            <a:endParaRPr lang="en-AU" sz="1600" i="1" kern="100" dirty="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i="1" kern="100" dirty="0">
                <a:ea typeface="Calibri" panose="020F0502020204030204" pitchFamily="34" charset="0"/>
                <a:cs typeface="Times New Roman" panose="02020603050405020304" pitchFamily="18" charset="0"/>
              </a:rPr>
              <a:t>Ada </a:t>
            </a:r>
            <a:r>
              <a:rPr lang="en-AU" sz="1600" i="1" kern="100" dirty="0" err="1">
                <a:ea typeface="Calibri" panose="020F0502020204030204" pitchFamily="34" charset="0"/>
                <a:cs typeface="Times New Roman" panose="02020603050405020304" pitchFamily="18" charset="0"/>
              </a:rPr>
              <a:t>jeruk</a:t>
            </a:r>
            <a:r>
              <a:rPr lang="en-AU" sz="1600" i="1" kern="100" dirty="0">
                <a:ea typeface="Calibri" panose="020F0502020204030204" pitchFamily="34" charset="0"/>
                <a:cs typeface="Times New Roman" panose="02020603050405020304" pitchFamily="18" charset="0"/>
              </a:rPr>
              <a:t> dan </a:t>
            </a:r>
            <a:r>
              <a:rPr lang="en-AU" sz="1600" i="1" kern="100" dirty="0" err="1">
                <a:ea typeface="Calibri" panose="020F0502020204030204" pitchFamily="34" charset="0"/>
                <a:cs typeface="Times New Roman" panose="02020603050405020304" pitchFamily="18" charset="0"/>
              </a:rPr>
              <a:t>apel</a:t>
            </a:r>
            <a:r>
              <a:rPr lang="en-AU" sz="1600" i="1" kern="100" dirty="0">
                <a:ea typeface="Calibri" panose="020F0502020204030204" pitchFamily="34" charset="0"/>
                <a:cs typeface="Times New Roman" panose="02020603050405020304" pitchFamily="18" charset="0"/>
              </a:rPr>
              <a:t>.  </a:t>
            </a:r>
            <a:endParaRPr lang="en-AU" sz="1600" i="1"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i="1" kern="100" dirty="0">
                <a:ea typeface="Calibri" panose="020F0502020204030204" pitchFamily="34" charset="0"/>
                <a:cs typeface="Times New Roman" panose="02020603050405020304" pitchFamily="18" charset="0"/>
              </a:rPr>
              <a:t>Saya </a:t>
            </a:r>
            <a:r>
              <a:rPr lang="en-AU" sz="1600" i="1" kern="100" dirty="0" err="1">
                <a:ea typeface="Calibri" panose="020F0502020204030204" pitchFamily="34" charset="0"/>
                <a:cs typeface="Times New Roman" panose="02020603050405020304" pitchFamily="18" charset="0"/>
              </a:rPr>
              <a:t>mau</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beli</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tiga</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wortel</a:t>
            </a:r>
            <a:r>
              <a:rPr lang="en-AU" sz="1600" i="1" kern="100" dirty="0">
                <a:ea typeface="Calibri" panose="020F0502020204030204" pitchFamily="34" charset="0"/>
                <a:cs typeface="Times New Roman" panose="02020603050405020304" pitchFamily="18" charset="0"/>
              </a:rPr>
              <a:t>. </a:t>
            </a:r>
          </a:p>
          <a:p>
            <a:pPr marL="342900" indent="-342900">
              <a:lnSpc>
                <a:spcPct val="107000"/>
              </a:lnSpc>
              <a:spcAft>
                <a:spcPts val="800"/>
              </a:spcAft>
              <a:buAutoNum type="arabicPeriod"/>
            </a:pPr>
            <a:r>
              <a:rPr lang="en-AU" sz="1600" i="1" kern="100" dirty="0">
                <a:effectLst/>
                <a:ea typeface="Calibri" panose="020F0502020204030204" pitchFamily="34" charset="0"/>
                <a:cs typeface="Times New Roman" panose="02020603050405020304" pitchFamily="18" charset="0"/>
              </a:rPr>
              <a:t>Mau </a:t>
            </a:r>
            <a:r>
              <a:rPr lang="en-AU" sz="1600" i="1" kern="100" dirty="0" err="1">
                <a:effectLst/>
                <a:ea typeface="Calibri" panose="020F0502020204030204" pitchFamily="34" charset="0"/>
                <a:cs typeface="Times New Roman" panose="02020603050405020304" pitchFamily="18" charset="0"/>
              </a:rPr>
              <a:t>beli</a:t>
            </a:r>
            <a:r>
              <a:rPr lang="en-AU" sz="1600" i="1" kern="100" dirty="0">
                <a:effectLst/>
                <a:ea typeface="Calibri" panose="020F0502020204030204" pitchFamily="34" charset="0"/>
                <a:cs typeface="Times New Roman" panose="02020603050405020304" pitchFamily="18" charset="0"/>
              </a:rPr>
              <a:t> </a:t>
            </a:r>
            <a:r>
              <a:rPr lang="en-AU" sz="1600" i="1" kern="100" dirty="0" err="1">
                <a:effectLst/>
                <a:ea typeface="Calibri" panose="020F0502020204030204" pitchFamily="34" charset="0"/>
                <a:cs typeface="Times New Roman" panose="02020603050405020304" pitchFamily="18" charset="0"/>
              </a:rPr>
              <a:t>mangga</a:t>
            </a:r>
            <a:r>
              <a:rPr lang="en-AU" sz="1600" i="1" kern="100" dirty="0">
                <a:effectLst/>
                <a:ea typeface="Calibri" panose="020F0502020204030204" pitchFamily="34" charset="0"/>
                <a:cs typeface="Times New Roman" panose="02020603050405020304" pitchFamily="18" charset="0"/>
              </a:rPr>
              <a:t> </a:t>
            </a:r>
            <a:r>
              <a:rPr lang="en-AU" sz="1600" i="1" kern="100" dirty="0" err="1">
                <a:effectLst/>
                <a:ea typeface="Calibri" panose="020F0502020204030204" pitchFamily="34" charset="0"/>
                <a:cs typeface="Times New Roman" panose="02020603050405020304" pitchFamily="18" charset="0"/>
              </a:rPr>
              <a:t>atau</a:t>
            </a:r>
            <a:r>
              <a:rPr lang="en-AU" sz="1600" i="1" kern="100" dirty="0">
                <a:effectLst/>
                <a:ea typeface="Calibri" panose="020F0502020204030204" pitchFamily="34" charset="0"/>
                <a:cs typeface="Times New Roman" panose="02020603050405020304" pitchFamily="18" charset="0"/>
              </a:rPr>
              <a:t> </a:t>
            </a:r>
            <a:r>
              <a:rPr lang="en-AU" sz="1600" i="1" kern="100" dirty="0" err="1">
                <a:effectLst/>
                <a:ea typeface="Calibri" panose="020F0502020204030204" pitchFamily="34" charset="0"/>
                <a:cs typeface="Times New Roman" panose="02020603050405020304" pitchFamily="18" charset="0"/>
              </a:rPr>
              <a:t>pepaya</a:t>
            </a:r>
            <a:r>
              <a:rPr lang="en-AU" sz="1600" i="1" kern="100" dirty="0">
                <a:effectLst/>
                <a:ea typeface="Calibri" panose="020F0502020204030204" pitchFamily="34" charset="0"/>
                <a:cs typeface="Times New Roman" panose="02020603050405020304" pitchFamily="18" charset="0"/>
              </a:rPr>
              <a:t>? </a:t>
            </a:r>
            <a:endParaRPr lang="en-AU" sz="1600" i="1" kern="100" dirty="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i="1" kern="100" dirty="0">
                <a:ea typeface="Calibri" panose="020F0502020204030204" pitchFamily="34" charset="0"/>
                <a:cs typeface="Times New Roman" panose="02020603050405020304" pitchFamily="18" charset="0"/>
              </a:rPr>
              <a:t>Saya </a:t>
            </a:r>
            <a:r>
              <a:rPr lang="en-AU" sz="1600" i="1" kern="100" dirty="0" err="1">
                <a:ea typeface="Calibri" panose="020F0502020204030204" pitchFamily="34" charset="0"/>
                <a:cs typeface="Times New Roman" panose="02020603050405020304" pitchFamily="18" charset="0"/>
              </a:rPr>
              <a:t>mau</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beli</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empat</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kelapa</a:t>
            </a:r>
            <a:r>
              <a:rPr lang="en-AU" sz="1600" i="1" kern="100" dirty="0">
                <a:ea typeface="Calibri" panose="020F0502020204030204" pitchFamily="34" charset="0"/>
                <a:cs typeface="Times New Roman" panose="02020603050405020304" pitchFamily="18" charset="0"/>
              </a:rPr>
              <a:t> dan lima </a:t>
            </a:r>
            <a:r>
              <a:rPr lang="en-AU" sz="1600" i="1" kern="100" dirty="0" err="1">
                <a:ea typeface="Calibri" panose="020F0502020204030204" pitchFamily="34" charset="0"/>
                <a:cs typeface="Times New Roman" panose="02020603050405020304" pitchFamily="18" charset="0"/>
              </a:rPr>
              <a:t>manggis</a:t>
            </a:r>
            <a:r>
              <a:rPr lang="en-AU" sz="1600" i="1" kern="100" dirty="0">
                <a:ea typeface="Calibri" panose="020F0502020204030204" pitchFamily="34" charset="0"/>
                <a:cs typeface="Times New Roman" panose="02020603050405020304" pitchFamily="18" charset="0"/>
              </a:rPr>
              <a:t>. </a:t>
            </a:r>
            <a:endParaRPr lang="en-AU" sz="1600" i="1"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i="1" kern="100" dirty="0">
                <a:effectLst/>
                <a:ea typeface="Calibri" panose="020F0502020204030204" pitchFamily="34" charset="0"/>
                <a:cs typeface="Times New Roman" panose="02020603050405020304" pitchFamily="18" charset="0"/>
              </a:rPr>
              <a:t>Mau </a:t>
            </a:r>
            <a:r>
              <a:rPr lang="en-AU" sz="1600" i="1" kern="100" dirty="0" err="1">
                <a:effectLst/>
                <a:ea typeface="Calibri" panose="020F0502020204030204" pitchFamily="34" charset="0"/>
                <a:cs typeface="Times New Roman" panose="02020603050405020304" pitchFamily="18" charset="0"/>
              </a:rPr>
              <a:t>beli</a:t>
            </a:r>
            <a:r>
              <a:rPr lang="en-AU" sz="1600" i="1" kern="100" dirty="0">
                <a:effectLst/>
                <a:ea typeface="Calibri" panose="020F0502020204030204" pitchFamily="34" charset="0"/>
                <a:cs typeface="Times New Roman" panose="02020603050405020304" pitchFamily="18" charset="0"/>
              </a:rPr>
              <a:t> pisang? </a:t>
            </a:r>
            <a:r>
              <a:rPr lang="en-AU" sz="1600" i="1" kern="100" dirty="0">
                <a:ea typeface="Calibri" panose="020F0502020204030204" pitchFamily="34" charset="0"/>
                <a:cs typeface="Times New Roman" panose="02020603050405020304" pitchFamily="18" charset="0"/>
              </a:rPr>
              <a:t> </a:t>
            </a:r>
          </a:p>
          <a:p>
            <a:pPr marL="342900" indent="-342900">
              <a:lnSpc>
                <a:spcPct val="107000"/>
              </a:lnSpc>
              <a:spcAft>
                <a:spcPts val="800"/>
              </a:spcAft>
              <a:buAutoNum type="arabicPeriod"/>
            </a:pPr>
            <a:r>
              <a:rPr lang="en-AU" sz="1600" i="1" kern="100" dirty="0">
                <a:ea typeface="Calibri" panose="020F0502020204030204" pitchFamily="34" charset="0"/>
                <a:cs typeface="Times New Roman" panose="02020603050405020304" pitchFamily="18" charset="0"/>
              </a:rPr>
              <a:t>Ada </a:t>
            </a:r>
            <a:r>
              <a:rPr lang="en-AU" sz="1600" i="1" kern="100" dirty="0" err="1">
                <a:ea typeface="Calibri" panose="020F0502020204030204" pitchFamily="34" charset="0"/>
                <a:cs typeface="Times New Roman" panose="02020603050405020304" pitchFamily="18" charset="0"/>
              </a:rPr>
              <a:t>buncis</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atau</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tomat</a:t>
            </a:r>
            <a:r>
              <a:rPr lang="en-AU" sz="1600" i="1" kern="100" dirty="0">
                <a:ea typeface="Calibri" panose="020F0502020204030204" pitchFamily="34" charset="0"/>
                <a:cs typeface="Times New Roman" panose="02020603050405020304" pitchFamily="18" charset="0"/>
              </a:rPr>
              <a:t>? </a:t>
            </a:r>
            <a:endParaRPr lang="en-AU" sz="1600" i="1" kern="100" dirty="0">
              <a:effectLst/>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AU" sz="1600" i="1" kern="100" dirty="0" err="1">
                <a:effectLst/>
                <a:highlight>
                  <a:srgbClr val="FFFFFF"/>
                </a:highlight>
                <a:ea typeface="Calibri" panose="020F0502020204030204" pitchFamily="34" charset="0"/>
                <a:cs typeface="Times New Roman" panose="02020603050405020304" pitchFamily="18" charset="0"/>
              </a:rPr>
              <a:t>Tidak</a:t>
            </a:r>
            <a:r>
              <a:rPr lang="en-AU" sz="1600" i="1" kern="100" dirty="0">
                <a:effectLst/>
                <a:highlight>
                  <a:srgbClr val="FFFFFF"/>
                </a:highlight>
                <a:ea typeface="Calibri" panose="020F0502020204030204" pitchFamily="34" charset="0"/>
                <a:cs typeface="Times New Roman" panose="02020603050405020304" pitchFamily="18" charset="0"/>
              </a:rPr>
              <a:t> </a:t>
            </a:r>
            <a:r>
              <a:rPr lang="en-AU" sz="1600" i="1" kern="100" dirty="0" err="1">
                <a:effectLst/>
                <a:highlight>
                  <a:srgbClr val="FFFFFF"/>
                </a:highlight>
                <a:ea typeface="Calibri" panose="020F0502020204030204" pitchFamily="34" charset="0"/>
                <a:cs typeface="Times New Roman" panose="02020603050405020304" pitchFamily="18" charset="0"/>
              </a:rPr>
              <a:t>ada</a:t>
            </a:r>
            <a:r>
              <a:rPr lang="en-AU" sz="1600" i="1" kern="100" dirty="0">
                <a:effectLst/>
                <a:highlight>
                  <a:srgbClr val="FFFFFF"/>
                </a:highlight>
                <a:ea typeface="Calibri" panose="020F0502020204030204" pitchFamily="34" charset="0"/>
                <a:cs typeface="Times New Roman" panose="02020603050405020304" pitchFamily="18" charset="0"/>
              </a:rPr>
              <a:t> ikan</a:t>
            </a:r>
            <a:r>
              <a:rPr lang="en-AU" sz="1600" i="1" kern="100" dirty="0">
                <a:highlight>
                  <a:srgbClr val="FFFFFF"/>
                </a:highlight>
                <a:ea typeface="Calibri" panose="020F0502020204030204" pitchFamily="34" charset="0"/>
                <a:cs typeface="Times New Roman" panose="02020603050405020304" pitchFamily="18" charset="0"/>
              </a:rPr>
              <a:t>.</a:t>
            </a:r>
            <a:endParaRPr lang="en-AU" sz="1600" i="1" kern="100" dirty="0">
              <a:effectLst/>
              <a:highlight>
                <a:srgbClr val="FFFFFF"/>
              </a:highlight>
              <a:ea typeface="Calibri" panose="020F0502020204030204" pitchFamily="34" charset="0"/>
              <a:cs typeface="Times New Roman" panose="02020603050405020304" pitchFamily="18" charset="0"/>
            </a:endParaRPr>
          </a:p>
          <a:p>
            <a:pPr marL="342900" indent="-342900">
              <a:lnSpc>
                <a:spcPct val="107000"/>
              </a:lnSpc>
              <a:spcAft>
                <a:spcPts val="800"/>
              </a:spcAft>
              <a:buFontTx/>
              <a:buAutoNum type="arabicPeriod"/>
            </a:pPr>
            <a:r>
              <a:rPr lang="en-AU" sz="1600" i="1" kern="100" dirty="0">
                <a:ea typeface="Calibri" panose="020F0502020204030204" pitchFamily="34" charset="0"/>
                <a:cs typeface="Times New Roman" panose="02020603050405020304" pitchFamily="18" charset="0"/>
              </a:rPr>
              <a:t>Saya </a:t>
            </a:r>
            <a:r>
              <a:rPr lang="en-AU" sz="1600" i="1" kern="100" dirty="0" err="1">
                <a:ea typeface="Calibri" panose="020F0502020204030204" pitchFamily="34" charset="0"/>
                <a:cs typeface="Times New Roman" panose="02020603050405020304" pitchFamily="18" charset="0"/>
              </a:rPr>
              <a:t>tidak</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mau</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beli</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buah-buahan</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tetapi</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saya</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mau</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beli</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kue</a:t>
            </a:r>
            <a:r>
              <a:rPr lang="en-AU" sz="1600" i="1" kern="100" dirty="0">
                <a:ea typeface="Calibri" panose="020F0502020204030204" pitchFamily="34" charset="0"/>
                <a:cs typeface="Times New Roman" panose="02020603050405020304" pitchFamily="18" charset="0"/>
              </a:rPr>
              <a:t>.  </a:t>
            </a:r>
          </a:p>
          <a:p>
            <a:pPr marL="342900" indent="-342900">
              <a:lnSpc>
                <a:spcPct val="107000"/>
              </a:lnSpc>
              <a:spcAft>
                <a:spcPts val="800"/>
              </a:spcAft>
              <a:buFontTx/>
              <a:buAutoNum type="arabicPeriod"/>
            </a:pPr>
            <a:r>
              <a:rPr lang="en-AU" sz="1600" i="1" kern="100" dirty="0">
                <a:ea typeface="Calibri" panose="020F0502020204030204" pitchFamily="34" charset="0"/>
                <a:cs typeface="Times New Roman" panose="02020603050405020304" pitchFamily="18" charset="0"/>
              </a:rPr>
              <a:t>Saya </a:t>
            </a:r>
            <a:r>
              <a:rPr lang="en-AU" sz="1600" i="1" kern="100" dirty="0" err="1">
                <a:ea typeface="Calibri" panose="020F0502020204030204" pitchFamily="34" charset="0"/>
                <a:cs typeface="Times New Roman" panose="02020603050405020304" pitchFamily="18" charset="0"/>
              </a:rPr>
              <a:t>ke</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toko</a:t>
            </a:r>
            <a:r>
              <a:rPr lang="en-AU" sz="1600" i="1" kern="100" dirty="0">
                <a:ea typeface="Calibri" panose="020F0502020204030204" pitchFamily="34" charset="0"/>
                <a:cs typeface="Times New Roman" panose="02020603050405020304" pitchFamily="18" charset="0"/>
              </a:rPr>
              <a:t> dan </a:t>
            </a:r>
            <a:r>
              <a:rPr lang="en-AU" sz="1600" i="1" kern="100" dirty="0" err="1">
                <a:ea typeface="Calibri" panose="020F0502020204030204" pitchFamily="34" charset="0"/>
                <a:cs typeface="Times New Roman" panose="02020603050405020304" pitchFamily="18" charset="0"/>
              </a:rPr>
              <a:t>saya</a:t>
            </a:r>
            <a:r>
              <a:rPr lang="en-AU" sz="1600" i="1" kern="100" dirty="0">
                <a:ea typeface="Calibri" panose="020F0502020204030204" pitchFamily="34" charset="0"/>
                <a:cs typeface="Times New Roman" panose="02020603050405020304" pitchFamily="18" charset="0"/>
              </a:rPr>
              <a:t> </a:t>
            </a:r>
            <a:r>
              <a:rPr lang="en-AU" sz="1600" i="1" kern="100" dirty="0" err="1">
                <a:ea typeface="Calibri" panose="020F0502020204030204" pitchFamily="34" charset="0"/>
                <a:cs typeface="Times New Roman" panose="02020603050405020304" pitchFamily="18" charset="0"/>
              </a:rPr>
              <a:t>beli</a:t>
            </a:r>
            <a:r>
              <a:rPr lang="en-AU" sz="1600" i="1" kern="100" dirty="0">
                <a:ea typeface="Calibri" panose="020F0502020204030204" pitchFamily="34" charset="0"/>
                <a:cs typeface="Times New Roman" panose="02020603050405020304" pitchFamily="18" charset="0"/>
              </a:rPr>
              <a:t> durian. </a:t>
            </a:r>
            <a:endParaRPr lang="en-AU" sz="1600" i="1" kern="100" dirty="0">
              <a:effectLst/>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EDCF5723-E5F2-673C-EB1E-B672B0257B47}"/>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299737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dirty="0">
                <a:hlinkClick r:id="rId3">
                  <a:extLst>
                    <a:ext uri="{A12FA001-AC4F-418D-AE19-62706E023703}">
                      <ahyp:hlinkClr xmlns:ahyp="http://schemas.microsoft.com/office/drawing/2018/hyperlinkcolor" val="tx"/>
                    </a:ext>
                  </a:extLst>
                </a:hlinkClick>
              </a:rPr>
              <a:t>© State of New South Wales (Department of Education), 2024 </a:t>
            </a:r>
            <a:endParaRPr lang="en-AU" dirty="0"/>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59568" y="1493838"/>
            <a:ext cx="11076871" cy="5180012"/>
          </a:xfrm>
        </p:spPr>
        <p:txBody>
          <a:bodyPr/>
          <a:lstStyle/>
          <a:p>
            <a:pPr>
              <a:lnSpc>
                <a:spcPct val="150000"/>
              </a:lnSpc>
              <a:spcAft>
                <a:spcPts val="600"/>
              </a:spcAft>
            </a:pPr>
            <a:r>
              <a:rPr lang="en-AU" sz="1200" b="0" i="0" dirty="0">
                <a:solidFill>
                  <a:schemeClr val="bg1"/>
                </a:solidFill>
                <a:effectLst/>
              </a:rPr>
              <a:t>The copyright material published in this resource is subject to the </a:t>
            </a:r>
            <a:r>
              <a:rPr lang="en-AU" sz="1200" b="0" i="1" dirty="0">
                <a:solidFill>
                  <a:schemeClr val="bg1"/>
                </a:solidFill>
                <a:effectLst/>
              </a:rPr>
              <a:t>Copyright Act 1968</a:t>
            </a:r>
            <a:r>
              <a:rPr lang="en-AU" sz="1200" b="0" i="0" dirty="0">
                <a:solidFill>
                  <a:schemeClr val="bg1"/>
                </a:solidFill>
                <a:effectLst/>
              </a:rPr>
              <a:t> (</a:t>
            </a:r>
            <a:r>
              <a:rPr lang="en-AU" sz="1200" b="0" i="0" dirty="0" err="1">
                <a:solidFill>
                  <a:schemeClr val="bg1"/>
                </a:solidFill>
                <a:effectLst/>
              </a:rPr>
              <a:t>Cth</a:t>
            </a:r>
            <a:r>
              <a:rPr lang="en-AU" sz="1200" b="0" i="0" dirty="0">
                <a:solidFill>
                  <a:schemeClr val="bg1"/>
                </a:solidFill>
                <a:effectLs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rPr>
              <a:t>Copyright material available in this resource and owned by the NSW Department of Education is licensed under a </a:t>
            </a:r>
            <a:r>
              <a:rPr lang="en-AU" sz="1200" b="0" i="0" u="sng" strike="noStrike" dirty="0">
                <a:solidFill>
                  <a:schemeClr val="accent4"/>
                </a:solidFill>
                <a:effectLst/>
                <a:hlinkClick r:id="rId4">
                  <a:extLst>
                    <a:ext uri="{A12FA001-AC4F-418D-AE19-62706E023703}">
                      <ahyp:hlinkClr xmlns:ahyp="http://schemas.microsoft.com/office/drawing/2018/hyperlinkcolor" val="tx"/>
                    </a:ext>
                  </a:extLst>
                </a:hlinkClick>
              </a:rPr>
              <a:t>Creative Commons Attribution 4.0 International (CC BY 4.0) license</a:t>
            </a:r>
            <a:r>
              <a:rPr lang="en-AU" sz="1200" b="0" i="0" dirty="0">
                <a:solidFill>
                  <a:schemeClr val="bg1"/>
                </a:solidFill>
                <a:effectLst/>
              </a:rPr>
              <a:t>.</a:t>
            </a:r>
            <a:r>
              <a:rPr lang="en-AU" sz="1200" b="0" i="0" dirty="0">
                <a:solidFill>
                  <a:schemeClr val="accent4"/>
                </a:solidFill>
                <a:effectLst/>
              </a:rPr>
              <a:t> </a:t>
            </a:r>
            <a:endParaRPr lang="en-AU" sz="1200" dirty="0">
              <a:solidFill>
                <a:schemeClr val="accent4"/>
              </a:solidFill>
            </a:endParaRPr>
          </a:p>
          <a:p>
            <a:pPr algn="l" rtl="0" fontAlgn="base">
              <a:lnSpc>
                <a:spcPct val="150000"/>
              </a:lnSpc>
              <a:spcAft>
                <a:spcPts val="600"/>
              </a:spcAft>
            </a:pPr>
            <a:r>
              <a:rPr lang="en-AU" sz="1200" b="0" i="0" dirty="0">
                <a:solidFill>
                  <a:schemeClr val="bg1"/>
                </a:solidFill>
                <a:effectLs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rPr>
              <a:t>Copyright Act 1968 </a:t>
            </a:r>
            <a:r>
              <a:rPr lang="en-AU" sz="1200" b="0" i="0" dirty="0">
                <a:solidFill>
                  <a:schemeClr val="bg1"/>
                </a:solidFill>
                <a:effectLst/>
              </a:rPr>
              <a:t>(</a:t>
            </a:r>
            <a:r>
              <a:rPr lang="en-AU" sz="1200" b="0" i="0" dirty="0" err="1">
                <a:solidFill>
                  <a:schemeClr val="bg1"/>
                </a:solidFill>
                <a:effectLst/>
              </a:rPr>
              <a:t>Cth</a:t>
            </a:r>
            <a:r>
              <a:rPr lang="en-AU" sz="1200" b="0" i="0" dirty="0">
                <a:solidFill>
                  <a:schemeClr val="bg1"/>
                </a:solidFill>
                <a:effectLst/>
              </a:rPr>
              <a:t>). The department accepts no responsibility for content on third-party websites. </a:t>
            </a:r>
          </a:p>
        </p:txBody>
      </p:sp>
      <p:pic>
        <p:nvPicPr>
          <p:cNvPr id="1036" name="Picture 12">
            <a:extLst>
              <a:ext uri="{FF2B5EF4-FFF2-40B4-BE49-F238E27FC236}">
                <a16:creationId xmlns:a16="http://schemas.microsoft.com/office/drawing/2014/main" id="{05829CEB-4804-F2B2-D767-87B62D988E6E}"/>
              </a:ext>
              <a:ext uri="{C183D7F6-B498-43B3-948B-1728B52AA6E4}">
                <adec:decorative xmlns:adec="http://schemas.microsoft.com/office/drawing/2017/decorative" val="1"/>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0244972" y="3052542"/>
            <a:ext cx="1406523" cy="489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8740c54-966f-451d-a76c-e38eb7fddd5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BC20BCFB223D4189F17F47419ECBA2" ma:contentTypeVersion="14" ma:contentTypeDescription="Create a new document." ma:contentTypeScope="" ma:versionID="50d881a561cc97d82f472489063dc881">
  <xsd:schema xmlns:xsd="http://www.w3.org/2001/XMLSchema" xmlns:xs="http://www.w3.org/2001/XMLSchema" xmlns:p="http://schemas.microsoft.com/office/2006/metadata/properties" xmlns:ns2="98740c54-966f-451d-a76c-e38eb7fddd55" xmlns:ns3="094ce8ca-8c20-4eb0-bb23-b47a1c76b753" targetNamespace="http://schemas.microsoft.com/office/2006/metadata/properties" ma:root="true" ma:fieldsID="daf5a95862ef58113abcb680b016f55c" ns2:_="" ns3:_="">
    <xsd:import namespace="98740c54-966f-451d-a76c-e38eb7fddd55"/>
    <xsd:import namespace="094ce8ca-8c20-4eb0-bb23-b47a1c76b7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40c54-966f-451d-a76c-e38eb7fddd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4ce8ca-8c20-4eb0-bb23-b47a1c76b75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80DAA2-907E-4CB5-B016-D0DA35A045BF}">
  <ds:schemaRefs>
    <ds:schemaRef ds:uri="http://schemas.openxmlformats.org/package/2006/metadata/core-properties"/>
    <ds:schemaRef ds:uri="http://schemas.microsoft.com/office/2006/documentManagement/types"/>
    <ds:schemaRef ds:uri="71c5a270-2cab-4081-bd60-6681928412a9"/>
    <ds:schemaRef ds:uri="http://purl.org/dc/dcmitype/"/>
    <ds:schemaRef ds:uri="http://www.w3.org/XML/1998/namespace"/>
    <ds:schemaRef ds:uri="http://purl.org/dc/terms/"/>
    <ds:schemaRef ds:uri="http://schemas.microsoft.com/office/infopath/2007/PartnerControls"/>
    <ds:schemaRef ds:uri="654a006b-cedf-4f35-a676-59854467968c"/>
    <ds:schemaRef ds:uri="http://schemas.microsoft.com/office/2006/metadata/properties"/>
    <ds:schemaRef ds:uri="http://purl.org/dc/elements/1.1/"/>
    <ds:schemaRef ds:uri="98740c54-966f-451d-a76c-e38eb7fddd55"/>
  </ds:schemaRefs>
</ds:datastoreItem>
</file>

<file path=customXml/itemProps2.xml><?xml version="1.0" encoding="utf-8"?>
<ds:datastoreItem xmlns:ds="http://schemas.openxmlformats.org/officeDocument/2006/customXml" ds:itemID="{3529EC61-8433-4465-B5BF-F9D5B2C0BDE3}">
  <ds:schemaRefs>
    <ds:schemaRef ds:uri="http://schemas.microsoft.com/sharepoint/v3/contenttype/forms"/>
  </ds:schemaRefs>
</ds:datastoreItem>
</file>

<file path=customXml/itemProps3.xml><?xml version="1.0" encoding="utf-8"?>
<ds:datastoreItem xmlns:ds="http://schemas.openxmlformats.org/officeDocument/2006/customXml" ds:itemID="{6DE5F68C-4615-4A40-8092-725D62508C64}"/>
</file>

<file path=docProps/app.xml><?xml version="1.0" encoding="utf-8"?>
<Properties xmlns="http://schemas.openxmlformats.org/officeDocument/2006/extended-properties" xmlns:vt="http://schemas.openxmlformats.org/officeDocument/2006/docPropsVTypes">
  <Template/>
  <TotalTime>0</TotalTime>
  <Words>1100</Words>
  <Application>Microsoft Macintosh PowerPoint</Application>
  <PresentationFormat>Widescreen</PresentationFormat>
  <Paragraphs>76</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Times New Roman</vt:lpstr>
      <vt:lpstr>Calibri</vt:lpstr>
      <vt:lpstr>DengXian</vt:lpstr>
      <vt:lpstr>Arial</vt:lpstr>
      <vt:lpstr>Public Sans</vt:lpstr>
      <vt:lpstr>Public Sans Light</vt:lpstr>
      <vt:lpstr>NSWG Corporate</vt:lpstr>
      <vt:lpstr>Sentence stealer</vt:lpstr>
      <vt:lpstr>Sentence stealer (1)</vt:lpstr>
      <vt:lpstr>Semut, orang, gajah – Ant, person, elephant</vt:lpstr>
      <vt:lpstr>Differentiation strategies</vt:lpstr>
      <vt:lpstr>English phrases </vt:lpstr>
      <vt:lpstr>Indonesian phrases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Sentence stealer</dc:title>
  <dc:subject>modern languages; indonesian</dc:subject>
  <dc:creator>NSW Department of Education</dc:creator>
  <cp:keywords>modern languages; indonesian</cp:keywords>
  <cp:lastModifiedBy/>
  <dcterms:created xsi:type="dcterms:W3CDTF">2022-12-14T10:07:55Z</dcterms:created>
  <dcterms:modified xsi:type="dcterms:W3CDTF">2024-06-04T05:11:08Z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0x010100C6BC20BCFB223D4189F17F47419ECBA2</vt:lpwstr>
  </property>
  <property fmtid="{D5CDD505-2E9C-101B-9397-08002B2CF9AE}" pid="4" name="MSIP_Label_b603dfd7-d93a-4381-a340-2995d8282205_Enabled">
    <vt:lpwstr>true</vt:lpwstr>
  </property>
  <property fmtid="{D5CDD505-2E9C-101B-9397-08002B2CF9AE}" pid="5" name="MSIP_Label_b603dfd7-d93a-4381-a340-2995d8282205_SetDate">
    <vt:lpwstr>2023-08-07T02:13:14Z</vt:lpwstr>
  </property>
  <property fmtid="{D5CDD505-2E9C-101B-9397-08002B2CF9AE}" pid="6" name="MSIP_Label_b603dfd7-d93a-4381-a340-2995d8282205_Method">
    <vt:lpwstr>Standard</vt:lpwstr>
  </property>
  <property fmtid="{D5CDD505-2E9C-101B-9397-08002B2CF9AE}" pid="7" name="MSIP_Label_b603dfd7-d93a-4381-a340-2995d8282205_Name">
    <vt:lpwstr>OFFICIAL</vt:lpwstr>
  </property>
  <property fmtid="{D5CDD505-2E9C-101B-9397-08002B2CF9AE}" pid="8" name="MSIP_Label_b603dfd7-d93a-4381-a340-2995d8282205_SiteId">
    <vt:lpwstr>05a0e69a-418a-47c1-9c25-9387261bf991</vt:lpwstr>
  </property>
  <property fmtid="{D5CDD505-2E9C-101B-9397-08002B2CF9AE}" pid="9" name="MSIP_Label_b603dfd7-d93a-4381-a340-2995d8282205_ActionId">
    <vt:lpwstr>236309a5-a59a-4b9d-99ec-b93407eaf6be</vt:lpwstr>
  </property>
  <property fmtid="{D5CDD505-2E9C-101B-9397-08002B2CF9AE}" pid="10" name="MSIP_Label_b603dfd7-d93a-4381-a340-2995d8282205_ContentBits">
    <vt:lpwstr>0</vt:lpwstr>
  </property>
</Properties>
</file>