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808" r:id="rId4"/>
  </p:sldMasterIdLst>
  <p:notesMasterIdLst>
    <p:notesMasterId r:id="rId9"/>
  </p:notesMasterIdLst>
  <p:handoutMasterIdLst>
    <p:handoutMasterId r:id="rId10"/>
  </p:handoutMasterIdLst>
  <p:sldIdLst>
    <p:sldId id="485" r:id="rId5"/>
    <p:sldId id="310" r:id="rId6"/>
    <p:sldId id="416" r:id="rId7"/>
    <p:sldId id="2141411556" r:id="rId8"/>
  </p:sldIdLst>
  <p:sldSz cx="12192000" cy="6858000"/>
  <p:notesSz cx="6858000" cy="9144000"/>
  <p:embeddedFontLst>
    <p:embeddedFont>
      <p:font typeface="Public Sans" pitchFamily="2" charset="77"/>
      <p:regular r:id="rId11"/>
      <p:bold r:id="rId12"/>
      <p:italic r:id="rId13"/>
      <p:boldItalic r:id="rId14"/>
    </p:embeddedFont>
    <p:embeddedFont>
      <p:font typeface="Public Sans Light" pitchFamily="2" charset="77"/>
      <p:regular r:id="rId15"/>
      <p:italic r:id="rId1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ection>
        <p14:section name="Title slides" id="{D3C3C79F-0297-4EC3-AE6B-98DA82E56DE6}">
          <p14:sldIdLst>
            <p14:sldId id="485"/>
            <p14:sldId id="310"/>
            <p14:sldId id="416"/>
            <p14:sldId id="2141411556"/>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DFD"/>
    <a:srgbClr val="EBEBEB"/>
    <a:srgbClr val="CDD3D6"/>
    <a:srgbClr val="002664"/>
    <a:srgbClr val="146CFD"/>
    <a:srgbClr val="00296C"/>
    <a:srgbClr val="0070C0"/>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36" autoAdjust="0"/>
    <p:restoredTop sz="87116" autoAdjust="0"/>
  </p:normalViewPr>
  <p:slideViewPr>
    <p:cSldViewPr snapToGrid="0">
      <p:cViewPr varScale="1">
        <p:scale>
          <a:sx n="129" d="100"/>
          <a:sy n="129" d="100"/>
        </p:scale>
        <p:origin x="400" y="184"/>
      </p:cViewPr>
      <p:guideLst>
        <p:guide orient="horz" pos="2160"/>
        <p:guide pos="3863"/>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21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677544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64170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405219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6830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8201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3283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5834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75590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7762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91739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51835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23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37404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345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93240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597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78710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99623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56388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35272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1135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1895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3305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24999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454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220631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1525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6419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33264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69457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296396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65306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410798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63859199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hyperlink" Target="https://aus01.safelinks.protection.outlook.com/?url=https%3A%2F%2Fwww.sentencebuilders.com%2Fabout&amp;data=05%7C01%7Crenee.cobcroft2%40det.nsw.edu.au%7Cc04b2ccbf3134d954ccf08db8d81de9d%7C05a0e69a418a47c19c259387261bf991%7C0%7C0%7C638259361150724896%7CUnknown%7CTWFpbGZsb3d8eyJWIjoiMC4wLjAwMDAiLCJQIjoiV2luMzIiLCJBTiI6Ik1haWwiLCJXVCI6Mn0%3D%7C3000%7C%7C%7C&amp;sdata=Dfdj%2B%2BxnueFGCde%2FKVGWkTLQISqtOQpBJVyy7f9fiRc%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mailto:languagesnsw@det.nsw.edu.a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9.png"/><Relationship Id="rId4" Type="http://schemas.openxmlformats.org/officeDocument/2006/relationships/hyperlink" Target="https://creativecommons.org/licenses/by/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E314C-54E1-134A-9BA5-C47E8026D3E4}"/>
              </a:ext>
            </a:extLst>
          </p:cNvPr>
          <p:cNvSpPr>
            <a:spLocks noGrp="1"/>
          </p:cNvSpPr>
          <p:nvPr>
            <p:ph type="ctrTitle"/>
          </p:nvPr>
        </p:nvSpPr>
        <p:spPr/>
        <p:txBody>
          <a:bodyPr/>
          <a:lstStyle/>
          <a:p>
            <a:r>
              <a:rPr lang="en-AU" sz="4000" dirty="0"/>
              <a:t>Sentence scaffold</a:t>
            </a:r>
          </a:p>
        </p:txBody>
      </p:sp>
    </p:spTree>
    <p:extLst>
      <p:ext uri="{BB962C8B-B14F-4D97-AF65-F5344CB8AC3E}">
        <p14:creationId xmlns:p14="http://schemas.microsoft.com/office/powerpoint/2010/main" val="164996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C36571-9C1B-2C41-F7E6-3F02E0C2C28B}"/>
              </a:ext>
            </a:extLst>
          </p:cNvPr>
          <p:cNvSpPr>
            <a:spLocks noGrp="1"/>
          </p:cNvSpPr>
          <p:nvPr>
            <p:ph type="title"/>
          </p:nvPr>
        </p:nvSpPr>
        <p:spPr>
          <a:xfrm>
            <a:off x="360000" y="360000"/>
            <a:ext cx="3866011" cy="544240"/>
          </a:xfrm>
        </p:spPr>
        <p:txBody>
          <a:bodyPr/>
          <a:lstStyle/>
          <a:p>
            <a:r>
              <a:rPr lang="de-DE" sz="3600" i="1" dirty="0">
                <a:solidFill>
                  <a:srgbClr val="002664"/>
                </a:solidFill>
              </a:rPr>
              <a:t>Mau </a:t>
            </a:r>
            <a:r>
              <a:rPr lang="de-DE" sz="3600" i="1" dirty="0" err="1">
                <a:solidFill>
                  <a:srgbClr val="002664"/>
                </a:solidFill>
              </a:rPr>
              <a:t>ke</a:t>
            </a:r>
            <a:r>
              <a:rPr lang="de-DE" sz="3600" i="1" dirty="0">
                <a:solidFill>
                  <a:srgbClr val="002664"/>
                </a:solidFill>
              </a:rPr>
              <a:t> </a:t>
            </a:r>
            <a:r>
              <a:rPr lang="de-DE" sz="3600" i="1" dirty="0" err="1">
                <a:solidFill>
                  <a:srgbClr val="002664"/>
                </a:solidFill>
              </a:rPr>
              <a:t>mana</a:t>
            </a:r>
            <a:r>
              <a:rPr lang="de-DE" sz="3600" i="1" dirty="0">
                <a:solidFill>
                  <a:srgbClr val="002664"/>
                </a:solidFill>
              </a:rPr>
              <a:t>?</a:t>
            </a:r>
            <a:br>
              <a:rPr lang="de-DE" sz="3600" i="1" dirty="0">
                <a:solidFill>
                  <a:srgbClr val="002664"/>
                </a:solidFill>
              </a:rPr>
            </a:br>
            <a:endParaRPr lang="en-US" dirty="0"/>
          </a:p>
        </p:txBody>
      </p:sp>
      <p:sp>
        <p:nvSpPr>
          <p:cNvPr id="3" name="TextBox 2">
            <a:extLst>
              <a:ext uri="{FF2B5EF4-FFF2-40B4-BE49-F238E27FC236}">
                <a16:creationId xmlns:a16="http://schemas.microsoft.com/office/drawing/2014/main" id="{9BD39D3F-EBE4-B206-DC9F-FBBD6702BF8F}"/>
              </a:ext>
            </a:extLst>
          </p:cNvPr>
          <p:cNvSpPr txBox="1"/>
          <p:nvPr/>
        </p:nvSpPr>
        <p:spPr>
          <a:xfrm>
            <a:off x="6216427" y="320323"/>
            <a:ext cx="2255974" cy="530067"/>
          </a:xfrm>
          <a:prstGeom prst="rect">
            <a:avLst/>
          </a:prstGeom>
          <a:noFill/>
        </p:spPr>
        <p:txBody>
          <a:bodyPr wrap="none" lIns="0" tIns="0" rIns="0" bIns="0" rtlCol="0">
            <a:noAutofit/>
          </a:bodyPr>
          <a:lstStyle/>
          <a:p>
            <a:pPr algn="l"/>
            <a:r>
              <a:rPr lang="de-DE" sz="3600" i="1" dirty="0">
                <a:solidFill>
                  <a:srgbClr val="146CFD"/>
                </a:solidFill>
                <a:latin typeface="+mj-lt"/>
              </a:rPr>
              <a:t>Mengapa?</a:t>
            </a:r>
          </a:p>
        </p:txBody>
      </p:sp>
      <p:sp>
        <p:nvSpPr>
          <p:cNvPr id="2" name="Slide Number Placeholder 1">
            <a:extLst>
              <a:ext uri="{FF2B5EF4-FFF2-40B4-BE49-F238E27FC236}">
                <a16:creationId xmlns:a16="http://schemas.microsoft.com/office/drawing/2014/main" id="{0B9339ED-F194-A167-C14F-E92D80E5D2F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i="1" smtClean="0"/>
              <a:t>2</a:t>
            </a:fld>
            <a:endParaRPr lang="en-AU" i="1" dirty="0"/>
          </a:p>
        </p:txBody>
      </p:sp>
      <p:graphicFrame>
        <p:nvGraphicFramePr>
          <p:cNvPr id="4" name="Table 5" descr="sentence builder to make sentences to express what I like to eat">
            <a:extLst>
              <a:ext uri="{FF2B5EF4-FFF2-40B4-BE49-F238E27FC236}">
                <a16:creationId xmlns:a16="http://schemas.microsoft.com/office/drawing/2014/main" id="{B218E2BA-8F35-10B6-BED8-33A9AA08007B}"/>
              </a:ext>
            </a:extLst>
          </p:cNvPr>
          <p:cNvGraphicFramePr>
            <a:graphicFrameLocks noGrp="1"/>
          </p:cNvGraphicFramePr>
          <p:nvPr>
            <p:extLst>
              <p:ext uri="{D42A27DB-BD31-4B8C-83A1-F6EECF244321}">
                <p14:modId xmlns:p14="http://schemas.microsoft.com/office/powerpoint/2010/main" val="2289657594"/>
              </p:ext>
            </p:extLst>
          </p:nvPr>
        </p:nvGraphicFramePr>
        <p:xfrm>
          <a:off x="410460" y="1114498"/>
          <a:ext cx="5188830" cy="5059680"/>
        </p:xfrm>
        <a:graphic>
          <a:graphicData uri="http://schemas.openxmlformats.org/drawingml/2006/table">
            <a:tbl>
              <a:tblPr firstRow="1" bandRow="1">
                <a:tableStyleId>{912C8C85-51F0-491E-9774-3900AFEF0FD7}</a:tableStyleId>
              </a:tblPr>
              <a:tblGrid>
                <a:gridCol w="3166392">
                  <a:extLst>
                    <a:ext uri="{9D8B030D-6E8A-4147-A177-3AD203B41FA5}">
                      <a16:colId xmlns:a16="http://schemas.microsoft.com/office/drawing/2014/main" val="1413225380"/>
                    </a:ext>
                  </a:extLst>
                </a:gridCol>
                <a:gridCol w="2022438">
                  <a:extLst>
                    <a:ext uri="{9D8B030D-6E8A-4147-A177-3AD203B41FA5}">
                      <a16:colId xmlns:a16="http://schemas.microsoft.com/office/drawing/2014/main" val="158673592"/>
                    </a:ext>
                  </a:extLst>
                </a:gridCol>
              </a:tblGrid>
              <a:tr h="5059680">
                <a:tc>
                  <a:txBody>
                    <a:bodyPr/>
                    <a:lstStyle/>
                    <a:p>
                      <a:pPr marL="0" marR="0" lvl="0" indent="0" algn="ctr" defTabSz="914377" rtl="0" eaLnBrk="1" fontAlgn="auto" latinLnBrk="0" hangingPunct="1">
                        <a:lnSpc>
                          <a:spcPct val="100000"/>
                        </a:lnSpc>
                        <a:spcBef>
                          <a:spcPts val="600"/>
                        </a:spcBef>
                        <a:spcAft>
                          <a:spcPts val="600"/>
                        </a:spcAft>
                        <a:buClrTx/>
                        <a:buSzTx/>
                        <a:buFontTx/>
                        <a:buNone/>
                        <a:tabLst/>
                        <a:defRPr/>
                      </a:pPr>
                      <a:r>
                        <a:rPr lang="de-DE" sz="1800" i="1" noProof="0" dirty="0">
                          <a:solidFill>
                            <a:schemeClr val="tx1"/>
                          </a:solidFill>
                          <a:latin typeface="+mn-lt"/>
                        </a:rPr>
                        <a:t>Saya mau ke</a:t>
                      </a:r>
                    </a:p>
                    <a:p>
                      <a:pPr marL="0" marR="0" lvl="0" indent="0" algn="ctr" defTabSz="914377" rtl="0" eaLnBrk="1" fontAlgn="auto" latinLnBrk="0" hangingPunct="1">
                        <a:lnSpc>
                          <a:spcPct val="100000"/>
                        </a:lnSpc>
                        <a:spcBef>
                          <a:spcPts val="600"/>
                        </a:spcBef>
                        <a:spcAft>
                          <a:spcPts val="600"/>
                        </a:spcAft>
                        <a:buClrTx/>
                        <a:buSzTx/>
                        <a:buFontTx/>
                        <a:buNone/>
                        <a:tabLst/>
                        <a:defRPr/>
                      </a:pPr>
                      <a:r>
                        <a:rPr lang="de-DE" sz="1800" i="1" noProof="0" dirty="0">
                          <a:solidFill>
                            <a:schemeClr val="tx1"/>
                          </a:solidFill>
                          <a:latin typeface="+mn-lt"/>
                        </a:rPr>
                        <a:t>Saya pikir mau ke</a:t>
                      </a:r>
                    </a:p>
                    <a:p>
                      <a:pPr algn="ctr">
                        <a:lnSpc>
                          <a:spcPct val="100000"/>
                        </a:lnSpc>
                        <a:spcBef>
                          <a:spcPts val="600"/>
                        </a:spcBef>
                        <a:spcAft>
                          <a:spcPts val="600"/>
                        </a:spcAft>
                      </a:pPr>
                      <a:r>
                        <a:rPr lang="de-DE" sz="1800" i="1" noProof="0" dirty="0">
                          <a:solidFill>
                            <a:schemeClr val="tx1"/>
                          </a:solidFill>
                          <a:latin typeface="+mn-lt"/>
                        </a:rPr>
                        <a:t>Saya rasa mau 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de-DE" sz="1800" b="0" i="1" noProof="0" dirty="0">
                          <a:solidFill>
                            <a:srgbClr val="000000"/>
                          </a:solidFill>
                          <a:effectLst/>
                          <a:latin typeface="+mn-lt"/>
                        </a:rPr>
                        <a:t>mal </a:t>
                      </a:r>
                    </a:p>
                    <a:p>
                      <a:pPr>
                        <a:lnSpc>
                          <a:spcPct val="100000"/>
                        </a:lnSpc>
                        <a:spcBef>
                          <a:spcPts val="600"/>
                        </a:spcBef>
                        <a:spcAft>
                          <a:spcPts val="600"/>
                        </a:spcAft>
                      </a:pPr>
                      <a:r>
                        <a:rPr lang="de-DE" sz="1800" b="0" i="1" noProof="0" dirty="0">
                          <a:solidFill>
                            <a:srgbClr val="000000"/>
                          </a:solidFill>
                          <a:effectLst/>
                          <a:latin typeface="+mn-lt"/>
                        </a:rPr>
                        <a:t>pasar</a:t>
                      </a:r>
                    </a:p>
                    <a:p>
                      <a:pPr>
                        <a:lnSpc>
                          <a:spcPct val="100000"/>
                        </a:lnSpc>
                        <a:spcBef>
                          <a:spcPts val="600"/>
                        </a:spcBef>
                        <a:spcAft>
                          <a:spcPts val="600"/>
                        </a:spcAft>
                      </a:pPr>
                      <a:r>
                        <a:rPr lang="de-DE" sz="1800" b="0" i="1" noProof="0" dirty="0">
                          <a:solidFill>
                            <a:srgbClr val="000000"/>
                          </a:solidFill>
                          <a:effectLst/>
                          <a:latin typeface="+mn-lt"/>
                        </a:rPr>
                        <a:t>pasar buah</a:t>
                      </a:r>
                    </a:p>
                    <a:p>
                      <a:pPr>
                        <a:lnSpc>
                          <a:spcPct val="100000"/>
                        </a:lnSpc>
                        <a:spcBef>
                          <a:spcPts val="600"/>
                        </a:spcBef>
                        <a:spcAft>
                          <a:spcPts val="600"/>
                        </a:spcAft>
                      </a:pPr>
                      <a:r>
                        <a:rPr lang="de-DE" sz="1800" b="0" i="1" noProof="0" dirty="0">
                          <a:solidFill>
                            <a:srgbClr val="000000"/>
                          </a:solidFill>
                          <a:effectLst/>
                          <a:latin typeface="+mn-lt"/>
                        </a:rPr>
                        <a:t>pasar seni</a:t>
                      </a:r>
                    </a:p>
                    <a:p>
                      <a:pPr>
                        <a:lnSpc>
                          <a:spcPct val="100000"/>
                        </a:lnSpc>
                        <a:spcBef>
                          <a:spcPts val="600"/>
                        </a:spcBef>
                        <a:spcAft>
                          <a:spcPts val="600"/>
                        </a:spcAft>
                      </a:pPr>
                      <a:r>
                        <a:rPr lang="de-DE" sz="1800" b="0" i="1" noProof="0" dirty="0">
                          <a:solidFill>
                            <a:srgbClr val="000000"/>
                          </a:solidFill>
                          <a:effectLst/>
                          <a:latin typeface="+mn-lt"/>
                        </a:rPr>
                        <a:t>pasar malam</a:t>
                      </a:r>
                    </a:p>
                    <a:p>
                      <a:pPr>
                        <a:lnSpc>
                          <a:spcPct val="100000"/>
                        </a:lnSpc>
                        <a:spcBef>
                          <a:spcPts val="600"/>
                        </a:spcBef>
                        <a:spcAft>
                          <a:spcPts val="600"/>
                        </a:spcAft>
                      </a:pPr>
                      <a:r>
                        <a:rPr lang="de-DE" sz="1800" b="0" i="1" noProof="0" dirty="0">
                          <a:solidFill>
                            <a:srgbClr val="000000"/>
                          </a:solidFill>
                          <a:effectLst/>
                          <a:latin typeface="+mn-lt"/>
                        </a:rPr>
                        <a:t>pasar swalayan</a:t>
                      </a:r>
                    </a:p>
                    <a:p>
                      <a:pPr marL="0" marR="0" lvl="0" indent="0" algn="l" defTabSz="914377" rtl="0" eaLnBrk="1" fontAlgn="auto" latinLnBrk="0" hangingPunct="1">
                        <a:lnSpc>
                          <a:spcPct val="100000"/>
                        </a:lnSpc>
                        <a:spcBef>
                          <a:spcPts val="600"/>
                        </a:spcBef>
                        <a:spcAft>
                          <a:spcPts val="600"/>
                        </a:spcAft>
                        <a:buClrTx/>
                        <a:buSzTx/>
                        <a:buFontTx/>
                        <a:buNone/>
                        <a:tabLst/>
                        <a:defRPr/>
                      </a:pPr>
                      <a:r>
                        <a:rPr lang="de-DE" sz="1800" b="0" i="1" noProof="0" dirty="0">
                          <a:solidFill>
                            <a:srgbClr val="000000"/>
                          </a:solidFill>
                          <a:effectLst/>
                          <a:latin typeface="+mn-lt"/>
                        </a:rPr>
                        <a:t>tempat berbelanja</a:t>
                      </a:r>
                    </a:p>
                    <a:p>
                      <a:pPr>
                        <a:lnSpc>
                          <a:spcPct val="100000"/>
                        </a:lnSpc>
                        <a:spcBef>
                          <a:spcPts val="600"/>
                        </a:spcBef>
                        <a:spcAft>
                          <a:spcPts val="600"/>
                        </a:spcAft>
                      </a:pPr>
                      <a:r>
                        <a:rPr lang="de-DE" sz="1800" b="0" i="1" noProof="0" dirty="0">
                          <a:solidFill>
                            <a:srgbClr val="000000"/>
                          </a:solidFill>
                          <a:effectLst/>
                          <a:latin typeface="+mn-lt"/>
                        </a:rPr>
                        <a:t>toko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45809963"/>
                  </a:ext>
                </a:extLst>
              </a:tr>
            </a:tbl>
          </a:graphicData>
        </a:graphic>
      </p:graphicFrame>
      <p:graphicFrame>
        <p:nvGraphicFramePr>
          <p:cNvPr id="5" name="Table 5" descr="sentence builder to make sentences to express what I like to eat">
            <a:extLst>
              <a:ext uri="{FF2B5EF4-FFF2-40B4-BE49-F238E27FC236}">
                <a16:creationId xmlns:a16="http://schemas.microsoft.com/office/drawing/2014/main" id="{18000B7F-AF20-3AF7-B2EC-499F4B8FD355}"/>
              </a:ext>
            </a:extLst>
          </p:cNvPr>
          <p:cNvGraphicFramePr>
            <a:graphicFrameLocks noGrp="1"/>
          </p:cNvGraphicFramePr>
          <p:nvPr>
            <p:extLst>
              <p:ext uri="{D42A27DB-BD31-4B8C-83A1-F6EECF244321}">
                <p14:modId xmlns:p14="http://schemas.microsoft.com/office/powerpoint/2010/main" val="2413735682"/>
              </p:ext>
            </p:extLst>
          </p:nvPr>
        </p:nvGraphicFramePr>
        <p:xfrm>
          <a:off x="6247195" y="1114497"/>
          <a:ext cx="4180343" cy="5038877"/>
        </p:xfrm>
        <a:graphic>
          <a:graphicData uri="http://schemas.openxmlformats.org/drawingml/2006/table">
            <a:tbl>
              <a:tblPr firstRow="1" bandRow="1">
                <a:tableStyleId>{912C8C85-51F0-491E-9774-3900AFEF0FD7}</a:tableStyleId>
              </a:tblPr>
              <a:tblGrid>
                <a:gridCol w="1899386">
                  <a:extLst>
                    <a:ext uri="{9D8B030D-6E8A-4147-A177-3AD203B41FA5}">
                      <a16:colId xmlns:a16="http://schemas.microsoft.com/office/drawing/2014/main" val="1413225380"/>
                    </a:ext>
                  </a:extLst>
                </a:gridCol>
                <a:gridCol w="2280957">
                  <a:extLst>
                    <a:ext uri="{9D8B030D-6E8A-4147-A177-3AD203B41FA5}">
                      <a16:colId xmlns:a16="http://schemas.microsoft.com/office/drawing/2014/main" val="158673592"/>
                    </a:ext>
                  </a:extLst>
                </a:gridCol>
              </a:tblGrid>
              <a:tr h="3704929">
                <a:tc rowSpan="2">
                  <a:txBody>
                    <a:bodyPr/>
                    <a:lstStyle/>
                    <a:p>
                      <a:pPr algn="ctr">
                        <a:lnSpc>
                          <a:spcPct val="100000"/>
                        </a:lnSpc>
                        <a:spcBef>
                          <a:spcPts val="600"/>
                        </a:spcBef>
                        <a:spcAft>
                          <a:spcPts val="600"/>
                        </a:spcAft>
                      </a:pPr>
                      <a:r>
                        <a:rPr lang="de-DE" sz="1800" i="1" noProof="0" dirty="0">
                          <a:solidFill>
                            <a:schemeClr val="tx1"/>
                          </a:solidFill>
                          <a:latin typeface="+mn-lt"/>
                        </a:rPr>
                        <a:t>karena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00000"/>
                        </a:lnSpc>
                        <a:spcBef>
                          <a:spcPts val="600"/>
                        </a:spcBef>
                        <a:spcAft>
                          <a:spcPts val="600"/>
                        </a:spcAft>
                      </a:pPr>
                      <a:r>
                        <a:rPr lang="de-DE" sz="1800" b="0" i="1" noProof="0" dirty="0">
                          <a:solidFill>
                            <a:schemeClr val="tx1"/>
                          </a:solidFill>
                          <a:effectLst/>
                          <a:latin typeface="Arial" panose="020B0604020202020204" pitchFamily="34" charset="0"/>
                        </a:rPr>
                        <a:t>murah.</a:t>
                      </a:r>
                    </a:p>
                    <a:p>
                      <a:pPr>
                        <a:lnSpc>
                          <a:spcPct val="100000"/>
                        </a:lnSpc>
                        <a:spcBef>
                          <a:spcPts val="600"/>
                        </a:spcBef>
                        <a:spcAft>
                          <a:spcPts val="600"/>
                        </a:spcAft>
                      </a:pPr>
                      <a:r>
                        <a:rPr lang="de-DE" sz="1800" b="0" i="1" noProof="0" dirty="0">
                          <a:solidFill>
                            <a:schemeClr val="tx1"/>
                          </a:solidFill>
                          <a:effectLst/>
                          <a:latin typeface="Arial" panose="020B0604020202020204" pitchFamily="34" charset="0"/>
                        </a:rPr>
                        <a:t>mahal.</a:t>
                      </a:r>
                    </a:p>
                    <a:p>
                      <a:pPr>
                        <a:lnSpc>
                          <a:spcPct val="100000"/>
                        </a:lnSpc>
                        <a:spcBef>
                          <a:spcPts val="600"/>
                        </a:spcBef>
                        <a:spcAft>
                          <a:spcPts val="600"/>
                        </a:spcAft>
                      </a:pPr>
                      <a:r>
                        <a:rPr lang="de-DE" sz="1800" b="0" i="1" noProof="0" dirty="0">
                          <a:solidFill>
                            <a:schemeClr val="tx1"/>
                          </a:solidFill>
                          <a:effectLst/>
                          <a:latin typeface="Arial" panose="020B0604020202020204" pitchFamily="34" charset="0"/>
                        </a:rPr>
                        <a:t>trendi.</a:t>
                      </a:r>
                    </a:p>
                    <a:p>
                      <a:pPr>
                        <a:lnSpc>
                          <a:spcPct val="100000"/>
                        </a:lnSpc>
                        <a:spcBef>
                          <a:spcPts val="600"/>
                        </a:spcBef>
                        <a:spcAft>
                          <a:spcPts val="600"/>
                        </a:spcAft>
                      </a:pPr>
                      <a:r>
                        <a:rPr lang="de-DE" sz="1800" b="0" i="1" noProof="0" dirty="0">
                          <a:solidFill>
                            <a:schemeClr val="tx1"/>
                          </a:solidFill>
                          <a:effectLst/>
                          <a:latin typeface="Arial" panose="020B0604020202020204" pitchFamily="34" charset="0"/>
                        </a:rPr>
                        <a:t>modern.</a:t>
                      </a:r>
                    </a:p>
                    <a:p>
                      <a:pPr>
                        <a:lnSpc>
                          <a:spcPct val="100000"/>
                        </a:lnSpc>
                        <a:spcBef>
                          <a:spcPts val="600"/>
                        </a:spcBef>
                        <a:spcAft>
                          <a:spcPts val="600"/>
                        </a:spcAft>
                      </a:pPr>
                      <a:r>
                        <a:rPr lang="de-DE" sz="1800" b="0" i="1" noProof="0" dirty="0">
                          <a:solidFill>
                            <a:schemeClr val="tx1"/>
                          </a:solidFill>
                          <a:effectLst/>
                          <a:latin typeface="Arial" panose="020B0604020202020204" pitchFamily="34" charset="0"/>
                        </a:rPr>
                        <a:t>keren.</a:t>
                      </a:r>
                    </a:p>
                    <a:p>
                      <a:pPr>
                        <a:lnSpc>
                          <a:spcPct val="100000"/>
                        </a:lnSpc>
                        <a:spcBef>
                          <a:spcPts val="600"/>
                        </a:spcBef>
                        <a:spcAft>
                          <a:spcPts val="600"/>
                        </a:spcAft>
                      </a:pPr>
                      <a:r>
                        <a:rPr lang="de-DE" sz="1800" b="0" i="1" noProof="0" dirty="0">
                          <a:solidFill>
                            <a:schemeClr val="tx1"/>
                          </a:solidFill>
                          <a:effectLst/>
                          <a:latin typeface="Arial" panose="020B0604020202020204" pitchFamily="34" charset="0"/>
                        </a:rPr>
                        <a:t>asli.</a:t>
                      </a:r>
                    </a:p>
                    <a:p>
                      <a:pPr>
                        <a:lnSpc>
                          <a:spcPct val="100000"/>
                        </a:lnSpc>
                        <a:spcBef>
                          <a:spcPts val="600"/>
                        </a:spcBef>
                        <a:spcAft>
                          <a:spcPts val="600"/>
                        </a:spcAft>
                      </a:pPr>
                      <a:r>
                        <a:rPr lang="de-DE" sz="1800" b="0" i="1" noProof="0" dirty="0">
                          <a:solidFill>
                            <a:schemeClr val="tx1"/>
                          </a:solidFill>
                          <a:effectLst/>
                          <a:latin typeface="Arial" panose="020B0604020202020204" pitchFamily="34" charset="0"/>
                        </a:rPr>
                        <a:t>berkualitas tinggi.</a:t>
                      </a:r>
                    </a:p>
                    <a:p>
                      <a:pPr>
                        <a:lnSpc>
                          <a:spcPct val="100000"/>
                        </a:lnSpc>
                        <a:spcBef>
                          <a:spcPts val="600"/>
                        </a:spcBef>
                        <a:spcAft>
                          <a:spcPts val="600"/>
                        </a:spcAft>
                      </a:pPr>
                      <a:r>
                        <a:rPr lang="de-DE" sz="1800" b="0" i="1" noProof="0" dirty="0">
                          <a:solidFill>
                            <a:schemeClr val="tx1"/>
                          </a:solidFill>
                          <a:effectLst/>
                          <a:latin typeface="Arial" panose="020B0604020202020204" pitchFamily="34" charset="0"/>
                        </a:rPr>
                        <a:t>ada banyak pilihan.</a:t>
                      </a:r>
                      <a:endParaRPr lang="de-DE" sz="1800" b="0" i="1" noProof="0" dirty="0">
                        <a:solidFill>
                          <a:srgbClr val="00000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145809963"/>
                  </a:ext>
                </a:extLst>
              </a:tr>
              <a:tr h="1333948">
                <a:tc vMerge="1">
                  <a:txBody>
                    <a:bodyPr/>
                    <a:lstStyle/>
                    <a:p>
                      <a:pPr>
                        <a:lnSpc>
                          <a:spcPct val="100000"/>
                        </a:lnSpc>
                        <a:spcBef>
                          <a:spcPts val="600"/>
                        </a:spcBef>
                        <a:spcAft>
                          <a:spcPts val="600"/>
                        </a:spcAft>
                      </a:pPr>
                      <a:endParaRPr lang="de-DE" sz="1800" i="1" noProof="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00000"/>
                        </a:lnSpc>
                        <a:spcBef>
                          <a:spcPts val="600"/>
                        </a:spcBef>
                        <a:spcAft>
                          <a:spcPts val="600"/>
                        </a:spcAft>
                      </a:pPr>
                      <a:r>
                        <a:rPr lang="de-DE" sz="1800" b="0" i="1" noProof="0" dirty="0">
                          <a:solidFill>
                            <a:schemeClr val="tx1"/>
                          </a:solidFill>
                          <a:effectLst/>
                          <a:latin typeface="Arial" panose="020B0604020202020204" pitchFamily="34" charset="0"/>
                        </a:rPr>
                        <a:t>saya suka...</a:t>
                      </a:r>
                    </a:p>
                    <a:p>
                      <a:pPr>
                        <a:lnSpc>
                          <a:spcPct val="100000"/>
                        </a:lnSpc>
                        <a:spcBef>
                          <a:spcPts val="600"/>
                        </a:spcBef>
                        <a:spcAft>
                          <a:spcPts val="600"/>
                        </a:spcAft>
                      </a:pPr>
                      <a:r>
                        <a:rPr lang="de-DE" sz="1800" b="0" i="1" noProof="0" dirty="0">
                          <a:solidFill>
                            <a:schemeClr val="tx1"/>
                          </a:solidFill>
                          <a:effectLst/>
                          <a:latin typeface="Arial" panose="020B0604020202020204" pitchFamily="34" charset="0"/>
                        </a:rPr>
                        <a:t>saya mau beli...</a:t>
                      </a:r>
                    </a:p>
                    <a:p>
                      <a:pPr>
                        <a:lnSpc>
                          <a:spcPct val="100000"/>
                        </a:lnSpc>
                        <a:spcBef>
                          <a:spcPts val="600"/>
                        </a:spcBef>
                        <a:spcAft>
                          <a:spcPts val="600"/>
                        </a:spcAft>
                      </a:pPr>
                      <a:r>
                        <a:rPr lang="de-DE" sz="1800" b="0" i="1" noProof="0" dirty="0">
                          <a:solidFill>
                            <a:schemeClr val="tx1"/>
                          </a:solidFill>
                          <a:effectLst/>
                          <a:latin typeface="Arial" panose="020B0604020202020204" pitchFamily="34" charset="0"/>
                        </a:rPr>
                        <a:t>ada...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718677173"/>
                  </a:ext>
                </a:extLst>
              </a:tr>
            </a:tbl>
          </a:graphicData>
        </a:graphic>
      </p:graphicFrame>
    </p:spTree>
    <p:extLst>
      <p:ext uri="{BB962C8B-B14F-4D97-AF65-F5344CB8AC3E}">
        <p14:creationId xmlns:p14="http://schemas.microsoft.com/office/powerpoint/2010/main" val="317066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B5B735-F620-0DB4-FAE1-5EAB8806F892}"/>
              </a:ext>
            </a:extLst>
          </p:cNvPr>
          <p:cNvSpPr>
            <a:spLocks noGrp="1"/>
          </p:cNvSpPr>
          <p:nvPr>
            <p:ph type="title"/>
          </p:nvPr>
        </p:nvSpPr>
        <p:spPr/>
        <p:txBody>
          <a:bodyPr/>
          <a:lstStyle/>
          <a:p>
            <a:r>
              <a:rPr lang="en-AU" dirty="0">
                <a:solidFill>
                  <a:schemeClr val="accent1"/>
                </a:solidFill>
              </a:rPr>
              <a:t>Disclaimer</a:t>
            </a:r>
          </a:p>
        </p:txBody>
      </p:sp>
      <p:sp>
        <p:nvSpPr>
          <p:cNvPr id="3" name="TextBox 2">
            <a:extLst>
              <a:ext uri="{FF2B5EF4-FFF2-40B4-BE49-F238E27FC236}">
                <a16:creationId xmlns:a16="http://schemas.microsoft.com/office/drawing/2014/main" id="{B65009A8-CFEE-B9BF-CDA3-63C4C27B7D6E}"/>
              </a:ext>
              <a:ext uri="{C183D7F6-B498-43B3-948B-1728B52AA6E4}">
                <adec:decorative xmlns:adec="http://schemas.microsoft.com/office/drawing/2017/decorative" val="0"/>
              </a:ext>
            </a:extLst>
          </p:cNvPr>
          <p:cNvSpPr txBox="1"/>
          <p:nvPr/>
        </p:nvSpPr>
        <p:spPr>
          <a:xfrm>
            <a:off x="360000" y="1644606"/>
            <a:ext cx="10917600" cy="3263988"/>
          </a:xfrm>
          <a:prstGeom prst="rect">
            <a:avLst/>
          </a:prstGeom>
          <a:noFill/>
        </p:spPr>
        <p:txBody>
          <a:bodyPr wrap="square" lIns="0" tIns="0" rIns="0" bIns="0" rtlCol="0">
            <a:noAutofit/>
          </a:bodyPr>
          <a:lstStyle/>
          <a:p>
            <a:pPr>
              <a:lnSpc>
                <a:spcPct val="150000"/>
              </a:lnSpc>
            </a:pPr>
            <a:r>
              <a:rPr lang="en-AU" sz="1600" dirty="0">
                <a:effectLst/>
                <a:ea typeface="Calibri" panose="020F0502020204030204" pitchFamily="34" charset="0"/>
              </a:rPr>
              <a:t>This scaffold is based on </a:t>
            </a:r>
            <a:r>
              <a:rPr lang="en-AU" sz="1600" dirty="0">
                <a:solidFill>
                  <a:srgbClr val="146CFD"/>
                </a:solidFill>
                <a:effectLst/>
                <a:ea typeface="Calibri" panose="020F0502020204030204" pitchFamily="34" charset="0"/>
                <a:hlinkClick r:id="rId3"/>
              </a:rPr>
              <a:t>Sentence builders</a:t>
            </a:r>
            <a:r>
              <a:rPr lang="en-AU" sz="1600" dirty="0">
                <a:effectLst/>
                <a:ea typeface="Calibri" panose="020F0502020204030204" pitchFamily="34" charset="0"/>
              </a:rPr>
              <a:t> (accessed 3 October 2023), which are a pedagogical tool central to the Extensive Processing Instruction (EPI) approach developed by Dr Gianfranco Conti. Sentence builder tables contain words and chunks which combine to form sentences, supporting students to generate a large range of different sentences. In order to provide editable tables for teachers, as part of the support for </a:t>
            </a:r>
            <a:r>
              <a:rPr lang="en-AU" sz="1600" i="1" dirty="0">
                <a:effectLst/>
                <a:ea typeface="Calibri" panose="020F0502020204030204" pitchFamily="34" charset="0"/>
              </a:rPr>
              <a:t>The Modern Languages K–10 Syllabus</a:t>
            </a:r>
            <a:r>
              <a:rPr lang="en-AU" sz="1600" dirty="0">
                <a:effectLst/>
                <a:ea typeface="Calibri" panose="020F0502020204030204" pitchFamily="34" charset="0"/>
              </a:rPr>
              <a:t>, the tables included in this resource contain merged cells. Students who need to access content using a screen reader may need to be provided with an alternative format. Please contact </a:t>
            </a:r>
            <a:r>
              <a:rPr lang="en-AU" sz="1600" u="sng" dirty="0">
                <a:solidFill>
                  <a:srgbClr val="0563C1"/>
                </a:solidFill>
                <a:effectLst/>
                <a:ea typeface="Calibri" panose="020F0502020204030204" pitchFamily="34" charset="0"/>
                <a:hlinkClick r:id="rId4" tooltip="mailto:languagesnsw@det.nsw.edu.au"/>
              </a:rPr>
              <a:t>languagesnsw@det.nsw.edu.au</a:t>
            </a:r>
            <a:r>
              <a:rPr lang="en-AU" sz="1600" dirty="0">
                <a:effectLst/>
                <a:ea typeface="Calibri" panose="020F0502020204030204" pitchFamily="34" charset="0"/>
              </a:rPr>
              <a:t> if you require an accessible version of this resource.</a:t>
            </a:r>
          </a:p>
          <a:p>
            <a:pPr algn="l">
              <a:lnSpc>
                <a:spcPct val="150000"/>
              </a:lnSpc>
            </a:pPr>
            <a:endParaRPr lang="en-AU" sz="1800" dirty="0"/>
          </a:p>
        </p:txBody>
      </p:sp>
      <p:sp>
        <p:nvSpPr>
          <p:cNvPr id="2" name="Slide Number Placeholder 1">
            <a:extLst>
              <a:ext uri="{FF2B5EF4-FFF2-40B4-BE49-F238E27FC236}">
                <a16:creationId xmlns:a16="http://schemas.microsoft.com/office/drawing/2014/main" id="{EB56B396-F2AA-710B-D08C-3193FD26E34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356736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dirty="0">
                <a:solidFill>
                  <a:schemeClr val="bg1"/>
                </a:solidFil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dirty="0">
                <a:hlinkClick r:id="rId3">
                  <a:extLst>
                    <a:ext uri="{A12FA001-AC4F-418D-AE19-62706E023703}">
                      <ahyp:hlinkClr xmlns:ahyp="http://schemas.microsoft.com/office/drawing/2018/hyperlinkcolor" val="tx"/>
                    </a:ext>
                  </a:extLst>
                </a:hlinkClick>
              </a:rPr>
              <a:t>© State of New South Wales (Department of Education), 2024 </a:t>
            </a:r>
            <a:endParaRPr lang="en-AU" dirty="0"/>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60001" y="1493838"/>
            <a:ext cx="10897280" cy="5180012"/>
          </a:xfrm>
        </p:spPr>
        <p:txBody>
          <a:bodyPr/>
          <a:lstStyle/>
          <a:p>
            <a:pPr>
              <a:lnSpc>
                <a:spcPct val="150000"/>
              </a:lnSpc>
              <a:spcAft>
                <a:spcPts val="600"/>
              </a:spcAft>
            </a:pPr>
            <a:r>
              <a:rPr lang="en-AU" sz="1200" b="0" i="0" dirty="0">
                <a:solidFill>
                  <a:schemeClr val="bg1"/>
                </a:solidFill>
                <a:effectLst/>
              </a:rPr>
              <a:t>The copyright material published in this resource is subject to the </a:t>
            </a:r>
            <a:r>
              <a:rPr lang="en-AU" sz="1200" b="0" i="1" dirty="0">
                <a:solidFill>
                  <a:schemeClr val="bg1"/>
                </a:solidFill>
                <a:effectLst/>
              </a:rPr>
              <a:t>Copyright Act 1968</a:t>
            </a:r>
            <a:r>
              <a:rPr lang="en-AU" sz="1200" b="0" i="0" dirty="0">
                <a:solidFill>
                  <a:schemeClr val="bg1"/>
                </a:solidFill>
                <a:effectLst/>
              </a:rPr>
              <a:t> (</a:t>
            </a:r>
            <a:r>
              <a:rPr lang="en-AU" sz="1200" b="0" i="0" dirty="0" err="1">
                <a:solidFill>
                  <a:schemeClr val="bg1"/>
                </a:solidFill>
                <a:effectLst/>
              </a:rPr>
              <a:t>Cth</a:t>
            </a:r>
            <a:r>
              <a:rPr lang="en-AU" sz="1200" b="0" i="0" dirty="0">
                <a:solidFill>
                  <a:schemeClr val="bg1"/>
                </a:solidFill>
                <a:effectLst/>
              </a:rPr>
              <a:t>) and is owned by the NSW Department of Education or, where indicated, by a party other than the NSW Department of Education (third-party material). </a:t>
            </a:r>
          </a:p>
          <a:p>
            <a:pPr>
              <a:lnSpc>
                <a:spcPct val="150000"/>
              </a:lnSpc>
              <a:spcAft>
                <a:spcPts val="600"/>
              </a:spcAft>
            </a:pPr>
            <a:r>
              <a:rPr lang="en-AU" sz="1200" b="0" i="0" dirty="0">
                <a:solidFill>
                  <a:schemeClr val="bg1"/>
                </a:solidFill>
                <a:effectLst/>
              </a:rPr>
              <a:t>Copyright material available in this resource and owned by the NSW Department of Education is licensed under a </a:t>
            </a:r>
            <a:r>
              <a:rPr lang="en-AU" sz="1200" b="0" i="0" u="sng" strike="noStrike" dirty="0">
                <a:solidFill>
                  <a:schemeClr val="accent4"/>
                </a:solidFill>
                <a:effectLst/>
                <a:hlinkClick r:id="rId4">
                  <a:extLst>
                    <a:ext uri="{A12FA001-AC4F-418D-AE19-62706E023703}">
                      <ahyp:hlinkClr xmlns:ahyp="http://schemas.microsoft.com/office/drawing/2018/hyperlinkcolor" val="tx"/>
                    </a:ext>
                  </a:extLst>
                </a:hlinkClick>
              </a:rPr>
              <a:t>Creative Commons Attribution 4.0 International (CC BY 4.0) license</a:t>
            </a:r>
            <a:r>
              <a:rPr lang="en-AU" sz="1200" b="0" i="0" dirty="0">
                <a:solidFill>
                  <a:schemeClr val="bg1"/>
                </a:solidFill>
                <a:effectLst/>
              </a:rPr>
              <a:t>.</a:t>
            </a:r>
            <a:r>
              <a:rPr lang="en-AU" sz="1200" b="0" i="0" dirty="0">
                <a:solidFill>
                  <a:schemeClr val="accent4"/>
                </a:solidFill>
                <a:effectLst/>
              </a:rPr>
              <a:t> </a:t>
            </a:r>
            <a:endParaRPr lang="en-AU" sz="1200" dirty="0">
              <a:solidFill>
                <a:schemeClr val="accent4"/>
              </a:solidFill>
            </a:endParaRPr>
          </a:p>
          <a:p>
            <a:pPr algn="l" rtl="0" fontAlgn="base">
              <a:lnSpc>
                <a:spcPct val="150000"/>
              </a:lnSpc>
              <a:spcAft>
                <a:spcPts val="600"/>
              </a:spcAft>
            </a:pPr>
            <a:r>
              <a:rPr lang="en-AU" sz="1200" b="0" i="0" dirty="0">
                <a:solidFill>
                  <a:schemeClr val="bg1"/>
                </a:solidFill>
                <a:effectLst/>
              </a:rPr>
              <a:t>This license allows you to share and adapt the material for any purpose, even commercially. </a:t>
            </a:r>
          </a:p>
          <a:p>
            <a:pPr algn="l" rtl="0" fontAlgn="base">
              <a:lnSpc>
                <a:spcPct val="150000"/>
              </a:lnSpc>
              <a:spcAft>
                <a:spcPts val="600"/>
              </a:spcAft>
            </a:pPr>
            <a:r>
              <a:rPr lang="en-AU" sz="1200" b="0" i="0" dirty="0">
                <a:solidFill>
                  <a:schemeClr val="bg1"/>
                </a:solidFill>
                <a:effectLst/>
              </a:rPr>
              <a:t>Attribution should be given to © State of New South Wales (Department of Education), 2024. </a:t>
            </a:r>
          </a:p>
          <a:p>
            <a:pPr algn="l" rtl="0" fontAlgn="base">
              <a:lnSpc>
                <a:spcPct val="150000"/>
              </a:lnSpc>
              <a:spcAft>
                <a:spcPts val="0"/>
              </a:spcAft>
            </a:pPr>
            <a:r>
              <a:rPr lang="en-AU" sz="1200" b="0" i="0" dirty="0">
                <a:solidFill>
                  <a:schemeClr val="bg1"/>
                </a:solidFill>
                <a:effectLst/>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b="1" i="0" dirty="0">
                <a:solidFill>
                  <a:schemeClr val="bg1"/>
                </a:solidFill>
                <a:effectLst/>
                <a:latin typeface="+mj-lt"/>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b="0" i="1" dirty="0">
                <a:solidFill>
                  <a:schemeClr val="bg1"/>
                </a:solidFill>
                <a:effectLst/>
              </a:rPr>
              <a:t>Copyright Act 1968 </a:t>
            </a:r>
            <a:r>
              <a:rPr lang="en-AU" sz="1200" b="0" i="0" dirty="0">
                <a:solidFill>
                  <a:schemeClr val="bg1"/>
                </a:solidFill>
                <a:effectLst/>
              </a:rPr>
              <a:t>(</a:t>
            </a:r>
            <a:r>
              <a:rPr lang="en-AU" sz="1200" b="0" i="0" dirty="0" err="1">
                <a:solidFill>
                  <a:schemeClr val="bg1"/>
                </a:solidFill>
                <a:effectLst/>
              </a:rPr>
              <a:t>Cth</a:t>
            </a:r>
            <a:r>
              <a:rPr lang="en-AU" sz="1200" b="0" i="0" dirty="0">
                <a:solidFill>
                  <a:schemeClr val="bg1"/>
                </a:solidFill>
                <a:effectLst/>
              </a:rPr>
              <a:t>). The department accepts no responsibility for content on third-party websites. </a:t>
            </a:r>
          </a:p>
        </p:txBody>
      </p:sp>
      <p:pic>
        <p:nvPicPr>
          <p:cNvPr id="1036" name="Picture 12" descr="Creative Commons Attribution licence logo">
            <a:extLst>
              <a:ext uri="{FF2B5EF4-FFF2-40B4-BE49-F238E27FC236}">
                <a16:creationId xmlns:a16="http://schemas.microsoft.com/office/drawing/2014/main" id="{05829CEB-4804-F2B2-D767-87B62D988E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4972" y="3052542"/>
            <a:ext cx="1406523" cy="48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50d881a561cc97d82f472489063dc881">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daf5a95862ef58113abcb680b016f55c"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E24061-9296-4AB2-BEFA-9B4B04212BDB}"/>
</file>

<file path=customXml/itemProps2.xml><?xml version="1.0" encoding="utf-8"?>
<ds:datastoreItem xmlns:ds="http://schemas.openxmlformats.org/officeDocument/2006/customXml" ds:itemID="{3680DAA2-907E-4CB5-B016-D0DA35A045BF}">
  <ds:schemaRefs>
    <ds:schemaRef ds:uri="654a006b-cedf-4f35-a676-59854467968c"/>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71c5a270-2cab-4081-bd60-6681928412a9"/>
    <ds:schemaRef ds:uri="http://purl.org/dc/terms/"/>
    <ds:schemaRef ds:uri="98740c54-966f-451d-a76c-e38eb7fddd55"/>
  </ds:schemaRefs>
</ds:datastoreItem>
</file>

<file path=customXml/itemProps3.xml><?xml version="1.0" encoding="utf-8"?>
<ds:datastoreItem xmlns:ds="http://schemas.openxmlformats.org/officeDocument/2006/customXml" ds:itemID="{3529EC61-8433-4465-B5BF-F9D5B2C0BD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527</Words>
  <Application>Microsoft Macintosh PowerPoint</Application>
  <PresentationFormat>Widescreen</PresentationFormat>
  <Paragraphs>47</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Times New Roman</vt:lpstr>
      <vt:lpstr>Calibri</vt:lpstr>
      <vt:lpstr>Arial</vt:lpstr>
      <vt:lpstr>Public Sans Light</vt:lpstr>
      <vt:lpstr>Public Sans</vt:lpstr>
      <vt:lpstr>3_NSWG Corporate</vt:lpstr>
      <vt:lpstr>Sentence scaffold</vt:lpstr>
      <vt:lpstr>Mau ke mana? </vt:lpstr>
      <vt:lpstr>Disclaimer</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Sentence scaffold</dc:title>
  <dc:subject>modern languages; indonesian</dc:subject>
  <dc:creator>NSW Department of Education</dc:creator>
  <cp:keywords>modern languages; indonesian</cp:keywords>
  <cp:lastModifiedBy/>
  <dcterms:created xsi:type="dcterms:W3CDTF">2022-12-14T10:07:55Z</dcterms:created>
  <dcterms:modified xsi:type="dcterms:W3CDTF">2024-06-04T05:11:56Z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0x010100C6BC20BCFB223D4189F17F47419ECBA2</vt:lpwstr>
  </property>
  <property fmtid="{D5CDD505-2E9C-101B-9397-08002B2CF9AE}" pid="4" name="MSIP_Label_b603dfd7-d93a-4381-a340-2995d8282205_Enabled">
    <vt:lpwstr>true</vt:lpwstr>
  </property>
  <property fmtid="{D5CDD505-2E9C-101B-9397-08002B2CF9AE}" pid="5" name="MSIP_Label_b603dfd7-d93a-4381-a340-2995d8282205_SetDate">
    <vt:lpwstr>2023-08-07T02:13:14Z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236309a5-a59a-4b9d-99ec-b93407eaf6be</vt:lpwstr>
  </property>
  <property fmtid="{D5CDD505-2E9C-101B-9397-08002B2CF9AE}" pid="10" name="MSIP_Label_b603dfd7-d93a-4381-a340-2995d8282205_ContentBits">
    <vt:lpwstr>0</vt:lpwstr>
  </property>
</Properties>
</file>