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11"/>
  </p:notesMasterIdLst>
  <p:handoutMasterIdLst>
    <p:handoutMasterId r:id="rId12"/>
  </p:handoutMasterIdLst>
  <p:sldIdLst>
    <p:sldId id="485" r:id="rId5"/>
    <p:sldId id="2141411557" r:id="rId6"/>
    <p:sldId id="2141411558" r:id="rId7"/>
    <p:sldId id="2141411609" r:id="rId8"/>
    <p:sldId id="2141411610" r:id="rId9"/>
    <p:sldId id="2141411556" r:id="rId10"/>
  </p:sldIdLst>
  <p:sldSz cx="12192000" cy="6858000"/>
  <p:notesSz cx="6858000" cy="9144000"/>
  <p:embeddedFontLst>
    <p:embeddedFont>
      <p:font typeface="Public Sans" pitchFamily="2" charset="77"/>
      <p:regular r:id="rId13"/>
      <p:bold r:id="rId14"/>
      <p:italic r:id="rId15"/>
      <p:boldItalic r:id="rId16"/>
    </p:embeddedFont>
    <p:embeddedFont>
      <p:font typeface="Public Sans Light" pitchFamily="2" charset="77"/>
      <p:regular r:id="rId17"/>
      <p: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4CBB4B3-3397-45FC-769A-8FC378E8FA1C}" name="Kim McGown" initials="KM" userId="S::Kim.McGown@det.nsw.edu.au::918567f1-a53d-4ed9-b182-ffed37b959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00296C"/>
    <a:srgbClr val="CBEDFD"/>
    <a:srgbClr val="CDD3D6"/>
    <a:srgbClr val="EBEBEB"/>
    <a:srgbClr val="146CFD"/>
    <a:srgbClr val="0070C0"/>
    <a:srgbClr val="002664"/>
    <a:srgbClr val="0046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79184" autoAdjust="0"/>
  </p:normalViewPr>
  <p:slideViewPr>
    <p:cSldViewPr snapToGrid="0">
      <p:cViewPr varScale="1">
        <p:scale>
          <a:sx n="92" d="100"/>
          <a:sy n="92" d="100"/>
        </p:scale>
        <p:origin x="192" y="352"/>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Gomez" userId="45b48bc0-dd90-485f-846b-c9880ccc9375" providerId="ADAL" clId="{5AE257B1-47DA-41BA-AC82-FEC7011C20DC}"/>
    <pc:docChg chg="undo custSel">
      <pc:chgData name="Caitlin Gomez" userId="45b48bc0-dd90-485f-846b-c9880ccc9375" providerId="ADAL" clId="{5AE257B1-47DA-41BA-AC82-FEC7011C20DC}" dt="2024-05-22T22:57:16.023" v="2"/>
      <pc:docMkLst>
        <pc:docMk/>
      </pc:docMkLst>
      <pc:sldChg chg="addCm delCm">
        <pc:chgData name="Caitlin Gomez" userId="45b48bc0-dd90-485f-846b-c9880ccc9375" providerId="ADAL" clId="{5AE257B1-47DA-41BA-AC82-FEC7011C20DC}" dt="2024-05-22T22:57:16.023" v="2"/>
        <pc:sldMkLst>
          <pc:docMk/>
          <pc:sldMk cId="2694665873" sldId="2141411610"/>
        </pc:sldMkLst>
        <pc:extLst>
          <p:ext xmlns:p="http://schemas.openxmlformats.org/presentationml/2006/main" uri="{D6D511B9-2390-475A-947B-AFAB55BFBCF1}">
            <pc226:cmChg xmlns:pc226="http://schemas.microsoft.com/office/powerpoint/2022/06/main/command" chg="add del">
              <pc226:chgData name="Caitlin Gomez" userId="45b48bc0-dd90-485f-846b-c9880ccc9375" providerId="ADAL" clId="{5AE257B1-47DA-41BA-AC82-FEC7011C20DC}" dt="2024-05-22T22:57:16.023" v="2"/>
              <pc2:cmMkLst xmlns:pc2="http://schemas.microsoft.com/office/powerpoint/2019/9/main/command">
                <pc:docMk/>
                <pc:sldMk cId="2694665873" sldId="2141411610"/>
                <pc2:cmMk id="{68E736AC-FCFF-4FE7-890E-6FE1CA9648F9}"/>
              </pc2:cmMkLst>
            </pc226:cmChg>
          </p:ext>
        </pc:extLst>
      </pc:sldChg>
    </pc:docChg>
  </pc:docChgLst>
  <pc:docChgLst>
    <pc:chgData name="Kim McGown" userId="918567f1-a53d-4ed9-b182-ffed37b95916" providerId="ADAL" clId="{7D637DFE-E251-4698-A189-1D8583F215E8}"/>
    <pc:docChg chg="modSld">
      <pc:chgData name="Kim McGown" userId="918567f1-a53d-4ed9-b182-ffed37b95916" providerId="ADAL" clId="{7D637DFE-E251-4698-A189-1D8583F215E8}" dt="2024-05-22T04:38:28.149" v="23"/>
      <pc:docMkLst>
        <pc:docMk/>
      </pc:docMkLst>
      <pc:sldChg chg="modSp mod">
        <pc:chgData name="Kim McGown" userId="918567f1-a53d-4ed9-b182-ffed37b95916" providerId="ADAL" clId="{7D637DFE-E251-4698-A189-1D8583F215E8}" dt="2024-05-22T04:35:14.088" v="22" actId="114"/>
        <pc:sldMkLst>
          <pc:docMk/>
          <pc:sldMk cId="1315112476" sldId="2141411556"/>
        </pc:sldMkLst>
        <pc:spChg chg="mod">
          <ac:chgData name="Kim McGown" userId="918567f1-a53d-4ed9-b182-ffed37b95916" providerId="ADAL" clId="{7D637DFE-E251-4698-A189-1D8583F215E8}" dt="2024-05-22T04:35:14.088" v="22" actId="114"/>
          <ac:spMkLst>
            <pc:docMk/>
            <pc:sldMk cId="1315112476" sldId="2141411556"/>
            <ac:spMk id="4" creationId="{40894D74-5D85-F76E-67D6-D961585B67CF}"/>
          </ac:spMkLst>
        </pc:spChg>
      </pc:sldChg>
      <pc:sldChg chg="modSp mod addCm delCm modCm">
        <pc:chgData name="Kim McGown" userId="918567f1-a53d-4ed9-b182-ffed37b95916" providerId="ADAL" clId="{7D637DFE-E251-4698-A189-1D8583F215E8}" dt="2024-05-22T04:38:28.149" v="23"/>
        <pc:sldMkLst>
          <pc:docMk/>
          <pc:sldMk cId="1387305095" sldId="2141411609"/>
        </pc:sldMkLst>
        <pc:spChg chg="mod">
          <ac:chgData name="Kim McGown" userId="918567f1-a53d-4ed9-b182-ffed37b95916" providerId="ADAL" clId="{7D637DFE-E251-4698-A189-1D8583F215E8}" dt="2024-05-22T03:58:15.548" v="0" actId="790"/>
          <ac:spMkLst>
            <pc:docMk/>
            <pc:sldMk cId="1387305095" sldId="2141411609"/>
            <ac:spMk id="3" creationId="{6E895472-F5E6-4B4A-4B0E-9CF4322B399A}"/>
          </ac:spMkLst>
        </pc:spChg>
        <pc:extLst>
          <p:ext xmlns:p="http://schemas.openxmlformats.org/presentationml/2006/main" uri="{D6D511B9-2390-475A-947B-AFAB55BFBCF1}">
            <pc226:cmChg xmlns:pc226="http://schemas.microsoft.com/office/powerpoint/2022/06/main/command" chg="add del mod">
              <pc226:chgData name="Kim McGown" userId="918567f1-a53d-4ed9-b182-ffed37b95916" providerId="ADAL" clId="{7D637DFE-E251-4698-A189-1D8583F215E8}" dt="2024-05-22T04:38:28.149" v="23"/>
              <pc2:cmMkLst xmlns:pc2="http://schemas.microsoft.com/office/powerpoint/2019/9/main/command">
                <pc:docMk/>
                <pc:sldMk cId="1387305095" sldId="2141411609"/>
                <pc2:cmMk id="{7BC1AA42-F9E4-404B-AA35-0F4D213F58A2}"/>
              </pc2:cmMkLst>
            </pc226:cmChg>
          </p:ext>
        </pc:extLst>
      </pc:sldChg>
      <pc:sldChg chg="addCm">
        <pc:chgData name="Kim McGown" userId="918567f1-a53d-4ed9-b182-ffed37b95916" providerId="ADAL" clId="{7D637DFE-E251-4698-A189-1D8583F215E8}" dt="2024-05-22T04:10:24.135" v="3"/>
        <pc:sldMkLst>
          <pc:docMk/>
          <pc:sldMk cId="2694665873" sldId="2141411610"/>
        </pc:sldMkLst>
        <pc:extLst>
          <p:ext xmlns:p="http://schemas.openxmlformats.org/presentationml/2006/main" uri="{D6D511B9-2390-475A-947B-AFAB55BFBCF1}">
            <pc226:cmChg xmlns:pc226="http://schemas.microsoft.com/office/powerpoint/2022/06/main/command" chg="add">
              <pc226:chgData name="Kim McGown" userId="918567f1-a53d-4ed9-b182-ffed37b95916" providerId="ADAL" clId="{7D637DFE-E251-4698-A189-1D8583F215E8}" dt="2024-05-22T04:10:24.135" v="3"/>
              <pc2:cmMkLst xmlns:pc2="http://schemas.microsoft.com/office/powerpoint/2019/9/main/command">
                <pc:docMk/>
                <pc:sldMk cId="2694665873" sldId="2141411610"/>
                <pc2:cmMk id="{68E736AC-FCFF-4FE7-890E-6FE1CA9648F9}"/>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3/6/2024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3/6/2024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21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For the teacher:</a:t>
            </a:r>
          </a:p>
          <a:p>
            <a:r>
              <a:rPr lang="en-AU" dirty="0"/>
              <a:t>The</a:t>
            </a:r>
            <a:r>
              <a:rPr lang="en-AU" i="1" dirty="0"/>
              <a:t> –nya </a:t>
            </a:r>
            <a:r>
              <a:rPr lang="en-AU" dirty="0"/>
              <a:t>suffix may need to be discussed with students, depending on prior learning. Students may be aware that the </a:t>
            </a:r>
            <a:r>
              <a:rPr lang="en-AU" i="1" dirty="0"/>
              <a:t>–nya </a:t>
            </a:r>
            <a:r>
              <a:rPr lang="en-AU" dirty="0"/>
              <a:t>suffix can be used as the possessive form of the pronoun </a:t>
            </a:r>
            <a:r>
              <a:rPr lang="en-AU" i="1" dirty="0"/>
              <a:t>dia</a:t>
            </a:r>
            <a:r>
              <a:rPr lang="en-AU" dirty="0"/>
              <a:t> (to mean his/her). Here, the </a:t>
            </a:r>
            <a:r>
              <a:rPr lang="en-AU" i="1" dirty="0"/>
              <a:t>–nya </a:t>
            </a:r>
            <a:r>
              <a:rPr lang="en-AU" dirty="0"/>
              <a:t>suffix has a different function, acting similar to ‘the’ or ‘it’ in English. </a:t>
            </a:r>
            <a:r>
              <a:rPr lang="en-AU" i="1" dirty="0"/>
              <a:t>Berapa harganya? </a:t>
            </a:r>
            <a:r>
              <a:rPr lang="en-AU" dirty="0"/>
              <a:t>would therefore literally translate to ‘How much does IT cost?’ or What is THE cost?’.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72522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For the teacher:</a:t>
            </a:r>
          </a:p>
          <a:p>
            <a:r>
              <a:rPr lang="en-AU" dirty="0"/>
              <a:t>Translations of examples: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t>The price is 5 thousand rupiah.</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t>The price is twenty thousand rupiah.</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t>The price is one hundred thousand rupiah.</a:t>
            </a:r>
          </a:p>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400788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For the teacher:</a:t>
            </a:r>
          </a:p>
          <a:p>
            <a:r>
              <a:rPr lang="en-AU" dirty="0"/>
              <a:t>Translations of examples:</a:t>
            </a:r>
          </a:p>
          <a:p>
            <a:pPr marL="285750" indent="-285750">
              <a:buFont typeface="Arial" panose="020B0604020202020204" pitchFamily="34" charset="0"/>
              <a:buChar char="•"/>
            </a:pPr>
            <a:r>
              <a:rPr lang="en-AU" dirty="0"/>
              <a:t>How much is the fish?</a:t>
            </a:r>
          </a:p>
          <a:p>
            <a:pPr marL="285750" indent="-285750">
              <a:buFont typeface="Arial" panose="020B0604020202020204" pitchFamily="34" charset="0"/>
              <a:buChar char="•"/>
            </a:pPr>
            <a:r>
              <a:rPr lang="en-AU" dirty="0"/>
              <a:t>How much is the durian?</a:t>
            </a:r>
          </a:p>
          <a:p>
            <a:pPr marL="285750" indent="-285750">
              <a:buFont typeface="Arial" panose="020B0604020202020204" pitchFamily="34" charset="0"/>
              <a:buChar char="•"/>
            </a:pPr>
            <a:r>
              <a:rPr lang="en-AU" dirty="0"/>
              <a:t>How much is rice?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419931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For the teacher:</a:t>
            </a:r>
          </a:p>
          <a:p>
            <a:r>
              <a:rPr lang="en-AU" dirty="0"/>
              <a:t>Translations of examples:</a:t>
            </a:r>
          </a:p>
          <a:p>
            <a:pPr marL="285750" indent="-285750">
              <a:buFont typeface="Arial" panose="020B0604020202020204" pitchFamily="34" charset="0"/>
              <a:buChar char="•"/>
            </a:pPr>
            <a:r>
              <a:rPr lang="en-AU" dirty="0"/>
              <a:t>The price of the fish is 15 thousand rupiah.</a:t>
            </a:r>
          </a:p>
          <a:p>
            <a:pPr marL="285750" indent="-285750">
              <a:buFont typeface="Arial" panose="020B0604020202020204" pitchFamily="34" charset="0"/>
              <a:buChar char="•"/>
            </a:pPr>
            <a:r>
              <a:rPr lang="en-AU" dirty="0"/>
              <a:t>The price of the durian is 80 thousand rupiah.</a:t>
            </a:r>
          </a:p>
          <a:p>
            <a:pPr marL="285750" indent="-285750">
              <a:buFont typeface="Arial" panose="020B0604020202020204" pitchFamily="34" charset="0"/>
              <a:buChar char="•"/>
            </a:pPr>
            <a:r>
              <a:rPr lang="en-AU" dirty="0"/>
              <a:t>The price of the rice is 20 thousand rupiah a kilo.</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64006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40521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1983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07035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6829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165311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11651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82872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dirty="0"/>
              <a:t>Click icon to add picture</a:t>
            </a:r>
            <a:endParaRPr lang="en-AU" dirty="0"/>
          </a:p>
        </p:txBody>
      </p:sp>
    </p:spTree>
    <p:extLst>
      <p:ext uri="{BB962C8B-B14F-4D97-AF65-F5344CB8AC3E}">
        <p14:creationId xmlns:p14="http://schemas.microsoft.com/office/powerpoint/2010/main" val="260105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75809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69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87941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69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09058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969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44071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2139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126223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73977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0841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35855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407017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45075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44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89009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72068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341349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84257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7326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06513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72539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80463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8394679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en-US" dirty="0"/>
              <a:t>How much is it? – </a:t>
            </a:r>
            <a:r>
              <a:rPr lang="en-US" i="1" dirty="0"/>
              <a:t>Berapa harganya?</a:t>
            </a:r>
          </a:p>
        </p:txBody>
      </p:sp>
    </p:spTree>
    <p:extLst>
      <p:ext uri="{BB962C8B-B14F-4D97-AF65-F5344CB8AC3E}">
        <p14:creationId xmlns:p14="http://schemas.microsoft.com/office/powerpoint/2010/main" val="16499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AD86-7525-7DB6-FC1F-32DA38F20756}"/>
              </a:ext>
            </a:extLst>
          </p:cNvPr>
          <p:cNvSpPr>
            <a:spLocks noGrp="1"/>
          </p:cNvSpPr>
          <p:nvPr>
            <p:ph type="title"/>
          </p:nvPr>
        </p:nvSpPr>
        <p:spPr>
          <a:xfrm>
            <a:off x="360000" y="360000"/>
            <a:ext cx="10080000" cy="545601"/>
          </a:xfrm>
        </p:spPr>
        <p:txBody>
          <a:bodyPr anchor="t">
            <a:normAutofit/>
          </a:bodyPr>
          <a:lstStyle/>
          <a:p>
            <a:r>
              <a:rPr lang="en-AU" dirty="0"/>
              <a:t>Asking how much something is</a:t>
            </a:r>
          </a:p>
        </p:txBody>
      </p:sp>
      <p:sp>
        <p:nvSpPr>
          <p:cNvPr id="5" name="Text Placeholder 4">
            <a:extLst>
              <a:ext uri="{FF2B5EF4-FFF2-40B4-BE49-F238E27FC236}">
                <a16:creationId xmlns:a16="http://schemas.microsoft.com/office/drawing/2014/main" id="{B8EF9431-F2CB-42DC-82EB-CA4CA353261F}"/>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t>How much is it?</a:t>
            </a:r>
          </a:p>
        </p:txBody>
      </p:sp>
      <p:sp>
        <p:nvSpPr>
          <p:cNvPr id="3" name="Content Placeholder 2">
            <a:extLst>
              <a:ext uri="{FF2B5EF4-FFF2-40B4-BE49-F238E27FC236}">
                <a16:creationId xmlns:a16="http://schemas.microsoft.com/office/drawing/2014/main" id="{6E895472-F5E6-4B4A-4B0E-9CF4322B399A}"/>
              </a:ext>
            </a:extLst>
          </p:cNvPr>
          <p:cNvSpPr>
            <a:spLocks noGrp="1"/>
          </p:cNvSpPr>
          <p:nvPr>
            <p:ph sz="half" idx="1"/>
          </p:nvPr>
        </p:nvSpPr>
        <p:spPr>
          <a:xfrm>
            <a:off x="360000" y="1584000"/>
            <a:ext cx="5616000" cy="4499998"/>
          </a:xfrm>
        </p:spPr>
        <p:txBody>
          <a:bodyPr>
            <a:normAutofit/>
          </a:bodyPr>
          <a:lstStyle/>
          <a:p>
            <a:pPr>
              <a:spcAft>
                <a:spcPts val="600"/>
              </a:spcAft>
            </a:pPr>
            <a:r>
              <a:rPr lang="en-AU" dirty="0"/>
              <a:t>To ask someone how much something is, we can ask:</a:t>
            </a:r>
          </a:p>
          <a:p>
            <a:pPr>
              <a:spcAft>
                <a:spcPts val="600"/>
              </a:spcAft>
            </a:pPr>
            <a:r>
              <a:rPr lang="en-AU" i="1" dirty="0">
                <a:solidFill>
                  <a:schemeClr val="tx2"/>
                </a:solidFill>
                <a:latin typeface="Public Sans" pitchFamily="2" charset="77"/>
              </a:rPr>
              <a:t>Berapa harganya?</a:t>
            </a:r>
          </a:p>
          <a:p>
            <a:pPr marL="285750" indent="-285750">
              <a:spcAft>
                <a:spcPts val="600"/>
              </a:spcAft>
              <a:buFont typeface="Arial" panose="020B0604020202020204" pitchFamily="34" charset="0"/>
              <a:buChar char="•"/>
            </a:pPr>
            <a:r>
              <a:rPr lang="en-AU" i="1" dirty="0"/>
              <a:t>Berapa</a:t>
            </a:r>
            <a:r>
              <a:rPr lang="en-AU" dirty="0"/>
              <a:t> means ‘how much’ or ‘how many’.</a:t>
            </a:r>
          </a:p>
          <a:p>
            <a:pPr marL="285750" indent="-285750">
              <a:spcAft>
                <a:spcPts val="600"/>
              </a:spcAft>
              <a:buFont typeface="Arial" panose="020B0604020202020204" pitchFamily="34" charset="0"/>
              <a:buChar char="•"/>
            </a:pPr>
            <a:r>
              <a:rPr lang="en-AU" i="1" dirty="0"/>
              <a:t>Harga</a:t>
            </a:r>
            <a:r>
              <a:rPr lang="en-AU" dirty="0"/>
              <a:t> means ‘price’ or ‘cost’.</a:t>
            </a:r>
          </a:p>
          <a:p>
            <a:pPr marL="285750" indent="-285750">
              <a:spcAft>
                <a:spcPts val="600"/>
              </a:spcAft>
              <a:buFont typeface="Arial" panose="020B0604020202020204" pitchFamily="34" charset="0"/>
              <a:buChar char="•"/>
            </a:pPr>
            <a:r>
              <a:rPr lang="en-AU" i="1" dirty="0"/>
              <a:t>-nya</a:t>
            </a:r>
            <a:r>
              <a:rPr lang="en-AU" dirty="0"/>
              <a:t> is a suffix, which in this case can mean ‘it’</a:t>
            </a:r>
            <a:br>
              <a:rPr lang="en-AU" dirty="0"/>
            </a:br>
            <a:r>
              <a:rPr lang="en-AU" dirty="0"/>
              <a:t>or ‘the’.</a:t>
            </a:r>
          </a:p>
          <a:p>
            <a:pPr>
              <a:spcAft>
                <a:spcPts val="600"/>
              </a:spcAft>
            </a:pPr>
            <a:r>
              <a:rPr lang="en-AU" dirty="0"/>
              <a:t>How do you think you could reply when someone asks you </a:t>
            </a:r>
            <a:r>
              <a:rPr lang="en-AU" i="1" dirty="0"/>
              <a:t>Berapa harganya?</a:t>
            </a:r>
            <a:endParaRPr lang="en-AU" sz="1700" i="1" dirty="0"/>
          </a:p>
          <a:p>
            <a:pPr>
              <a:lnSpc>
                <a:spcPct val="140000"/>
              </a:lnSpc>
            </a:pPr>
            <a:endParaRPr lang="en-AU" sz="1700" dirty="0"/>
          </a:p>
        </p:txBody>
      </p:sp>
      <p:pic>
        <p:nvPicPr>
          <p:cNvPr id="7" name="Picture 6" descr="Various banknotes of Indonesian rupiah.">
            <a:extLst>
              <a:ext uri="{FF2B5EF4-FFF2-40B4-BE49-F238E27FC236}">
                <a16:creationId xmlns:a16="http://schemas.microsoft.com/office/drawing/2014/main" id="{B60D6DA2-2D63-F75D-DC19-B388CED4BB50}"/>
              </a:ext>
            </a:extLst>
          </p:cNvPr>
          <p:cNvPicPr>
            <a:picLocks noChangeAspect="1"/>
          </p:cNvPicPr>
          <p:nvPr/>
        </p:nvPicPr>
        <p:blipFill rotWithShape="1">
          <a:blip r:embed="rId3">
            <a:extLst>
              <a:ext uri="{28A0092B-C50C-407E-A947-70E740481C1C}">
                <a14:useLocalDpi xmlns:a14="http://schemas.microsoft.com/office/drawing/2010/main" val="0"/>
              </a:ext>
            </a:extLst>
          </a:blip>
          <a:srcRect t="3953" b="7510"/>
          <a:stretch/>
        </p:blipFill>
        <p:spPr>
          <a:xfrm>
            <a:off x="6668013" y="2320000"/>
            <a:ext cx="4798227" cy="3003500"/>
          </a:xfrm>
          <a:prstGeom prst="rect">
            <a:avLst/>
          </a:prstGeom>
        </p:spPr>
      </p:pic>
      <p:sp>
        <p:nvSpPr>
          <p:cNvPr id="4" name="Slide Number Placeholder 3">
            <a:extLst>
              <a:ext uri="{FF2B5EF4-FFF2-40B4-BE49-F238E27FC236}">
                <a16:creationId xmlns:a16="http://schemas.microsoft.com/office/drawing/2014/main" id="{0553A532-851A-EB9C-A046-B97C740307E0}"/>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a:t>
            </a:fld>
            <a:endParaRPr lang="en-AU" dirty="0"/>
          </a:p>
        </p:txBody>
      </p:sp>
    </p:spTree>
    <p:extLst>
      <p:ext uri="{BB962C8B-B14F-4D97-AF65-F5344CB8AC3E}">
        <p14:creationId xmlns:p14="http://schemas.microsoft.com/office/powerpoint/2010/main" val="172628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AD86-7525-7DB6-FC1F-32DA38F20756}"/>
              </a:ext>
            </a:extLst>
          </p:cNvPr>
          <p:cNvSpPr>
            <a:spLocks noGrp="1"/>
          </p:cNvSpPr>
          <p:nvPr>
            <p:ph type="title"/>
          </p:nvPr>
        </p:nvSpPr>
        <p:spPr>
          <a:xfrm>
            <a:off x="360000" y="360000"/>
            <a:ext cx="10080000" cy="545601"/>
          </a:xfrm>
        </p:spPr>
        <p:txBody>
          <a:bodyPr anchor="t">
            <a:normAutofit/>
          </a:bodyPr>
          <a:lstStyle/>
          <a:p>
            <a:r>
              <a:rPr lang="en-AU" dirty="0"/>
              <a:t>Saying the price of something</a:t>
            </a:r>
          </a:p>
        </p:txBody>
      </p:sp>
      <p:sp>
        <p:nvSpPr>
          <p:cNvPr id="5" name="Text Placeholder 4">
            <a:extLst>
              <a:ext uri="{FF2B5EF4-FFF2-40B4-BE49-F238E27FC236}">
                <a16:creationId xmlns:a16="http://schemas.microsoft.com/office/drawing/2014/main" id="{B8EF9431-F2CB-42DC-82EB-CA4CA353261F}"/>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t>The price is …</a:t>
            </a:r>
          </a:p>
        </p:txBody>
      </p:sp>
      <p:sp>
        <p:nvSpPr>
          <p:cNvPr id="3" name="Content Placeholder 2">
            <a:extLst>
              <a:ext uri="{FF2B5EF4-FFF2-40B4-BE49-F238E27FC236}">
                <a16:creationId xmlns:a16="http://schemas.microsoft.com/office/drawing/2014/main" id="{6E895472-F5E6-4B4A-4B0E-9CF4322B399A}"/>
              </a:ext>
            </a:extLst>
          </p:cNvPr>
          <p:cNvSpPr>
            <a:spLocks noGrp="1"/>
          </p:cNvSpPr>
          <p:nvPr>
            <p:ph sz="half" idx="1"/>
          </p:nvPr>
        </p:nvSpPr>
        <p:spPr>
          <a:xfrm>
            <a:off x="360000" y="1494000"/>
            <a:ext cx="5616000" cy="5112000"/>
          </a:xfrm>
        </p:spPr>
        <p:txBody>
          <a:bodyPr>
            <a:normAutofit/>
          </a:bodyPr>
          <a:lstStyle/>
          <a:p>
            <a:pPr>
              <a:spcAft>
                <a:spcPts val="600"/>
              </a:spcAft>
            </a:pPr>
            <a:r>
              <a:rPr lang="en-AU" dirty="0"/>
              <a:t>To answer the question </a:t>
            </a:r>
            <a:r>
              <a:rPr lang="en-AU" i="1" dirty="0"/>
              <a:t>Berapa harganya?</a:t>
            </a:r>
            <a:r>
              <a:rPr lang="en-AU" dirty="0"/>
              <a:t>,</a:t>
            </a:r>
            <a:br>
              <a:rPr lang="en-AU" dirty="0"/>
            </a:br>
            <a:r>
              <a:rPr lang="en-AU" dirty="0"/>
              <a:t>we can say:</a:t>
            </a:r>
          </a:p>
          <a:p>
            <a:pPr>
              <a:spcAft>
                <a:spcPts val="600"/>
              </a:spcAft>
            </a:pPr>
            <a:r>
              <a:rPr lang="en-AU" i="1" dirty="0">
                <a:solidFill>
                  <a:schemeClr val="tx2"/>
                </a:solidFill>
                <a:latin typeface="Public Sans" pitchFamily="2" charset="77"/>
              </a:rPr>
              <a:t>Harganya… </a:t>
            </a:r>
          </a:p>
          <a:p>
            <a:pPr>
              <a:spcAft>
                <a:spcPts val="600"/>
              </a:spcAft>
            </a:pPr>
            <a:r>
              <a:rPr lang="en-AU" dirty="0"/>
              <a:t>Don’t forget to add the price at the end of the sentence. For example:</a:t>
            </a:r>
          </a:p>
          <a:p>
            <a:pPr marL="285750" indent="-285750">
              <a:spcAft>
                <a:spcPts val="600"/>
              </a:spcAft>
              <a:buFont typeface="Arial" panose="020B0604020202020204" pitchFamily="34" charset="0"/>
              <a:buChar char="•"/>
            </a:pPr>
            <a:r>
              <a:rPr lang="en-AU" i="1" dirty="0"/>
              <a:t>Harganya lima ribu rupiah. </a:t>
            </a:r>
          </a:p>
          <a:p>
            <a:pPr marL="285750" indent="-285750">
              <a:spcAft>
                <a:spcPts val="600"/>
              </a:spcAft>
              <a:buFont typeface="Arial" panose="020B0604020202020204" pitchFamily="34" charset="0"/>
              <a:buChar char="•"/>
            </a:pPr>
            <a:r>
              <a:rPr lang="en-AU" i="1" dirty="0"/>
              <a:t>Harganya dua puluh ribu rupiah. </a:t>
            </a:r>
          </a:p>
          <a:p>
            <a:pPr marL="285750" indent="-285750">
              <a:spcAft>
                <a:spcPts val="600"/>
              </a:spcAft>
              <a:buFont typeface="Arial" panose="020B0604020202020204" pitchFamily="34" charset="0"/>
              <a:buChar char="•"/>
            </a:pPr>
            <a:r>
              <a:rPr lang="en-AU" i="1" dirty="0"/>
              <a:t>Harganya seratus ribu rupiah.</a:t>
            </a:r>
          </a:p>
        </p:txBody>
      </p:sp>
      <p:pic>
        <p:nvPicPr>
          <p:cNvPr id="9" name="Picture 8" descr="A person standing in front of a rack of clothes.">
            <a:extLst>
              <a:ext uri="{FF2B5EF4-FFF2-40B4-BE49-F238E27FC236}">
                <a16:creationId xmlns:a16="http://schemas.microsoft.com/office/drawing/2014/main" id="{ED487CCA-A6A6-76B7-91D7-056780F1AED2}"/>
              </a:ext>
            </a:extLst>
          </p:cNvPr>
          <p:cNvPicPr>
            <a:picLocks noChangeAspect="1"/>
          </p:cNvPicPr>
          <p:nvPr/>
        </p:nvPicPr>
        <p:blipFill rotWithShape="1">
          <a:blip r:embed="rId3">
            <a:extLst>
              <a:ext uri="{28A0092B-C50C-407E-A947-70E740481C1C}">
                <a14:useLocalDpi xmlns:a14="http://schemas.microsoft.com/office/drawing/2010/main" val="0"/>
              </a:ext>
            </a:extLst>
          </a:blip>
          <a:srcRect r="32835"/>
          <a:stretch/>
        </p:blipFill>
        <p:spPr>
          <a:xfrm>
            <a:off x="7235249" y="1920240"/>
            <a:ext cx="3637565" cy="3829050"/>
          </a:xfrm>
          <a:prstGeom prst="rect">
            <a:avLst/>
          </a:prstGeom>
        </p:spPr>
      </p:pic>
      <p:sp>
        <p:nvSpPr>
          <p:cNvPr id="4" name="Slide Number Placeholder 3">
            <a:extLst>
              <a:ext uri="{FF2B5EF4-FFF2-40B4-BE49-F238E27FC236}">
                <a16:creationId xmlns:a16="http://schemas.microsoft.com/office/drawing/2014/main" id="{0553A532-851A-EB9C-A046-B97C740307E0}"/>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dirty="0"/>
          </a:p>
        </p:txBody>
      </p:sp>
    </p:spTree>
    <p:extLst>
      <p:ext uri="{BB962C8B-B14F-4D97-AF65-F5344CB8AC3E}">
        <p14:creationId xmlns:p14="http://schemas.microsoft.com/office/powerpoint/2010/main" val="387341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AD86-7525-7DB6-FC1F-32DA38F20756}"/>
              </a:ext>
            </a:extLst>
          </p:cNvPr>
          <p:cNvSpPr>
            <a:spLocks noGrp="1"/>
          </p:cNvSpPr>
          <p:nvPr>
            <p:ph type="title"/>
          </p:nvPr>
        </p:nvSpPr>
        <p:spPr>
          <a:xfrm>
            <a:off x="360000" y="360000"/>
            <a:ext cx="10080000" cy="545601"/>
          </a:xfrm>
        </p:spPr>
        <p:txBody>
          <a:bodyPr anchor="t">
            <a:normAutofit/>
          </a:bodyPr>
          <a:lstStyle/>
          <a:p>
            <a:r>
              <a:rPr lang="en-AU" dirty="0"/>
              <a:t>Asking how much a specific item is</a:t>
            </a:r>
          </a:p>
        </p:txBody>
      </p:sp>
      <p:sp>
        <p:nvSpPr>
          <p:cNvPr id="5" name="Text Placeholder 4">
            <a:extLst>
              <a:ext uri="{FF2B5EF4-FFF2-40B4-BE49-F238E27FC236}">
                <a16:creationId xmlns:a16="http://schemas.microsoft.com/office/drawing/2014/main" id="{B8EF9431-F2CB-42DC-82EB-CA4CA353261F}"/>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t>How much is …?</a:t>
            </a:r>
          </a:p>
        </p:txBody>
      </p:sp>
      <p:sp>
        <p:nvSpPr>
          <p:cNvPr id="3" name="Content Placeholder 2">
            <a:extLst>
              <a:ext uri="{FF2B5EF4-FFF2-40B4-BE49-F238E27FC236}">
                <a16:creationId xmlns:a16="http://schemas.microsoft.com/office/drawing/2014/main" id="{6E895472-F5E6-4B4A-4B0E-9CF4322B399A}"/>
              </a:ext>
            </a:extLst>
          </p:cNvPr>
          <p:cNvSpPr>
            <a:spLocks noGrp="1"/>
          </p:cNvSpPr>
          <p:nvPr>
            <p:ph sz="half" idx="1"/>
          </p:nvPr>
        </p:nvSpPr>
        <p:spPr>
          <a:xfrm>
            <a:off x="360000" y="1584000"/>
            <a:ext cx="5616000" cy="4499998"/>
          </a:xfrm>
        </p:spPr>
        <p:txBody>
          <a:bodyPr>
            <a:normAutofit/>
          </a:bodyPr>
          <a:lstStyle/>
          <a:p>
            <a:pPr>
              <a:spcAft>
                <a:spcPts val="600"/>
              </a:spcAft>
            </a:pPr>
            <a:r>
              <a:rPr lang="en-AU" dirty="0"/>
              <a:t>To ask someone how much a specific item is,</a:t>
            </a:r>
            <a:br>
              <a:rPr lang="en-AU" dirty="0"/>
            </a:br>
            <a:r>
              <a:rPr lang="en-AU" dirty="0"/>
              <a:t>we can ask:</a:t>
            </a:r>
          </a:p>
          <a:p>
            <a:pPr>
              <a:spcAft>
                <a:spcPts val="600"/>
              </a:spcAft>
            </a:pPr>
            <a:r>
              <a:rPr lang="id-ID" i="1" dirty="0">
                <a:solidFill>
                  <a:schemeClr val="tx2"/>
                </a:solidFill>
                <a:latin typeface="Public Sans" pitchFamily="2" charset="77"/>
              </a:rPr>
              <a:t>Berapa harga…?</a:t>
            </a:r>
          </a:p>
          <a:p>
            <a:pPr>
              <a:spcAft>
                <a:spcPts val="600"/>
              </a:spcAft>
            </a:pPr>
            <a:r>
              <a:rPr lang="en-AU" dirty="0"/>
              <a:t>Don’t forget to add the item you are asking about at the end of the question. For example:</a:t>
            </a:r>
          </a:p>
          <a:p>
            <a:pPr marL="285750" indent="-285750">
              <a:spcAft>
                <a:spcPts val="600"/>
              </a:spcAft>
              <a:buFont typeface="Arial" panose="020B0604020202020204" pitchFamily="34" charset="0"/>
              <a:buChar char="•"/>
            </a:pPr>
            <a:r>
              <a:rPr lang="en-AU" i="1" dirty="0"/>
              <a:t>Berapa harga ikan? </a:t>
            </a:r>
            <a:r>
              <a:rPr lang="en-AU" dirty="0"/>
              <a:t>(How much is the fish?)</a:t>
            </a:r>
          </a:p>
          <a:p>
            <a:pPr marL="285750" indent="-285750">
              <a:spcAft>
                <a:spcPts val="600"/>
              </a:spcAft>
              <a:buFont typeface="Arial" panose="020B0604020202020204" pitchFamily="34" charset="0"/>
              <a:buChar char="•"/>
            </a:pPr>
            <a:r>
              <a:rPr lang="en-AU" i="1" dirty="0"/>
              <a:t>Berapa harga durian? </a:t>
            </a:r>
            <a:r>
              <a:rPr lang="en-AU" dirty="0"/>
              <a:t>(How much is the durian?)</a:t>
            </a:r>
          </a:p>
          <a:p>
            <a:pPr marL="285750" indent="-285750">
              <a:spcAft>
                <a:spcPts val="600"/>
              </a:spcAft>
              <a:buFont typeface="Arial" panose="020B0604020202020204" pitchFamily="34" charset="0"/>
              <a:buChar char="•"/>
            </a:pPr>
            <a:r>
              <a:rPr lang="en-AU" i="1" dirty="0"/>
              <a:t>Berapa harga beras? </a:t>
            </a:r>
            <a:r>
              <a:rPr lang="en-AU" dirty="0"/>
              <a:t>(How much is rice?)</a:t>
            </a:r>
          </a:p>
          <a:p>
            <a:pPr>
              <a:lnSpc>
                <a:spcPct val="140000"/>
              </a:lnSpc>
            </a:pPr>
            <a:endParaRPr lang="en-AU" sz="1700" i="1" dirty="0"/>
          </a:p>
          <a:p>
            <a:pPr>
              <a:lnSpc>
                <a:spcPct val="140000"/>
              </a:lnSpc>
            </a:pPr>
            <a:endParaRPr lang="en-AU" sz="1700" dirty="0"/>
          </a:p>
        </p:txBody>
      </p:sp>
      <p:pic>
        <p:nvPicPr>
          <p:cNvPr id="11" name="Picture 10" descr="A brown wallet with rupiah notes and coins.">
            <a:extLst>
              <a:ext uri="{FF2B5EF4-FFF2-40B4-BE49-F238E27FC236}">
                <a16:creationId xmlns:a16="http://schemas.microsoft.com/office/drawing/2014/main" id="{28D574B6-7DEB-036B-D601-CA507C011613}"/>
              </a:ext>
            </a:extLst>
          </p:cNvPr>
          <p:cNvPicPr>
            <a:picLocks noChangeAspect="1"/>
          </p:cNvPicPr>
          <p:nvPr/>
        </p:nvPicPr>
        <p:blipFill rotWithShape="1">
          <a:blip r:embed="rId3">
            <a:extLst>
              <a:ext uri="{28A0092B-C50C-407E-A947-70E740481C1C}">
                <a14:useLocalDpi xmlns:a14="http://schemas.microsoft.com/office/drawing/2010/main" val="0"/>
              </a:ext>
            </a:extLst>
          </a:blip>
          <a:srcRect l="12137" r="12332"/>
          <a:stretch/>
        </p:blipFill>
        <p:spPr>
          <a:xfrm>
            <a:off x="7098030" y="1988437"/>
            <a:ext cx="3943350" cy="3691123"/>
          </a:xfrm>
          <a:prstGeom prst="rect">
            <a:avLst/>
          </a:prstGeom>
        </p:spPr>
      </p:pic>
      <p:sp>
        <p:nvSpPr>
          <p:cNvPr id="4" name="Slide Number Placeholder 3">
            <a:extLst>
              <a:ext uri="{FF2B5EF4-FFF2-40B4-BE49-F238E27FC236}">
                <a16:creationId xmlns:a16="http://schemas.microsoft.com/office/drawing/2014/main" id="{0553A532-851A-EB9C-A046-B97C740307E0}"/>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dirty="0"/>
          </a:p>
        </p:txBody>
      </p:sp>
    </p:spTree>
    <p:extLst>
      <p:ext uri="{BB962C8B-B14F-4D97-AF65-F5344CB8AC3E}">
        <p14:creationId xmlns:p14="http://schemas.microsoft.com/office/powerpoint/2010/main" val="138730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AD86-7525-7DB6-FC1F-32DA38F20756}"/>
              </a:ext>
            </a:extLst>
          </p:cNvPr>
          <p:cNvSpPr>
            <a:spLocks noGrp="1"/>
          </p:cNvSpPr>
          <p:nvPr>
            <p:ph type="title"/>
          </p:nvPr>
        </p:nvSpPr>
        <p:spPr>
          <a:xfrm>
            <a:off x="360000" y="360000"/>
            <a:ext cx="10080000" cy="545601"/>
          </a:xfrm>
        </p:spPr>
        <p:txBody>
          <a:bodyPr anchor="t">
            <a:normAutofit/>
          </a:bodyPr>
          <a:lstStyle/>
          <a:p>
            <a:r>
              <a:rPr lang="en-AU" dirty="0"/>
              <a:t>Saying how much a specific item is</a:t>
            </a:r>
          </a:p>
        </p:txBody>
      </p:sp>
      <p:sp>
        <p:nvSpPr>
          <p:cNvPr id="5" name="Text Placeholder 4">
            <a:extLst>
              <a:ext uri="{FF2B5EF4-FFF2-40B4-BE49-F238E27FC236}">
                <a16:creationId xmlns:a16="http://schemas.microsoft.com/office/drawing/2014/main" id="{B8EF9431-F2CB-42DC-82EB-CA4CA353261F}"/>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t>How much is …?</a:t>
            </a:r>
          </a:p>
        </p:txBody>
      </p:sp>
      <p:sp>
        <p:nvSpPr>
          <p:cNvPr id="3" name="Content Placeholder 2">
            <a:extLst>
              <a:ext uri="{FF2B5EF4-FFF2-40B4-BE49-F238E27FC236}">
                <a16:creationId xmlns:a16="http://schemas.microsoft.com/office/drawing/2014/main" id="{6E895472-F5E6-4B4A-4B0E-9CF4322B399A}"/>
              </a:ext>
            </a:extLst>
          </p:cNvPr>
          <p:cNvSpPr>
            <a:spLocks noGrp="1"/>
          </p:cNvSpPr>
          <p:nvPr>
            <p:ph sz="half" idx="1"/>
          </p:nvPr>
        </p:nvSpPr>
        <p:spPr>
          <a:xfrm>
            <a:off x="360000" y="1584000"/>
            <a:ext cx="5616000" cy="4499998"/>
          </a:xfrm>
        </p:spPr>
        <p:txBody>
          <a:bodyPr>
            <a:normAutofit/>
          </a:bodyPr>
          <a:lstStyle/>
          <a:p>
            <a:pPr>
              <a:spcAft>
                <a:spcPts val="600"/>
              </a:spcAft>
            </a:pPr>
            <a:r>
              <a:rPr lang="en-AU" dirty="0"/>
              <a:t>To say how much a specific item is, we can say:</a:t>
            </a:r>
          </a:p>
          <a:p>
            <a:pPr>
              <a:spcAft>
                <a:spcPts val="600"/>
              </a:spcAft>
            </a:pPr>
            <a:r>
              <a:rPr lang="en-AU" i="1" dirty="0">
                <a:solidFill>
                  <a:schemeClr val="tx2"/>
                </a:solidFill>
                <a:latin typeface="Public Sans" pitchFamily="2" charset="77"/>
              </a:rPr>
              <a:t>Harga… </a:t>
            </a:r>
            <a:r>
              <a:rPr lang="en-AU" dirty="0">
                <a:solidFill>
                  <a:schemeClr val="tx2"/>
                </a:solidFill>
                <a:latin typeface="Public Sans" pitchFamily="2" charset="77"/>
              </a:rPr>
              <a:t>[item and price]</a:t>
            </a:r>
          </a:p>
          <a:p>
            <a:pPr>
              <a:spcAft>
                <a:spcPts val="600"/>
              </a:spcAft>
            </a:pPr>
            <a:r>
              <a:rPr lang="en-AU" dirty="0"/>
              <a:t>For example:</a:t>
            </a:r>
          </a:p>
          <a:p>
            <a:pPr marL="285750" indent="-285750">
              <a:spcAft>
                <a:spcPts val="600"/>
              </a:spcAft>
              <a:buFont typeface="Arial" panose="020B0604020202020204" pitchFamily="34" charset="0"/>
              <a:buChar char="•"/>
            </a:pPr>
            <a:r>
              <a:rPr lang="en-AU" i="1" dirty="0"/>
              <a:t>Harga ikan lima belas ribu rupiah. </a:t>
            </a:r>
          </a:p>
          <a:p>
            <a:pPr marL="285750" indent="-285750">
              <a:spcAft>
                <a:spcPts val="600"/>
              </a:spcAft>
              <a:buFont typeface="Arial" panose="020B0604020202020204" pitchFamily="34" charset="0"/>
              <a:buChar char="•"/>
            </a:pPr>
            <a:r>
              <a:rPr lang="en-AU" i="1" dirty="0"/>
              <a:t>Harga durian delapan puluh ribu rupiah.</a:t>
            </a:r>
            <a:endParaRPr lang="en-AU" dirty="0"/>
          </a:p>
          <a:p>
            <a:pPr marL="285750" indent="-285750">
              <a:spcAft>
                <a:spcPts val="600"/>
              </a:spcAft>
              <a:buFont typeface="Arial" panose="020B0604020202020204" pitchFamily="34" charset="0"/>
              <a:buChar char="•"/>
            </a:pPr>
            <a:r>
              <a:rPr lang="en-AU" i="1" dirty="0"/>
              <a:t>Harga beras dua puluh ribu rupiah sekilo.</a:t>
            </a:r>
            <a:endParaRPr lang="en-AU" dirty="0"/>
          </a:p>
          <a:p>
            <a:pPr>
              <a:lnSpc>
                <a:spcPct val="140000"/>
              </a:lnSpc>
            </a:pPr>
            <a:endParaRPr lang="en-AU" sz="1700" i="1" dirty="0"/>
          </a:p>
          <a:p>
            <a:pPr>
              <a:lnSpc>
                <a:spcPct val="140000"/>
              </a:lnSpc>
            </a:pPr>
            <a:endParaRPr lang="en-AU" sz="1700" dirty="0"/>
          </a:p>
        </p:txBody>
      </p:sp>
      <p:pic>
        <p:nvPicPr>
          <p:cNvPr id="7" name="Picture 6" descr="A shopping basket full of food.">
            <a:extLst>
              <a:ext uri="{FF2B5EF4-FFF2-40B4-BE49-F238E27FC236}">
                <a16:creationId xmlns:a16="http://schemas.microsoft.com/office/drawing/2014/main" id="{E789435C-229E-2448-A47D-6ACF1E29C758}"/>
              </a:ext>
            </a:extLst>
          </p:cNvPr>
          <p:cNvPicPr>
            <a:picLocks noChangeAspect="1"/>
          </p:cNvPicPr>
          <p:nvPr/>
        </p:nvPicPr>
        <p:blipFill rotWithShape="1">
          <a:blip r:embed="rId3">
            <a:extLst>
              <a:ext uri="{28A0092B-C50C-407E-A947-70E740481C1C}">
                <a14:useLocalDpi xmlns:a14="http://schemas.microsoft.com/office/drawing/2010/main" val="0"/>
              </a:ext>
            </a:extLst>
          </a:blip>
          <a:srcRect r="36017"/>
          <a:stretch/>
        </p:blipFill>
        <p:spPr>
          <a:xfrm>
            <a:off x="7256598" y="1856609"/>
            <a:ext cx="3579042" cy="3954780"/>
          </a:xfrm>
          <a:prstGeom prst="rect">
            <a:avLst/>
          </a:prstGeom>
        </p:spPr>
      </p:pic>
      <p:sp>
        <p:nvSpPr>
          <p:cNvPr id="4" name="Slide Number Placeholder 3">
            <a:extLst>
              <a:ext uri="{FF2B5EF4-FFF2-40B4-BE49-F238E27FC236}">
                <a16:creationId xmlns:a16="http://schemas.microsoft.com/office/drawing/2014/main" id="{0553A532-851A-EB9C-A046-B97C740307E0}"/>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dirty="0"/>
          </a:p>
        </p:txBody>
      </p:sp>
    </p:spTree>
    <p:extLst>
      <p:ext uri="{BB962C8B-B14F-4D97-AF65-F5344CB8AC3E}">
        <p14:creationId xmlns:p14="http://schemas.microsoft.com/office/powerpoint/2010/main" val="269466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dirty="0">
                <a:hlinkClick r:id="rId3">
                  <a:extLst>
                    <a:ext uri="{A12FA001-AC4F-418D-AE19-62706E023703}">
                      <ahyp:hlinkClr xmlns:ahyp="http://schemas.microsoft.com/office/drawing/2018/hyperlinkcolor" val="tx"/>
                    </a:ext>
                  </a:extLst>
                </a:hlinkClick>
              </a:rPr>
              <a:t>© State of New South Wales (Department of Education), 2024 </a:t>
            </a:r>
            <a:endParaRPr lang="en-AU" dirty="0"/>
          </a:p>
        </p:txBody>
      </p:sp>
      <p:sp>
        <p:nvSpPr>
          <p:cNvPr id="4" name="TextBox 3">
            <a:extLst>
              <a:ext uri="{FF2B5EF4-FFF2-40B4-BE49-F238E27FC236}">
                <a16:creationId xmlns:a16="http://schemas.microsoft.com/office/drawing/2014/main" id="{40894D74-5D85-F76E-67D6-D961585B67CF}"/>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31413D-BDE3-4EF3-9E8A-9F2CEFF88106}">
  <ds:schemaRefs>
    <ds:schemaRef ds:uri="http://schemas.microsoft.com/office/2006/metadata/properties"/>
    <ds:schemaRef ds:uri="http://schemas.microsoft.com/office/infopath/2007/PartnerControls"/>
    <ds:schemaRef ds:uri="654a006b-cedf-4f35-a676-59854467968c"/>
    <ds:schemaRef ds:uri="71c5a270-2cab-4081-bd60-6681928412a9"/>
    <ds:schemaRef ds:uri="98740c54-966f-451d-a76c-e38eb7fddd55"/>
  </ds:schemaRefs>
</ds:datastoreItem>
</file>

<file path=customXml/itemProps2.xml><?xml version="1.0" encoding="utf-8"?>
<ds:datastoreItem xmlns:ds="http://schemas.openxmlformats.org/officeDocument/2006/customXml" ds:itemID="{366011D5-A239-4552-8AE8-2951ADF090BD}">
  <ds:schemaRefs>
    <ds:schemaRef ds:uri="http://schemas.microsoft.com/sharepoint/v3/contenttype/forms"/>
  </ds:schemaRefs>
</ds:datastoreItem>
</file>

<file path=customXml/itemProps3.xml><?xml version="1.0" encoding="utf-8"?>
<ds:datastoreItem xmlns:ds="http://schemas.openxmlformats.org/officeDocument/2006/customXml" ds:itemID="{12F6E756-20FB-416F-B2E8-420EE0EE43CE}"/>
</file>

<file path=docProps/app.xml><?xml version="1.0" encoding="utf-8"?>
<Properties xmlns="http://schemas.openxmlformats.org/officeDocument/2006/extended-properties" xmlns:vt="http://schemas.openxmlformats.org/officeDocument/2006/docPropsVTypes">
  <Template/>
  <TotalTime>1098</TotalTime>
  <Words>805</Words>
  <Application>Microsoft Macintosh PowerPoint</Application>
  <PresentationFormat>Widescreen</PresentationFormat>
  <Paragraphs>73</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Public Sans Light</vt:lpstr>
      <vt:lpstr>Arial</vt:lpstr>
      <vt:lpstr>Public Sans</vt:lpstr>
      <vt:lpstr>Times New Roman</vt:lpstr>
      <vt:lpstr>3_NSWG Corporate</vt:lpstr>
      <vt:lpstr>How much is it? – Berapa harganya?</vt:lpstr>
      <vt:lpstr>Asking how much something is</vt:lpstr>
      <vt:lpstr>Saying the price of something</vt:lpstr>
      <vt:lpstr>Asking how much a specific item is</vt:lpstr>
      <vt:lpstr>Saying how much a specific item is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much is it?</dc:title>
  <dc:subject>Modern languages Stage 4 Indonesian</dc:subject>
  <dc:creator>NSW Department of Education</dc:creator>
  <cp:keywords>modern languages, stage 4, indonesian</cp:keywords>
  <dc:description/>
  <dcterms:created xsi:type="dcterms:W3CDTF">2024-03-11T23:07:59Z</dcterms:created>
  <dcterms:modified xsi:type="dcterms:W3CDTF">2024-06-03T01:20:00Z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2024-03-11T23:08:15Z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b5e1f364-a8cb-4c7a-b4e8-d504e46a006e</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