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5" r:id="rId1"/>
  </p:sldMasterIdLst>
  <p:notesMasterIdLst>
    <p:notesMasterId r:id="rId6"/>
  </p:notesMasterIdLst>
  <p:handoutMasterIdLst>
    <p:handoutMasterId r:id="rId7"/>
  </p:handoutMasterIdLst>
  <p:sldIdLst>
    <p:sldId id="350" r:id="rId2"/>
    <p:sldId id="400" r:id="rId3"/>
    <p:sldId id="403" r:id="rId4"/>
    <p:sldId id="402" r:id="rId5"/>
  </p:sldIdLst>
  <p:sldSz cx="12192000" cy="6858000"/>
  <p:notesSz cx="6858000" cy="9144000"/>
  <p:embeddedFontLst>
    <p:embeddedFont>
      <p:font typeface="Public Sans" pitchFamily="2" charset="0"/>
      <p:regular r:id="rId8"/>
      <p:bold r:id="rId9"/>
      <p:italic r:id="rId10"/>
      <p:boldItalic r:id="rId11"/>
    </p:embeddedFont>
    <p:embeddedFont>
      <p:font typeface="Public Sans Light" pitchFamily="2" charset="0"/>
      <p:regular r:id="rId12"/>
      <p:italic r:id="rId13"/>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263" autoAdjust="0"/>
    <p:restoredTop sz="93423" autoAdjust="0"/>
  </p:normalViewPr>
  <p:slideViewPr>
    <p:cSldViewPr snapToGrid="0">
      <p:cViewPr varScale="1">
        <p:scale>
          <a:sx n="95" d="100"/>
          <a:sy n="95" d="100"/>
        </p:scale>
        <p:origin x="312" y="102"/>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20/05/2024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20/05/2024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618896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2517787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3611322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253971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3729622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273069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3493333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251485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3206186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2828826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35908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100891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1119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2639877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3183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4228314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3629113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458301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113930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890760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37827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394928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315868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87754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295634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715190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2497532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1472707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39122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1862134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662081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477254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282620466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39" r:id="rId24"/>
    <p:sldLayoutId id="2147483740" r:id="rId25"/>
    <p:sldLayoutId id="2147483741" r:id="rId26"/>
    <p:sldLayoutId id="2147483742" r:id="rId27"/>
    <p:sldLayoutId id="2147483743" r:id="rId28"/>
    <p:sldLayoutId id="2147483744" r:id="rId29"/>
    <p:sldLayoutId id="214748374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64">
            <a:extLst>
              <a:ext uri="{FF2B5EF4-FFF2-40B4-BE49-F238E27FC236}">
                <a16:creationId xmlns:a16="http://schemas.microsoft.com/office/drawing/2014/main" id="{F032084D-E476-3927-7F15-8BBD868AB18D}"/>
              </a:ext>
            </a:extLst>
          </p:cNvPr>
          <p:cNvSpPr>
            <a:spLocks noGrp="1"/>
          </p:cNvSpPr>
          <p:nvPr>
            <p:ph type="ctrTitle"/>
          </p:nvPr>
        </p:nvSpPr>
        <p:spPr/>
        <p:txBody>
          <a:bodyPr/>
          <a:lstStyle/>
          <a:p>
            <a:r>
              <a:rPr lang="en-AU" dirty="0"/>
              <a:t>Learning map – Party time!</a:t>
            </a:r>
          </a:p>
        </p:txBody>
      </p:sp>
      <p:sp>
        <p:nvSpPr>
          <p:cNvPr id="4" name="Text Placeholder 3">
            <a:extLst>
              <a:ext uri="{FF2B5EF4-FFF2-40B4-BE49-F238E27FC236}">
                <a16:creationId xmlns:a16="http://schemas.microsoft.com/office/drawing/2014/main" id="{C8AAD4BD-8956-BE13-C17C-08D8E8DD16C4}"/>
              </a:ext>
            </a:extLst>
          </p:cNvPr>
          <p:cNvSpPr>
            <a:spLocks noGrp="1"/>
          </p:cNvSpPr>
          <p:nvPr>
            <p:ph type="body" sz="quarter" idx="14"/>
          </p:nvPr>
        </p:nvSpPr>
        <p:spPr/>
        <p:txBody>
          <a:bodyPr/>
          <a:lstStyle/>
          <a:p>
            <a:r>
              <a:rPr lang="en-AU" dirty="0"/>
              <a:t>Stage 1</a:t>
            </a:r>
          </a:p>
        </p:txBody>
      </p:sp>
      <p:sp>
        <p:nvSpPr>
          <p:cNvPr id="2" name="Footer Placeholder 6">
            <a:extLst>
              <a:ext uri="{FF2B5EF4-FFF2-40B4-BE49-F238E27FC236}">
                <a16:creationId xmlns:a16="http://schemas.microsoft.com/office/drawing/2014/main" id="{C43C3005-DC00-79B0-6ED4-6E598ACCB144}"/>
              </a:ext>
            </a:extLst>
          </p:cNvPr>
          <p:cNvSpPr>
            <a:spLocks noGrp="1"/>
          </p:cNvSpPr>
          <p:nvPr>
            <p:ph type="ftr" sz="quarter" idx="3"/>
          </p:nvPr>
        </p:nvSpPr>
        <p:spPr/>
        <p:txBody>
          <a:bodyPr/>
          <a:lstStyle/>
          <a:p>
            <a:r>
              <a:rPr lang="en-US" dirty="0">
                <a:latin typeface="+mn-lt"/>
              </a:rPr>
              <a:t>NSW Department of Education</a:t>
            </a:r>
            <a:endParaRPr lang="en-AU" dirty="0">
              <a:latin typeface="+mn-lt"/>
            </a:endParaRPr>
          </a:p>
        </p:txBody>
      </p:sp>
    </p:spTree>
    <p:extLst>
      <p:ext uri="{BB962C8B-B14F-4D97-AF65-F5344CB8AC3E}">
        <p14:creationId xmlns:p14="http://schemas.microsoft.com/office/powerpoint/2010/main" val="10037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t>Party time!</a:t>
            </a:r>
            <a:endParaRPr lang="en-AU" dirty="0"/>
          </a:p>
        </p:txBody>
      </p:sp>
      <p:sp>
        <p:nvSpPr>
          <p:cNvPr id="2" name="Text Placeholder 65">
            <a:extLst>
              <a:ext uri="{FF2B5EF4-FFF2-40B4-BE49-F238E27FC236}">
                <a16:creationId xmlns:a16="http://schemas.microsoft.com/office/drawing/2014/main" id="{58D91147-E265-FFA4-2905-3A1880399C59}"/>
              </a:ext>
            </a:extLst>
          </p:cNvPr>
          <p:cNvSpPr txBox="1">
            <a:spLocks/>
          </p:cNvSpPr>
          <p:nvPr/>
        </p:nvSpPr>
        <p:spPr>
          <a:xfrm>
            <a:off x="328363" y="905601"/>
            <a:ext cx="2700000" cy="1080000"/>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rgbClr val="146CFD"/>
                </a:solidFill>
                <a:latin typeface="+mj-lt"/>
              </a:rPr>
              <a:t>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0000" y="1666992"/>
            <a:ext cx="10666828" cy="4363067"/>
          </a:xfrm>
          <a:prstGeom prst="rect">
            <a:avLst/>
          </a:prstGeom>
        </p:spPr>
      </p:pic>
      <p:grpSp>
        <p:nvGrpSpPr>
          <p:cNvPr id="3" name="Group 2" descr="1. Kim's birthday party">
            <a:extLst>
              <a:ext uri="{FF2B5EF4-FFF2-40B4-BE49-F238E27FC236}">
                <a16:creationId xmlns:a16="http://schemas.microsoft.com/office/drawing/2014/main" id="{9016CE1B-EC8C-77A8-A3D3-FD0614096C09}"/>
              </a:ext>
            </a:extLst>
          </p:cNvPr>
          <p:cNvGrpSpPr/>
          <p:nvPr/>
        </p:nvGrpSpPr>
        <p:grpSpPr>
          <a:xfrm>
            <a:off x="1727024" y="1205227"/>
            <a:ext cx="1948712" cy="2349731"/>
            <a:chOff x="2221355" y="1205227"/>
            <a:chExt cx="1948712" cy="2349731"/>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2221355" y="1205227"/>
              <a:ext cx="194871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en-AU" sz="1600" dirty="0">
                  <a:latin typeface="+mn-lt"/>
                </a:rPr>
                <a:t>Kim’s birthday party</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865307" y="1988641"/>
              <a:ext cx="660809" cy="653925"/>
            </a:xfrm>
            <a:prstGeom prst="rect">
              <a:avLst/>
            </a:prstGeom>
          </p:spPr>
        </p:pic>
        <p:pic>
          <p:nvPicPr>
            <p:cNvPr id="6" name="Picture 5">
              <a:extLst>
                <a:ext uri="{FF2B5EF4-FFF2-40B4-BE49-F238E27FC236}">
                  <a16:creationId xmlns:a16="http://schemas.microsoft.com/office/drawing/2014/main" id="{5303BE75-5603-B528-7F4F-B047FD76BA49}"/>
                </a:ext>
              </a:extLst>
            </p:cNvPr>
            <p:cNvPicPr>
              <a:picLocks noChangeAspect="1"/>
            </p:cNvPicPr>
            <p:nvPr/>
          </p:nvPicPr>
          <p:blipFill>
            <a:blip r:embed="rId5"/>
            <a:stretch>
              <a:fillRect/>
            </a:stretch>
          </p:blipFill>
          <p:spPr>
            <a:xfrm>
              <a:off x="2606646" y="2727620"/>
              <a:ext cx="1178130" cy="827338"/>
            </a:xfrm>
            <a:prstGeom prst="rect">
              <a:avLst/>
            </a:prstGeom>
          </p:spPr>
        </p:pic>
      </p:grpSp>
      <p:grpSp>
        <p:nvGrpSpPr>
          <p:cNvPr id="8" name="Group 7" descr="2. When is my party?">
            <a:extLst>
              <a:ext uri="{FF2B5EF4-FFF2-40B4-BE49-F238E27FC236}">
                <a16:creationId xmlns:a16="http://schemas.microsoft.com/office/drawing/2014/main" id="{C34BD4EE-49DF-7784-CAC8-214D4624CFDB}"/>
              </a:ext>
            </a:extLst>
          </p:cNvPr>
          <p:cNvGrpSpPr/>
          <p:nvPr/>
        </p:nvGrpSpPr>
        <p:grpSpPr>
          <a:xfrm>
            <a:off x="4125408" y="1205227"/>
            <a:ext cx="1473168" cy="2281534"/>
            <a:chOff x="4273800" y="1205227"/>
            <a:chExt cx="1473168" cy="2281534"/>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273800" y="1205227"/>
              <a:ext cx="147316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en-AU" sz="1600" dirty="0">
                  <a:latin typeface="+mn-lt"/>
                </a:rPr>
                <a:t>When is my party?</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79980" y="1988641"/>
              <a:ext cx="660809" cy="653925"/>
            </a:xfrm>
            <a:prstGeom prst="rect">
              <a:avLst/>
            </a:prstGeom>
          </p:spPr>
        </p:pic>
        <p:pic>
          <p:nvPicPr>
            <p:cNvPr id="9" name="Picture 8">
              <a:extLst>
                <a:ext uri="{FF2B5EF4-FFF2-40B4-BE49-F238E27FC236}">
                  <a16:creationId xmlns:a16="http://schemas.microsoft.com/office/drawing/2014/main" id="{66AD18D3-9C61-2388-8808-78F44B579831}"/>
                </a:ext>
              </a:extLst>
            </p:cNvPr>
            <p:cNvPicPr>
              <a:picLocks noChangeAspect="1"/>
            </p:cNvPicPr>
            <p:nvPr/>
          </p:nvPicPr>
          <p:blipFill>
            <a:blip r:embed="rId6"/>
            <a:stretch>
              <a:fillRect/>
            </a:stretch>
          </p:blipFill>
          <p:spPr>
            <a:xfrm>
              <a:off x="4437514" y="2727620"/>
              <a:ext cx="1145740" cy="759141"/>
            </a:xfrm>
            <a:prstGeom prst="rect">
              <a:avLst/>
            </a:prstGeom>
          </p:spPr>
        </p:pic>
      </p:grpSp>
      <p:grpSp>
        <p:nvGrpSpPr>
          <p:cNvPr id="10" name="Group 9" descr="3. Where is my party?">
            <a:extLst>
              <a:ext uri="{FF2B5EF4-FFF2-40B4-BE49-F238E27FC236}">
                <a16:creationId xmlns:a16="http://schemas.microsoft.com/office/drawing/2014/main" id="{99B3E913-C1A4-74BC-5B0A-CB81F3C39F0B}"/>
              </a:ext>
            </a:extLst>
          </p:cNvPr>
          <p:cNvGrpSpPr/>
          <p:nvPr/>
        </p:nvGrpSpPr>
        <p:grpSpPr>
          <a:xfrm>
            <a:off x="6048248" y="1205227"/>
            <a:ext cx="1750721" cy="2292946"/>
            <a:chOff x="6283451" y="1205227"/>
            <a:chExt cx="1750721" cy="2292946"/>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283451" y="1205227"/>
              <a:ext cx="1750721"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en-AU" sz="1600" dirty="0">
                  <a:latin typeface="+mn-lt"/>
                </a:rPr>
                <a:t>Where is my party?</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828407" y="1988641"/>
              <a:ext cx="660809" cy="653925"/>
            </a:xfrm>
            <a:prstGeom prst="rect">
              <a:avLst/>
            </a:prstGeom>
          </p:spPr>
        </p:pic>
        <p:pic>
          <p:nvPicPr>
            <p:cNvPr id="13" name="Picture 12">
              <a:extLst>
                <a:ext uri="{FF2B5EF4-FFF2-40B4-BE49-F238E27FC236}">
                  <a16:creationId xmlns:a16="http://schemas.microsoft.com/office/drawing/2014/main" id="{33EF75A3-4E0F-B0EA-D66D-435F9F72253C}"/>
                </a:ext>
              </a:extLst>
            </p:cNvPr>
            <p:cNvPicPr>
              <a:picLocks noChangeAspect="1"/>
            </p:cNvPicPr>
            <p:nvPr/>
          </p:nvPicPr>
          <p:blipFill>
            <a:blip r:embed="rId7"/>
            <a:stretch>
              <a:fillRect/>
            </a:stretch>
          </p:blipFill>
          <p:spPr>
            <a:xfrm>
              <a:off x="6576965" y="2727620"/>
              <a:ext cx="1163693" cy="770553"/>
            </a:xfrm>
            <a:prstGeom prst="rect">
              <a:avLst/>
            </a:prstGeom>
          </p:spPr>
        </p:pic>
      </p:grpSp>
      <p:grpSp>
        <p:nvGrpSpPr>
          <p:cNvPr id="12" name="Group 11" descr="4. Writing an invitation">
            <a:extLst>
              <a:ext uri="{FF2B5EF4-FFF2-40B4-BE49-F238E27FC236}">
                <a16:creationId xmlns:a16="http://schemas.microsoft.com/office/drawing/2014/main" id="{47438B8C-4DCA-F115-B22B-344E2BFD235E}"/>
              </a:ext>
            </a:extLst>
          </p:cNvPr>
          <p:cNvGrpSpPr/>
          <p:nvPr/>
        </p:nvGrpSpPr>
        <p:grpSpPr>
          <a:xfrm>
            <a:off x="8248642" y="1205227"/>
            <a:ext cx="1750722" cy="2305794"/>
            <a:chOff x="8248642" y="1205227"/>
            <a:chExt cx="1750722" cy="2305794"/>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248642" y="1205227"/>
              <a:ext cx="175072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en-AU" sz="1600" dirty="0">
                  <a:latin typeface="+mn-lt"/>
                </a:rPr>
                <a:t>Writing an invitation</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8793599" y="1988641"/>
              <a:ext cx="660809" cy="653925"/>
            </a:xfrm>
            <a:prstGeom prst="rect">
              <a:avLst/>
            </a:prstGeom>
          </p:spPr>
        </p:pic>
        <p:pic>
          <p:nvPicPr>
            <p:cNvPr id="11" name="Picture 10">
              <a:extLst>
                <a:ext uri="{FF2B5EF4-FFF2-40B4-BE49-F238E27FC236}">
                  <a16:creationId xmlns:a16="http://schemas.microsoft.com/office/drawing/2014/main" id="{5F65EFEF-2B91-A8D6-B47E-2BE40A22C612}"/>
                </a:ext>
              </a:extLst>
            </p:cNvPr>
            <p:cNvPicPr>
              <a:picLocks noChangeAspect="1"/>
            </p:cNvPicPr>
            <p:nvPr/>
          </p:nvPicPr>
          <p:blipFill>
            <a:blip r:embed="rId8"/>
            <a:stretch>
              <a:fillRect/>
            </a:stretch>
          </p:blipFill>
          <p:spPr>
            <a:xfrm>
              <a:off x="8542157" y="2727620"/>
              <a:ext cx="1163693" cy="783401"/>
            </a:xfrm>
            <a:prstGeom prst="rect">
              <a:avLst/>
            </a:prstGeom>
          </p:spPr>
        </p:pic>
      </p:grpSp>
      <p:grpSp>
        <p:nvGrpSpPr>
          <p:cNvPr id="14" name="Group 13" descr="5. Assessment criteria">
            <a:extLst>
              <a:ext uri="{FF2B5EF4-FFF2-40B4-BE49-F238E27FC236}">
                <a16:creationId xmlns:a16="http://schemas.microsoft.com/office/drawing/2014/main" id="{07A25F54-415D-1B7A-D0DD-C4B1C88DD75B}"/>
              </a:ext>
            </a:extLst>
          </p:cNvPr>
          <p:cNvGrpSpPr/>
          <p:nvPr/>
        </p:nvGrpSpPr>
        <p:grpSpPr>
          <a:xfrm>
            <a:off x="7798969" y="3476538"/>
            <a:ext cx="3658256" cy="657225"/>
            <a:chOff x="7798969" y="3476538"/>
            <a:chExt cx="3658256"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798969" y="3569199"/>
              <a:ext cx="2546410"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en-AU" sz="1600" dirty="0">
                  <a:latin typeface="+mn-lt"/>
                </a:rPr>
                <a:t>Assessment criteria</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stretch>
              <a:fillRect/>
            </a:stretch>
          </p:blipFill>
          <p:spPr>
            <a:xfrm>
              <a:off x="10971450" y="3476538"/>
              <a:ext cx="485775" cy="657225"/>
            </a:xfrm>
            <a:prstGeom prst="rect">
              <a:avLst/>
            </a:prstGeom>
          </p:spPr>
        </p:pic>
      </p:grpSp>
      <p:grpSp>
        <p:nvGrpSpPr>
          <p:cNvPr id="17" name="Group 16" descr="6. Task">
            <a:extLst>
              <a:ext uri="{FF2B5EF4-FFF2-40B4-BE49-F238E27FC236}">
                <a16:creationId xmlns:a16="http://schemas.microsoft.com/office/drawing/2014/main" id="{130CE2F7-A63C-BE73-28EC-5F2D011343F1}"/>
              </a:ext>
            </a:extLst>
          </p:cNvPr>
          <p:cNvGrpSpPr/>
          <p:nvPr/>
        </p:nvGrpSpPr>
        <p:grpSpPr>
          <a:xfrm>
            <a:off x="7502415" y="4513558"/>
            <a:ext cx="1005168" cy="1812608"/>
            <a:chOff x="7433423" y="4513558"/>
            <a:chExt cx="1005168" cy="1812608"/>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433423" y="5854263"/>
              <a:ext cx="100516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en-AU" sz="1600" dirty="0">
                  <a:latin typeface="+mn-lt"/>
                </a:rPr>
                <a:t>Task </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631557" y="4513558"/>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433423" y="5269827"/>
              <a:ext cx="1005168" cy="657225"/>
            </a:xfrm>
            <a:prstGeom prst="rect">
              <a:avLst/>
            </a:prstGeom>
          </p:spPr>
        </p:pic>
      </p:grpSp>
      <p:grpSp>
        <p:nvGrpSpPr>
          <p:cNvPr id="16" name="Group 15" descr="7. Feedback and goal setting">
            <a:extLst>
              <a:ext uri="{FF2B5EF4-FFF2-40B4-BE49-F238E27FC236}">
                <a16:creationId xmlns:a16="http://schemas.microsoft.com/office/drawing/2014/main" id="{2CDA235F-A3B8-AD0F-747B-BE2D51F0A47D}"/>
              </a:ext>
            </a:extLst>
          </p:cNvPr>
          <p:cNvGrpSpPr/>
          <p:nvPr/>
        </p:nvGrpSpPr>
        <p:grpSpPr>
          <a:xfrm>
            <a:off x="5092139" y="4513558"/>
            <a:ext cx="1852094" cy="2153679"/>
            <a:chOff x="4793622" y="4513558"/>
            <a:chExt cx="1852094" cy="2153679"/>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415219" y="4513558"/>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2" y="5854263"/>
              <a:ext cx="1852094"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en-AU" sz="1600" dirty="0">
                  <a:latin typeface="+mn-lt"/>
                </a:rPr>
                <a:t>Feedback and goal setting</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459824" y="5341264"/>
              <a:ext cx="600075" cy="514350"/>
            </a:xfrm>
            <a:prstGeom prst="rect">
              <a:avLst/>
            </a:prstGeom>
          </p:spPr>
        </p:pic>
      </p:grpSp>
      <p:grpSp>
        <p:nvGrpSpPr>
          <p:cNvPr id="15" name="Group 14" descr="8. Language review">
            <a:extLst>
              <a:ext uri="{FF2B5EF4-FFF2-40B4-BE49-F238E27FC236}">
                <a16:creationId xmlns:a16="http://schemas.microsoft.com/office/drawing/2014/main" id="{B29CB358-EAE6-F51F-9938-4ECEB1FB328C}"/>
              </a:ext>
            </a:extLst>
          </p:cNvPr>
          <p:cNvGrpSpPr/>
          <p:nvPr/>
        </p:nvGrpSpPr>
        <p:grpSpPr>
          <a:xfrm>
            <a:off x="3060788" y="4513558"/>
            <a:ext cx="1473169" cy="1812608"/>
            <a:chOff x="2568700" y="4513558"/>
            <a:chExt cx="1473169" cy="1812608"/>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000834"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8700" y="5854263"/>
              <a:ext cx="1473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en-AU" sz="1600" dirty="0">
                  <a:latin typeface="+mn-lt"/>
                </a:rPr>
                <a:t>Language review</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38584" y="5336502"/>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36480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vi-VN" i="1" dirty="0"/>
              <a:t>Giờ dự tiệc</a:t>
            </a:r>
            <a:endParaRPr lang="en-AU" i="1" dirty="0"/>
          </a:p>
        </p:txBody>
      </p:sp>
      <p:sp>
        <p:nvSpPr>
          <p:cNvPr id="2" name="Text Placeholder 65">
            <a:extLst>
              <a:ext uri="{FF2B5EF4-FFF2-40B4-BE49-F238E27FC236}">
                <a16:creationId xmlns:a16="http://schemas.microsoft.com/office/drawing/2014/main" id="{58D91147-E265-FFA4-2905-3A1880399C59}"/>
              </a:ext>
            </a:extLst>
          </p:cNvPr>
          <p:cNvSpPr txBox="1">
            <a:spLocks/>
          </p:cNvSpPr>
          <p:nvPr/>
        </p:nvSpPr>
        <p:spPr>
          <a:xfrm>
            <a:off x="328363" y="905601"/>
            <a:ext cx="2700000" cy="1080000"/>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rgbClr val="146CFD"/>
                </a:solidFill>
                <a:latin typeface="+mj-lt"/>
              </a:rPr>
              <a:t>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0000" y="1666992"/>
            <a:ext cx="10666828" cy="4363067"/>
          </a:xfrm>
          <a:prstGeom prst="rect">
            <a:avLst/>
          </a:prstGeom>
        </p:spPr>
      </p:pic>
      <p:grpSp>
        <p:nvGrpSpPr>
          <p:cNvPr id="3" name="Group 2" descr="1. Kim's birthday party.">
            <a:extLst>
              <a:ext uri="{FF2B5EF4-FFF2-40B4-BE49-F238E27FC236}">
                <a16:creationId xmlns:a16="http://schemas.microsoft.com/office/drawing/2014/main" id="{9016CE1B-EC8C-77A8-A3D3-FD0614096C09}"/>
              </a:ext>
            </a:extLst>
          </p:cNvPr>
          <p:cNvGrpSpPr/>
          <p:nvPr/>
        </p:nvGrpSpPr>
        <p:grpSpPr>
          <a:xfrm>
            <a:off x="1727024" y="1205227"/>
            <a:ext cx="1948712" cy="2349731"/>
            <a:chOff x="2221355" y="1205227"/>
            <a:chExt cx="1948712" cy="2349731"/>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2221355" y="1205227"/>
              <a:ext cx="194871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vi-VN" sz="1600" i="1" dirty="0">
                  <a:latin typeface="+mn-lt"/>
                </a:rPr>
                <a:t>Tiệc sinh nhật của Kim</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865307" y="1988641"/>
              <a:ext cx="660809" cy="653925"/>
            </a:xfrm>
            <a:prstGeom prst="rect">
              <a:avLst/>
            </a:prstGeom>
          </p:spPr>
        </p:pic>
        <p:pic>
          <p:nvPicPr>
            <p:cNvPr id="6" name="Picture 5">
              <a:extLst>
                <a:ext uri="{FF2B5EF4-FFF2-40B4-BE49-F238E27FC236}">
                  <a16:creationId xmlns:a16="http://schemas.microsoft.com/office/drawing/2014/main" id="{5303BE75-5603-B528-7F4F-B047FD76BA49}"/>
                </a:ext>
              </a:extLst>
            </p:cNvPr>
            <p:cNvPicPr>
              <a:picLocks noChangeAspect="1"/>
            </p:cNvPicPr>
            <p:nvPr/>
          </p:nvPicPr>
          <p:blipFill>
            <a:blip r:embed="rId5"/>
            <a:stretch>
              <a:fillRect/>
            </a:stretch>
          </p:blipFill>
          <p:spPr>
            <a:xfrm>
              <a:off x="2606646" y="2727620"/>
              <a:ext cx="1178130" cy="827338"/>
            </a:xfrm>
            <a:prstGeom prst="rect">
              <a:avLst/>
            </a:prstGeom>
          </p:spPr>
        </p:pic>
      </p:grpSp>
      <p:grpSp>
        <p:nvGrpSpPr>
          <p:cNvPr id="8" name="Group 7" descr="2. When is my party?">
            <a:extLst>
              <a:ext uri="{FF2B5EF4-FFF2-40B4-BE49-F238E27FC236}">
                <a16:creationId xmlns:a16="http://schemas.microsoft.com/office/drawing/2014/main" id="{C34BD4EE-49DF-7784-CAC8-214D4624CFDB}"/>
              </a:ext>
            </a:extLst>
          </p:cNvPr>
          <p:cNvGrpSpPr/>
          <p:nvPr/>
        </p:nvGrpSpPr>
        <p:grpSpPr>
          <a:xfrm>
            <a:off x="4125408" y="1205227"/>
            <a:ext cx="1473168" cy="2281534"/>
            <a:chOff x="4273800" y="1205227"/>
            <a:chExt cx="1473168" cy="2281534"/>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273800" y="1205227"/>
              <a:ext cx="147316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vi-VN" sz="1600" i="1" dirty="0">
                  <a:latin typeface="+mn-lt"/>
                </a:rPr>
                <a:t>Bữa tiệc khi nào?</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79980" y="1988641"/>
              <a:ext cx="660809" cy="653925"/>
            </a:xfrm>
            <a:prstGeom prst="rect">
              <a:avLst/>
            </a:prstGeom>
          </p:spPr>
        </p:pic>
        <p:pic>
          <p:nvPicPr>
            <p:cNvPr id="9" name="Picture 8">
              <a:extLst>
                <a:ext uri="{FF2B5EF4-FFF2-40B4-BE49-F238E27FC236}">
                  <a16:creationId xmlns:a16="http://schemas.microsoft.com/office/drawing/2014/main" id="{66AD18D3-9C61-2388-8808-78F44B579831}"/>
                </a:ext>
              </a:extLst>
            </p:cNvPr>
            <p:cNvPicPr>
              <a:picLocks noChangeAspect="1"/>
            </p:cNvPicPr>
            <p:nvPr/>
          </p:nvPicPr>
          <p:blipFill>
            <a:blip r:embed="rId6"/>
            <a:stretch>
              <a:fillRect/>
            </a:stretch>
          </p:blipFill>
          <p:spPr>
            <a:xfrm>
              <a:off x="4437514" y="2727620"/>
              <a:ext cx="1145740" cy="759141"/>
            </a:xfrm>
            <a:prstGeom prst="rect">
              <a:avLst/>
            </a:prstGeom>
          </p:spPr>
        </p:pic>
      </p:grpSp>
      <p:grpSp>
        <p:nvGrpSpPr>
          <p:cNvPr id="10" name="Group 9" descr="3. Where is my party.">
            <a:extLst>
              <a:ext uri="{FF2B5EF4-FFF2-40B4-BE49-F238E27FC236}">
                <a16:creationId xmlns:a16="http://schemas.microsoft.com/office/drawing/2014/main" id="{99B3E913-C1A4-74BC-5B0A-CB81F3C39F0B}"/>
              </a:ext>
            </a:extLst>
          </p:cNvPr>
          <p:cNvGrpSpPr/>
          <p:nvPr/>
        </p:nvGrpSpPr>
        <p:grpSpPr>
          <a:xfrm>
            <a:off x="6048248" y="1205227"/>
            <a:ext cx="1750721" cy="2292946"/>
            <a:chOff x="6283451" y="1205227"/>
            <a:chExt cx="1750721" cy="2292946"/>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283451" y="1205227"/>
              <a:ext cx="1750721"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vi-VN" sz="1600" i="1" dirty="0">
                  <a:latin typeface="+mn-lt"/>
                </a:rPr>
                <a:t>Bữa tiệc ở đâu?</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828407" y="1988641"/>
              <a:ext cx="660809" cy="653925"/>
            </a:xfrm>
            <a:prstGeom prst="rect">
              <a:avLst/>
            </a:prstGeom>
          </p:spPr>
        </p:pic>
        <p:pic>
          <p:nvPicPr>
            <p:cNvPr id="13" name="Picture 12">
              <a:extLst>
                <a:ext uri="{FF2B5EF4-FFF2-40B4-BE49-F238E27FC236}">
                  <a16:creationId xmlns:a16="http://schemas.microsoft.com/office/drawing/2014/main" id="{33EF75A3-4E0F-B0EA-D66D-435F9F72253C}"/>
                </a:ext>
              </a:extLst>
            </p:cNvPr>
            <p:cNvPicPr>
              <a:picLocks noChangeAspect="1"/>
            </p:cNvPicPr>
            <p:nvPr/>
          </p:nvPicPr>
          <p:blipFill>
            <a:blip r:embed="rId7"/>
            <a:stretch>
              <a:fillRect/>
            </a:stretch>
          </p:blipFill>
          <p:spPr>
            <a:xfrm>
              <a:off x="6576965" y="2727620"/>
              <a:ext cx="1163693" cy="770553"/>
            </a:xfrm>
            <a:prstGeom prst="rect">
              <a:avLst/>
            </a:prstGeom>
          </p:spPr>
        </p:pic>
      </p:grpSp>
      <p:grpSp>
        <p:nvGrpSpPr>
          <p:cNvPr id="12" name="Group 11" descr="4. Writing an invitation.">
            <a:extLst>
              <a:ext uri="{FF2B5EF4-FFF2-40B4-BE49-F238E27FC236}">
                <a16:creationId xmlns:a16="http://schemas.microsoft.com/office/drawing/2014/main" id="{47438B8C-4DCA-F115-B22B-344E2BFD235E}"/>
              </a:ext>
            </a:extLst>
          </p:cNvPr>
          <p:cNvGrpSpPr/>
          <p:nvPr/>
        </p:nvGrpSpPr>
        <p:grpSpPr>
          <a:xfrm>
            <a:off x="8248642" y="1205227"/>
            <a:ext cx="1750722" cy="2305794"/>
            <a:chOff x="8248642" y="1205227"/>
            <a:chExt cx="1750722" cy="2305794"/>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248642" y="1205227"/>
              <a:ext cx="175072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vi-VN" sz="1600" i="1" dirty="0">
                  <a:latin typeface="+mn-lt"/>
                </a:rPr>
                <a:t>Viết thiệp mời</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8793599" y="1988641"/>
              <a:ext cx="660809" cy="653925"/>
            </a:xfrm>
            <a:prstGeom prst="rect">
              <a:avLst/>
            </a:prstGeom>
          </p:spPr>
        </p:pic>
        <p:pic>
          <p:nvPicPr>
            <p:cNvPr id="11" name="Picture 10">
              <a:extLst>
                <a:ext uri="{FF2B5EF4-FFF2-40B4-BE49-F238E27FC236}">
                  <a16:creationId xmlns:a16="http://schemas.microsoft.com/office/drawing/2014/main" id="{5F65EFEF-2B91-A8D6-B47E-2BE40A22C612}"/>
                </a:ext>
              </a:extLst>
            </p:cNvPr>
            <p:cNvPicPr>
              <a:picLocks noChangeAspect="1"/>
            </p:cNvPicPr>
            <p:nvPr/>
          </p:nvPicPr>
          <p:blipFill>
            <a:blip r:embed="rId8"/>
            <a:stretch>
              <a:fillRect/>
            </a:stretch>
          </p:blipFill>
          <p:spPr>
            <a:xfrm>
              <a:off x="8542157" y="2727620"/>
              <a:ext cx="1163693" cy="783401"/>
            </a:xfrm>
            <a:prstGeom prst="rect">
              <a:avLst/>
            </a:prstGeom>
          </p:spPr>
        </p:pic>
      </p:grpSp>
      <p:grpSp>
        <p:nvGrpSpPr>
          <p:cNvPr id="14" name="Group 13" descr="5. Assessment criteria">
            <a:extLst>
              <a:ext uri="{FF2B5EF4-FFF2-40B4-BE49-F238E27FC236}">
                <a16:creationId xmlns:a16="http://schemas.microsoft.com/office/drawing/2014/main" id="{07A25F54-415D-1B7A-D0DD-C4B1C88DD75B}"/>
              </a:ext>
            </a:extLst>
          </p:cNvPr>
          <p:cNvGrpSpPr/>
          <p:nvPr/>
        </p:nvGrpSpPr>
        <p:grpSpPr>
          <a:xfrm>
            <a:off x="7615992" y="3476538"/>
            <a:ext cx="3841233" cy="657225"/>
            <a:chOff x="7615992" y="3476538"/>
            <a:chExt cx="3841233"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615992" y="3582587"/>
              <a:ext cx="2704288" cy="445127"/>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vi-VN" sz="1600" i="1" dirty="0">
                  <a:latin typeface="+mn-lt"/>
                </a:rPr>
                <a:t>Tiêu </a:t>
              </a:r>
              <a:r>
                <a:rPr lang="en-AU" sz="1600" i="1" dirty="0">
                  <a:latin typeface="+mn-lt"/>
                </a:rPr>
                <a:t>c</a:t>
              </a:r>
              <a:r>
                <a:rPr lang="vi-VN" sz="1600" i="1" dirty="0">
                  <a:latin typeface="+mn-lt"/>
                </a:rPr>
                <a:t>hu</a:t>
              </a:r>
              <a:r>
                <a:rPr lang="en-AU" sz="1600" i="1" dirty="0">
                  <a:latin typeface="+mn-lt"/>
                </a:rPr>
                <a:t>ẩ</a:t>
              </a:r>
              <a:r>
                <a:rPr lang="vi-VN" sz="1600" i="1" dirty="0">
                  <a:latin typeface="+mn-lt"/>
                </a:rPr>
                <a:t>n </a:t>
              </a:r>
              <a:r>
                <a:rPr lang="en-AU" sz="1600" i="1" dirty="0">
                  <a:latin typeface="+mn-lt"/>
                </a:rPr>
                <a:t>c</a:t>
              </a:r>
              <a:r>
                <a:rPr lang="vi-VN" sz="1600" i="1" dirty="0">
                  <a:latin typeface="+mn-lt"/>
                </a:rPr>
                <a:t>hấm điểm</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stretch>
              <a:fillRect/>
            </a:stretch>
          </p:blipFill>
          <p:spPr>
            <a:xfrm>
              <a:off x="10971450" y="3476538"/>
              <a:ext cx="485775" cy="657225"/>
            </a:xfrm>
            <a:prstGeom prst="rect">
              <a:avLst/>
            </a:prstGeom>
          </p:spPr>
        </p:pic>
      </p:grpSp>
      <p:grpSp>
        <p:nvGrpSpPr>
          <p:cNvPr id="17" name="Group 16" descr="6. Task">
            <a:extLst>
              <a:ext uri="{FF2B5EF4-FFF2-40B4-BE49-F238E27FC236}">
                <a16:creationId xmlns:a16="http://schemas.microsoft.com/office/drawing/2014/main" id="{130CE2F7-A63C-BE73-28EC-5F2D011343F1}"/>
              </a:ext>
            </a:extLst>
          </p:cNvPr>
          <p:cNvGrpSpPr/>
          <p:nvPr/>
        </p:nvGrpSpPr>
        <p:grpSpPr>
          <a:xfrm>
            <a:off x="7097110" y="4513558"/>
            <a:ext cx="1815778" cy="1812608"/>
            <a:chOff x="7028118" y="4513558"/>
            <a:chExt cx="1815778" cy="1812608"/>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028118" y="5854263"/>
              <a:ext cx="181577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vi-VN" sz="1600" i="1" dirty="0">
                  <a:latin typeface="+mn-lt"/>
                </a:rPr>
                <a:t>Bài ki</a:t>
              </a:r>
              <a:r>
                <a:rPr lang="en-AU" sz="1600" i="1" dirty="0">
                  <a:latin typeface="+mn-lt"/>
                </a:rPr>
                <a:t>ể</a:t>
              </a:r>
              <a:r>
                <a:rPr lang="vi-VN" sz="1600" i="1" dirty="0">
                  <a:latin typeface="+mn-lt"/>
                </a:rPr>
                <a:t>m tra </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631557" y="4513558"/>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433423" y="5269827"/>
              <a:ext cx="1005168" cy="657225"/>
            </a:xfrm>
            <a:prstGeom prst="rect">
              <a:avLst/>
            </a:prstGeom>
          </p:spPr>
        </p:pic>
      </p:grpSp>
      <p:grpSp>
        <p:nvGrpSpPr>
          <p:cNvPr id="16" name="Group 15" descr="7. Feedback and goal setting">
            <a:extLst>
              <a:ext uri="{FF2B5EF4-FFF2-40B4-BE49-F238E27FC236}">
                <a16:creationId xmlns:a16="http://schemas.microsoft.com/office/drawing/2014/main" id="{2CDA235F-A3B8-AD0F-747B-BE2D51F0A47D}"/>
              </a:ext>
            </a:extLst>
          </p:cNvPr>
          <p:cNvGrpSpPr/>
          <p:nvPr/>
        </p:nvGrpSpPr>
        <p:grpSpPr>
          <a:xfrm>
            <a:off x="4964354" y="4513558"/>
            <a:ext cx="2107664" cy="2153679"/>
            <a:chOff x="4665837" y="4513558"/>
            <a:chExt cx="2107664" cy="2153679"/>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415219" y="4513558"/>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665837" y="5854263"/>
              <a:ext cx="2107664"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vi-VN" sz="1600" i="1" dirty="0">
                  <a:latin typeface="+mn-lt"/>
                </a:rPr>
                <a:t>Phản hồi và lên kế hoạch học tập</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459824" y="5341264"/>
              <a:ext cx="600075" cy="514350"/>
            </a:xfrm>
            <a:prstGeom prst="rect">
              <a:avLst/>
            </a:prstGeom>
          </p:spPr>
        </p:pic>
      </p:grpSp>
      <p:grpSp>
        <p:nvGrpSpPr>
          <p:cNvPr id="15" name="Group 14" descr="8. Language review">
            <a:extLst>
              <a:ext uri="{FF2B5EF4-FFF2-40B4-BE49-F238E27FC236}">
                <a16:creationId xmlns:a16="http://schemas.microsoft.com/office/drawing/2014/main" id="{B29CB358-EAE6-F51F-9938-4ECEB1FB328C}"/>
              </a:ext>
            </a:extLst>
          </p:cNvPr>
          <p:cNvGrpSpPr/>
          <p:nvPr/>
        </p:nvGrpSpPr>
        <p:grpSpPr>
          <a:xfrm>
            <a:off x="2934120" y="4513558"/>
            <a:ext cx="1726506" cy="1812608"/>
            <a:chOff x="2442032" y="4513558"/>
            <a:chExt cx="1726506" cy="1812608"/>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000834"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442032" y="5854263"/>
              <a:ext cx="1726506"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vi-VN" sz="1600" i="1" dirty="0">
                  <a:latin typeface="+mn-lt"/>
                </a:rPr>
                <a:t>Xem xét lại quá trình học</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38584" y="5336502"/>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2110744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D95251-1EE0-89C1-52F9-6109DB8366E2}"/>
              </a:ext>
            </a:extLst>
          </p:cNvPr>
          <p:cNvSpPr>
            <a:spLocks noGrp="1"/>
          </p:cNvSpPr>
          <p:nvPr>
            <p:ph type="title"/>
          </p:nvPr>
        </p:nvSpPr>
        <p:spPr/>
        <p:txBody>
          <a:bodyPr/>
          <a:lstStyle/>
          <a:p>
            <a:r>
              <a:rPr lang="en-AU" dirty="0"/>
              <a:t>Copyright</a:t>
            </a:r>
          </a:p>
        </p:txBody>
      </p:sp>
      <p:sp>
        <p:nvSpPr>
          <p:cNvPr id="5" name="Text Placeholder 4">
            <a:extLst>
              <a:ext uri="{FF2B5EF4-FFF2-40B4-BE49-F238E27FC236}">
                <a16:creationId xmlns:a16="http://schemas.microsoft.com/office/drawing/2014/main" id="{B94BBF5E-9E1B-CD55-AB75-A9C8F34F8245}"/>
              </a:ext>
            </a:extLst>
          </p:cNvPr>
          <p:cNvSpPr>
            <a:spLocks noGrp="1"/>
          </p:cNvSpPr>
          <p:nvPr>
            <p:ph type="body" sz="quarter" idx="18"/>
          </p:nvPr>
        </p:nvSpPr>
        <p:spPr/>
        <p:txBody>
          <a:bodyPr/>
          <a:lstStyle/>
          <a:p>
            <a:r>
              <a:rPr lang="en-AU" dirty="0">
                <a:hlinkClick r:id="rId2">
                  <a:extLst>
                    <a:ext uri="{A12FA001-AC4F-418D-AE19-62706E023703}">
                      <ahyp:hlinkClr xmlns:ahyp="http://schemas.microsoft.com/office/drawing/2018/hyperlinkcolor" val="tx"/>
                    </a:ext>
                  </a:extLst>
                </a:hlinkClick>
              </a:rPr>
              <a:t>© State of New South Wales (Department of Education), 2024</a:t>
            </a:r>
            <a:endParaRPr lang="en-AU" dirty="0"/>
          </a:p>
        </p:txBody>
      </p:sp>
      <p:sp>
        <p:nvSpPr>
          <p:cNvPr id="6" name="TextBox 5">
            <a:extLst>
              <a:ext uri="{FF2B5EF4-FFF2-40B4-BE49-F238E27FC236}">
                <a16:creationId xmlns:a16="http://schemas.microsoft.com/office/drawing/2014/main" id="{E7281991-EEDE-5AA6-4017-C3A229DE58D0}"/>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2023.</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2888562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Template-mathematics-V2</Template>
  <TotalTime>0</TotalTime>
  <Words>420</Words>
  <Application>Microsoft Office PowerPoint</Application>
  <PresentationFormat>Widescreen</PresentationFormat>
  <Paragraphs>39</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Times New Roman</vt:lpstr>
      <vt:lpstr>Public Sans Light</vt:lpstr>
      <vt:lpstr>Public Sans</vt:lpstr>
      <vt:lpstr>Arial</vt:lpstr>
      <vt:lpstr>1_NSWG Corporate</vt:lpstr>
      <vt:lpstr>Learning map – Party time!</vt:lpstr>
      <vt:lpstr>Party time!</vt:lpstr>
      <vt:lpstr>Giờ dự tiệc</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map – Party time!</dc:title>
  <dc:creator>NSW Department of Education</dc:creator>
  <dcterms:created xsi:type="dcterms:W3CDTF">2024-05-20T03:50:53Z</dcterms:created>
  <dcterms:modified xsi:type="dcterms:W3CDTF">2024-05-20T03:51:15Z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2024-05-20T03:51:15Z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a0d871ed-59ee-4d53-b3ee-e25b4f93a250</vt:lpwstr>
  </property>
  <property fmtid="{D5CDD505-2E9C-101B-9397-08002B2CF9AE}" pid="8" name="MSIP_Label_b603dfd7-d93a-4381-a340-2995d8282205_ContentBits">
    <vt:lpwstr>0</vt:lpwstr>
  </property>
</Properties>
</file>