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1" r:id="rId4"/>
    <p:sldId id="402" r:id="rId5"/>
  </p:sldIdLst>
  <p:sldSz cx="12192000" cy="6858000"/>
  <p:notesSz cx="6858000" cy="9144000"/>
  <p:embeddedFontLst>
    <p:embeddedFont>
      <p:font typeface="Public Sans" pitchFamily="2" charset="0"/>
      <p:regular r:id="rId8"/>
      <p:bold r:id="rId9"/>
      <p:italic r:id="rId10"/>
      <p:boldItalic r:id="rId11"/>
    </p:embeddedFont>
    <p:embeddedFont>
      <p:font typeface="Public Sans Light" pitchFamily="2" charset="0"/>
      <p:regular r:id="rId12"/>
      <p:italic r:id="rId13"/>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06" autoAdjust="0"/>
    <p:restoredTop sz="92035" autoAdjust="0"/>
  </p:normalViewPr>
  <p:slideViewPr>
    <p:cSldViewPr snapToGrid="0">
      <p:cViewPr varScale="1">
        <p:scale>
          <a:sx n="85" d="100"/>
          <a:sy n="85" d="100"/>
        </p:scale>
        <p:origin x="57" y="111"/>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6/05/2024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6/05/2024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10386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2824795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994497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3867723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41429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306407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3530789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4250134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83397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3666544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4199953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49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244026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25731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17417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6849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216715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868348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660502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77138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5747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126302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074793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05733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12044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1692550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37376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250451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506312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09251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2675845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4077568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3235072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2880530543"/>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 id="2147483740" r:id="rId25"/>
    <p:sldLayoutId id="2147483741" r:id="rId26"/>
    <p:sldLayoutId id="2147483742" r:id="rId27"/>
    <p:sldLayoutId id="2147483743" r:id="rId28"/>
    <p:sldLayoutId id="2147483744" r:id="rId29"/>
    <p:sldLayoutId id="214748374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t>Learning map – Show and tell</a:t>
            </a:r>
          </a:p>
        </p:txBody>
      </p:sp>
      <p:sp>
        <p:nvSpPr>
          <p:cNvPr id="4" name="Text Placeholder 3">
            <a:extLst>
              <a:ext uri="{FF2B5EF4-FFF2-40B4-BE49-F238E27FC236}">
                <a16:creationId xmlns:a16="http://schemas.microsoft.com/office/drawing/2014/main" id="{C6DDBE27-9D92-B5BE-C78F-63C8989663C0}"/>
              </a:ext>
            </a:extLst>
          </p:cNvPr>
          <p:cNvSpPr>
            <a:spLocks noGrp="1"/>
          </p:cNvSpPr>
          <p:nvPr>
            <p:ph type="body" sz="quarter" idx="14"/>
          </p:nvPr>
        </p:nvSpPr>
        <p:spPr/>
        <p:txBody>
          <a:bodyPr/>
          <a:lstStyle/>
          <a:p>
            <a:r>
              <a:rPr lang="en-AU" dirty="0"/>
              <a:t>Early Stage 1</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t>Show and tell</a:t>
            </a:r>
            <a:endParaRPr lang="en-AU"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Early 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0000" y="1666992"/>
            <a:ext cx="10666828" cy="4363067"/>
          </a:xfrm>
          <a:prstGeom prst="rect">
            <a:avLst/>
          </a:prstGeom>
        </p:spPr>
      </p:pic>
      <p:grpSp>
        <p:nvGrpSpPr>
          <p:cNvPr id="10" name="Group 9" descr="1 toys">
            <a:extLst>
              <a:ext uri="{FF2B5EF4-FFF2-40B4-BE49-F238E27FC236}">
                <a16:creationId xmlns:a16="http://schemas.microsoft.com/office/drawing/2014/main" id="{29FFFC35-9208-82A4-8A68-273F65AB225C}"/>
              </a:ext>
            </a:extLst>
          </p:cNvPr>
          <p:cNvGrpSpPr/>
          <p:nvPr/>
        </p:nvGrpSpPr>
        <p:grpSpPr>
          <a:xfrm>
            <a:off x="1578649" y="1506910"/>
            <a:ext cx="1177094" cy="2028375"/>
            <a:chOff x="1578649" y="1506910"/>
            <a:chExt cx="1177094" cy="2028375"/>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578649" y="1506910"/>
              <a:ext cx="117709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Toys</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836792" y="1990493"/>
              <a:ext cx="660809" cy="653925"/>
            </a:xfrm>
            <a:prstGeom prst="rect">
              <a:avLst/>
            </a:prstGeom>
          </p:spPr>
        </p:pic>
        <p:pic>
          <p:nvPicPr>
            <p:cNvPr id="3" name="Picture 2">
              <a:extLst>
                <a:ext uri="{FF2B5EF4-FFF2-40B4-BE49-F238E27FC236}">
                  <a16:creationId xmlns:a16="http://schemas.microsoft.com/office/drawing/2014/main" id="{032CA45B-4ACB-5F7D-5757-D42214DEC9C7}"/>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748988" y="2731554"/>
              <a:ext cx="836417" cy="803731"/>
            </a:xfrm>
            <a:prstGeom prst="rect">
              <a:avLst/>
            </a:prstGeom>
          </p:spPr>
        </p:pic>
      </p:grpSp>
      <p:grpSp>
        <p:nvGrpSpPr>
          <p:cNvPr id="11" name="Group 10" descr="2 sentence structure">
            <a:extLst>
              <a:ext uri="{FF2B5EF4-FFF2-40B4-BE49-F238E27FC236}">
                <a16:creationId xmlns:a16="http://schemas.microsoft.com/office/drawing/2014/main" id="{A6512495-94CE-583C-9577-EBDDF37F3C9A}"/>
              </a:ext>
            </a:extLst>
          </p:cNvPr>
          <p:cNvGrpSpPr/>
          <p:nvPr/>
        </p:nvGrpSpPr>
        <p:grpSpPr>
          <a:xfrm>
            <a:off x="3099497" y="1506910"/>
            <a:ext cx="2416340" cy="2052261"/>
            <a:chOff x="3487287" y="1506910"/>
            <a:chExt cx="2416340" cy="2052261"/>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3487287" y="1506910"/>
              <a:ext cx="2416340"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Sentence structure</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65053" y="2003678"/>
              <a:ext cx="660809" cy="653925"/>
            </a:xfrm>
            <a:prstGeom prst="rect">
              <a:avLst/>
            </a:prstGeom>
          </p:spPr>
        </p:pic>
        <p:pic>
          <p:nvPicPr>
            <p:cNvPr id="6" name="Picture 5">
              <a:extLst>
                <a:ext uri="{FF2B5EF4-FFF2-40B4-BE49-F238E27FC236}">
                  <a16:creationId xmlns:a16="http://schemas.microsoft.com/office/drawing/2014/main" id="{4A904793-CEAB-50C9-E757-797E6B6F850E}"/>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4277249" y="2731554"/>
              <a:ext cx="836417" cy="827617"/>
            </a:xfrm>
            <a:prstGeom prst="rect">
              <a:avLst/>
            </a:prstGeom>
          </p:spPr>
        </p:pic>
      </p:grpSp>
      <p:grpSp>
        <p:nvGrpSpPr>
          <p:cNvPr id="12" name="Group 11" descr="3 colour and size">
            <a:extLst>
              <a:ext uri="{FF2B5EF4-FFF2-40B4-BE49-F238E27FC236}">
                <a16:creationId xmlns:a16="http://schemas.microsoft.com/office/drawing/2014/main" id="{D04A390B-5778-3E34-4C62-8D213409F1C6}"/>
              </a:ext>
            </a:extLst>
          </p:cNvPr>
          <p:cNvGrpSpPr/>
          <p:nvPr/>
        </p:nvGrpSpPr>
        <p:grpSpPr>
          <a:xfrm>
            <a:off x="5859591" y="1506910"/>
            <a:ext cx="2121873" cy="1898206"/>
            <a:chOff x="6171707" y="1506910"/>
            <a:chExt cx="2121873" cy="1898206"/>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171707" y="1506910"/>
              <a:ext cx="2121873"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Colour and size</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902239" y="1977796"/>
              <a:ext cx="660809" cy="653925"/>
            </a:xfrm>
            <a:prstGeom prst="rect">
              <a:avLst/>
            </a:prstGeom>
          </p:spPr>
        </p:pic>
        <p:pic>
          <p:nvPicPr>
            <p:cNvPr id="8" name="Picture 7" descr="A cartoon alligator standing next to a rainbow&#10;&#10;Description automatically generated">
              <a:extLst>
                <a:ext uri="{FF2B5EF4-FFF2-40B4-BE49-F238E27FC236}">
                  <a16:creationId xmlns:a16="http://schemas.microsoft.com/office/drawing/2014/main" id="{15A8E67E-15C0-DBA7-F2C2-9E56267D31DB}"/>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6679297" y="2731554"/>
              <a:ext cx="1106693" cy="673562"/>
            </a:xfrm>
            <a:prstGeom prst="rect">
              <a:avLst/>
            </a:prstGeom>
          </p:spPr>
        </p:pic>
      </p:grpSp>
      <p:grpSp>
        <p:nvGrpSpPr>
          <p:cNvPr id="13" name="Group 12" descr="4 I like my toy">
            <a:extLst>
              <a:ext uri="{FF2B5EF4-FFF2-40B4-BE49-F238E27FC236}">
                <a16:creationId xmlns:a16="http://schemas.microsoft.com/office/drawing/2014/main" id="{6E1BD90B-4A8E-1C24-964E-6B0BE2A42B78}"/>
              </a:ext>
            </a:extLst>
          </p:cNvPr>
          <p:cNvGrpSpPr/>
          <p:nvPr/>
        </p:nvGrpSpPr>
        <p:grpSpPr>
          <a:xfrm>
            <a:off x="8325217" y="1506910"/>
            <a:ext cx="1750722" cy="1863163"/>
            <a:chOff x="8325217" y="1506910"/>
            <a:chExt cx="1750722" cy="1863163"/>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325217" y="1506910"/>
              <a:ext cx="175072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I like my toy</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70174" y="1977796"/>
              <a:ext cx="660809" cy="653925"/>
            </a:xfrm>
            <a:prstGeom prst="rect">
              <a:avLst/>
            </a:prstGeom>
          </p:spPr>
        </p:pic>
        <p:pic>
          <p:nvPicPr>
            <p:cNvPr id="9" name="Picture 8">
              <a:extLst>
                <a:ext uri="{FF2B5EF4-FFF2-40B4-BE49-F238E27FC236}">
                  <a16:creationId xmlns:a16="http://schemas.microsoft.com/office/drawing/2014/main" id="{2E21A6A5-4375-43F1-5FAE-F01D3DFC9AE1}"/>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8707999" y="2731554"/>
              <a:ext cx="985158" cy="638519"/>
            </a:xfrm>
            <a:prstGeom prst="rect">
              <a:avLst/>
            </a:prstGeom>
          </p:spPr>
        </p:pic>
      </p:grpSp>
      <p:grpSp>
        <p:nvGrpSpPr>
          <p:cNvPr id="14" name="Group 13" descr="5 assessment criteria">
            <a:extLst>
              <a:ext uri="{FF2B5EF4-FFF2-40B4-BE49-F238E27FC236}">
                <a16:creationId xmlns:a16="http://schemas.microsoft.com/office/drawing/2014/main" id="{8A24CB8A-C120-F684-4DAC-801746D6F92C}"/>
              </a:ext>
            </a:extLst>
          </p:cNvPr>
          <p:cNvGrpSpPr/>
          <p:nvPr/>
        </p:nvGrpSpPr>
        <p:grpSpPr>
          <a:xfrm>
            <a:off x="7569200" y="3476538"/>
            <a:ext cx="3888025" cy="657225"/>
            <a:chOff x="7569200" y="3476538"/>
            <a:chExt cx="3888025"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569200" y="3569198"/>
              <a:ext cx="3024065" cy="47190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76538"/>
              <a:ext cx="485775" cy="657225"/>
            </a:xfrm>
            <a:prstGeom prst="rect">
              <a:avLst/>
            </a:prstGeom>
          </p:spPr>
        </p:pic>
      </p:grpSp>
      <p:grpSp>
        <p:nvGrpSpPr>
          <p:cNvPr id="15" name="Group 14" descr="6 communicative task">
            <a:extLst>
              <a:ext uri="{FF2B5EF4-FFF2-40B4-BE49-F238E27FC236}">
                <a16:creationId xmlns:a16="http://schemas.microsoft.com/office/drawing/2014/main" id="{A3DFC434-1390-3DE0-4893-E78C25592E1B}"/>
              </a:ext>
            </a:extLst>
          </p:cNvPr>
          <p:cNvGrpSpPr/>
          <p:nvPr/>
        </p:nvGrpSpPr>
        <p:grpSpPr>
          <a:xfrm>
            <a:off x="7055960" y="4537083"/>
            <a:ext cx="2648471" cy="1739515"/>
            <a:chOff x="7269320" y="4537083"/>
            <a:chExt cx="2648471" cy="1739515"/>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269320" y="5804695"/>
              <a:ext cx="2648471"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Communicative task</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289105" y="4537083"/>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8090971" y="5287484"/>
              <a:ext cx="1005168" cy="657225"/>
            </a:xfrm>
            <a:prstGeom prst="rect">
              <a:avLst/>
            </a:prstGeom>
          </p:spPr>
        </p:pic>
      </p:grpSp>
      <p:grpSp>
        <p:nvGrpSpPr>
          <p:cNvPr id="16" name="Group 15" descr="7 feedback and goal setting">
            <a:extLst>
              <a:ext uri="{FF2B5EF4-FFF2-40B4-BE49-F238E27FC236}">
                <a16:creationId xmlns:a16="http://schemas.microsoft.com/office/drawing/2014/main" id="{95DCC012-E01D-20D5-154C-2621D3DFD7DE}"/>
              </a:ext>
            </a:extLst>
          </p:cNvPr>
          <p:cNvGrpSpPr/>
          <p:nvPr/>
        </p:nvGrpSpPr>
        <p:grpSpPr>
          <a:xfrm>
            <a:off x="4516187" y="4513800"/>
            <a:ext cx="1852094" cy="2103869"/>
            <a:chOff x="4793622" y="4513800"/>
            <a:chExt cx="1852094" cy="2103869"/>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415219"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804695"/>
              <a:ext cx="185209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19632" y="5287484"/>
              <a:ext cx="600075" cy="514350"/>
            </a:xfrm>
            <a:prstGeom prst="rect">
              <a:avLst/>
            </a:prstGeom>
          </p:spPr>
        </p:pic>
      </p:grpSp>
      <p:grpSp>
        <p:nvGrpSpPr>
          <p:cNvPr id="17" name="Group 16" descr="8 language review">
            <a:extLst>
              <a:ext uri="{FF2B5EF4-FFF2-40B4-BE49-F238E27FC236}">
                <a16:creationId xmlns:a16="http://schemas.microsoft.com/office/drawing/2014/main" id="{4C63C63D-567D-BCF8-14CE-B9DEA3A3C2EA}"/>
              </a:ext>
            </a:extLst>
          </p:cNvPr>
          <p:cNvGrpSpPr/>
          <p:nvPr/>
        </p:nvGrpSpPr>
        <p:grpSpPr>
          <a:xfrm>
            <a:off x="2355340" y="4513558"/>
            <a:ext cx="1473169" cy="1763040"/>
            <a:chOff x="2568700" y="4513558"/>
            <a:chExt cx="1473169" cy="1763040"/>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00834"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0" y="5804695"/>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287484"/>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zh-CN" altLang="en-US" i="1" dirty="0"/>
              <a:t>说说我的玩具 </a:t>
            </a:r>
            <a:endParaRPr lang="en-AU" i="1"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Early 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0000" y="1666992"/>
            <a:ext cx="10666828" cy="4363067"/>
          </a:xfrm>
          <a:prstGeom prst="rect">
            <a:avLst/>
          </a:prstGeom>
        </p:spPr>
      </p:pic>
      <p:grpSp>
        <p:nvGrpSpPr>
          <p:cNvPr id="10" name="Group 9" descr="1 toys">
            <a:extLst>
              <a:ext uri="{FF2B5EF4-FFF2-40B4-BE49-F238E27FC236}">
                <a16:creationId xmlns:a16="http://schemas.microsoft.com/office/drawing/2014/main" id="{E320D49E-4AB3-F7B6-CE2C-1EA4FAECA6EB}"/>
              </a:ext>
            </a:extLst>
          </p:cNvPr>
          <p:cNvGrpSpPr/>
          <p:nvPr/>
        </p:nvGrpSpPr>
        <p:grpSpPr>
          <a:xfrm>
            <a:off x="1578649" y="1417886"/>
            <a:ext cx="1177094" cy="2117399"/>
            <a:chOff x="1578649" y="1417886"/>
            <a:chExt cx="1177094" cy="2117399"/>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578649" y="1417886"/>
              <a:ext cx="117709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zh-CN" sz="1600" i="1" dirty="0">
                  <a:effectLst/>
                  <a:latin typeface="+mn-lt"/>
                  <a:ea typeface="SimSun" panose="02010600030101010101" pitchFamily="2" charset="-122"/>
                  <a:cs typeface="Arial" panose="020B0604020202020204" pitchFamily="34" charset="0"/>
                </a:rPr>
                <a:t>玩具</a:t>
              </a:r>
              <a:endParaRPr lang="en-AU" sz="1600" i="1" dirty="0">
                <a:latin typeface="+mn-lt"/>
              </a:endParaRP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836792" y="1990493"/>
              <a:ext cx="660809" cy="653925"/>
            </a:xfrm>
            <a:prstGeom prst="rect">
              <a:avLst/>
            </a:prstGeom>
          </p:spPr>
        </p:pic>
        <p:pic>
          <p:nvPicPr>
            <p:cNvPr id="3" name="Picture 2">
              <a:extLst>
                <a:ext uri="{FF2B5EF4-FFF2-40B4-BE49-F238E27FC236}">
                  <a16:creationId xmlns:a16="http://schemas.microsoft.com/office/drawing/2014/main" id="{032CA45B-4ACB-5F7D-5757-D42214DEC9C7}"/>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748988" y="2731554"/>
              <a:ext cx="836417" cy="803731"/>
            </a:xfrm>
            <a:prstGeom prst="rect">
              <a:avLst/>
            </a:prstGeom>
          </p:spPr>
        </p:pic>
      </p:grpSp>
      <p:grpSp>
        <p:nvGrpSpPr>
          <p:cNvPr id="11" name="Group 10" descr="2 sentence structure">
            <a:extLst>
              <a:ext uri="{FF2B5EF4-FFF2-40B4-BE49-F238E27FC236}">
                <a16:creationId xmlns:a16="http://schemas.microsoft.com/office/drawing/2014/main" id="{6DE0DC9E-C679-02A2-4848-386FCCC73747}"/>
              </a:ext>
            </a:extLst>
          </p:cNvPr>
          <p:cNvGrpSpPr/>
          <p:nvPr/>
        </p:nvGrpSpPr>
        <p:grpSpPr>
          <a:xfrm>
            <a:off x="3595117" y="1417886"/>
            <a:ext cx="1473169" cy="2141285"/>
            <a:chOff x="3915880" y="1417886"/>
            <a:chExt cx="1473169" cy="2141285"/>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3915880" y="1417886"/>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zh-CN" sz="1600" i="1" dirty="0">
                  <a:effectLst/>
                  <a:latin typeface="+mn-lt"/>
                  <a:ea typeface="SimSun" panose="02010600030101010101" pitchFamily="2" charset="-122"/>
                  <a:cs typeface="Arial" panose="020B0604020202020204" pitchFamily="34" charset="0"/>
                </a:rPr>
                <a:t>简单句型</a:t>
              </a:r>
              <a:endParaRPr lang="en-AU" sz="1600" i="1" dirty="0">
                <a:latin typeface="+mn-lt"/>
              </a:endParaRP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22060" y="2003678"/>
              <a:ext cx="660809" cy="653925"/>
            </a:xfrm>
            <a:prstGeom prst="rect">
              <a:avLst/>
            </a:prstGeom>
          </p:spPr>
        </p:pic>
        <p:pic>
          <p:nvPicPr>
            <p:cNvPr id="6" name="Picture 5">
              <a:extLst>
                <a:ext uri="{FF2B5EF4-FFF2-40B4-BE49-F238E27FC236}">
                  <a16:creationId xmlns:a16="http://schemas.microsoft.com/office/drawing/2014/main" id="{4A904793-CEAB-50C9-E757-797E6B6F850E}"/>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4234256" y="2731554"/>
              <a:ext cx="836417" cy="827617"/>
            </a:xfrm>
            <a:prstGeom prst="rect">
              <a:avLst/>
            </a:prstGeom>
          </p:spPr>
        </p:pic>
      </p:grpSp>
      <p:grpSp>
        <p:nvGrpSpPr>
          <p:cNvPr id="12" name="Group 11" descr="3 colour and size">
            <a:extLst>
              <a:ext uri="{FF2B5EF4-FFF2-40B4-BE49-F238E27FC236}">
                <a16:creationId xmlns:a16="http://schemas.microsoft.com/office/drawing/2014/main" id="{2D25209B-4B32-FE4C-840E-280B936E88C1}"/>
              </a:ext>
            </a:extLst>
          </p:cNvPr>
          <p:cNvGrpSpPr/>
          <p:nvPr/>
        </p:nvGrpSpPr>
        <p:grpSpPr>
          <a:xfrm>
            <a:off x="5907660" y="1417886"/>
            <a:ext cx="1578183" cy="1987230"/>
            <a:chOff x="6340854" y="1417886"/>
            <a:chExt cx="1578183" cy="1987230"/>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340854" y="1417886"/>
              <a:ext cx="1578183"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zh-CN" sz="1600" i="1" dirty="0">
                  <a:effectLst/>
                  <a:latin typeface="Arial" panose="020B0604020202020204" pitchFamily="34" charset="0"/>
                  <a:ea typeface="SimSun" panose="02010600030101010101" pitchFamily="2" charset="-122"/>
                  <a:cs typeface="Arial" panose="020B0604020202020204" pitchFamily="34" charset="0"/>
                </a:rPr>
                <a:t>大小和颜色</a:t>
              </a:r>
              <a:endParaRPr lang="en-AU" sz="1600" i="1" dirty="0">
                <a:latin typeface="+mn-lt"/>
              </a:endParaRP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99541" y="1977796"/>
              <a:ext cx="660809" cy="653925"/>
            </a:xfrm>
            <a:prstGeom prst="rect">
              <a:avLst/>
            </a:prstGeom>
          </p:spPr>
        </p:pic>
        <p:pic>
          <p:nvPicPr>
            <p:cNvPr id="8" name="Picture 7" descr="A cartoon alligator standing next to a rainbow&#10;&#10;Description automatically generated">
              <a:extLst>
                <a:ext uri="{FF2B5EF4-FFF2-40B4-BE49-F238E27FC236}">
                  <a16:creationId xmlns:a16="http://schemas.microsoft.com/office/drawing/2014/main" id="{15A8E67E-15C0-DBA7-F2C2-9E56267D31DB}"/>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6576599" y="2731554"/>
              <a:ext cx="1106693" cy="673562"/>
            </a:xfrm>
            <a:prstGeom prst="rect">
              <a:avLst/>
            </a:prstGeom>
          </p:spPr>
        </p:pic>
      </p:grpSp>
      <p:grpSp>
        <p:nvGrpSpPr>
          <p:cNvPr id="13" name="Group 12" descr="4 I like my toy">
            <a:extLst>
              <a:ext uri="{FF2B5EF4-FFF2-40B4-BE49-F238E27FC236}">
                <a16:creationId xmlns:a16="http://schemas.microsoft.com/office/drawing/2014/main" id="{69BE02B6-EA81-75FB-1275-520155EC2110}"/>
              </a:ext>
            </a:extLst>
          </p:cNvPr>
          <p:cNvGrpSpPr/>
          <p:nvPr/>
        </p:nvGrpSpPr>
        <p:grpSpPr>
          <a:xfrm>
            <a:off x="8325217" y="1417886"/>
            <a:ext cx="1977882" cy="1952187"/>
            <a:chOff x="8325217" y="1417886"/>
            <a:chExt cx="1977882" cy="1952187"/>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325217" y="1417886"/>
              <a:ext cx="197788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zh-CN" altLang="en-US" sz="1600" i="1" dirty="0">
                  <a:latin typeface="+mn-lt"/>
                  <a:ea typeface="SimSun" panose="02010600030101010101" pitchFamily="2" charset="-122"/>
                </a:rPr>
                <a:t>我喜欢我的玩具</a:t>
              </a:r>
              <a:endParaRPr lang="en-AU" sz="1600" i="1" dirty="0">
                <a:latin typeface="+mn-lt"/>
              </a:endParaRP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83754" y="1977796"/>
              <a:ext cx="660809" cy="653925"/>
            </a:xfrm>
            <a:prstGeom prst="rect">
              <a:avLst/>
            </a:prstGeom>
          </p:spPr>
        </p:pic>
        <p:pic>
          <p:nvPicPr>
            <p:cNvPr id="9" name="Picture 8">
              <a:extLst>
                <a:ext uri="{FF2B5EF4-FFF2-40B4-BE49-F238E27FC236}">
                  <a16:creationId xmlns:a16="http://schemas.microsoft.com/office/drawing/2014/main" id="{2E21A6A5-4375-43F1-5FAE-F01D3DFC9AE1}"/>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8821579" y="2731554"/>
              <a:ext cx="985158" cy="638519"/>
            </a:xfrm>
            <a:prstGeom prst="rect">
              <a:avLst/>
            </a:prstGeom>
          </p:spPr>
        </p:pic>
      </p:grpSp>
      <p:grpSp>
        <p:nvGrpSpPr>
          <p:cNvPr id="14" name="Group 13" descr="5 assessment criteria">
            <a:extLst>
              <a:ext uri="{FF2B5EF4-FFF2-40B4-BE49-F238E27FC236}">
                <a16:creationId xmlns:a16="http://schemas.microsoft.com/office/drawing/2014/main" id="{0E495E54-2C2F-4EEE-CCFB-AC69B5D838D1}"/>
              </a:ext>
            </a:extLst>
          </p:cNvPr>
          <p:cNvGrpSpPr/>
          <p:nvPr/>
        </p:nvGrpSpPr>
        <p:grpSpPr>
          <a:xfrm>
            <a:off x="8665227" y="3494296"/>
            <a:ext cx="2791998" cy="657225"/>
            <a:chOff x="8665227" y="3494296"/>
            <a:chExt cx="2791998"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8665227" y="3595627"/>
              <a:ext cx="1423654" cy="45456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ja-JP" altLang="en-US" sz="1600" i="1" dirty="0">
                  <a:latin typeface="+mn-lt"/>
                </a:rPr>
                <a:t>测试标准</a:t>
              </a:r>
              <a:endParaRPr lang="en-AU" sz="1600" i="1" dirty="0">
                <a:latin typeface="+mn-lt"/>
              </a:endParaRP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161311" y="3495946"/>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94296"/>
              <a:ext cx="485775" cy="657225"/>
            </a:xfrm>
            <a:prstGeom prst="rect">
              <a:avLst/>
            </a:prstGeom>
          </p:spPr>
        </p:pic>
      </p:grpSp>
      <p:grpSp>
        <p:nvGrpSpPr>
          <p:cNvPr id="15" name="Group 14" descr="6 communicative task">
            <a:extLst>
              <a:ext uri="{FF2B5EF4-FFF2-40B4-BE49-F238E27FC236}">
                <a16:creationId xmlns:a16="http://schemas.microsoft.com/office/drawing/2014/main" id="{A23C982F-B7F4-9682-C637-BF872D19867A}"/>
              </a:ext>
            </a:extLst>
          </p:cNvPr>
          <p:cNvGrpSpPr/>
          <p:nvPr/>
        </p:nvGrpSpPr>
        <p:grpSpPr>
          <a:xfrm>
            <a:off x="7768738" y="4537083"/>
            <a:ext cx="1005169" cy="1838550"/>
            <a:chOff x="7870338" y="4537083"/>
            <a:chExt cx="1005169" cy="1838550"/>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870338" y="5903730"/>
              <a:ext cx="1005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ja-JP" altLang="en-US" sz="1600" i="1" dirty="0">
                  <a:latin typeface="+mn-lt"/>
                </a:rPr>
                <a:t>测试</a:t>
              </a:r>
              <a:endParaRPr lang="en-AU" sz="1600" i="1" dirty="0">
                <a:latin typeface="+mn-lt"/>
              </a:endParaRP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068472" y="4537083"/>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870338" y="5287484"/>
              <a:ext cx="1005168" cy="657225"/>
            </a:xfrm>
            <a:prstGeom prst="rect">
              <a:avLst/>
            </a:prstGeom>
          </p:spPr>
        </p:pic>
      </p:grpSp>
      <p:grpSp>
        <p:nvGrpSpPr>
          <p:cNvPr id="16" name="Group 15" descr="7 feedback and goal setting">
            <a:extLst>
              <a:ext uri="{FF2B5EF4-FFF2-40B4-BE49-F238E27FC236}">
                <a16:creationId xmlns:a16="http://schemas.microsoft.com/office/drawing/2014/main" id="{38AE823B-F273-FC75-F2D4-AC339B925BCC}"/>
              </a:ext>
            </a:extLst>
          </p:cNvPr>
          <p:cNvGrpSpPr/>
          <p:nvPr/>
        </p:nvGrpSpPr>
        <p:grpSpPr>
          <a:xfrm>
            <a:off x="4749279" y="4513800"/>
            <a:ext cx="2084462" cy="1861833"/>
            <a:chOff x="4793622" y="4513800"/>
            <a:chExt cx="2084462" cy="1861833"/>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531403"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921384"/>
              <a:ext cx="2084462" cy="454249"/>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zh-CN" altLang="en-US" sz="1600" i="1" dirty="0">
                  <a:latin typeface="+mn-lt"/>
                </a:rPr>
                <a:t>反馈和目标设置</a:t>
              </a:r>
              <a:endParaRPr lang="en-AU" sz="1600" i="1" dirty="0">
                <a:latin typeface="+mn-lt"/>
              </a:endParaRP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535816" y="5287484"/>
              <a:ext cx="600075" cy="514350"/>
            </a:xfrm>
            <a:prstGeom prst="rect">
              <a:avLst/>
            </a:prstGeom>
          </p:spPr>
        </p:pic>
      </p:grpSp>
      <p:grpSp>
        <p:nvGrpSpPr>
          <p:cNvPr id="17" name="Group 16" descr="8 language review">
            <a:extLst>
              <a:ext uri="{FF2B5EF4-FFF2-40B4-BE49-F238E27FC236}">
                <a16:creationId xmlns:a16="http://schemas.microsoft.com/office/drawing/2014/main" id="{FA81669D-8EE9-84F0-5341-146CC4B83ECD}"/>
              </a:ext>
            </a:extLst>
          </p:cNvPr>
          <p:cNvGrpSpPr/>
          <p:nvPr/>
        </p:nvGrpSpPr>
        <p:grpSpPr>
          <a:xfrm>
            <a:off x="2599329" y="4513558"/>
            <a:ext cx="1214952" cy="1862075"/>
            <a:chOff x="2700929" y="4513558"/>
            <a:chExt cx="1214952" cy="1862075"/>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03955"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700929" y="5903730"/>
              <a:ext cx="121495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ja-JP" altLang="en-US" sz="1600" i="1" dirty="0">
                  <a:latin typeface="+mn-lt"/>
                </a:rPr>
                <a:t>总复习</a:t>
              </a:r>
              <a:endParaRPr lang="en-AU" sz="1600" i="1" dirty="0">
                <a:latin typeface="+mn-lt"/>
              </a:endParaRP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41705" y="5287484"/>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454761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71A535-CE84-0F3D-74D0-6BF56A74ED70}"/>
              </a:ext>
            </a:extLst>
          </p:cNvPr>
          <p:cNvSpPr>
            <a:spLocks noGrp="1"/>
          </p:cNvSpPr>
          <p:nvPr>
            <p:ph type="title"/>
          </p:nvPr>
        </p:nvSpPr>
        <p:spPr/>
        <p:txBody>
          <a:bodyPr/>
          <a:lstStyle/>
          <a:p>
            <a:r>
              <a:rPr lang="en-AU" dirty="0"/>
              <a:t>Copyright</a:t>
            </a:r>
          </a:p>
        </p:txBody>
      </p:sp>
      <p:sp>
        <p:nvSpPr>
          <p:cNvPr id="5" name="Text Placeholder 4">
            <a:extLst>
              <a:ext uri="{FF2B5EF4-FFF2-40B4-BE49-F238E27FC236}">
                <a16:creationId xmlns:a16="http://schemas.microsoft.com/office/drawing/2014/main" id="{DBEB9C22-B99B-3A3F-3417-B916AE6275F4}"/>
              </a:ext>
            </a:extLst>
          </p:cNvPr>
          <p:cNvSpPr>
            <a:spLocks noGrp="1"/>
          </p:cNvSpPr>
          <p:nvPr>
            <p:ph type="body" sz="quarter" idx="18"/>
          </p:nvPr>
        </p:nvSpPr>
        <p:spPr/>
        <p:txBody>
          <a:bodyPr/>
          <a:lstStyle/>
          <a:p>
            <a:r>
              <a:rPr lang="en-AU" dirty="0">
                <a:hlinkClick r:id="rId2">
                  <a:extLst>
                    <a:ext uri="{A12FA001-AC4F-418D-AE19-62706E023703}">
                      <ahyp:hlinkClr xmlns:ahyp="http://schemas.microsoft.com/office/drawing/2018/hyperlinkcolor" val="tx"/>
                    </a:ext>
                  </a:extLst>
                </a:hlinkClick>
              </a:rPr>
              <a:t>© State of New South Wales (Department of Education), 2024</a:t>
            </a:r>
            <a:endParaRPr lang="en-AU" dirty="0"/>
          </a:p>
        </p:txBody>
      </p:sp>
      <p:sp>
        <p:nvSpPr>
          <p:cNvPr id="6" name="TextBox 5">
            <a:extLst>
              <a:ext uri="{FF2B5EF4-FFF2-40B4-BE49-F238E27FC236}">
                <a16:creationId xmlns:a16="http://schemas.microsoft.com/office/drawing/2014/main" id="{74586F9E-C2BC-2C04-1CA8-C7D68A4C1A58}"/>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2023.</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147704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411</Words>
  <Application>Microsoft Office PowerPoint</Application>
  <PresentationFormat>Widescreen</PresentationFormat>
  <Paragraphs>40</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Times New Roman</vt:lpstr>
      <vt:lpstr>Arial</vt:lpstr>
      <vt:lpstr>Public Sans</vt:lpstr>
      <vt:lpstr>Public Sans Light</vt:lpstr>
      <vt:lpstr>1_NSWG Corporate</vt:lpstr>
      <vt:lpstr>Learning map – Show and tell</vt:lpstr>
      <vt:lpstr>Show and tell</vt:lpstr>
      <vt:lpstr>说说我的玩具 </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Show and tell</dc:title>
  <dc:creator>NSW Department of Education</dc:creator>
  <dcterms:created xsi:type="dcterms:W3CDTF">2024-05-06T05:13:37Z</dcterms:created>
  <dcterms:modified xsi:type="dcterms:W3CDTF">2024-05-06T05:13:52Z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2024-05-06T05:13:52Z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3daca1a8-70a4-43a3-a06f-eddf408a2c1e</vt:lpwstr>
  </property>
  <property fmtid="{D5CDD505-2E9C-101B-9397-08002B2CF9AE}" pid="8" name="MSIP_Label_b603dfd7-d93a-4381-a340-2995d8282205_ContentBits">
    <vt:lpwstr>0</vt:lpwstr>
  </property>
</Properties>
</file>