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809" r:id="rId1"/>
  </p:sldMasterIdLst>
  <p:notesMasterIdLst>
    <p:notesMasterId r:id="rId9"/>
  </p:notesMasterIdLst>
  <p:handoutMasterIdLst>
    <p:handoutMasterId r:id="rId10"/>
  </p:handoutMasterIdLst>
  <p:sldIdLst>
    <p:sldId id="26201" r:id="rId2"/>
    <p:sldId id="26202" r:id="rId3"/>
    <p:sldId id="2141411619" r:id="rId4"/>
    <p:sldId id="2141411611" r:id="rId5"/>
    <p:sldId id="2141411614" r:id="rId6"/>
    <p:sldId id="2141411618" r:id="rId7"/>
    <p:sldId id="2141411556" r:id="rId8"/>
  </p:sldIdLst>
  <p:sldSz cx="12192000" cy="6858000"/>
  <p:notesSz cx="6858000" cy="9144000"/>
  <p:embeddedFontLst>
    <p:embeddedFont>
      <p:font typeface="Public Sans" pitchFamily="2" charset="0"/>
      <p:regular r:id="rId11"/>
      <p:bold r:id="rId12"/>
      <p:italic r:id="rId13"/>
      <p:boldItalic r:id="rId14"/>
    </p:embeddedFont>
    <p:embeddedFont>
      <p:font typeface="Public Sans Light" pitchFamily="2" charset="0"/>
      <p:regular r:id="rId15"/>
      <p:italic r:id="rId16"/>
    </p:embeddedFont>
    <p:embeddedFont>
      <p:font typeface="Segoe UI" panose="020B0502040204020203" pitchFamily="34" charset="0"/>
      <p:regular r:id="rId17"/>
      <p:bold r:id="rId18"/>
      <p:italic r:id="rId19"/>
      <p:boldItalic r:id="rId20"/>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EB"/>
    <a:srgbClr val="CDD3D6"/>
    <a:srgbClr val="FFFFFF"/>
    <a:srgbClr val="00296C"/>
    <a:srgbClr val="CBEDFD"/>
    <a:srgbClr val="146CFD"/>
    <a:srgbClr val="0070C0"/>
    <a:srgbClr val="002664"/>
    <a:srgbClr val="0046B8"/>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997765-53DE-44D4-ACF2-BB1306614742}" v="7" dt="2024-09-24T00:59:34.088"/>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398" autoAdjust="0"/>
    <p:restoredTop sz="87103" autoAdjust="0"/>
  </p:normalViewPr>
  <p:slideViewPr>
    <p:cSldViewPr snapToGrid="0">
      <p:cViewPr varScale="1">
        <p:scale>
          <a:sx n="87" d="100"/>
          <a:sy n="87" d="100"/>
        </p:scale>
        <p:origin x="720" y="54"/>
      </p:cViewPr>
      <p:guideLst>
        <p:guide orient="horz" pos="2160"/>
        <p:guide pos="3863"/>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theme" Target="theme/theme1.xml"/><Relationship Id="rId10" Type="http://schemas.openxmlformats.org/officeDocument/2006/relationships/handoutMaster" Target="handoutMasters/handoutMaster1.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4.fntdata"/><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24/09/2024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24/09/2024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dirty="0">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D09C5488-DD16-4714-9519-7BE21BA11D4E}"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2284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dirty="0">
                <a:effectLst/>
                <a:latin typeface="Calibri" panose="020F0502020204030204" pitchFamily="34" charset="0"/>
                <a:ea typeface="Calibri" panose="020F0502020204030204" pitchFamily="34" charset="0"/>
                <a:cs typeface="Calibri" panose="020F0502020204030204" pitchFamily="34" charset="0"/>
              </a:rPr>
              <a:t>These instructions are for the teacher. They can be adapted to show the class if written instructions are helpful.</a:t>
            </a:r>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1604888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sz="1200" dirty="0">
                <a:effectLst/>
                <a:latin typeface="Calibri" panose="020F0502020204030204" pitchFamily="34" charset="0"/>
                <a:ea typeface="Calibri" panose="020F0502020204030204" pitchFamily="34" charset="0"/>
                <a:cs typeface="Calibri" panose="020F0502020204030204" pitchFamily="34" charset="0"/>
              </a:rPr>
              <a:t>These instructions are for the teacher. They can be shown to the class if written instructions are helpful.</a:t>
            </a:r>
          </a:p>
          <a:p>
            <a:endParaRPr lang="en-AU"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1648695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2457195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dirty="0">
              <a:highlight>
                <a:srgbClr val="FFFF00"/>
              </a:highlight>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2478109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1446745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not shared</a:t>
            </a:r>
          </a:p>
        </p:txBody>
      </p:sp>
      <p:sp>
        <p:nvSpPr>
          <p:cNvPr id="4" name="Slide Number Placeholder 3"/>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4052191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dirty="0"/>
              <a:t>Presenter name</a:t>
            </a:r>
            <a:endParaRPr lang="en-AU" dirty="0"/>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GB"/>
              <a:t>Click icon to add picture</a:t>
            </a:r>
            <a:endParaRPr lang="en-AU" dirty="0"/>
          </a:p>
        </p:txBody>
      </p:sp>
    </p:spTree>
    <p:extLst>
      <p:ext uri="{BB962C8B-B14F-4D97-AF65-F5344CB8AC3E}">
        <p14:creationId xmlns:p14="http://schemas.microsoft.com/office/powerpoint/2010/main" val="3656369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681281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dirty="0"/>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303119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GB"/>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GB"/>
              <a:t>Click to edit Master title style</a:t>
            </a:r>
            <a:endParaRPr lang="en-AU" dirty="0"/>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985136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957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GB"/>
              <a:t>Click icon to add picture</a:t>
            </a:r>
            <a:endParaRPr lang="en-AU"/>
          </a:p>
        </p:txBody>
      </p:sp>
    </p:spTree>
    <p:extLst>
      <p:ext uri="{BB962C8B-B14F-4D97-AF65-F5344CB8AC3E}">
        <p14:creationId xmlns:p14="http://schemas.microsoft.com/office/powerpoint/2010/main" val="1988687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GB"/>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dirty="0"/>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4256513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417122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1273566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dirty="0"/>
              <a:t>References</a:t>
            </a:r>
            <a:endParaRPr lang="en-AU" dirty="0"/>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95995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GB"/>
              <a:t>Click to edit Master title style</a:t>
            </a:r>
            <a:endParaRPr lang="en-US" dirty="0"/>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2972784983"/>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education.nsw.gov.au/rights-and-accountability/copyright" TargetMode="External"/><Relationship Id="rId2" Type="http://schemas.openxmlformats.org/officeDocument/2006/relationships/notesSlide" Target="../notesSlides/notesSlide7.xml"/><Relationship Id="rId1" Type="http://schemas.openxmlformats.org/officeDocument/2006/relationships/slideLayout" Target="../slideLayouts/slideLayout10.xml"/><Relationship Id="rId5" Type="http://schemas.openxmlformats.org/officeDocument/2006/relationships/image" Target="../media/image3.png"/><Relationship Id="rId4" Type="http://schemas.openxmlformats.org/officeDocument/2006/relationships/hyperlink" Target="https://creativecommons.org/licenses/by/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6E314C-54E1-134A-9BA5-C47E8026D3E4}"/>
              </a:ext>
            </a:extLst>
          </p:cNvPr>
          <p:cNvSpPr>
            <a:spLocks noGrp="1"/>
          </p:cNvSpPr>
          <p:nvPr>
            <p:ph type="ctrTitle"/>
          </p:nvPr>
        </p:nvSpPr>
        <p:spPr/>
        <p:txBody>
          <a:bodyPr/>
          <a:lstStyle/>
          <a:p>
            <a:r>
              <a:rPr lang="en-US" dirty="0"/>
              <a:t>Sentence stealer</a:t>
            </a:r>
          </a:p>
        </p:txBody>
      </p:sp>
    </p:spTree>
    <p:extLst>
      <p:ext uri="{BB962C8B-B14F-4D97-AF65-F5344CB8AC3E}">
        <p14:creationId xmlns:p14="http://schemas.microsoft.com/office/powerpoint/2010/main" val="1795673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9C7E5-7C61-5290-CD41-393BAB05B2C7}"/>
              </a:ext>
            </a:extLst>
          </p:cNvPr>
          <p:cNvSpPr>
            <a:spLocks noGrp="1"/>
          </p:cNvSpPr>
          <p:nvPr>
            <p:ph type="title"/>
          </p:nvPr>
        </p:nvSpPr>
        <p:spPr/>
        <p:txBody>
          <a:bodyPr/>
          <a:lstStyle/>
          <a:p>
            <a:r>
              <a:rPr lang="en-AU" dirty="0"/>
              <a:t>Sentence stealer</a:t>
            </a:r>
            <a:r>
              <a:rPr lang="en-AU" dirty="0">
                <a:solidFill>
                  <a:schemeClr val="bg1"/>
                </a:solidFill>
              </a:rPr>
              <a:t> (1)</a:t>
            </a:r>
          </a:p>
        </p:txBody>
      </p:sp>
      <p:sp>
        <p:nvSpPr>
          <p:cNvPr id="5" name="Text Placeholder 4">
            <a:extLst>
              <a:ext uri="{FF2B5EF4-FFF2-40B4-BE49-F238E27FC236}">
                <a16:creationId xmlns:a16="http://schemas.microsoft.com/office/drawing/2014/main" id="{93A511D1-B7CA-78BE-BD01-91DDDC0BB643}"/>
              </a:ext>
            </a:extLst>
          </p:cNvPr>
          <p:cNvSpPr>
            <a:spLocks noGrp="1"/>
          </p:cNvSpPr>
          <p:nvPr>
            <p:ph type="body" sz="quarter" idx="18"/>
          </p:nvPr>
        </p:nvSpPr>
        <p:spPr/>
        <p:txBody>
          <a:bodyPr/>
          <a:lstStyle/>
          <a:p>
            <a:r>
              <a:rPr lang="en-AU" dirty="0"/>
              <a:t>Instructions</a:t>
            </a:r>
          </a:p>
        </p:txBody>
      </p:sp>
      <p:sp>
        <p:nvSpPr>
          <p:cNvPr id="7" name="Text 2">
            <a:extLst>
              <a:ext uri="{FF2B5EF4-FFF2-40B4-BE49-F238E27FC236}">
                <a16:creationId xmlns:a16="http://schemas.microsoft.com/office/drawing/2014/main" id="{4B7A1796-668B-3582-76D8-B89027CF882B}"/>
              </a:ext>
            </a:extLst>
          </p:cNvPr>
          <p:cNvSpPr/>
          <p:nvPr/>
        </p:nvSpPr>
        <p:spPr>
          <a:xfrm>
            <a:off x="260010" y="1473629"/>
            <a:ext cx="11583990" cy="5079083"/>
          </a:xfrm>
          <a:prstGeom prst="rect">
            <a:avLst/>
          </a:prstGeom>
        </p:spPr>
        <p:txBody>
          <a:bodyPr wrap="square" lIns="91440" tIns="45720" rIns="91440" bIns="45720" anchor="t">
            <a:spAutoFit/>
          </a:bodyPr>
          <a:lstStyle/>
          <a:p>
            <a:pPr>
              <a:lnSpc>
                <a:spcPct val="108000"/>
              </a:lnSpc>
              <a:spcAft>
                <a:spcPts val="800"/>
              </a:spcAft>
            </a:pPr>
            <a:r>
              <a:rPr lang="en-AU" sz="1800" kern="100" dirty="0">
                <a:effectLst/>
                <a:ea typeface="Calibri" panose="020F0502020204030204" pitchFamily="34" charset="0"/>
                <a:cs typeface="Times New Roman" panose="02020603050405020304" pitchFamily="18" charset="0"/>
              </a:rPr>
              <a:t>In this game, students must ‘steal’ as many sticky notes as possible from </a:t>
            </a:r>
            <a:r>
              <a:rPr lang="en-AU" sz="1800" kern="100" dirty="0">
                <a:ea typeface="Calibri" panose="020F0502020204030204" pitchFamily="34" charset="0"/>
                <a:cs typeface="Times New Roman" panose="02020603050405020304" pitchFamily="18" charset="0"/>
              </a:rPr>
              <a:t>their </a:t>
            </a:r>
            <a:r>
              <a:rPr lang="en-AU" sz="1800" kern="100" dirty="0">
                <a:effectLst/>
                <a:ea typeface="Calibri" panose="020F0502020204030204" pitchFamily="34" charset="0"/>
                <a:cs typeface="Times New Roman" panose="02020603050405020304" pitchFamily="18" charset="0"/>
              </a:rPr>
              <a:t>peers in the time allocated (5 to 10 minutes). </a:t>
            </a:r>
          </a:p>
          <a:p>
            <a:pPr marL="285750" indent="-285750">
              <a:lnSpc>
                <a:spcPct val="108000"/>
              </a:lnSpc>
              <a:spcAft>
                <a:spcPts val="800"/>
              </a:spcAft>
              <a:buFont typeface="Arial" panose="020B0604020202020204" pitchFamily="34" charset="0"/>
              <a:buChar char="•"/>
            </a:pPr>
            <a:r>
              <a:rPr lang="en-AU" sz="1800" kern="100" dirty="0">
                <a:effectLst/>
                <a:ea typeface="Calibri" panose="020F0502020204030204" pitchFamily="34" charset="0"/>
                <a:cs typeface="Times New Roman" panose="02020603050405020304" pitchFamily="18" charset="0"/>
              </a:rPr>
              <a:t>Display </a:t>
            </a:r>
            <a:r>
              <a:rPr lang="en-AU" sz="1800" kern="100" dirty="0">
                <a:ea typeface="Calibri" panose="020F0502020204030204" pitchFamily="34" charset="0"/>
                <a:cs typeface="Times New Roman" panose="02020603050405020304" pitchFamily="18" charset="0"/>
              </a:rPr>
              <a:t>the</a:t>
            </a:r>
            <a:r>
              <a:rPr lang="en-AU" sz="1800" kern="100" dirty="0">
                <a:effectLst/>
                <a:ea typeface="Calibri" panose="020F0502020204030204" pitchFamily="34" charset="0"/>
                <a:cs typeface="Times New Roman" panose="02020603050405020304" pitchFamily="18" charset="0"/>
              </a:rPr>
              <a:t> 12 model sentences </a:t>
            </a:r>
            <a:r>
              <a:rPr lang="en-AU" sz="1800" kern="100" dirty="0">
                <a:ea typeface="Calibri" panose="020F0502020204030204" pitchFamily="34" charset="0"/>
                <a:cs typeface="Times New Roman" panose="02020603050405020304" pitchFamily="18" charset="0"/>
              </a:rPr>
              <a:t>from</a:t>
            </a:r>
            <a:r>
              <a:rPr lang="en-AU" sz="1800" kern="100" dirty="0">
                <a:effectLst/>
                <a:ea typeface="Calibri" panose="020F0502020204030204" pitchFamily="34" charset="0"/>
                <a:cs typeface="Times New Roman" panose="02020603050405020304" pitchFamily="18" charset="0"/>
              </a:rPr>
              <a:t> slide 6 on the board. </a:t>
            </a:r>
            <a:r>
              <a:rPr lang="en-AU" sz="1800" kern="100" dirty="0">
                <a:ea typeface="Calibri" panose="020F0502020204030204" pitchFamily="34" charset="0"/>
                <a:cs typeface="Times New Roman" panose="02020603050405020304" pitchFamily="18" charset="0"/>
              </a:rPr>
              <a:t>Say each sentence aloud to reinforce correct pronunciation and intonation, having students repeat. C</a:t>
            </a:r>
            <a:r>
              <a:rPr lang="en-AU" sz="1800" kern="100" dirty="0">
                <a:effectLst/>
                <a:ea typeface="Calibri" panose="020F0502020204030204" pitchFamily="34" charset="0"/>
                <a:cs typeface="Times New Roman" panose="02020603050405020304" pitchFamily="18" charset="0"/>
              </a:rPr>
              <a:t>heck students’ understanding of each phrase.</a:t>
            </a:r>
          </a:p>
          <a:p>
            <a:pPr marL="285750" indent="-285750">
              <a:lnSpc>
                <a:spcPct val="110000"/>
              </a:lnSpc>
              <a:spcAft>
                <a:spcPts val="800"/>
              </a:spcAft>
              <a:buFont typeface="Arial" panose="020B0604020202020204" pitchFamily="34" charset="0"/>
              <a:buChar char="•"/>
            </a:pPr>
            <a:r>
              <a:rPr lang="en-AU" sz="1800" kern="100" dirty="0">
                <a:effectLst/>
                <a:ea typeface="Calibri" panose="020F0502020204030204" pitchFamily="34" charset="0"/>
                <a:cs typeface="Times New Roman" panose="02020603050405020304" pitchFamily="18" charset="0"/>
              </a:rPr>
              <a:t>Give students 3 blank sticky notes (or pieces of paper) each. Without showing an</a:t>
            </a:r>
            <a:r>
              <a:rPr lang="en-AU" sz="1800" kern="100" dirty="0">
                <a:ea typeface="Calibri" panose="020F0502020204030204" pitchFamily="34" charset="0"/>
                <a:cs typeface="Times New Roman" panose="02020603050405020304" pitchFamily="18" charset="0"/>
              </a:rPr>
              <a:t>yone, students </a:t>
            </a:r>
            <a:r>
              <a:rPr lang="en-AU" sz="1800" kern="100" dirty="0">
                <a:effectLst/>
                <a:highlight>
                  <a:srgbClr val="FFFFFF"/>
                </a:highlight>
                <a:ea typeface="Calibri" panose="020F0502020204030204" pitchFamily="34" charset="0"/>
                <a:cs typeface="Times New Roman" panose="02020603050405020304" pitchFamily="18" charset="0"/>
              </a:rPr>
              <a:t>write </a:t>
            </a:r>
            <a:r>
              <a:rPr lang="en-AU" sz="1800" kern="100" dirty="0">
                <a:highlight>
                  <a:srgbClr val="FFFFFF"/>
                </a:highlight>
                <a:ea typeface="Calibri" panose="020F0502020204030204" pitchFamily="34" charset="0"/>
                <a:cs typeface="Times New Roman" panose="02020603050405020304" pitchFamily="18" charset="0"/>
              </a:rPr>
              <a:t>a different sentence on each sticky note chosen from the 12 displayed on the board.</a:t>
            </a:r>
            <a:r>
              <a:rPr lang="en-AU" sz="1800" kern="100" dirty="0">
                <a:effectLst/>
                <a:highlight>
                  <a:srgbClr val="FFFFFF"/>
                </a:highlight>
                <a:ea typeface="Calibri" panose="020F0502020204030204" pitchFamily="34" charset="0"/>
                <a:cs typeface="Times New Roman" panose="02020603050405020304" pitchFamily="18" charset="0"/>
              </a:rPr>
              <a:t> Students write their sentences in Italian. </a:t>
            </a:r>
          </a:p>
          <a:p>
            <a:pPr marL="285750" indent="-285750">
              <a:lnSpc>
                <a:spcPct val="108000"/>
              </a:lnSpc>
              <a:spcAft>
                <a:spcPts val="800"/>
              </a:spcAft>
              <a:buFont typeface="Arial" panose="020B0604020202020204" pitchFamily="34" charset="0"/>
              <a:buChar char="•"/>
            </a:pPr>
            <a:r>
              <a:rPr lang="en-AU" sz="1800" kern="100" dirty="0">
                <a:effectLst/>
                <a:ea typeface="Calibri"/>
                <a:cs typeface="Times New Roman"/>
              </a:rPr>
              <a:t>When directed, students </a:t>
            </a:r>
            <a:r>
              <a:rPr lang="en-AU" sz="1800" kern="100" dirty="0">
                <a:highlight>
                  <a:srgbClr val="FFFFFF"/>
                </a:highlight>
                <a:ea typeface="Calibri"/>
                <a:cs typeface="Times New Roman"/>
              </a:rPr>
              <a:t>approach a classmate. To determine who gets to read 3 sentences aloud, students play </a:t>
            </a:r>
            <a:r>
              <a:rPr lang="en-AU" sz="1800" i="1" kern="100" dirty="0">
                <a:highlight>
                  <a:srgbClr val="FFFFFF"/>
                </a:highlight>
                <a:ea typeface="Calibri"/>
                <a:cs typeface="Times New Roman"/>
              </a:rPr>
              <a:t>Morra</a:t>
            </a:r>
            <a:r>
              <a:rPr lang="en-AU" sz="1800" kern="100" dirty="0">
                <a:highlight>
                  <a:srgbClr val="FFFFFF"/>
                </a:highlight>
                <a:ea typeface="Calibri"/>
                <a:cs typeface="Times New Roman"/>
              </a:rPr>
              <a:t>, a game similar to ‘Scissors, paper, rock’ – the instructions for how to play are on the following slide). The winner of </a:t>
            </a:r>
            <a:r>
              <a:rPr lang="en-AU" sz="1800" i="1" kern="100" dirty="0">
                <a:highlight>
                  <a:srgbClr val="FFFFFF"/>
                </a:highlight>
                <a:ea typeface="Calibri"/>
                <a:cs typeface="Times New Roman"/>
              </a:rPr>
              <a:t>Morra </a:t>
            </a:r>
            <a:r>
              <a:rPr lang="en-AU" sz="1800" kern="100" dirty="0">
                <a:highlight>
                  <a:srgbClr val="FFFFFF"/>
                </a:highlight>
                <a:ea typeface="Calibri"/>
                <a:cs typeface="Times New Roman"/>
              </a:rPr>
              <a:t>reads aloud any 3 sentences from </a:t>
            </a:r>
            <a:r>
              <a:rPr lang="en-AU" sz="1800" kern="100" dirty="0">
                <a:effectLst/>
                <a:ea typeface="Calibri"/>
                <a:cs typeface="Times New Roman"/>
              </a:rPr>
              <a:t>the board</a:t>
            </a:r>
            <a:r>
              <a:rPr lang="en-AU" sz="1800" kern="100" dirty="0">
                <a:ea typeface="Calibri"/>
                <a:cs typeface="Times New Roman"/>
              </a:rPr>
              <a:t>. The sentences they read </a:t>
            </a:r>
            <a:r>
              <a:rPr lang="en-AU" sz="1800" kern="100" dirty="0">
                <a:effectLst/>
                <a:ea typeface="Calibri"/>
                <a:cs typeface="Times New Roman"/>
              </a:rPr>
              <a:t>do not need to be the sentences written on their own sticky notes. However, </a:t>
            </a:r>
            <a:r>
              <a:rPr lang="en-AU" sz="1800" kern="100" dirty="0">
                <a:ea typeface="Calibri"/>
                <a:cs typeface="Times New Roman"/>
              </a:rPr>
              <a:t>i</a:t>
            </a:r>
            <a:r>
              <a:rPr lang="en-AU" sz="1800" kern="100" dirty="0">
                <a:effectLst/>
                <a:ea typeface="Calibri"/>
                <a:cs typeface="Times New Roman"/>
              </a:rPr>
              <a:t>f </a:t>
            </a:r>
            <a:r>
              <a:rPr lang="en-AU" sz="1800" kern="100" dirty="0">
                <a:ea typeface="Calibri"/>
                <a:cs typeface="Times New Roman"/>
              </a:rPr>
              <a:t>the</a:t>
            </a:r>
            <a:r>
              <a:rPr lang="en-AU" sz="1800" kern="100" dirty="0">
                <a:effectLst/>
                <a:ea typeface="Calibri"/>
                <a:cs typeface="Times New Roman"/>
              </a:rPr>
              <a:t> student reads out a sentence that their classmate has on </a:t>
            </a:r>
            <a:r>
              <a:rPr lang="en-AU" sz="1800" kern="100" dirty="0">
                <a:ea typeface="Calibri"/>
                <a:cs typeface="Times New Roman"/>
              </a:rPr>
              <a:t>their</a:t>
            </a:r>
            <a:r>
              <a:rPr lang="en-AU" sz="1800" kern="100" dirty="0">
                <a:effectLst/>
                <a:ea typeface="Calibri"/>
                <a:cs typeface="Times New Roman"/>
              </a:rPr>
              <a:t> sticky note, their classmate must hand it to them. It is possible a student may have to hand over multiple sticky notes. </a:t>
            </a:r>
          </a:p>
          <a:p>
            <a:pPr marL="285750" indent="-285750">
              <a:lnSpc>
                <a:spcPct val="108000"/>
              </a:lnSpc>
              <a:spcAft>
                <a:spcPts val="800"/>
              </a:spcAft>
              <a:buFont typeface="Arial" panose="020B0604020202020204" pitchFamily="34" charset="0"/>
              <a:buChar char="•"/>
            </a:pPr>
            <a:r>
              <a:rPr lang="en-AU" sz="1800" kern="100" dirty="0">
                <a:effectLst/>
                <a:ea typeface="Calibri" panose="020F0502020204030204" pitchFamily="34" charset="0"/>
                <a:cs typeface="Times New Roman" panose="02020603050405020304" pitchFamily="18" charset="0"/>
              </a:rPr>
              <a:t>Students aim to approach as many classmates as possible within the timeframe. </a:t>
            </a:r>
          </a:p>
          <a:p>
            <a:pPr marL="285750" indent="-285750">
              <a:lnSpc>
                <a:spcPct val="108000"/>
              </a:lnSpc>
              <a:spcAft>
                <a:spcPts val="800"/>
              </a:spcAft>
              <a:buFont typeface="Arial" panose="020B0604020202020204" pitchFamily="34" charset="0"/>
              <a:buChar char="•"/>
            </a:pPr>
            <a:r>
              <a:rPr lang="en-AU" sz="1800" kern="100" dirty="0">
                <a:effectLst/>
                <a:ea typeface="Calibri"/>
                <a:cs typeface="Times New Roman"/>
              </a:rPr>
              <a:t>The student with the most </a:t>
            </a:r>
            <a:r>
              <a:rPr lang="en-AU" sz="1800" kern="100" dirty="0">
                <a:ea typeface="Calibri"/>
                <a:cs typeface="Times New Roman"/>
              </a:rPr>
              <a:t>sticky</a:t>
            </a:r>
            <a:r>
              <a:rPr lang="en-AU" sz="1800" kern="100" dirty="0">
                <a:effectLst/>
                <a:ea typeface="Calibri"/>
                <a:cs typeface="Times New Roman"/>
              </a:rPr>
              <a:t> notes at the end of the game wins. </a:t>
            </a:r>
          </a:p>
        </p:txBody>
      </p:sp>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2</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560393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9C7E5-7C61-5290-CD41-393BAB05B2C7}"/>
              </a:ext>
            </a:extLst>
          </p:cNvPr>
          <p:cNvSpPr>
            <a:spLocks noGrp="1"/>
          </p:cNvSpPr>
          <p:nvPr>
            <p:ph type="title"/>
          </p:nvPr>
        </p:nvSpPr>
        <p:spPr/>
        <p:txBody>
          <a:bodyPr/>
          <a:lstStyle/>
          <a:p>
            <a:r>
              <a:rPr lang="en-AU" sz="3600" i="1" dirty="0">
                <a:effectLst/>
              </a:rPr>
              <a:t>Morra</a:t>
            </a:r>
            <a:endParaRPr lang="en-AU" dirty="0"/>
          </a:p>
        </p:txBody>
      </p:sp>
      <p:sp>
        <p:nvSpPr>
          <p:cNvPr id="5" name="Text Placeholder 4">
            <a:extLst>
              <a:ext uri="{FF2B5EF4-FFF2-40B4-BE49-F238E27FC236}">
                <a16:creationId xmlns:a16="http://schemas.microsoft.com/office/drawing/2014/main" id="{93A511D1-B7CA-78BE-BD01-91DDDC0BB643}"/>
              </a:ext>
            </a:extLst>
          </p:cNvPr>
          <p:cNvSpPr>
            <a:spLocks noGrp="1"/>
          </p:cNvSpPr>
          <p:nvPr>
            <p:ph type="body" sz="quarter" idx="18"/>
          </p:nvPr>
        </p:nvSpPr>
        <p:spPr/>
        <p:txBody>
          <a:bodyPr/>
          <a:lstStyle/>
          <a:p>
            <a:r>
              <a:rPr lang="en-AU" dirty="0"/>
              <a:t>Instructions</a:t>
            </a:r>
          </a:p>
        </p:txBody>
      </p:sp>
      <p:sp>
        <p:nvSpPr>
          <p:cNvPr id="7" name="Text 2">
            <a:extLst>
              <a:ext uri="{FF2B5EF4-FFF2-40B4-BE49-F238E27FC236}">
                <a16:creationId xmlns:a16="http://schemas.microsoft.com/office/drawing/2014/main" id="{4B7A1796-668B-3582-76D8-B89027CF882B}"/>
              </a:ext>
            </a:extLst>
          </p:cNvPr>
          <p:cNvSpPr/>
          <p:nvPr/>
        </p:nvSpPr>
        <p:spPr>
          <a:xfrm>
            <a:off x="277790" y="1519925"/>
            <a:ext cx="10637137" cy="3503460"/>
          </a:xfrm>
          <a:prstGeom prst="rect">
            <a:avLst/>
          </a:prstGeom>
        </p:spPr>
        <p:txBody>
          <a:bodyPr wrap="square" lIns="91440" tIns="45720" rIns="91440" bIns="45720" anchor="t">
            <a:spAutoFit/>
          </a:bodyPr>
          <a:lstStyle/>
          <a:p>
            <a:pPr>
              <a:lnSpc>
                <a:spcPct val="110000"/>
              </a:lnSpc>
            </a:pPr>
            <a:r>
              <a:rPr lang="en-AU" sz="1800" dirty="0">
                <a:effectLst/>
              </a:rPr>
              <a:t>Two students face </a:t>
            </a:r>
            <a:r>
              <a:rPr lang="en-AU" sz="1800" dirty="0"/>
              <a:t>each other,</a:t>
            </a:r>
            <a:r>
              <a:rPr lang="en-AU" sz="1800" dirty="0">
                <a:effectLst/>
              </a:rPr>
              <a:t> and each throw out one hand, and show a number from 0 to 5 with their fingers. As they both show their fingers, they call out their guess in Italian as to what the sum of the fingers will be</a:t>
            </a:r>
            <a:r>
              <a:rPr lang="en-AU" sz="1800" dirty="0"/>
              <a:t>.</a:t>
            </a:r>
          </a:p>
          <a:p>
            <a:pPr>
              <a:lnSpc>
                <a:spcPct val="110000"/>
              </a:lnSpc>
            </a:pPr>
            <a:endParaRPr lang="en-AU" sz="1800" dirty="0">
              <a:effectLst/>
            </a:endParaRPr>
          </a:p>
          <a:p>
            <a:pPr>
              <a:lnSpc>
                <a:spcPct val="110000"/>
              </a:lnSpc>
            </a:pPr>
            <a:r>
              <a:rPr lang="en-AU" sz="1800" dirty="0">
                <a:effectLst/>
              </a:rPr>
              <a:t>For example, if both students throw out 2 fingers each (</a:t>
            </a:r>
            <a:r>
              <a:rPr lang="en-AU" sz="1800" dirty="0">
                <a:effectLst/>
                <a:latin typeface="Segoe UI" panose="020B0502040204020203" pitchFamily="34" charset="0"/>
              </a:rPr>
              <a:t>which comes to a sum of 4</a:t>
            </a:r>
            <a:r>
              <a:rPr lang="en-AU" sz="1800" dirty="0">
                <a:effectLst/>
              </a:rPr>
              <a:t>) and one student calls out </a:t>
            </a:r>
            <a:r>
              <a:rPr lang="en-AU" sz="1800" i="1" dirty="0">
                <a:effectLst/>
              </a:rPr>
              <a:t>quattro</a:t>
            </a:r>
            <a:r>
              <a:rPr lang="en-AU" sz="1800" dirty="0">
                <a:effectLst/>
              </a:rPr>
              <a:t>, that student wins a point. They must call out their guess at the same time as showing their fingers.</a:t>
            </a:r>
          </a:p>
          <a:p>
            <a:pPr>
              <a:lnSpc>
                <a:spcPct val="110000"/>
              </a:lnSpc>
            </a:pPr>
            <a:endParaRPr lang="en-AU" sz="1800" dirty="0">
              <a:effectLst/>
            </a:endParaRPr>
          </a:p>
          <a:p>
            <a:pPr>
              <a:lnSpc>
                <a:spcPct val="110000"/>
              </a:lnSpc>
            </a:pPr>
            <a:r>
              <a:rPr lang="en-AU" sz="1800" dirty="0">
                <a:effectLst/>
              </a:rPr>
              <a:t>If students don’t guess the sum correctly, they keep playing until they get a result. This should be a quick game to play.</a:t>
            </a:r>
          </a:p>
          <a:p>
            <a:pPr>
              <a:lnSpc>
                <a:spcPct val="150000"/>
              </a:lnSpc>
            </a:pPr>
            <a:endParaRPr lang="en-AU" sz="1800" dirty="0">
              <a:effectLst/>
            </a:endParaRPr>
          </a:p>
        </p:txBody>
      </p:sp>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695252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9C7E5-7C61-5290-CD41-393BAB05B2C7}"/>
              </a:ext>
            </a:extLst>
          </p:cNvPr>
          <p:cNvSpPr>
            <a:spLocks noGrp="1"/>
          </p:cNvSpPr>
          <p:nvPr>
            <p:ph type="title"/>
          </p:nvPr>
        </p:nvSpPr>
        <p:spPr/>
        <p:txBody>
          <a:bodyPr/>
          <a:lstStyle/>
          <a:p>
            <a:r>
              <a:rPr lang="en-AU" dirty="0"/>
              <a:t>Differentiation strategies</a:t>
            </a:r>
          </a:p>
        </p:txBody>
      </p:sp>
      <p:sp>
        <p:nvSpPr>
          <p:cNvPr id="2" name="Rectangle 1" descr="differentiation startegies">
            <a:extLst>
              <a:ext uri="{FF2B5EF4-FFF2-40B4-BE49-F238E27FC236}">
                <a16:creationId xmlns:a16="http://schemas.microsoft.com/office/drawing/2014/main" id="{027934E0-08FB-7746-739D-3D69B9EEDB23}"/>
              </a:ext>
              <a:ext uri="{C183D7F6-B498-43B3-948B-1728B52AA6E4}">
                <adec:decorative xmlns:adec="http://schemas.microsoft.com/office/drawing/2017/decorative" val="0"/>
              </a:ext>
            </a:extLst>
          </p:cNvPr>
          <p:cNvSpPr/>
          <p:nvPr/>
        </p:nvSpPr>
        <p:spPr>
          <a:xfrm>
            <a:off x="260044" y="1143267"/>
            <a:ext cx="11583956" cy="5174732"/>
          </a:xfrm>
          <a:prstGeom prst="rect">
            <a:avLst/>
          </a:prstGeom>
          <a:solidFill>
            <a:srgbClr val="EBEBE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5" name="Picture 4">
            <a:extLst>
              <a:ext uri="{FF2B5EF4-FFF2-40B4-BE49-F238E27FC236}">
                <a16:creationId xmlns:a16="http://schemas.microsoft.com/office/drawing/2014/main" id="{A9F7816D-93B1-6C91-0B85-21B79EC44A2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8037" y="1502498"/>
            <a:ext cx="1687409" cy="1687409"/>
          </a:xfrm>
          <a:prstGeom prst="rect">
            <a:avLst/>
          </a:prstGeom>
        </p:spPr>
      </p:pic>
      <p:sp>
        <p:nvSpPr>
          <p:cNvPr id="12" name="TextBox 11">
            <a:extLst>
              <a:ext uri="{FF2B5EF4-FFF2-40B4-BE49-F238E27FC236}">
                <a16:creationId xmlns:a16="http://schemas.microsoft.com/office/drawing/2014/main" id="{70D7EF6F-29F8-A981-863A-F6A3A48555C0}"/>
              </a:ext>
            </a:extLst>
          </p:cNvPr>
          <p:cNvSpPr txBox="1"/>
          <p:nvPr/>
        </p:nvSpPr>
        <p:spPr>
          <a:xfrm>
            <a:off x="2265701" y="1302083"/>
            <a:ext cx="9386603" cy="4857099"/>
          </a:xfrm>
          <a:prstGeom prst="rect">
            <a:avLst/>
          </a:prstGeom>
          <a:noFill/>
        </p:spPr>
        <p:txBody>
          <a:bodyPr wrap="square">
            <a:spAutoFit/>
          </a:bodyPr>
          <a:lstStyle/>
          <a:p>
            <a:pPr>
              <a:lnSpc>
                <a:spcPct val="150000"/>
              </a:lnSpc>
              <a:spcAft>
                <a:spcPts val="800"/>
              </a:spcAft>
            </a:pPr>
            <a:r>
              <a:rPr lang="en-AU" sz="2000" b="1" dirty="0">
                <a:solidFill>
                  <a:srgbClr val="000000"/>
                </a:solidFill>
                <a:effectLst/>
                <a:ea typeface="Calibri" panose="020F0502020204030204" pitchFamily="34" charset="0"/>
              </a:rPr>
              <a:t>High potential and gifted students</a:t>
            </a:r>
            <a:r>
              <a:rPr lang="en-AU" sz="2000" dirty="0">
                <a:solidFill>
                  <a:srgbClr val="000000"/>
                </a:solidFill>
                <a:effectLst/>
                <a:ea typeface="Calibri" panose="020F0502020204030204" pitchFamily="34" charset="0"/>
              </a:rPr>
              <a:t> and </a:t>
            </a:r>
            <a:r>
              <a:rPr lang="en-AU" sz="2000" b="1" dirty="0">
                <a:solidFill>
                  <a:srgbClr val="000000"/>
                </a:solidFill>
                <a:ea typeface="Calibri" panose="020F0502020204030204" pitchFamily="34" charset="0"/>
              </a:rPr>
              <a:t>s</a:t>
            </a:r>
            <a:r>
              <a:rPr lang="en-AU" sz="2000" b="1" dirty="0">
                <a:solidFill>
                  <a:srgbClr val="000000"/>
                </a:solidFill>
                <a:effectLst/>
                <a:ea typeface="Calibri" panose="020F0502020204030204" pitchFamily="34" charset="0"/>
              </a:rPr>
              <a:t>tudents with advanced proficiency</a:t>
            </a:r>
            <a:r>
              <a:rPr lang="en-AU" sz="2000" dirty="0">
                <a:solidFill>
                  <a:srgbClr val="000000"/>
                </a:solidFill>
                <a:effectLst/>
                <a:ea typeface="Calibri" panose="020F0502020204030204" pitchFamily="34" charset="0"/>
              </a:rPr>
              <a:t> – display the </a:t>
            </a:r>
            <a:r>
              <a:rPr lang="en-AU" sz="2000" dirty="0">
                <a:solidFill>
                  <a:srgbClr val="000000"/>
                </a:solidFill>
                <a:ea typeface="Calibri" panose="020F0502020204030204" pitchFamily="34" charset="0"/>
              </a:rPr>
              <a:t>phrases on the board from slide 5 in </a:t>
            </a:r>
            <a:r>
              <a:rPr lang="en-AU" sz="2000" dirty="0">
                <a:ea typeface="Calibri" panose="020F0502020204030204" pitchFamily="34" charset="0"/>
              </a:rPr>
              <a:t>English. S</a:t>
            </a:r>
            <a:r>
              <a:rPr lang="en-AU" sz="2000" dirty="0">
                <a:effectLst/>
                <a:ea typeface="Calibri" panose="020F0502020204030204" pitchFamily="34" charset="0"/>
              </a:rPr>
              <a:t>tudents write the phrases from the board on their sticky notes in English, requiring the student to translate their sentences into Italian as they read them to their partner. Additionally, their partner will be required to listen for sound patterns and for meaning</a:t>
            </a:r>
          </a:p>
          <a:p>
            <a:pPr>
              <a:lnSpc>
                <a:spcPct val="150000"/>
              </a:lnSpc>
              <a:spcAft>
                <a:spcPts val="800"/>
              </a:spcAft>
            </a:pPr>
            <a:endParaRPr lang="en-AU" sz="2000" b="1" dirty="0">
              <a:solidFill>
                <a:srgbClr val="000000"/>
              </a:solidFill>
              <a:effectLst/>
              <a:ea typeface="Calibri" panose="020F0502020204030204" pitchFamily="34" charset="0"/>
            </a:endParaRPr>
          </a:p>
          <a:p>
            <a:pPr>
              <a:lnSpc>
                <a:spcPct val="150000"/>
              </a:lnSpc>
              <a:spcAft>
                <a:spcPts val="800"/>
              </a:spcAft>
            </a:pPr>
            <a:r>
              <a:rPr lang="en-AU" sz="2000" b="1" dirty="0">
                <a:solidFill>
                  <a:srgbClr val="000000"/>
                </a:solidFill>
                <a:effectLst/>
                <a:ea typeface="Calibri" panose="020F0502020204030204" pitchFamily="34" charset="0"/>
              </a:rPr>
              <a:t>Students requiring additional support</a:t>
            </a:r>
            <a:r>
              <a:rPr lang="en-AU" sz="2000" dirty="0">
                <a:solidFill>
                  <a:srgbClr val="000000"/>
                </a:solidFill>
                <a:effectLst/>
                <a:ea typeface="Calibri" panose="020F0502020204030204" pitchFamily="34" charset="0"/>
              </a:rPr>
              <a:t> – reduce the number of phrases on the board, or have students work in pairs to work together to steal the most sticky notes. </a:t>
            </a:r>
            <a:endParaRPr lang="en-AU" sz="2000" dirty="0">
              <a:effectLst/>
              <a:ea typeface="Calibri" panose="020F0502020204030204" pitchFamily="34" charset="0"/>
            </a:endParaRPr>
          </a:p>
        </p:txBody>
      </p:sp>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686503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B9B9C72-4579-3AE7-950F-D78315277E89}"/>
              </a:ext>
            </a:extLst>
          </p:cNvPr>
          <p:cNvSpPr>
            <a:spLocks noGrp="1"/>
          </p:cNvSpPr>
          <p:nvPr>
            <p:ph type="title"/>
          </p:nvPr>
        </p:nvSpPr>
        <p:spPr/>
        <p:txBody>
          <a:bodyPr/>
          <a:lstStyle/>
          <a:p>
            <a:r>
              <a:rPr lang="en-AU" dirty="0">
                <a:solidFill>
                  <a:schemeClr val="accent1"/>
                </a:solidFill>
              </a:rPr>
              <a:t>English phrases</a:t>
            </a:r>
            <a:endParaRPr lang="en-US" dirty="0"/>
          </a:p>
        </p:txBody>
      </p:sp>
      <p:sp>
        <p:nvSpPr>
          <p:cNvPr id="4" name="Text 2">
            <a:extLst>
              <a:ext uri="{FF2B5EF4-FFF2-40B4-BE49-F238E27FC236}">
                <a16:creationId xmlns:a16="http://schemas.microsoft.com/office/drawing/2014/main" id="{40A9D73B-E120-1F24-7183-72218771392E}"/>
              </a:ext>
            </a:extLst>
          </p:cNvPr>
          <p:cNvSpPr/>
          <p:nvPr/>
        </p:nvSpPr>
        <p:spPr>
          <a:xfrm>
            <a:off x="348000" y="1137527"/>
            <a:ext cx="11180385" cy="4755661"/>
          </a:xfrm>
          <a:prstGeom prst="rect">
            <a:avLst/>
          </a:prstGeom>
        </p:spPr>
        <p:txBody>
          <a:bodyPr wrap="square" lIns="91440" tIns="45720" rIns="91440" bIns="45720" anchor="t">
            <a:spAutoFit/>
          </a:bodyPr>
          <a:lstStyle/>
          <a:p>
            <a:pPr marL="342900" indent="-342900">
              <a:lnSpc>
                <a:spcPct val="107000"/>
              </a:lnSpc>
              <a:spcAft>
                <a:spcPts val="800"/>
              </a:spcAft>
              <a:buAutoNum type="arabicPeriod"/>
            </a:pPr>
            <a:r>
              <a:rPr lang="en-AU" sz="1800" kern="100" dirty="0">
                <a:effectLst/>
                <a:ea typeface="Calibri" panose="020F0502020204030204" pitchFamily="34" charset="0"/>
                <a:cs typeface="Times New Roman" panose="02020603050405020304" pitchFamily="18" charset="0"/>
              </a:rPr>
              <a:t>I go to school from 9 am to 3 pm every day. It is boring!</a:t>
            </a:r>
          </a:p>
          <a:p>
            <a:pPr marL="342900" indent="-342900">
              <a:lnSpc>
                <a:spcPct val="107000"/>
              </a:lnSpc>
              <a:spcAft>
                <a:spcPts val="800"/>
              </a:spcAft>
              <a:buAutoNum type="arabicPeriod"/>
            </a:pPr>
            <a:r>
              <a:rPr lang="en-AU" sz="1800" kern="100" dirty="0">
                <a:ea typeface="Calibri" panose="020F0502020204030204" pitchFamily="34" charset="0"/>
                <a:cs typeface="Times New Roman" panose="02020603050405020304" pitchFamily="18" charset="0"/>
              </a:rPr>
              <a:t>How long do you do your homework for each afternoon?</a:t>
            </a:r>
          </a:p>
          <a:p>
            <a:pPr marL="342900" indent="-342900">
              <a:lnSpc>
                <a:spcPct val="107000"/>
              </a:lnSpc>
              <a:spcAft>
                <a:spcPts val="800"/>
              </a:spcAft>
              <a:buFontTx/>
              <a:buAutoNum type="arabicPeriod"/>
            </a:pPr>
            <a:r>
              <a:rPr lang="en-AU" sz="1800" kern="100" dirty="0">
                <a:effectLst/>
                <a:ea typeface="Calibri" panose="020F0502020204030204" pitchFamily="34" charset="0"/>
                <a:cs typeface="Times New Roman" panose="02020603050405020304" pitchFamily="18" charset="0"/>
              </a:rPr>
              <a:t>They always go into the </a:t>
            </a:r>
            <a:r>
              <a:rPr lang="en-AU" sz="1800" kern="100" dirty="0">
                <a:ea typeface="Calibri" panose="020F0502020204030204" pitchFamily="34" charset="0"/>
                <a:cs typeface="Times New Roman" panose="02020603050405020304" pitchFamily="18" charset="0"/>
              </a:rPr>
              <a:t>city for 3 hours on Saturdays.</a:t>
            </a:r>
            <a:endParaRPr lang="en-AU" sz="1800" kern="1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FontTx/>
              <a:buAutoNum type="arabicPeriod"/>
            </a:pPr>
            <a:r>
              <a:rPr lang="en-AU" sz="1800" kern="100" dirty="0">
                <a:effectLst/>
                <a:ea typeface="Calibri" panose="020F0502020204030204" pitchFamily="34" charset="0"/>
                <a:cs typeface="Times New Roman" panose="02020603050405020304" pitchFamily="18" charset="0"/>
              </a:rPr>
              <a:t>Usually he likes to go to the gym </a:t>
            </a:r>
            <a:r>
              <a:rPr lang="en-AU" sz="1800" kern="100" dirty="0">
                <a:ea typeface="Calibri" panose="020F0502020204030204" pitchFamily="34" charset="0"/>
                <a:cs typeface="Times New Roman" panose="02020603050405020304" pitchFamily="18" charset="0"/>
              </a:rPr>
              <a:t>3 times a week.</a:t>
            </a:r>
          </a:p>
          <a:p>
            <a:pPr marL="342900" indent="-342900">
              <a:lnSpc>
                <a:spcPct val="107000"/>
              </a:lnSpc>
              <a:spcAft>
                <a:spcPts val="800"/>
              </a:spcAft>
              <a:buAutoNum type="arabicPeriod"/>
            </a:pPr>
            <a:r>
              <a:rPr lang="en-AU" sz="1800" kern="100" dirty="0">
                <a:effectLst/>
                <a:ea typeface="Calibri" panose="020F0502020204030204" pitchFamily="34" charset="0"/>
                <a:cs typeface="Times New Roman" panose="02020603050405020304" pitchFamily="18" charset="0"/>
              </a:rPr>
              <a:t>I</a:t>
            </a:r>
            <a:r>
              <a:rPr lang="en-AU" sz="1800" kern="100" dirty="0">
                <a:ea typeface="Calibri" panose="020F0502020204030204" pitchFamily="34" charset="0"/>
                <a:cs typeface="Times New Roman" panose="02020603050405020304" pitchFamily="18" charset="0"/>
              </a:rPr>
              <a:t> rest for one hour every evening. It is good for your health.</a:t>
            </a:r>
            <a:endParaRPr lang="en-AU" sz="1800" kern="1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800" kern="100" dirty="0">
                <a:effectLst/>
                <a:ea typeface="Calibri" panose="020F0502020204030204" pitchFamily="34" charset="0"/>
                <a:cs typeface="Times New Roman" panose="02020603050405020304" pitchFamily="18" charset="0"/>
              </a:rPr>
              <a:t>In my opinion, going to the cinema is fun.</a:t>
            </a:r>
          </a:p>
          <a:p>
            <a:pPr marL="342900" indent="-342900">
              <a:lnSpc>
                <a:spcPct val="107000"/>
              </a:lnSpc>
              <a:spcAft>
                <a:spcPts val="800"/>
              </a:spcAft>
              <a:buFontTx/>
              <a:buAutoNum type="arabicPeriod"/>
            </a:pPr>
            <a:r>
              <a:rPr lang="en-AU" sz="1800" kern="100" dirty="0">
                <a:highlight>
                  <a:srgbClr val="FFFFFF"/>
                </a:highlight>
                <a:ea typeface="Calibri" panose="020F0502020204030204" pitchFamily="34" charset="0"/>
                <a:cs typeface="Times New Roman" panose="02020603050405020304" pitchFamily="18" charset="0"/>
              </a:rPr>
              <a:t>My mother</a:t>
            </a:r>
            <a:r>
              <a:rPr lang="en-AU" sz="1800" kern="100" dirty="0">
                <a:effectLst/>
                <a:highlight>
                  <a:srgbClr val="FFFFFF"/>
                </a:highlight>
                <a:ea typeface="Calibri" panose="020F0502020204030204" pitchFamily="34" charset="0"/>
                <a:cs typeface="Times New Roman" panose="02020603050405020304" pitchFamily="18" charset="0"/>
              </a:rPr>
              <a:t> goes to the gym from 1 pm to 2 pm</a:t>
            </a:r>
            <a:r>
              <a:rPr lang="en-AU" sz="1800" kern="100" dirty="0">
                <a:highlight>
                  <a:srgbClr val="FFFFFF"/>
                </a:highlight>
                <a:ea typeface="Calibri" panose="020F0502020204030204" pitchFamily="34" charset="0"/>
                <a:cs typeface="Times New Roman" panose="02020603050405020304" pitchFamily="18" charset="0"/>
              </a:rPr>
              <a:t> on Sundays</a:t>
            </a:r>
            <a:r>
              <a:rPr lang="en-AU" sz="1800" kern="100" dirty="0">
                <a:effectLst/>
                <a:highlight>
                  <a:srgbClr val="FFFFFF"/>
                </a:highlight>
                <a:ea typeface="Calibri" panose="020F0502020204030204" pitchFamily="34" charset="0"/>
                <a:cs typeface="Times New Roman" panose="02020603050405020304" pitchFamily="18" charset="0"/>
              </a:rPr>
              <a:t>.</a:t>
            </a:r>
            <a:endParaRPr lang="en-AU" sz="1800" kern="100" dirty="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800" kern="100" dirty="0">
                <a:ea typeface="Calibri" panose="020F0502020204030204" pitchFamily="34" charset="0"/>
                <a:cs typeface="Times New Roman" panose="02020603050405020304" pitchFamily="18" charset="0"/>
              </a:rPr>
              <a:t>I really like to go for a run. I do it 3 times per week. </a:t>
            </a:r>
          </a:p>
          <a:p>
            <a:pPr marL="342900" indent="-342900">
              <a:lnSpc>
                <a:spcPct val="107000"/>
              </a:lnSpc>
              <a:spcAft>
                <a:spcPts val="800"/>
              </a:spcAft>
              <a:buFontTx/>
              <a:buAutoNum type="arabicPeriod"/>
            </a:pPr>
            <a:r>
              <a:rPr lang="en-AU" sz="1800" kern="100" dirty="0">
                <a:ea typeface="Calibri" panose="020F0502020204030204" pitchFamily="34" charset="0"/>
                <a:cs typeface="Times New Roman" panose="02020603050405020304" pitchFamily="18" charset="0"/>
              </a:rPr>
              <a:t>My father</a:t>
            </a:r>
            <a:r>
              <a:rPr lang="en-AU" sz="1800" kern="100" dirty="0">
                <a:effectLst/>
                <a:ea typeface="Calibri" panose="020F0502020204030204" pitchFamily="34" charset="0"/>
                <a:cs typeface="Times New Roman" panose="02020603050405020304" pitchFamily="18" charset="0"/>
              </a:rPr>
              <a:t> normally goes for a walk from 5 pm to 6 pm before dinner.</a:t>
            </a:r>
            <a:endParaRPr lang="en-AU" sz="1800" kern="100" dirty="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800" kern="100" dirty="0">
                <a:ea typeface="Calibri" panose="020F0502020204030204" pitchFamily="34" charset="0"/>
                <a:cs typeface="Times New Roman" panose="02020603050405020304" pitchFamily="18" charset="0"/>
              </a:rPr>
              <a:t>I go skateboarding for one hour every afternoon. It’s my passion.</a:t>
            </a:r>
          </a:p>
          <a:p>
            <a:pPr marL="342900" indent="-342900">
              <a:lnSpc>
                <a:spcPct val="107000"/>
              </a:lnSpc>
              <a:spcAft>
                <a:spcPts val="800"/>
              </a:spcAft>
              <a:buFontTx/>
              <a:buAutoNum type="arabicPeriod"/>
            </a:pPr>
            <a:r>
              <a:rPr lang="en-AU" sz="1800" kern="100" dirty="0">
                <a:ea typeface="Calibri" panose="020F0502020204030204" pitchFamily="34" charset="0"/>
                <a:cs typeface="Times New Roman" panose="02020603050405020304" pitchFamily="18" charset="0"/>
              </a:rPr>
              <a:t>She never sleeps for 8 hours but we always sleep from 10 pm to 8 am. </a:t>
            </a:r>
          </a:p>
          <a:p>
            <a:pPr marL="342900" indent="-342900">
              <a:lnSpc>
                <a:spcPct val="107000"/>
              </a:lnSpc>
              <a:spcAft>
                <a:spcPts val="800"/>
              </a:spcAft>
              <a:buFontTx/>
              <a:buAutoNum type="arabicPeriod"/>
            </a:pPr>
            <a:r>
              <a:rPr lang="en-AU" sz="1800" kern="100" dirty="0">
                <a:ea typeface="Calibri" panose="020F0502020204030204" pitchFamily="34" charset="0"/>
                <a:cs typeface="Times New Roman" panose="02020603050405020304" pitchFamily="18" charset="0"/>
              </a:rPr>
              <a:t>I hate brushing my teeth, so I brush my teeth for only 2 minutes.</a:t>
            </a:r>
          </a:p>
        </p:txBody>
      </p:sp>
      <p:sp>
        <p:nvSpPr>
          <p:cNvPr id="2" name="Slide Number Placeholder 1">
            <a:extLst>
              <a:ext uri="{FF2B5EF4-FFF2-40B4-BE49-F238E27FC236}">
                <a16:creationId xmlns:a16="http://schemas.microsoft.com/office/drawing/2014/main" id="{EDCF5723-E5F2-673C-EB1E-B672B0257B47}"/>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5</a:t>
            </a:fld>
            <a:endParaRPr lang="en-AU"/>
          </a:p>
        </p:txBody>
      </p:sp>
    </p:spTree>
    <p:extLst>
      <p:ext uri="{BB962C8B-B14F-4D97-AF65-F5344CB8AC3E}">
        <p14:creationId xmlns:p14="http://schemas.microsoft.com/office/powerpoint/2010/main" val="1423852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9DD65B9-8C51-0864-BACA-73FF05CDD3A9}"/>
              </a:ext>
            </a:extLst>
          </p:cNvPr>
          <p:cNvSpPr>
            <a:spLocks noGrp="1"/>
          </p:cNvSpPr>
          <p:nvPr>
            <p:ph type="title"/>
          </p:nvPr>
        </p:nvSpPr>
        <p:spPr>
          <a:xfrm>
            <a:off x="360000" y="360000"/>
            <a:ext cx="5254988" cy="545601"/>
          </a:xfrm>
        </p:spPr>
        <p:txBody>
          <a:bodyPr/>
          <a:lstStyle/>
          <a:p>
            <a:r>
              <a:rPr lang="en-AU" dirty="0">
                <a:solidFill>
                  <a:schemeClr val="accent1"/>
                </a:solidFill>
              </a:rPr>
              <a:t>Italian phrases</a:t>
            </a:r>
            <a:endParaRPr lang="en-US" dirty="0"/>
          </a:p>
        </p:txBody>
      </p:sp>
      <p:sp>
        <p:nvSpPr>
          <p:cNvPr id="4" name="Text 2">
            <a:extLst>
              <a:ext uri="{FF2B5EF4-FFF2-40B4-BE49-F238E27FC236}">
                <a16:creationId xmlns:a16="http://schemas.microsoft.com/office/drawing/2014/main" id="{194BFB50-2511-2ACB-1398-D96B7B76ECF0}"/>
              </a:ext>
            </a:extLst>
          </p:cNvPr>
          <p:cNvSpPr/>
          <p:nvPr/>
        </p:nvSpPr>
        <p:spPr>
          <a:xfrm>
            <a:off x="348000" y="1137527"/>
            <a:ext cx="11407279" cy="5155129"/>
          </a:xfrm>
          <a:prstGeom prst="rect">
            <a:avLst/>
          </a:prstGeom>
        </p:spPr>
        <p:txBody>
          <a:bodyPr wrap="square" lIns="91440" tIns="45720" rIns="91440" bIns="45720" anchor="t">
            <a:spAutoFit/>
          </a:bodyPr>
          <a:lstStyle/>
          <a:p>
            <a:pPr marL="342900" indent="-342900">
              <a:lnSpc>
                <a:spcPct val="107000"/>
              </a:lnSpc>
              <a:spcAft>
                <a:spcPts val="800"/>
              </a:spcAft>
              <a:buFont typeface="+mj-lt"/>
              <a:buAutoNum type="arabicPeriod"/>
            </a:pPr>
            <a:r>
              <a:rPr lang="it-IT" sz="1800" i="1" kern="100" dirty="0">
                <a:effectLst/>
                <a:ea typeface="Calibri" panose="020F0502020204030204" pitchFamily="34" charset="0"/>
                <a:cs typeface="Times New Roman" panose="02020603050405020304" pitchFamily="18" charset="0"/>
              </a:rPr>
              <a:t>Vado a scuola dalle nove alle quindici ogni giorno. </a:t>
            </a:r>
            <a:r>
              <a:rPr lang="it-IT" sz="1800" i="1" kern="100" dirty="0">
                <a:ea typeface="Calibri" panose="020F0502020204030204" pitchFamily="34" charset="0"/>
                <a:cs typeface="Times New Roman" panose="02020603050405020304" pitchFamily="18" charset="0"/>
              </a:rPr>
              <a:t>È</a:t>
            </a:r>
            <a:r>
              <a:rPr lang="it-IT" sz="1800" i="1" kern="100" dirty="0">
                <a:effectLst/>
                <a:ea typeface="Calibri" panose="020F0502020204030204" pitchFamily="34" charset="0"/>
                <a:cs typeface="Times New Roman" panose="02020603050405020304" pitchFamily="18" charset="0"/>
              </a:rPr>
              <a:t> noioso!</a:t>
            </a:r>
          </a:p>
          <a:p>
            <a:pPr marL="342900" indent="-342900">
              <a:lnSpc>
                <a:spcPct val="107000"/>
              </a:lnSpc>
              <a:spcAft>
                <a:spcPts val="800"/>
              </a:spcAft>
              <a:buFont typeface="+mj-lt"/>
              <a:buAutoNum type="arabicPeriod"/>
            </a:pPr>
            <a:r>
              <a:rPr lang="it-IT" sz="1800" i="1" kern="100" dirty="0">
                <a:ea typeface="Calibri" panose="020F0502020204030204" pitchFamily="34" charset="0"/>
                <a:cs typeface="Times New Roman" panose="02020603050405020304" pitchFamily="18" charset="0"/>
              </a:rPr>
              <a:t>Per quanto tempo fai i compiti ogni pomeriggio?</a:t>
            </a:r>
          </a:p>
          <a:p>
            <a:pPr marL="342900" indent="-342900">
              <a:lnSpc>
                <a:spcPct val="107000"/>
              </a:lnSpc>
              <a:spcAft>
                <a:spcPts val="800"/>
              </a:spcAft>
              <a:buFont typeface="+mj-lt"/>
              <a:buAutoNum type="arabicPeriod"/>
            </a:pPr>
            <a:r>
              <a:rPr lang="it-IT" sz="1800" i="1" kern="100" dirty="0">
                <a:effectLst/>
                <a:ea typeface="Calibri" panose="020F0502020204030204" pitchFamily="34" charset="0"/>
                <a:cs typeface="Times New Roman" panose="02020603050405020304" pitchFamily="18" charset="0"/>
              </a:rPr>
              <a:t>Vanno sempre in città per tre ore il sabato.</a:t>
            </a:r>
          </a:p>
          <a:p>
            <a:pPr marL="342900" indent="-342900">
              <a:lnSpc>
                <a:spcPct val="107000"/>
              </a:lnSpc>
              <a:spcAft>
                <a:spcPts val="800"/>
              </a:spcAft>
              <a:buFont typeface="+mj-lt"/>
              <a:buAutoNum type="arabicPeriod"/>
            </a:pPr>
            <a:r>
              <a:rPr lang="it-IT" sz="1800" i="1" kern="100" dirty="0">
                <a:ea typeface="Calibri" panose="020F0502020204030204" pitchFamily="34" charset="0"/>
                <a:cs typeface="Times New Roman" panose="02020603050405020304" pitchFamily="18" charset="0"/>
              </a:rPr>
              <a:t>Di solito gli piace andare in palestra tre volte alla settimana.</a:t>
            </a:r>
          </a:p>
          <a:p>
            <a:pPr marL="342900" indent="-342900">
              <a:lnSpc>
                <a:spcPct val="107000"/>
              </a:lnSpc>
              <a:spcAft>
                <a:spcPts val="800"/>
              </a:spcAft>
              <a:buFont typeface="+mj-lt"/>
              <a:buAutoNum type="arabicPeriod"/>
            </a:pPr>
            <a:r>
              <a:rPr lang="it-IT" sz="1800" i="1" kern="100" dirty="0">
                <a:effectLst/>
                <a:ea typeface="Calibri" panose="020F0502020204030204" pitchFamily="34" charset="0"/>
                <a:cs typeface="Times New Roman" panose="02020603050405020304" pitchFamily="18" charset="0"/>
              </a:rPr>
              <a:t>Mi riposo per un’ora ogni sera. Fa bene alla salute.</a:t>
            </a:r>
          </a:p>
          <a:p>
            <a:pPr marL="342900" indent="-342900">
              <a:lnSpc>
                <a:spcPct val="107000"/>
              </a:lnSpc>
              <a:spcAft>
                <a:spcPts val="800"/>
              </a:spcAft>
              <a:buFont typeface="+mj-lt"/>
              <a:buAutoNum type="arabicPeriod"/>
            </a:pPr>
            <a:r>
              <a:rPr lang="it-IT" sz="1800" i="1" kern="100" dirty="0">
                <a:ea typeface="Calibri" panose="020F0502020204030204" pitchFamily="34" charset="0"/>
                <a:cs typeface="Times New Roman" panose="02020603050405020304" pitchFamily="18" charset="0"/>
              </a:rPr>
              <a:t>Secondo me, andare al cinema è divertente.</a:t>
            </a:r>
          </a:p>
          <a:p>
            <a:pPr marL="342900" indent="-342900">
              <a:lnSpc>
                <a:spcPct val="107000"/>
              </a:lnSpc>
              <a:spcAft>
                <a:spcPts val="800"/>
              </a:spcAft>
              <a:buFont typeface="+mj-lt"/>
              <a:buAutoNum type="arabicPeriod"/>
            </a:pPr>
            <a:r>
              <a:rPr lang="it-IT" sz="1800" i="1" kern="100" dirty="0">
                <a:effectLst/>
                <a:ea typeface="Calibri" panose="020F0502020204030204" pitchFamily="34" charset="0"/>
                <a:cs typeface="Times New Roman" panose="02020603050405020304" pitchFamily="18" charset="0"/>
              </a:rPr>
              <a:t>Mia madre va </a:t>
            </a:r>
            <a:r>
              <a:rPr lang="it-IT" sz="1800" i="1" kern="100" dirty="0">
                <a:ea typeface="Calibri" panose="020F0502020204030204" pitchFamily="34" charset="0"/>
                <a:cs typeface="Times New Roman" panose="02020603050405020304" pitchFamily="18" charset="0"/>
              </a:rPr>
              <a:t>in</a:t>
            </a:r>
            <a:r>
              <a:rPr lang="it-IT" sz="1800" i="1" kern="100" dirty="0">
                <a:effectLst/>
                <a:ea typeface="Calibri" panose="020F0502020204030204" pitchFamily="34" charset="0"/>
                <a:cs typeface="Times New Roman" panose="02020603050405020304" pitchFamily="18" charset="0"/>
              </a:rPr>
              <a:t> palestra dall</a:t>
            </a:r>
            <a:r>
              <a:rPr lang="it-IT" sz="1800" i="1" kern="100" dirty="0">
                <a:ea typeface="Calibri" panose="020F0502020204030204" pitchFamily="34" charset="0"/>
                <a:cs typeface="Times New Roman" panose="02020603050405020304" pitchFamily="18" charset="0"/>
              </a:rPr>
              <a:t>e tredici</a:t>
            </a:r>
            <a:r>
              <a:rPr lang="it-IT" sz="1800" i="1" kern="100" dirty="0">
                <a:effectLst/>
                <a:ea typeface="Calibri" panose="020F0502020204030204" pitchFamily="34" charset="0"/>
                <a:cs typeface="Times New Roman" panose="02020603050405020304" pitchFamily="18" charset="0"/>
              </a:rPr>
              <a:t> alle quattordici la domenica.</a:t>
            </a:r>
          </a:p>
          <a:p>
            <a:pPr marL="342900" indent="-342900">
              <a:lnSpc>
                <a:spcPct val="107000"/>
              </a:lnSpc>
              <a:spcAft>
                <a:spcPts val="800"/>
              </a:spcAft>
              <a:buFont typeface="+mj-lt"/>
              <a:buAutoNum type="arabicPeriod"/>
            </a:pPr>
            <a:r>
              <a:rPr lang="it-IT" sz="1800" i="1" kern="100" dirty="0">
                <a:effectLst/>
                <a:ea typeface="Calibri" panose="020F0502020204030204" pitchFamily="34" charset="0"/>
                <a:cs typeface="Times New Roman" panose="02020603050405020304" pitchFamily="18" charset="0"/>
              </a:rPr>
              <a:t>Mi piace tanto/moltissimo andare a correre. Lo faccio tre volte alla settimana.</a:t>
            </a:r>
          </a:p>
          <a:p>
            <a:pPr marL="342900" indent="-342900">
              <a:lnSpc>
                <a:spcPct val="107000"/>
              </a:lnSpc>
              <a:spcAft>
                <a:spcPts val="800"/>
              </a:spcAft>
              <a:buFont typeface="+mj-lt"/>
              <a:buAutoNum type="arabicPeriod"/>
            </a:pPr>
            <a:r>
              <a:rPr lang="it-IT" sz="1800" i="1" kern="100" dirty="0">
                <a:ea typeface="Calibri" panose="020F0502020204030204" pitchFamily="34" charset="0"/>
                <a:cs typeface="Times New Roman" panose="02020603050405020304" pitchFamily="18" charset="0"/>
              </a:rPr>
              <a:t>Di solito mio padre fa una passeggiata ogni pomeriggio dalle diciassette alle sedici prima di cena.</a:t>
            </a:r>
          </a:p>
          <a:p>
            <a:pPr marL="342900" indent="-342900">
              <a:lnSpc>
                <a:spcPct val="107000"/>
              </a:lnSpc>
              <a:spcAft>
                <a:spcPts val="800"/>
              </a:spcAft>
              <a:buFont typeface="+mj-lt"/>
              <a:buAutoNum type="arabicPeriod"/>
            </a:pPr>
            <a:r>
              <a:rPr lang="it-IT" sz="1800" i="1" kern="100" dirty="0">
                <a:ea typeface="Calibri" panose="020F0502020204030204" pitchFamily="34" charset="0"/>
                <a:cs typeface="Times New Roman" panose="02020603050405020304" pitchFamily="18" charset="0"/>
              </a:rPr>
              <a:t>Faccio lo skateboard per un’ora ogni pomeriggio. È la mia passione.</a:t>
            </a:r>
          </a:p>
          <a:p>
            <a:pPr marL="342900" indent="-342900">
              <a:lnSpc>
                <a:spcPct val="107000"/>
              </a:lnSpc>
              <a:spcAft>
                <a:spcPts val="800"/>
              </a:spcAft>
              <a:buFont typeface="+mj-lt"/>
              <a:buAutoNum type="arabicPeriod"/>
            </a:pPr>
            <a:r>
              <a:rPr lang="it-IT" sz="1800" i="1" kern="100" dirty="0">
                <a:ea typeface="Calibri" panose="020F0502020204030204" pitchFamily="34" charset="0"/>
                <a:cs typeface="Times New Roman" panose="02020603050405020304" pitchFamily="18" charset="0"/>
              </a:rPr>
              <a:t>Non dorme mai per otto ore ma noi dormiamo sempre dalle ventidue alle otto.</a:t>
            </a:r>
          </a:p>
          <a:p>
            <a:pPr marL="342900" indent="-342900">
              <a:lnSpc>
                <a:spcPct val="107000"/>
              </a:lnSpc>
              <a:spcAft>
                <a:spcPts val="800"/>
              </a:spcAft>
              <a:buFont typeface="+mj-lt"/>
              <a:buAutoNum type="arabicPeriod"/>
            </a:pPr>
            <a:r>
              <a:rPr lang="it-IT" sz="1800" i="1" kern="100" dirty="0">
                <a:effectLst/>
                <a:ea typeface="Calibri" panose="020F0502020204030204" pitchFamily="34" charset="0"/>
                <a:cs typeface="Times New Roman" panose="02020603050405020304" pitchFamily="18" charset="0"/>
              </a:rPr>
              <a:t>Odio lavarmi i denti, quindi mi lavo i denti per solo due minuti.</a:t>
            </a:r>
          </a:p>
          <a:p>
            <a:pPr>
              <a:lnSpc>
                <a:spcPct val="107000"/>
              </a:lnSpc>
              <a:spcAft>
                <a:spcPts val="800"/>
              </a:spcAft>
            </a:pPr>
            <a:endParaRPr lang="it-IT" sz="1800" i="1" kern="100" dirty="0">
              <a:effectLst/>
              <a:highlight>
                <a:srgbClr val="FFFF00"/>
              </a:highlight>
              <a:ea typeface="Calibri" panose="020F0502020204030204" pitchFamily="34"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EDCF5723-E5F2-673C-EB1E-B672B0257B47}"/>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6</a:t>
            </a:fld>
            <a:endParaRPr lang="en-AU"/>
          </a:p>
        </p:txBody>
      </p:sp>
    </p:spTree>
    <p:extLst>
      <p:ext uri="{BB962C8B-B14F-4D97-AF65-F5344CB8AC3E}">
        <p14:creationId xmlns:p14="http://schemas.microsoft.com/office/powerpoint/2010/main" val="2997373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3FCC-D5F4-2A9E-D546-4CFD56D3A43D}"/>
              </a:ext>
            </a:extLst>
          </p:cNvPr>
          <p:cNvSpPr>
            <a:spLocks noGrp="1"/>
          </p:cNvSpPr>
          <p:nvPr>
            <p:ph type="title"/>
          </p:nvPr>
        </p:nvSpPr>
        <p:spPr/>
        <p:txBody>
          <a:bodyPr/>
          <a:lstStyle/>
          <a:p>
            <a:r>
              <a:rPr lang="en-AU" dirty="0">
                <a:solidFill>
                  <a:schemeClr val="bg1"/>
                </a:solidFill>
              </a:rPr>
              <a:t>Copyright</a:t>
            </a:r>
          </a:p>
        </p:txBody>
      </p:sp>
      <p:sp>
        <p:nvSpPr>
          <p:cNvPr id="5" name="Text Placeholder 4">
            <a:extLst>
              <a:ext uri="{FF2B5EF4-FFF2-40B4-BE49-F238E27FC236}">
                <a16:creationId xmlns:a16="http://schemas.microsoft.com/office/drawing/2014/main" id="{D474E811-4B36-F17B-4C02-2091063AF943}"/>
              </a:ext>
            </a:extLst>
          </p:cNvPr>
          <p:cNvSpPr>
            <a:spLocks noGrp="1"/>
          </p:cNvSpPr>
          <p:nvPr>
            <p:ph type="body" sz="quarter" idx="18"/>
          </p:nvPr>
        </p:nvSpPr>
        <p:spPr/>
        <p:txBody>
          <a:bodyPr/>
          <a:lstStyle/>
          <a:p>
            <a:r>
              <a:rPr lang="en-AU" dirty="0">
                <a:hlinkClick r:id="rId3">
                  <a:extLst>
                    <a:ext uri="{A12FA001-AC4F-418D-AE19-62706E023703}">
                      <ahyp:hlinkClr xmlns:ahyp="http://schemas.microsoft.com/office/drawing/2018/hyperlinkcolor" val="tx"/>
                    </a:ext>
                  </a:extLst>
                </a:hlinkClick>
              </a:rPr>
              <a:t>© State of New South Wales (Department of Education), 2024 </a:t>
            </a:r>
            <a:endParaRPr lang="en-AU" dirty="0"/>
          </a:p>
        </p:txBody>
      </p:sp>
      <p:sp>
        <p:nvSpPr>
          <p:cNvPr id="3" name="Content Placeholder 2">
            <a:extLst>
              <a:ext uri="{FF2B5EF4-FFF2-40B4-BE49-F238E27FC236}">
                <a16:creationId xmlns:a16="http://schemas.microsoft.com/office/drawing/2014/main" id="{7EAA4023-2429-765F-D84F-564DD266806A}"/>
              </a:ext>
            </a:extLst>
          </p:cNvPr>
          <p:cNvSpPr>
            <a:spLocks noGrp="1"/>
          </p:cNvSpPr>
          <p:nvPr>
            <p:ph idx="4294967295"/>
          </p:nvPr>
        </p:nvSpPr>
        <p:spPr>
          <a:xfrm>
            <a:off x="360000" y="1470689"/>
            <a:ext cx="11472863" cy="5180012"/>
          </a:xfrm>
        </p:spPr>
        <p:txBody>
          <a:bodyPr/>
          <a:lstStyle/>
          <a:p>
            <a:pPr>
              <a:lnSpc>
                <a:spcPct val="150000"/>
              </a:lnSpc>
              <a:spcAft>
                <a:spcPts val="600"/>
              </a:spcAft>
            </a:pPr>
            <a:r>
              <a:rPr lang="en-AU" sz="1200" b="0" i="0" dirty="0">
                <a:solidFill>
                  <a:schemeClr val="bg1"/>
                </a:solidFill>
                <a:effectLst/>
              </a:rPr>
              <a:t>The copyright material published in this resource is subject to the </a:t>
            </a:r>
            <a:r>
              <a:rPr lang="en-AU" sz="1200" b="0" i="1" dirty="0">
                <a:solidFill>
                  <a:schemeClr val="bg1"/>
                </a:solidFill>
                <a:effectLst/>
              </a:rPr>
              <a:t>Copyright Act 1968</a:t>
            </a:r>
            <a:r>
              <a:rPr lang="en-AU" sz="1200" b="0" i="0" dirty="0">
                <a:solidFill>
                  <a:schemeClr val="bg1"/>
                </a:solidFill>
                <a:effectLst/>
              </a:rPr>
              <a:t> (</a:t>
            </a:r>
            <a:r>
              <a:rPr lang="en-AU" sz="1200" b="0" i="0" dirty="0" err="1">
                <a:solidFill>
                  <a:schemeClr val="bg1"/>
                </a:solidFill>
                <a:effectLst/>
              </a:rPr>
              <a:t>Cth</a:t>
            </a:r>
            <a:r>
              <a:rPr lang="en-AU" sz="1200" b="0" i="0" dirty="0">
                <a:solidFill>
                  <a:schemeClr val="bg1"/>
                </a:solidFill>
                <a:effectLst/>
              </a:rPr>
              <a:t>) and is owned by the NSW Department of Education or, where indicated, by a party other than the NSW Department of Education (third-party material). </a:t>
            </a:r>
          </a:p>
          <a:p>
            <a:pPr>
              <a:lnSpc>
                <a:spcPct val="150000"/>
              </a:lnSpc>
              <a:spcAft>
                <a:spcPts val="600"/>
              </a:spcAft>
            </a:pPr>
            <a:r>
              <a:rPr lang="en-AU" sz="1200" b="0" i="0" dirty="0">
                <a:solidFill>
                  <a:schemeClr val="bg1"/>
                </a:solidFill>
                <a:effectLst/>
              </a:rPr>
              <a:t>Copyright material available in this resource and owned by the NSW Department of Education is licensed under a </a:t>
            </a:r>
            <a:r>
              <a:rPr lang="en-AU" sz="1200" b="0" i="0" u="sng" strike="noStrike" dirty="0">
                <a:solidFill>
                  <a:schemeClr val="accent4"/>
                </a:solidFill>
                <a:effectLst/>
                <a:hlinkClick r:id="rId4">
                  <a:extLst>
                    <a:ext uri="{A12FA001-AC4F-418D-AE19-62706E023703}">
                      <ahyp:hlinkClr xmlns:ahyp="http://schemas.microsoft.com/office/drawing/2018/hyperlinkcolor" val="tx"/>
                    </a:ext>
                  </a:extLst>
                </a:hlinkClick>
              </a:rPr>
              <a:t>Creative Commons Attribution 4.0 International (CC BY 4.0) license</a:t>
            </a:r>
            <a:r>
              <a:rPr lang="en-AU" sz="1200" b="0" i="0" dirty="0">
                <a:solidFill>
                  <a:schemeClr val="bg1"/>
                </a:solidFill>
                <a:effectLst/>
              </a:rPr>
              <a:t>.</a:t>
            </a:r>
            <a:r>
              <a:rPr lang="en-AU" sz="1200" b="0" i="0" dirty="0">
                <a:solidFill>
                  <a:schemeClr val="accent4"/>
                </a:solidFill>
                <a:effectLst/>
              </a:rPr>
              <a:t> </a:t>
            </a:r>
            <a:endParaRPr lang="en-AU" sz="1200" dirty="0">
              <a:solidFill>
                <a:schemeClr val="accent4"/>
              </a:solidFill>
            </a:endParaRPr>
          </a:p>
          <a:p>
            <a:pPr algn="l" rtl="0" fontAlgn="base">
              <a:lnSpc>
                <a:spcPct val="150000"/>
              </a:lnSpc>
              <a:spcAft>
                <a:spcPts val="600"/>
              </a:spcAft>
            </a:pPr>
            <a:r>
              <a:rPr lang="en-AU" sz="1200" b="0" i="0" dirty="0">
                <a:solidFill>
                  <a:schemeClr val="bg1"/>
                </a:solidFill>
                <a:effectLst/>
              </a:rPr>
              <a:t>This license allows you to share and adapt the material for any purpose, even commercially. </a:t>
            </a:r>
          </a:p>
          <a:p>
            <a:pPr algn="l" rtl="0" fontAlgn="base">
              <a:lnSpc>
                <a:spcPct val="150000"/>
              </a:lnSpc>
              <a:spcAft>
                <a:spcPts val="600"/>
              </a:spcAft>
            </a:pPr>
            <a:r>
              <a:rPr lang="en-AU" sz="1200" b="0" i="0" dirty="0">
                <a:solidFill>
                  <a:schemeClr val="bg1"/>
                </a:solidFill>
                <a:effectLst/>
              </a:rPr>
              <a:t>Attribution should be given to © State of New South Wales (Department of Education), 2024. </a:t>
            </a:r>
          </a:p>
          <a:p>
            <a:pPr algn="l" rtl="0" fontAlgn="base">
              <a:lnSpc>
                <a:spcPct val="150000"/>
              </a:lnSpc>
              <a:spcAft>
                <a:spcPts val="0"/>
              </a:spcAft>
            </a:pPr>
            <a:r>
              <a:rPr lang="en-AU" sz="1200" b="0" i="0" dirty="0">
                <a:solidFill>
                  <a:schemeClr val="bg1"/>
                </a:solidFill>
                <a:effectLst/>
              </a:rPr>
              <a:t>Material in this resource not available under a Creative Commons license: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rPr>
              <a:t>the NSW Department of Education logo, other logos and trademark-protected material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rPr>
              <a:t>material owned by a third party that has been reproduced with permission. You will need to obtain permission from the third party to reuse its material. </a:t>
            </a:r>
          </a:p>
          <a:p>
            <a:pPr algn="l" rtl="0" fontAlgn="base">
              <a:lnSpc>
                <a:spcPct val="150000"/>
              </a:lnSpc>
              <a:spcBef>
                <a:spcPts val="1200"/>
              </a:spcBef>
              <a:spcAft>
                <a:spcPts val="600"/>
              </a:spcAft>
            </a:pPr>
            <a:r>
              <a:rPr lang="en-AU" sz="1200" b="1" i="0" dirty="0">
                <a:solidFill>
                  <a:schemeClr val="bg1"/>
                </a:solidFill>
                <a:effectLst/>
                <a:latin typeface="+mj-lt"/>
              </a:rPr>
              <a:t>Links to third-party material and websites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b="0" i="1" dirty="0">
                <a:solidFill>
                  <a:schemeClr val="bg1"/>
                </a:solidFill>
                <a:effectLst/>
              </a:rPr>
              <a:t>Copyright Act 1968 </a:t>
            </a:r>
            <a:r>
              <a:rPr lang="en-AU" sz="1200" b="0" i="0" dirty="0">
                <a:solidFill>
                  <a:schemeClr val="bg1"/>
                </a:solidFill>
                <a:effectLst/>
              </a:rPr>
              <a:t>(</a:t>
            </a:r>
            <a:r>
              <a:rPr lang="en-AU" sz="1200" b="0" i="0" dirty="0" err="1">
                <a:solidFill>
                  <a:schemeClr val="bg1"/>
                </a:solidFill>
                <a:effectLst/>
              </a:rPr>
              <a:t>Cth</a:t>
            </a:r>
            <a:r>
              <a:rPr lang="en-AU" sz="1200" b="0" i="0" dirty="0">
                <a:solidFill>
                  <a:schemeClr val="bg1"/>
                </a:solidFill>
                <a:effectLst/>
              </a:rPr>
              <a:t>). The department accepts no responsibility for content on third-party websites. </a:t>
            </a:r>
          </a:p>
        </p:txBody>
      </p:sp>
      <p:pic>
        <p:nvPicPr>
          <p:cNvPr id="1036" name="Picture 12">
            <a:extLst>
              <a:ext uri="{FF2B5EF4-FFF2-40B4-BE49-F238E27FC236}">
                <a16:creationId xmlns:a16="http://schemas.microsoft.com/office/drawing/2014/main" id="{05829CEB-4804-F2B2-D767-87B62D988E6E}"/>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44972" y="3052542"/>
            <a:ext cx="1406523" cy="489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511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8" id="{5B7CFD80-9B3F-274A-83E4-7C2C4402A121}" vid="{8F029A35-CC8A-F847-83C7-786F3DC187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1195</Words>
  <Application>Microsoft Office PowerPoint</Application>
  <PresentationFormat>Widescreen</PresentationFormat>
  <Paragraphs>73</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Calibri</vt:lpstr>
      <vt:lpstr>Segoe UI</vt:lpstr>
      <vt:lpstr>Public Sans Light</vt:lpstr>
      <vt:lpstr>Times New Roman</vt:lpstr>
      <vt:lpstr>Public Sans</vt:lpstr>
      <vt:lpstr>Arial</vt:lpstr>
      <vt:lpstr>NSWG Corporate</vt:lpstr>
      <vt:lpstr>Sentence stealer</vt:lpstr>
      <vt:lpstr>Sentence stealer (1)</vt:lpstr>
      <vt:lpstr>Morra</vt:lpstr>
      <vt:lpstr>Differentiation strategies</vt:lpstr>
      <vt:lpstr>English phrases</vt:lpstr>
      <vt:lpstr>Italian phrases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Sentence stealer</dc:title>
  <dc:creator>NSW Department of Education</dc:creator>
  <dcterms:created xsi:type="dcterms:W3CDTF">2024-09-24T00:59:18Z</dcterms:created>
  <dcterms:modified xsi:type="dcterms:W3CDTF">2024-09-24T00:59:40Z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2024-09-24T00:59:28Z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a43c4ea5-607f-4665-9878-50989789893e</vt:lpwstr>
  </property>
  <property fmtid="{D5CDD505-2E9C-101B-9397-08002B2CF9AE}" pid="8" name="MSIP_Label_b603dfd7-d93a-4381-a340-2995d8282205_ContentBits">
    <vt:lpwstr>0</vt:lpwstr>
  </property>
</Properties>
</file>