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808" r:id="rId1"/>
  </p:sldMasterIdLst>
  <p:notesMasterIdLst>
    <p:notesMasterId r:id="rId7"/>
  </p:notesMasterIdLst>
  <p:handoutMasterIdLst>
    <p:handoutMasterId r:id="rId8"/>
  </p:handoutMasterIdLst>
  <p:sldIdLst>
    <p:sldId id="485" r:id="rId2"/>
    <p:sldId id="2141411560" r:id="rId3"/>
    <p:sldId id="2141411561" r:id="rId4"/>
    <p:sldId id="416" r:id="rId5"/>
    <p:sldId id="2141411556" r:id="rId6"/>
  </p:sldIdLst>
  <p:sldSz cx="12192000" cy="6858000"/>
  <p:notesSz cx="6858000" cy="9144000"/>
  <p:embeddedFontLst>
    <p:embeddedFont>
      <p:font typeface="Public Sans" pitchFamily="2" charset="0"/>
      <p:regular r:id="rId9"/>
      <p:bold r:id="rId10"/>
      <p:italic r:id="rId11"/>
      <p:boldItalic r:id="rId12"/>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EDFD"/>
    <a:srgbClr val="00296C"/>
    <a:srgbClr val="CDD3D6"/>
    <a:srgbClr val="EBEBEB"/>
    <a:srgbClr val="146CFD"/>
    <a:srgbClr val="0070C0"/>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4F8654-ED42-4F2E-9944-B39C52058A62}" v="9" dt="2024-09-24T00:56:27.523"/>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119" autoAdjust="0"/>
    <p:restoredTop sz="87075" autoAdjust="0"/>
  </p:normalViewPr>
  <p:slideViewPr>
    <p:cSldViewPr snapToGrid="0">
      <p:cViewPr varScale="1">
        <p:scale>
          <a:sx n="87" d="100"/>
          <a:sy n="87" d="100"/>
        </p:scale>
        <p:origin x="678" y="54"/>
      </p:cViewPr>
      <p:guideLst>
        <p:guide orient="horz" pos="2160"/>
        <p:guide pos="3863"/>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24/09/2024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24/09/2024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721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2472519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082705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4052191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GB"/>
              <a:t>Click icon to add picture</a:t>
            </a:r>
            <a:endParaRPr lang="en-AU" dirty="0"/>
          </a:p>
        </p:txBody>
      </p:sp>
    </p:spTree>
    <p:extLst>
      <p:ext uri="{BB962C8B-B14F-4D97-AF65-F5344CB8AC3E}">
        <p14:creationId xmlns:p14="http://schemas.microsoft.com/office/powerpoint/2010/main" val="13894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632829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1176555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GB"/>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GB"/>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3961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54671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GB"/>
              <a:t>Click icon to add picture</a:t>
            </a:r>
            <a:endParaRPr lang="en-AU"/>
          </a:p>
        </p:txBody>
      </p:sp>
    </p:spTree>
    <p:extLst>
      <p:ext uri="{BB962C8B-B14F-4D97-AF65-F5344CB8AC3E}">
        <p14:creationId xmlns:p14="http://schemas.microsoft.com/office/powerpoint/2010/main" val="1151276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GB"/>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6865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371213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447498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29504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GB"/>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1690889517"/>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mailto:languagesnsw@det.nsw.edu.au" TargetMode="External"/><Relationship Id="rId2" Type="http://schemas.openxmlformats.org/officeDocument/2006/relationships/hyperlink" Target="https://aus01.safelinks.protection.outlook.com/?url=https%3A%2F%2Fwww.sentencebuilders.com%2Fabout&amp;data=05%7C01%7Crenee.cobcroft2%40det.nsw.edu.au%7Cc04b2ccbf3134d954ccf08db8d81de9d%7C05a0e69a418a47c19c259387261bf991%7C0%7C0%7C638259361150724896%7CUnknown%7CTWFpbGZsb3d8eyJWIjoiMC4wLjAwMDAiLCJQIjoiV2luMzIiLCJBTiI6Ik1haWwiLCJXVCI6Mn0%3D%7C3000%7C%7C%7C&amp;sdata=Dfdj%2B%2BxnueFGCde%2FKVGWkTLQISqtOQpBJVyy7f9fiRc%3D&amp;reserved=0"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4.xml"/><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hyperlink" Target="https://creativecommons.org/licenses/by/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6E314C-54E1-134A-9BA5-C47E8026D3E4}"/>
              </a:ext>
            </a:extLst>
          </p:cNvPr>
          <p:cNvSpPr>
            <a:spLocks noGrp="1"/>
          </p:cNvSpPr>
          <p:nvPr>
            <p:ph type="ctrTitle"/>
          </p:nvPr>
        </p:nvSpPr>
        <p:spPr/>
        <p:txBody>
          <a:bodyPr/>
          <a:lstStyle/>
          <a:p>
            <a:r>
              <a:rPr lang="en-AU" dirty="0"/>
              <a:t>Sentence builder</a:t>
            </a:r>
          </a:p>
        </p:txBody>
      </p:sp>
    </p:spTree>
    <p:extLst>
      <p:ext uri="{BB962C8B-B14F-4D97-AF65-F5344CB8AC3E}">
        <p14:creationId xmlns:p14="http://schemas.microsoft.com/office/powerpoint/2010/main" val="1649960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5A363E-50C8-DC5B-47FF-C35A3282BDB5}"/>
              </a:ext>
            </a:extLst>
          </p:cNvPr>
          <p:cNvSpPr>
            <a:spLocks noGrp="1"/>
          </p:cNvSpPr>
          <p:nvPr>
            <p:ph type="title"/>
          </p:nvPr>
        </p:nvSpPr>
        <p:spPr/>
        <p:txBody>
          <a:bodyPr/>
          <a:lstStyle/>
          <a:p>
            <a:r>
              <a:rPr lang="en-AU" dirty="0"/>
              <a:t>Saying why you like an activity</a:t>
            </a:r>
          </a:p>
        </p:txBody>
      </p:sp>
      <p:graphicFrame>
        <p:nvGraphicFramePr>
          <p:cNvPr id="6" name="Table 5" descr="sentence builder to create questions to ask if you like to do certain activities">
            <a:extLst>
              <a:ext uri="{FF2B5EF4-FFF2-40B4-BE49-F238E27FC236}">
                <a16:creationId xmlns:a16="http://schemas.microsoft.com/office/drawing/2014/main" id="{1D4BBA14-E36E-C124-4AAD-FA35929B1AF7}"/>
              </a:ext>
            </a:extLst>
          </p:cNvPr>
          <p:cNvGraphicFramePr>
            <a:graphicFrameLocks noGrp="1"/>
          </p:cNvGraphicFramePr>
          <p:nvPr>
            <p:extLst>
              <p:ext uri="{D42A27DB-BD31-4B8C-83A1-F6EECF244321}">
                <p14:modId xmlns:p14="http://schemas.microsoft.com/office/powerpoint/2010/main" val="1752368524"/>
              </p:ext>
            </p:extLst>
          </p:nvPr>
        </p:nvGraphicFramePr>
        <p:xfrm>
          <a:off x="360000" y="1203487"/>
          <a:ext cx="3934920" cy="5196866"/>
        </p:xfrm>
        <a:graphic>
          <a:graphicData uri="http://schemas.openxmlformats.org/drawingml/2006/table">
            <a:tbl>
              <a:tblPr firstRow="1" bandRow="1">
                <a:tableStyleId>{912C8C85-51F0-491E-9774-3900AFEF0FD7}</a:tableStyleId>
              </a:tblPr>
              <a:tblGrid>
                <a:gridCol w="1213306">
                  <a:extLst>
                    <a:ext uri="{9D8B030D-6E8A-4147-A177-3AD203B41FA5}">
                      <a16:colId xmlns:a16="http://schemas.microsoft.com/office/drawing/2014/main" val="1766488615"/>
                    </a:ext>
                  </a:extLst>
                </a:gridCol>
                <a:gridCol w="2721614">
                  <a:extLst>
                    <a:ext uri="{9D8B030D-6E8A-4147-A177-3AD203B41FA5}">
                      <a16:colId xmlns:a16="http://schemas.microsoft.com/office/drawing/2014/main" val="1413225380"/>
                    </a:ext>
                  </a:extLst>
                </a:gridCol>
              </a:tblGrid>
              <a:tr h="5196866">
                <a:tc>
                  <a:txBody>
                    <a:bodyPr/>
                    <a:lstStyle/>
                    <a:p>
                      <a:pPr algn="ctr">
                        <a:lnSpc>
                          <a:spcPct val="100000"/>
                        </a:lnSpc>
                        <a:spcBef>
                          <a:spcPts val="600"/>
                        </a:spcBef>
                        <a:spcAft>
                          <a:spcPts val="600"/>
                        </a:spcAft>
                      </a:pPr>
                      <a:r>
                        <a:rPr lang="de-DE" sz="1800" b="0" i="1" noProof="0" dirty="0">
                          <a:solidFill>
                            <a:schemeClr val="tx1"/>
                          </a:solidFill>
                          <a:latin typeface="+mn-lt"/>
                        </a:rPr>
                        <a:t>Ti piace...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chemeClr val="tx1"/>
                          </a:solidFill>
                          <a:latin typeface="+mn-lt"/>
                        </a:rPr>
                        <a:t>fare un giro in bici?</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chemeClr val="tx1"/>
                          </a:solidFill>
                          <a:latin typeface="+mn-lt"/>
                        </a:rPr>
                        <a:t>fare lo skateboard?</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chemeClr val="tx1"/>
                          </a:solidFill>
                          <a:latin typeface="+mn-lt"/>
                        </a:rPr>
                        <a:t>giocare ai videogiochi?</a:t>
                      </a:r>
                    </a:p>
                    <a:p>
                      <a:pPr algn="l">
                        <a:lnSpc>
                          <a:spcPct val="100000"/>
                        </a:lnSpc>
                        <a:spcBef>
                          <a:spcPts val="600"/>
                        </a:spcBef>
                        <a:spcAft>
                          <a:spcPts val="600"/>
                        </a:spcAft>
                      </a:pPr>
                      <a:r>
                        <a:rPr lang="de-DE" sz="1800" b="0" i="1" noProof="0" dirty="0">
                          <a:solidFill>
                            <a:schemeClr val="tx1"/>
                          </a:solidFill>
                          <a:latin typeface="+mn-lt"/>
                        </a:rPr>
                        <a:t>giocare a pallacanestro?</a:t>
                      </a:r>
                    </a:p>
                    <a:p>
                      <a:pPr algn="l">
                        <a:lnSpc>
                          <a:spcPct val="100000"/>
                        </a:lnSpc>
                        <a:spcBef>
                          <a:spcPts val="600"/>
                        </a:spcBef>
                        <a:spcAft>
                          <a:spcPts val="600"/>
                        </a:spcAft>
                      </a:pPr>
                      <a:r>
                        <a:rPr lang="de-DE" sz="1800" b="0" i="1" noProof="0" dirty="0">
                          <a:solidFill>
                            <a:schemeClr val="tx1"/>
                          </a:solidFill>
                          <a:latin typeface="+mn-lt"/>
                        </a:rPr>
                        <a:t>suonare il pianoforte?</a:t>
                      </a:r>
                    </a:p>
                    <a:p>
                      <a:pPr algn="l">
                        <a:lnSpc>
                          <a:spcPct val="100000"/>
                        </a:lnSpc>
                        <a:spcBef>
                          <a:spcPts val="600"/>
                        </a:spcBef>
                        <a:spcAft>
                          <a:spcPts val="600"/>
                        </a:spcAft>
                      </a:pPr>
                      <a:r>
                        <a:rPr lang="de-DE" sz="1800" b="0" i="1" noProof="0" dirty="0">
                          <a:solidFill>
                            <a:schemeClr val="tx1"/>
                          </a:solidFill>
                          <a:latin typeface="+mn-lt"/>
                        </a:rPr>
                        <a:t>andare a correre?</a:t>
                      </a:r>
                    </a:p>
                    <a:p>
                      <a:pPr algn="l">
                        <a:lnSpc>
                          <a:spcPct val="100000"/>
                        </a:lnSpc>
                        <a:spcBef>
                          <a:spcPts val="600"/>
                        </a:spcBef>
                        <a:spcAft>
                          <a:spcPts val="600"/>
                        </a:spcAft>
                      </a:pPr>
                      <a:r>
                        <a:rPr lang="it-IT" sz="1800" b="0" i="1" noProof="0" dirty="0">
                          <a:solidFill>
                            <a:schemeClr val="tx1"/>
                          </a:solidFill>
                          <a:latin typeface="+mn-lt"/>
                        </a:rPr>
                        <a:t>uscire con gli amici?</a:t>
                      </a:r>
                    </a:p>
                    <a:p>
                      <a:pPr algn="l">
                        <a:lnSpc>
                          <a:spcPct val="100000"/>
                        </a:lnSpc>
                        <a:spcBef>
                          <a:spcPts val="600"/>
                        </a:spcBef>
                        <a:spcAft>
                          <a:spcPts val="600"/>
                        </a:spcAft>
                      </a:pPr>
                      <a:r>
                        <a:rPr lang="it-IT" sz="1800" b="0" i="1" noProof="0" dirty="0">
                          <a:solidFill>
                            <a:schemeClr val="tx1"/>
                          </a:solidFill>
                          <a:latin typeface="+mn-lt"/>
                        </a:rPr>
                        <a:t>andare al cinema?</a:t>
                      </a:r>
                    </a:p>
                    <a:p>
                      <a:pPr algn="l">
                        <a:lnSpc>
                          <a:spcPct val="100000"/>
                        </a:lnSpc>
                        <a:spcBef>
                          <a:spcPts val="600"/>
                        </a:spcBef>
                        <a:spcAft>
                          <a:spcPts val="600"/>
                        </a:spcAft>
                      </a:pPr>
                      <a:r>
                        <a:rPr lang="it-IT" sz="1800" b="0" i="1" noProof="0" dirty="0">
                          <a:solidFill>
                            <a:schemeClr val="tx1"/>
                          </a:solidFill>
                          <a:latin typeface="+mn-lt"/>
                        </a:rPr>
                        <a:t>fare i compiti?</a:t>
                      </a:r>
                    </a:p>
                    <a:p>
                      <a:pPr algn="l">
                        <a:lnSpc>
                          <a:spcPct val="100000"/>
                        </a:lnSpc>
                        <a:spcBef>
                          <a:spcPts val="600"/>
                        </a:spcBef>
                        <a:spcAft>
                          <a:spcPts val="600"/>
                        </a:spcAft>
                      </a:pPr>
                      <a:r>
                        <a:rPr lang="it-IT" sz="1800" b="0" i="1" noProof="0" dirty="0">
                          <a:solidFill>
                            <a:schemeClr val="tx1"/>
                          </a:solidFill>
                          <a:latin typeface="+mn-lt"/>
                        </a:rPr>
                        <a:t>chattare online?</a:t>
                      </a:r>
                      <a:endParaRPr lang="de-DE" sz="1800" b="0" i="1" noProof="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145809963"/>
                  </a:ext>
                </a:extLst>
              </a:tr>
            </a:tbl>
          </a:graphicData>
        </a:graphic>
      </p:graphicFrame>
      <p:graphicFrame>
        <p:nvGraphicFramePr>
          <p:cNvPr id="7" name="Table 5" descr="sentence builder to create responses that I do like to do certain activities">
            <a:extLst>
              <a:ext uri="{FF2B5EF4-FFF2-40B4-BE49-F238E27FC236}">
                <a16:creationId xmlns:a16="http://schemas.microsoft.com/office/drawing/2014/main" id="{BFBB990B-B825-C9BE-D382-183F148D9B15}"/>
              </a:ext>
            </a:extLst>
          </p:cNvPr>
          <p:cNvGraphicFramePr>
            <a:graphicFrameLocks noGrp="1"/>
          </p:cNvGraphicFramePr>
          <p:nvPr>
            <p:extLst>
              <p:ext uri="{D42A27DB-BD31-4B8C-83A1-F6EECF244321}">
                <p14:modId xmlns:p14="http://schemas.microsoft.com/office/powerpoint/2010/main" val="2513694286"/>
              </p:ext>
            </p:extLst>
          </p:nvPr>
        </p:nvGraphicFramePr>
        <p:xfrm>
          <a:off x="4512816" y="1201865"/>
          <a:ext cx="7226663" cy="5196866"/>
        </p:xfrm>
        <a:graphic>
          <a:graphicData uri="http://schemas.openxmlformats.org/drawingml/2006/table">
            <a:tbl>
              <a:tblPr firstRow="1" bandRow="1">
                <a:tableStyleId>{912C8C85-51F0-491E-9774-3900AFEF0FD7}</a:tableStyleId>
              </a:tblPr>
              <a:tblGrid>
                <a:gridCol w="2611811">
                  <a:extLst>
                    <a:ext uri="{9D8B030D-6E8A-4147-A177-3AD203B41FA5}">
                      <a16:colId xmlns:a16="http://schemas.microsoft.com/office/drawing/2014/main" val="1413225380"/>
                    </a:ext>
                  </a:extLst>
                </a:gridCol>
                <a:gridCol w="915280">
                  <a:extLst>
                    <a:ext uri="{9D8B030D-6E8A-4147-A177-3AD203B41FA5}">
                      <a16:colId xmlns:a16="http://schemas.microsoft.com/office/drawing/2014/main" val="4221958715"/>
                    </a:ext>
                  </a:extLst>
                </a:gridCol>
                <a:gridCol w="3699572">
                  <a:extLst>
                    <a:ext uri="{9D8B030D-6E8A-4147-A177-3AD203B41FA5}">
                      <a16:colId xmlns:a16="http://schemas.microsoft.com/office/drawing/2014/main" val="158673592"/>
                    </a:ext>
                  </a:extLst>
                </a:gridCol>
              </a:tblGrid>
              <a:tr h="5196866">
                <a:tc>
                  <a:txBody>
                    <a:bodyPr/>
                    <a:lstStyle/>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Sì, mi piace</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Sì, mi piace un po'</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Sì, mi piace abbastanza</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Sì, mi piace molto</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Sì, mi piace moltissimo</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Sì, amo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perché</a:t>
                      </a:r>
                    </a:p>
                    <a:p>
                      <a:pPr marL="0" marR="0" lvl="0" indent="0" algn="l" defTabSz="914377" rtl="0" eaLnBrk="1" fontAlgn="auto" latinLnBrk="0" hangingPunct="1">
                        <a:lnSpc>
                          <a:spcPct val="100000"/>
                        </a:lnSpc>
                        <a:spcBef>
                          <a:spcPts val="600"/>
                        </a:spcBef>
                        <a:spcAft>
                          <a:spcPts val="600"/>
                        </a:spcAft>
                        <a:buClrTx/>
                        <a:buSzTx/>
                        <a:buFontTx/>
                        <a:buNone/>
                        <a:tabLst/>
                        <a:defRPr/>
                      </a:pPr>
                      <a:endParaRPr lang="de-DE" sz="1200" b="0" i="1" noProof="0" dirty="0">
                        <a:solidFill>
                          <a:srgbClr val="000000"/>
                        </a:solidFill>
                        <a:effectLst/>
                        <a:highlight>
                          <a:srgbClr val="FFFF00"/>
                        </a:highligh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algn="l" defTabSz="914377" rtl="0" eaLnBrk="1" latinLnBrk="0" hangingPunct="1">
                        <a:lnSpc>
                          <a:spcPct val="100000"/>
                        </a:lnSpc>
                        <a:spcBef>
                          <a:spcPts val="600"/>
                        </a:spcBef>
                        <a:spcAft>
                          <a:spcPts val="600"/>
                        </a:spcAft>
                      </a:pPr>
                      <a:r>
                        <a:rPr lang="it-IT" sz="1800" b="0" i="1" kern="1200" dirty="0">
                          <a:solidFill>
                            <a:schemeClr val="tx1"/>
                          </a:solidFill>
                          <a:effectLst/>
                          <a:latin typeface="+mn-lt"/>
                          <a:ea typeface="+mn-ea"/>
                          <a:cs typeface="+mn-cs"/>
                        </a:rPr>
                        <a:t>è rilassante.</a:t>
                      </a:r>
                    </a:p>
                    <a:p>
                      <a:pPr marL="0" algn="l" defTabSz="914377" rtl="0" eaLnBrk="1" latinLnBrk="0" hangingPunct="1">
                        <a:lnSpc>
                          <a:spcPct val="100000"/>
                        </a:lnSpc>
                        <a:spcBef>
                          <a:spcPts val="600"/>
                        </a:spcBef>
                        <a:spcAft>
                          <a:spcPts val="600"/>
                        </a:spcAft>
                      </a:pPr>
                      <a:r>
                        <a:rPr lang="de-DE" sz="1800" b="0" i="1" noProof="0" dirty="0">
                          <a:solidFill>
                            <a:schemeClr val="tx1"/>
                          </a:solidFill>
                          <a:effectLst/>
                          <a:latin typeface="+mn-lt"/>
                        </a:rPr>
                        <a:t>è</a:t>
                      </a:r>
                      <a:r>
                        <a:rPr lang="it-IT" sz="1800" b="0" i="1" kern="1200" dirty="0">
                          <a:solidFill>
                            <a:schemeClr val="tx1"/>
                          </a:solidFill>
                          <a:effectLst/>
                          <a:latin typeface="+mn-lt"/>
                          <a:ea typeface="+mn-ea"/>
                          <a:cs typeface="+mn-cs"/>
                        </a:rPr>
                        <a:t> divertente.</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chemeClr val="tx1"/>
                          </a:solidFill>
                          <a:effectLst/>
                          <a:latin typeface="+mn-lt"/>
                        </a:rPr>
                        <a:t>è la mia passione.</a:t>
                      </a:r>
                      <a:endParaRPr lang="it-IT" sz="1800" b="0" i="1" kern="1200" dirty="0">
                        <a:solidFill>
                          <a:schemeClr val="tx1"/>
                        </a:solidFill>
                        <a:effectLst/>
                        <a:latin typeface="+mn-lt"/>
                        <a:ea typeface="+mn-ea"/>
                        <a:cs typeface="+mn-cs"/>
                      </a:endParaRPr>
                    </a:p>
                    <a:p>
                      <a:pPr>
                        <a:lnSpc>
                          <a:spcPct val="100000"/>
                        </a:lnSpc>
                        <a:spcBef>
                          <a:spcPts val="600"/>
                        </a:spcBef>
                        <a:spcAft>
                          <a:spcPts val="600"/>
                        </a:spcAft>
                      </a:pPr>
                      <a:r>
                        <a:rPr lang="de-DE" sz="1800" b="0" i="1" noProof="0" dirty="0">
                          <a:solidFill>
                            <a:schemeClr val="tx1"/>
                          </a:solidFill>
                          <a:effectLst/>
                          <a:latin typeface="+mn-lt"/>
                        </a:rPr>
                        <a:t>fa bene alla salute.</a:t>
                      </a:r>
                    </a:p>
                    <a:p>
                      <a:pPr marL="0" marR="0" lvl="0" indent="0" algn="l" defTabSz="914377" rtl="0" eaLnBrk="1" fontAlgn="auto" latinLnBrk="0" hangingPunct="1">
                        <a:lnSpc>
                          <a:spcPct val="100000"/>
                        </a:lnSpc>
                        <a:spcBef>
                          <a:spcPts val="600"/>
                        </a:spcBef>
                        <a:spcAft>
                          <a:spcPts val="600"/>
                        </a:spcAft>
                        <a:buClrTx/>
                        <a:buSzTx/>
                        <a:buFontTx/>
                        <a:buNone/>
                        <a:tabLst/>
                        <a:defRPr/>
                      </a:pPr>
                      <a:r>
                        <a:rPr lang="it-IT" sz="1800" b="0" i="1" kern="1200" dirty="0">
                          <a:solidFill>
                            <a:schemeClr val="tx1"/>
                          </a:solidFill>
                          <a:effectLst/>
                          <a:latin typeface="+mn-lt"/>
                          <a:ea typeface="+mn-ea"/>
                          <a:cs typeface="+mn-cs"/>
                        </a:rPr>
                        <a:t>riduce la tensione.</a:t>
                      </a:r>
                      <a:endParaRPr lang="de-DE" sz="1800" b="0" i="1" noProof="0" dirty="0">
                        <a:solidFill>
                          <a:schemeClr val="tx1"/>
                        </a:solidFill>
                        <a:effectLst/>
                        <a:latin typeface="+mn-lt"/>
                      </a:endParaRPr>
                    </a:p>
                    <a:p>
                      <a:pPr>
                        <a:lnSpc>
                          <a:spcPct val="100000"/>
                        </a:lnSpc>
                        <a:spcBef>
                          <a:spcPts val="600"/>
                        </a:spcBef>
                        <a:spcAft>
                          <a:spcPts val="600"/>
                        </a:spcAft>
                      </a:pPr>
                      <a:r>
                        <a:rPr lang="de-DE" sz="1800" b="0" i="1" noProof="0" dirty="0">
                          <a:solidFill>
                            <a:schemeClr val="tx1"/>
                          </a:solidFill>
                          <a:effectLst/>
                          <a:latin typeface="+mn-lt"/>
                        </a:rPr>
                        <a:t>mi piace lo sport.</a:t>
                      </a:r>
                    </a:p>
                    <a:p>
                      <a:pPr>
                        <a:lnSpc>
                          <a:spcPct val="100000"/>
                        </a:lnSpc>
                        <a:spcBef>
                          <a:spcPts val="600"/>
                        </a:spcBef>
                        <a:spcAft>
                          <a:spcPts val="600"/>
                        </a:spcAft>
                      </a:pPr>
                      <a:r>
                        <a:rPr lang="de-DE" sz="1800" b="0" i="1" noProof="0" dirty="0">
                          <a:solidFill>
                            <a:schemeClr val="tx1"/>
                          </a:solidFill>
                          <a:effectLst/>
                          <a:latin typeface="+mn-lt"/>
                        </a:rPr>
                        <a:t>mi piace la musica.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4145809963"/>
                  </a:ext>
                </a:extLst>
              </a:tr>
            </a:tbl>
          </a:graphicData>
        </a:graphic>
      </p:graphicFrame>
      <p:sp>
        <p:nvSpPr>
          <p:cNvPr id="2" name="Slide Number Placeholder 1">
            <a:extLst>
              <a:ext uri="{FF2B5EF4-FFF2-40B4-BE49-F238E27FC236}">
                <a16:creationId xmlns:a16="http://schemas.microsoft.com/office/drawing/2014/main" id="{ED987D46-D311-4672-6BD9-24EE5F16F9B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2611760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5A363E-50C8-DC5B-47FF-C35A3282BDB5}"/>
              </a:ext>
            </a:extLst>
          </p:cNvPr>
          <p:cNvSpPr>
            <a:spLocks noGrp="1"/>
          </p:cNvSpPr>
          <p:nvPr>
            <p:ph type="title"/>
          </p:nvPr>
        </p:nvSpPr>
        <p:spPr/>
        <p:txBody>
          <a:bodyPr/>
          <a:lstStyle/>
          <a:p>
            <a:r>
              <a:rPr lang="en-AU" dirty="0"/>
              <a:t>Saying why you dislike an activity</a:t>
            </a:r>
          </a:p>
        </p:txBody>
      </p:sp>
      <p:graphicFrame>
        <p:nvGraphicFramePr>
          <p:cNvPr id="6" name="Table 5" descr="sentence builder to create questions to ask if you like to do certain activities">
            <a:extLst>
              <a:ext uri="{FF2B5EF4-FFF2-40B4-BE49-F238E27FC236}">
                <a16:creationId xmlns:a16="http://schemas.microsoft.com/office/drawing/2014/main" id="{1D4BBA14-E36E-C124-4AAD-FA35929B1AF7}"/>
              </a:ext>
            </a:extLst>
          </p:cNvPr>
          <p:cNvGraphicFramePr>
            <a:graphicFrameLocks noGrp="1"/>
          </p:cNvGraphicFramePr>
          <p:nvPr>
            <p:extLst>
              <p:ext uri="{D42A27DB-BD31-4B8C-83A1-F6EECF244321}">
                <p14:modId xmlns:p14="http://schemas.microsoft.com/office/powerpoint/2010/main" val="3012260532"/>
              </p:ext>
            </p:extLst>
          </p:nvPr>
        </p:nvGraphicFramePr>
        <p:xfrm>
          <a:off x="360000" y="1203487"/>
          <a:ext cx="4140102" cy="5196866"/>
        </p:xfrm>
        <a:graphic>
          <a:graphicData uri="http://schemas.openxmlformats.org/drawingml/2006/table">
            <a:tbl>
              <a:tblPr firstRow="1" bandRow="1">
                <a:tableStyleId>{912C8C85-51F0-491E-9774-3900AFEF0FD7}</a:tableStyleId>
              </a:tblPr>
              <a:tblGrid>
                <a:gridCol w="1206359">
                  <a:extLst>
                    <a:ext uri="{9D8B030D-6E8A-4147-A177-3AD203B41FA5}">
                      <a16:colId xmlns:a16="http://schemas.microsoft.com/office/drawing/2014/main" val="1766488615"/>
                    </a:ext>
                  </a:extLst>
                </a:gridCol>
                <a:gridCol w="2933743">
                  <a:extLst>
                    <a:ext uri="{9D8B030D-6E8A-4147-A177-3AD203B41FA5}">
                      <a16:colId xmlns:a16="http://schemas.microsoft.com/office/drawing/2014/main" val="1413225380"/>
                    </a:ext>
                  </a:extLst>
                </a:gridCol>
              </a:tblGrid>
              <a:tr h="5196866">
                <a:tc>
                  <a:txBody>
                    <a:bodyPr/>
                    <a:lstStyle/>
                    <a:p>
                      <a:pPr algn="ctr">
                        <a:lnSpc>
                          <a:spcPct val="100000"/>
                        </a:lnSpc>
                        <a:spcBef>
                          <a:spcPts val="600"/>
                        </a:spcBef>
                        <a:spcAft>
                          <a:spcPts val="600"/>
                        </a:spcAft>
                      </a:pPr>
                      <a:r>
                        <a:rPr lang="de-DE" sz="1800" b="0" i="1" noProof="0" dirty="0">
                          <a:solidFill>
                            <a:schemeClr val="tx1"/>
                          </a:solidFill>
                          <a:latin typeface="+mn-lt"/>
                        </a:rPr>
                        <a:t>Ti piace...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chemeClr val="tx1"/>
                          </a:solidFill>
                          <a:latin typeface="+mn-lt"/>
                        </a:rPr>
                        <a:t>fare un giro in bici?</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chemeClr val="tx1"/>
                          </a:solidFill>
                          <a:latin typeface="+mn-lt"/>
                        </a:rPr>
                        <a:t>fare lo skateboard?</a:t>
                      </a: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chemeClr val="tx1"/>
                          </a:solidFill>
                          <a:latin typeface="+mn-lt"/>
                        </a:rPr>
                        <a:t>giocare ai videogiochi?</a:t>
                      </a:r>
                    </a:p>
                    <a:p>
                      <a:pPr algn="l">
                        <a:lnSpc>
                          <a:spcPct val="100000"/>
                        </a:lnSpc>
                        <a:spcBef>
                          <a:spcPts val="600"/>
                        </a:spcBef>
                        <a:spcAft>
                          <a:spcPts val="600"/>
                        </a:spcAft>
                      </a:pPr>
                      <a:r>
                        <a:rPr lang="de-DE" sz="1800" b="0" i="1" noProof="0" dirty="0">
                          <a:solidFill>
                            <a:schemeClr val="tx1"/>
                          </a:solidFill>
                          <a:latin typeface="+mn-lt"/>
                        </a:rPr>
                        <a:t>giocare a pallacanestro?</a:t>
                      </a:r>
                    </a:p>
                    <a:p>
                      <a:pPr algn="l">
                        <a:lnSpc>
                          <a:spcPct val="100000"/>
                        </a:lnSpc>
                        <a:spcBef>
                          <a:spcPts val="600"/>
                        </a:spcBef>
                        <a:spcAft>
                          <a:spcPts val="600"/>
                        </a:spcAft>
                      </a:pPr>
                      <a:r>
                        <a:rPr lang="de-DE" sz="1800" b="0" i="1" noProof="0" dirty="0">
                          <a:solidFill>
                            <a:schemeClr val="tx1"/>
                          </a:solidFill>
                          <a:latin typeface="+mn-lt"/>
                        </a:rPr>
                        <a:t>suonare il pianoforte?</a:t>
                      </a:r>
                    </a:p>
                    <a:p>
                      <a:pPr algn="l">
                        <a:lnSpc>
                          <a:spcPct val="100000"/>
                        </a:lnSpc>
                        <a:spcBef>
                          <a:spcPts val="600"/>
                        </a:spcBef>
                        <a:spcAft>
                          <a:spcPts val="600"/>
                        </a:spcAft>
                      </a:pPr>
                      <a:r>
                        <a:rPr lang="de-DE" sz="1800" b="0" i="1" noProof="0" dirty="0">
                          <a:solidFill>
                            <a:schemeClr val="tx1"/>
                          </a:solidFill>
                          <a:latin typeface="+mn-lt"/>
                        </a:rPr>
                        <a:t>andare a correre?</a:t>
                      </a:r>
                    </a:p>
                    <a:p>
                      <a:pPr algn="l">
                        <a:lnSpc>
                          <a:spcPct val="100000"/>
                        </a:lnSpc>
                        <a:spcBef>
                          <a:spcPts val="600"/>
                        </a:spcBef>
                        <a:spcAft>
                          <a:spcPts val="600"/>
                        </a:spcAft>
                      </a:pPr>
                      <a:r>
                        <a:rPr lang="it-IT" sz="1800" b="0" i="1" noProof="0" dirty="0">
                          <a:solidFill>
                            <a:schemeClr val="tx1"/>
                          </a:solidFill>
                          <a:latin typeface="+mn-lt"/>
                        </a:rPr>
                        <a:t>uscire con gli amici?</a:t>
                      </a:r>
                    </a:p>
                    <a:p>
                      <a:pPr algn="l">
                        <a:lnSpc>
                          <a:spcPct val="100000"/>
                        </a:lnSpc>
                        <a:spcBef>
                          <a:spcPts val="600"/>
                        </a:spcBef>
                        <a:spcAft>
                          <a:spcPts val="600"/>
                        </a:spcAft>
                      </a:pPr>
                      <a:r>
                        <a:rPr lang="it-IT" sz="1800" b="0" i="1" noProof="0" dirty="0">
                          <a:solidFill>
                            <a:schemeClr val="tx1"/>
                          </a:solidFill>
                          <a:latin typeface="+mn-lt"/>
                        </a:rPr>
                        <a:t>andare al cinema?</a:t>
                      </a:r>
                    </a:p>
                    <a:p>
                      <a:pPr algn="l">
                        <a:lnSpc>
                          <a:spcPct val="100000"/>
                        </a:lnSpc>
                        <a:spcBef>
                          <a:spcPts val="600"/>
                        </a:spcBef>
                        <a:spcAft>
                          <a:spcPts val="600"/>
                        </a:spcAft>
                      </a:pPr>
                      <a:r>
                        <a:rPr lang="it-IT" sz="1800" b="0" i="1" noProof="0" dirty="0">
                          <a:solidFill>
                            <a:schemeClr val="tx1"/>
                          </a:solidFill>
                          <a:latin typeface="+mn-lt"/>
                        </a:rPr>
                        <a:t>fare i compiti?</a:t>
                      </a:r>
                    </a:p>
                    <a:p>
                      <a:pPr algn="l">
                        <a:lnSpc>
                          <a:spcPct val="100000"/>
                        </a:lnSpc>
                        <a:spcBef>
                          <a:spcPts val="600"/>
                        </a:spcBef>
                        <a:spcAft>
                          <a:spcPts val="600"/>
                        </a:spcAft>
                      </a:pPr>
                      <a:r>
                        <a:rPr lang="it-IT" sz="1800" b="0" i="1" noProof="0" dirty="0">
                          <a:solidFill>
                            <a:schemeClr val="tx1"/>
                          </a:solidFill>
                          <a:latin typeface="+mn-lt"/>
                        </a:rPr>
                        <a:t>chattare online?</a:t>
                      </a:r>
                      <a:endParaRPr lang="de-DE" sz="1800" b="0" i="1" noProof="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145809963"/>
                  </a:ext>
                </a:extLst>
              </a:tr>
            </a:tbl>
          </a:graphicData>
        </a:graphic>
      </p:graphicFrame>
      <p:graphicFrame>
        <p:nvGraphicFramePr>
          <p:cNvPr id="7" name="Table 5" descr="sentence builder to create responses that I do not like to do certain activities">
            <a:extLst>
              <a:ext uri="{FF2B5EF4-FFF2-40B4-BE49-F238E27FC236}">
                <a16:creationId xmlns:a16="http://schemas.microsoft.com/office/drawing/2014/main" id="{BFBB990B-B825-C9BE-D382-183F148D9B15}"/>
              </a:ext>
            </a:extLst>
          </p:cNvPr>
          <p:cNvGraphicFramePr>
            <a:graphicFrameLocks noGrp="1"/>
          </p:cNvGraphicFramePr>
          <p:nvPr>
            <p:extLst>
              <p:ext uri="{D42A27DB-BD31-4B8C-83A1-F6EECF244321}">
                <p14:modId xmlns:p14="http://schemas.microsoft.com/office/powerpoint/2010/main" val="4279165204"/>
              </p:ext>
            </p:extLst>
          </p:nvPr>
        </p:nvGraphicFramePr>
        <p:xfrm>
          <a:off x="4711485" y="1186366"/>
          <a:ext cx="6913384" cy="5196866"/>
        </p:xfrm>
        <a:graphic>
          <a:graphicData uri="http://schemas.openxmlformats.org/drawingml/2006/table">
            <a:tbl>
              <a:tblPr firstRow="1" bandRow="1">
                <a:tableStyleId>{912C8C85-51F0-491E-9774-3900AFEF0FD7}</a:tableStyleId>
              </a:tblPr>
              <a:tblGrid>
                <a:gridCol w="2597625">
                  <a:extLst>
                    <a:ext uri="{9D8B030D-6E8A-4147-A177-3AD203B41FA5}">
                      <a16:colId xmlns:a16="http://schemas.microsoft.com/office/drawing/2014/main" val="1413225380"/>
                    </a:ext>
                  </a:extLst>
                </a:gridCol>
                <a:gridCol w="1039510">
                  <a:extLst>
                    <a:ext uri="{9D8B030D-6E8A-4147-A177-3AD203B41FA5}">
                      <a16:colId xmlns:a16="http://schemas.microsoft.com/office/drawing/2014/main" val="4221958715"/>
                    </a:ext>
                  </a:extLst>
                </a:gridCol>
                <a:gridCol w="3276249">
                  <a:extLst>
                    <a:ext uri="{9D8B030D-6E8A-4147-A177-3AD203B41FA5}">
                      <a16:colId xmlns:a16="http://schemas.microsoft.com/office/drawing/2014/main" val="158673592"/>
                    </a:ext>
                  </a:extLst>
                </a:gridCol>
              </a:tblGrid>
              <a:tr h="5196866">
                <a:tc>
                  <a:txBody>
                    <a:bodyPr/>
                    <a:lstStyle/>
                    <a:p>
                      <a:pPr marL="0" marR="0" lvl="0" indent="0" algn="l" defTabSz="914377" rtl="0" eaLnBrk="1" fontAlgn="auto" latinLnBrk="0" hangingPunct="1">
                        <a:lnSpc>
                          <a:spcPct val="100000"/>
                        </a:lnSpc>
                        <a:spcBef>
                          <a:spcPts val="600"/>
                        </a:spcBef>
                        <a:spcAft>
                          <a:spcPts val="600"/>
                        </a:spcAft>
                        <a:buClrTx/>
                        <a:buSzTx/>
                        <a:buFontTx/>
                        <a:buNone/>
                        <a:tabLst/>
                        <a:defRPr/>
                      </a:pPr>
                      <a:endParaRPr lang="de-DE" sz="1200" b="0" i="1" noProof="0" dirty="0">
                        <a:solidFill>
                          <a:srgbClr val="000000"/>
                        </a:solidFill>
                        <a:effectLst/>
                        <a:latin typeface="+mn-lt"/>
                      </a:endParaRPr>
                    </a:p>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No, non mi piace </a:t>
                      </a:r>
                    </a:p>
                    <a:p>
                      <a:pPr>
                        <a:lnSpc>
                          <a:spcPct val="100000"/>
                        </a:lnSpc>
                        <a:spcBef>
                          <a:spcPts val="600"/>
                        </a:spcBef>
                        <a:spcAft>
                          <a:spcPts val="600"/>
                        </a:spcAft>
                      </a:pPr>
                      <a:r>
                        <a:rPr lang="de-DE" sz="1800" b="0" i="1" noProof="0" dirty="0">
                          <a:solidFill>
                            <a:srgbClr val="000000"/>
                          </a:solidFill>
                          <a:effectLst/>
                          <a:latin typeface="+mn-lt"/>
                        </a:rPr>
                        <a:t>No, non mi piace molto</a:t>
                      </a:r>
                    </a:p>
                    <a:p>
                      <a:pPr>
                        <a:lnSpc>
                          <a:spcPct val="100000"/>
                        </a:lnSpc>
                        <a:spcBef>
                          <a:spcPts val="600"/>
                        </a:spcBef>
                        <a:spcAft>
                          <a:spcPts val="600"/>
                        </a:spcAft>
                      </a:pPr>
                      <a:r>
                        <a:rPr lang="de-DE" sz="1800" b="0" i="1" noProof="0" dirty="0">
                          <a:solidFill>
                            <a:srgbClr val="000000"/>
                          </a:solidFill>
                          <a:effectLst/>
                          <a:latin typeface="+mn-lt"/>
                        </a:rPr>
                        <a:t>No, non mi piace per niente</a:t>
                      </a:r>
                    </a:p>
                    <a:p>
                      <a:pPr>
                        <a:lnSpc>
                          <a:spcPct val="100000"/>
                        </a:lnSpc>
                        <a:spcBef>
                          <a:spcPts val="600"/>
                        </a:spcBef>
                        <a:spcAft>
                          <a:spcPts val="600"/>
                        </a:spcAft>
                      </a:pPr>
                      <a:r>
                        <a:rPr lang="de-DE" sz="1800" b="0" i="1" noProof="0" dirty="0">
                          <a:solidFill>
                            <a:srgbClr val="000000"/>
                          </a:solidFill>
                          <a:effectLst/>
                          <a:latin typeface="+mn-lt"/>
                        </a:rPr>
                        <a:t>No, odio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lvl="0" indent="0" algn="l" defTabSz="914377" rtl="0" eaLnBrk="1" fontAlgn="auto" latinLnBrk="0" hangingPunct="1">
                        <a:lnSpc>
                          <a:spcPct val="100000"/>
                        </a:lnSpc>
                        <a:spcBef>
                          <a:spcPts val="600"/>
                        </a:spcBef>
                        <a:spcAft>
                          <a:spcPts val="600"/>
                        </a:spcAft>
                        <a:buClrTx/>
                        <a:buSzTx/>
                        <a:buFontTx/>
                        <a:buNone/>
                        <a:tabLst/>
                        <a:defRPr/>
                      </a:pPr>
                      <a:r>
                        <a:rPr lang="de-DE" sz="1800" b="0" i="1" noProof="0" dirty="0">
                          <a:solidFill>
                            <a:srgbClr val="000000"/>
                          </a:solidFill>
                          <a:effectLst/>
                          <a:latin typeface="+mn-lt"/>
                        </a:rPr>
                        <a:t>perché</a:t>
                      </a:r>
                    </a:p>
                    <a:p>
                      <a:pPr marL="0" marR="0" lvl="0" indent="0" algn="l" defTabSz="914377" rtl="0" eaLnBrk="1" fontAlgn="auto" latinLnBrk="0" hangingPunct="1">
                        <a:lnSpc>
                          <a:spcPct val="100000"/>
                        </a:lnSpc>
                        <a:spcBef>
                          <a:spcPts val="600"/>
                        </a:spcBef>
                        <a:spcAft>
                          <a:spcPts val="600"/>
                        </a:spcAft>
                        <a:buClrTx/>
                        <a:buSzTx/>
                        <a:buFontTx/>
                        <a:buNone/>
                        <a:tabLst/>
                        <a:defRPr/>
                      </a:pPr>
                      <a:endParaRPr lang="de-DE" sz="1800" b="0" i="1" noProof="0" dirty="0">
                        <a:solidFill>
                          <a:srgbClr val="000000"/>
                        </a:solidFill>
                        <a:effectLst/>
                        <a:highlight>
                          <a:srgbClr val="FFFF00"/>
                        </a:highligh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algn="l" defTabSz="914377" rtl="0" eaLnBrk="1" latinLnBrk="0" hangingPunct="1">
                        <a:lnSpc>
                          <a:spcPct val="100000"/>
                        </a:lnSpc>
                        <a:spcBef>
                          <a:spcPts val="600"/>
                        </a:spcBef>
                        <a:spcAft>
                          <a:spcPts val="600"/>
                        </a:spcAft>
                      </a:pPr>
                      <a:r>
                        <a:rPr lang="it-IT" sz="1800" b="0" i="1" kern="1200" dirty="0">
                          <a:solidFill>
                            <a:schemeClr val="tx1"/>
                          </a:solidFill>
                          <a:effectLst/>
                          <a:latin typeface="+mn-lt"/>
                          <a:ea typeface="+mn-ea"/>
                          <a:cs typeface="+mn-cs"/>
                        </a:rPr>
                        <a:t>è una sfida.</a:t>
                      </a:r>
                    </a:p>
                    <a:p>
                      <a:pPr>
                        <a:lnSpc>
                          <a:spcPct val="100000"/>
                        </a:lnSpc>
                        <a:spcBef>
                          <a:spcPts val="600"/>
                        </a:spcBef>
                        <a:spcAft>
                          <a:spcPts val="600"/>
                        </a:spcAft>
                      </a:pPr>
                      <a:r>
                        <a:rPr lang="de-DE" sz="1800" b="0" i="1" noProof="0" dirty="0">
                          <a:solidFill>
                            <a:schemeClr val="tx1"/>
                          </a:solidFill>
                          <a:effectLst/>
                          <a:latin typeface="+mn-lt"/>
                        </a:rPr>
                        <a:t>è troppo costoso.</a:t>
                      </a:r>
                    </a:p>
                    <a:p>
                      <a:pPr>
                        <a:lnSpc>
                          <a:spcPct val="100000"/>
                        </a:lnSpc>
                        <a:spcBef>
                          <a:spcPts val="600"/>
                        </a:spcBef>
                        <a:spcAft>
                          <a:spcPts val="600"/>
                        </a:spcAft>
                      </a:pPr>
                      <a:r>
                        <a:rPr lang="de-DE" sz="1800" b="0" i="1" noProof="0" dirty="0">
                          <a:solidFill>
                            <a:schemeClr val="tx1"/>
                          </a:solidFill>
                          <a:effectLst/>
                          <a:latin typeface="+mn-lt"/>
                        </a:rPr>
                        <a:t>è molto noioso.</a:t>
                      </a:r>
                    </a:p>
                    <a:p>
                      <a:pPr>
                        <a:lnSpc>
                          <a:spcPct val="100000"/>
                        </a:lnSpc>
                        <a:spcBef>
                          <a:spcPts val="600"/>
                        </a:spcBef>
                        <a:spcAft>
                          <a:spcPts val="600"/>
                        </a:spcAft>
                      </a:pPr>
                      <a:r>
                        <a:rPr lang="de-DE" sz="1800" b="0" i="1" noProof="0" dirty="0">
                          <a:solidFill>
                            <a:schemeClr val="tx1"/>
                          </a:solidFill>
                          <a:effectLst/>
                          <a:latin typeface="+mn-lt"/>
                        </a:rPr>
                        <a:t>è faticoso.</a:t>
                      </a:r>
                    </a:p>
                    <a:p>
                      <a:pPr>
                        <a:lnSpc>
                          <a:spcPct val="100000"/>
                        </a:lnSpc>
                        <a:spcBef>
                          <a:spcPts val="600"/>
                        </a:spcBef>
                        <a:spcAft>
                          <a:spcPts val="600"/>
                        </a:spcAft>
                      </a:pPr>
                      <a:r>
                        <a:rPr lang="de-DE" sz="1800" b="0" i="1" noProof="0" dirty="0">
                          <a:solidFill>
                            <a:schemeClr val="tx1"/>
                          </a:solidFill>
                          <a:effectLst/>
                          <a:latin typeface="+mn-lt"/>
                        </a:rPr>
                        <a:t>non mi piace l‘attività fisica.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4145809963"/>
                  </a:ext>
                </a:extLst>
              </a:tr>
            </a:tbl>
          </a:graphicData>
        </a:graphic>
      </p:graphicFrame>
      <p:sp>
        <p:nvSpPr>
          <p:cNvPr id="2" name="Slide Number Placeholder 1">
            <a:extLst>
              <a:ext uri="{FF2B5EF4-FFF2-40B4-BE49-F238E27FC236}">
                <a16:creationId xmlns:a16="http://schemas.microsoft.com/office/drawing/2014/main" id="{ED987D46-D311-4672-6BD9-24EE5F16F9B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2122005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AB5B735-F620-0DB4-FAE1-5EAB8806F892}"/>
              </a:ext>
            </a:extLst>
          </p:cNvPr>
          <p:cNvSpPr>
            <a:spLocks noGrp="1"/>
          </p:cNvSpPr>
          <p:nvPr>
            <p:ph type="title"/>
          </p:nvPr>
        </p:nvSpPr>
        <p:spPr/>
        <p:txBody>
          <a:bodyPr/>
          <a:lstStyle/>
          <a:p>
            <a:r>
              <a:rPr lang="en-AU" dirty="0">
                <a:solidFill>
                  <a:schemeClr val="accent1"/>
                </a:solidFill>
              </a:rPr>
              <a:t>Disclaimer</a:t>
            </a:r>
          </a:p>
        </p:txBody>
      </p:sp>
      <p:sp>
        <p:nvSpPr>
          <p:cNvPr id="3" name="TextBox 2">
            <a:extLst>
              <a:ext uri="{FF2B5EF4-FFF2-40B4-BE49-F238E27FC236}">
                <a16:creationId xmlns:a16="http://schemas.microsoft.com/office/drawing/2014/main" id="{B65009A8-CFEE-B9BF-CDA3-63C4C27B7D6E}"/>
              </a:ext>
              <a:ext uri="{C183D7F6-B498-43B3-948B-1728B52AA6E4}">
                <adec:decorative xmlns:adec="http://schemas.microsoft.com/office/drawing/2017/decorative" val="0"/>
              </a:ext>
            </a:extLst>
          </p:cNvPr>
          <p:cNvSpPr txBox="1"/>
          <p:nvPr/>
        </p:nvSpPr>
        <p:spPr>
          <a:xfrm>
            <a:off x="354000" y="1206697"/>
            <a:ext cx="11232258" cy="3263988"/>
          </a:xfrm>
          <a:prstGeom prst="rect">
            <a:avLst/>
          </a:prstGeom>
          <a:noFill/>
        </p:spPr>
        <p:txBody>
          <a:bodyPr wrap="square" lIns="0" tIns="0" rIns="0" bIns="0" rtlCol="0">
            <a:noAutofit/>
          </a:bodyPr>
          <a:lstStyle/>
          <a:p>
            <a:pPr>
              <a:lnSpc>
                <a:spcPct val="150000"/>
              </a:lnSpc>
            </a:pPr>
            <a:r>
              <a:rPr lang="en-AU" sz="1800" dirty="0">
                <a:effectLst/>
                <a:ea typeface="Calibri" panose="020F0502020204030204" pitchFamily="34" charset="0"/>
              </a:rPr>
              <a:t>This scaffold is based on </a:t>
            </a:r>
            <a:r>
              <a:rPr lang="en-AU" sz="1800" dirty="0">
                <a:solidFill>
                  <a:srgbClr val="146CFD"/>
                </a:solidFill>
                <a:effectLst/>
                <a:ea typeface="Calibri" panose="020F0502020204030204" pitchFamily="34" charset="0"/>
                <a:hlinkClick r:id="rId2"/>
              </a:rPr>
              <a:t>Sentence builders</a:t>
            </a:r>
            <a:r>
              <a:rPr lang="en-AU" sz="1800" dirty="0">
                <a:effectLst/>
                <a:ea typeface="Calibri" panose="020F0502020204030204" pitchFamily="34" charset="0"/>
              </a:rPr>
              <a:t> (accessed 3 October 2023), which are a pedagogical tool central to the Extensive Processing Instruction (EPI) approach developed by Dr Gianfranco Conti. Sentence builder tables contain words and chunks which combine to form sentences, supporting students to generate a large range of different sentences. In order to provide editable tables for teachers, as part of the support for </a:t>
            </a:r>
            <a:r>
              <a:rPr lang="en-AU" sz="1800" i="1" dirty="0">
                <a:effectLst/>
                <a:ea typeface="Calibri" panose="020F0502020204030204" pitchFamily="34" charset="0"/>
              </a:rPr>
              <a:t>The Modern Languages K–10 Syllabus</a:t>
            </a:r>
            <a:r>
              <a:rPr lang="en-AU" sz="1800" dirty="0">
                <a:effectLst/>
                <a:ea typeface="Calibri" panose="020F0502020204030204" pitchFamily="34" charset="0"/>
              </a:rPr>
              <a:t>, the tables included in this resource contain merged cells. Students who need to access content using a screen reader may need to be provided with an alternative format. Please contact </a:t>
            </a:r>
            <a:r>
              <a:rPr lang="en-AU" sz="1800" u="sng" dirty="0">
                <a:solidFill>
                  <a:srgbClr val="0563C1"/>
                </a:solidFill>
                <a:effectLst/>
                <a:ea typeface="Calibri" panose="020F0502020204030204" pitchFamily="34" charset="0"/>
                <a:hlinkClick r:id="rId3" tooltip="mailto:languagesnsw@det.nsw.edu.au"/>
              </a:rPr>
              <a:t>languagesnsw@det.nsw.edu.au</a:t>
            </a:r>
            <a:r>
              <a:rPr lang="en-AU" sz="1800" dirty="0">
                <a:effectLst/>
                <a:ea typeface="Calibri" panose="020F0502020204030204" pitchFamily="34" charset="0"/>
              </a:rPr>
              <a:t> if you require an accessible version of this resource.</a:t>
            </a:r>
            <a:endParaRPr lang="en-AU" sz="1800" dirty="0"/>
          </a:p>
        </p:txBody>
      </p:sp>
      <p:sp>
        <p:nvSpPr>
          <p:cNvPr id="2" name="Slide Number Placeholder 1">
            <a:extLst>
              <a:ext uri="{FF2B5EF4-FFF2-40B4-BE49-F238E27FC236}">
                <a16:creationId xmlns:a16="http://schemas.microsoft.com/office/drawing/2014/main" id="{EB56B396-F2AA-710B-D08C-3193FD26E34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4</a:t>
            </a:fld>
            <a:endParaRPr lang="en-AU"/>
          </a:p>
        </p:txBody>
      </p:sp>
    </p:spTree>
    <p:extLst>
      <p:ext uri="{BB962C8B-B14F-4D97-AF65-F5344CB8AC3E}">
        <p14:creationId xmlns:p14="http://schemas.microsoft.com/office/powerpoint/2010/main" val="3567364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p:txBody>
          <a:bodyPr/>
          <a:lstStyle/>
          <a:p>
            <a:r>
              <a:rPr lang="en-AU" dirty="0">
                <a:solidFill>
                  <a:schemeClr val="bg1"/>
                </a:solidFill>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p:txBody>
          <a:bodyPr/>
          <a:lstStyle/>
          <a:p>
            <a:r>
              <a:rPr lang="en-AU" dirty="0">
                <a:hlinkClick r:id="rId3">
                  <a:extLst>
                    <a:ext uri="{A12FA001-AC4F-418D-AE19-62706E023703}">
                      <ahyp:hlinkClr xmlns:ahyp="http://schemas.microsoft.com/office/drawing/2018/hyperlinkcolor" val="tx"/>
                    </a:ext>
                  </a:extLst>
                </a:hlinkClick>
              </a:rPr>
              <a:t>© State of New South Wales (Department of Education), 2024 </a:t>
            </a:r>
            <a:endParaRPr lang="en-AU" dirty="0"/>
          </a:p>
        </p:txBody>
      </p:sp>
      <p:sp>
        <p:nvSpPr>
          <p:cNvPr id="3" name="Content Placeholder 2">
            <a:extLst>
              <a:ext uri="{FF2B5EF4-FFF2-40B4-BE49-F238E27FC236}">
                <a16:creationId xmlns:a16="http://schemas.microsoft.com/office/drawing/2014/main" id="{7EAA4023-2429-765F-D84F-564DD266806A}"/>
              </a:ext>
            </a:extLst>
          </p:cNvPr>
          <p:cNvSpPr>
            <a:spLocks noGrp="1"/>
          </p:cNvSpPr>
          <p:nvPr>
            <p:ph idx="4294967295"/>
          </p:nvPr>
        </p:nvSpPr>
        <p:spPr>
          <a:xfrm>
            <a:off x="359568" y="1482263"/>
            <a:ext cx="11472863" cy="5180012"/>
          </a:xfrm>
        </p:spPr>
        <p:txBody>
          <a:bodyPr/>
          <a:lstStyle/>
          <a:p>
            <a:pPr>
              <a:lnSpc>
                <a:spcPct val="150000"/>
              </a:lnSpc>
              <a:spcAft>
                <a:spcPts val="600"/>
              </a:spcAft>
            </a:pPr>
            <a:r>
              <a:rPr lang="en-AU" sz="1200" b="0" i="0" dirty="0">
                <a:solidFill>
                  <a:schemeClr val="bg1"/>
                </a:solidFill>
                <a:effectLst/>
              </a:rPr>
              <a:t>The copyright material published in this resource is subject to the </a:t>
            </a:r>
            <a:r>
              <a:rPr lang="en-AU" sz="1200" b="0" i="1" dirty="0">
                <a:solidFill>
                  <a:schemeClr val="bg1"/>
                </a:solidFill>
                <a:effectLst/>
              </a:rPr>
              <a:t>Copyright Act 1968</a:t>
            </a:r>
            <a:r>
              <a:rPr lang="en-AU" sz="1200" b="0" i="0" dirty="0">
                <a:solidFill>
                  <a:schemeClr val="bg1"/>
                </a:solidFill>
                <a:effectLst/>
              </a:rPr>
              <a:t> (</a:t>
            </a:r>
            <a:r>
              <a:rPr lang="en-AU" sz="1200" b="0" i="0" dirty="0" err="1">
                <a:solidFill>
                  <a:schemeClr val="bg1"/>
                </a:solidFill>
                <a:effectLst/>
              </a:rPr>
              <a:t>Cth</a:t>
            </a:r>
            <a:r>
              <a:rPr lang="en-AU" sz="1200" b="0" i="0" dirty="0">
                <a:solidFill>
                  <a:schemeClr val="bg1"/>
                </a:solidFill>
                <a:effectLst/>
              </a:rPr>
              <a:t>) and is owned by the NSW Department of Education or, where indicated, by a party other than the NSW Department of Education (third-party material). </a:t>
            </a:r>
          </a:p>
          <a:p>
            <a:pPr>
              <a:lnSpc>
                <a:spcPct val="150000"/>
              </a:lnSpc>
              <a:spcAft>
                <a:spcPts val="600"/>
              </a:spcAft>
            </a:pPr>
            <a:r>
              <a:rPr lang="en-AU" sz="1200" b="0" i="0" dirty="0">
                <a:solidFill>
                  <a:schemeClr val="bg1"/>
                </a:solidFill>
                <a:effectLst/>
              </a:rPr>
              <a:t>Copyright material available in this resource and owned by the NSW Department of Education is licensed under a </a:t>
            </a:r>
            <a:r>
              <a:rPr lang="en-AU" sz="1200" b="0" i="0" u="sng" strike="noStrike" dirty="0">
                <a:solidFill>
                  <a:schemeClr val="accent4"/>
                </a:solidFill>
                <a:effectLst/>
                <a:hlinkClick r:id="rId4">
                  <a:extLst>
                    <a:ext uri="{A12FA001-AC4F-418D-AE19-62706E023703}">
                      <ahyp:hlinkClr xmlns:ahyp="http://schemas.microsoft.com/office/drawing/2018/hyperlinkcolor" val="tx"/>
                    </a:ext>
                  </a:extLst>
                </a:hlinkClick>
              </a:rPr>
              <a:t>Creative Commons Attribution 4.0 International (CC BY 4.0) license</a:t>
            </a:r>
            <a:r>
              <a:rPr lang="en-AU" sz="1200" b="0" i="0" dirty="0">
                <a:solidFill>
                  <a:schemeClr val="bg1"/>
                </a:solidFill>
                <a:effectLst/>
              </a:rPr>
              <a:t>.</a:t>
            </a:r>
            <a:r>
              <a:rPr lang="en-AU" sz="1200" b="0" i="0" dirty="0">
                <a:solidFill>
                  <a:schemeClr val="accent4"/>
                </a:solidFill>
                <a:effectLst/>
              </a:rPr>
              <a:t> </a:t>
            </a:r>
            <a:endParaRPr lang="en-AU" sz="1200" dirty="0">
              <a:solidFill>
                <a:schemeClr val="accent4"/>
              </a:solidFill>
            </a:endParaRPr>
          </a:p>
          <a:p>
            <a:pPr algn="l" rtl="0" fontAlgn="base">
              <a:lnSpc>
                <a:spcPct val="150000"/>
              </a:lnSpc>
              <a:spcAft>
                <a:spcPts val="600"/>
              </a:spcAft>
            </a:pPr>
            <a:r>
              <a:rPr lang="en-AU" sz="1200" b="0" i="0" dirty="0">
                <a:solidFill>
                  <a:schemeClr val="bg1"/>
                </a:solidFill>
                <a:effectLst/>
              </a:rPr>
              <a:t>This license allows you to share and adapt the material for any purpose, even commercially. </a:t>
            </a:r>
          </a:p>
          <a:p>
            <a:pPr algn="l" rtl="0" fontAlgn="base">
              <a:lnSpc>
                <a:spcPct val="150000"/>
              </a:lnSpc>
              <a:spcAft>
                <a:spcPts val="600"/>
              </a:spcAft>
            </a:pPr>
            <a:r>
              <a:rPr lang="en-AU" sz="1200" b="0" i="0" dirty="0">
                <a:solidFill>
                  <a:schemeClr val="bg1"/>
                </a:solidFill>
                <a:effectLst/>
              </a:rPr>
              <a:t>Attribution should be given to © State of New South Wales (Department of Education), 2024. </a:t>
            </a:r>
          </a:p>
          <a:p>
            <a:pPr algn="l" rtl="0" fontAlgn="base">
              <a:lnSpc>
                <a:spcPct val="150000"/>
              </a:lnSpc>
              <a:spcAft>
                <a:spcPts val="0"/>
              </a:spcAft>
            </a:pPr>
            <a:r>
              <a:rPr lang="en-AU" sz="1200" b="0" i="0" dirty="0">
                <a:solidFill>
                  <a:schemeClr val="bg1"/>
                </a:solidFill>
                <a:effectLst/>
              </a:rPr>
              <a:t>Material in this resource not available under a Creative Commons license: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the NSW Department of Education logo, other logos and trademark-protected material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material owned by a third party that has been reproduced with permission. You will need to obtain permission from the third party to reuse its material. </a:t>
            </a:r>
          </a:p>
          <a:p>
            <a:pPr algn="l" rtl="0" fontAlgn="base">
              <a:lnSpc>
                <a:spcPct val="150000"/>
              </a:lnSpc>
              <a:spcBef>
                <a:spcPts val="1200"/>
              </a:spcBef>
              <a:spcAft>
                <a:spcPts val="600"/>
              </a:spcAft>
            </a:pPr>
            <a:r>
              <a:rPr lang="en-AU" sz="1200" b="1" i="0" dirty="0">
                <a:solidFill>
                  <a:schemeClr val="bg1"/>
                </a:solidFill>
                <a:effectLst/>
                <a:latin typeface="+mj-lt"/>
              </a:rPr>
              <a:t>Links to third-party material and websites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b="0" i="1" dirty="0">
                <a:solidFill>
                  <a:schemeClr val="bg1"/>
                </a:solidFill>
                <a:effectLst/>
              </a:rPr>
              <a:t>Copyright Act 1968 </a:t>
            </a:r>
            <a:r>
              <a:rPr lang="en-AU" sz="1200" b="0" i="0" dirty="0">
                <a:solidFill>
                  <a:schemeClr val="bg1"/>
                </a:solidFill>
                <a:effectLst/>
              </a:rPr>
              <a:t>(</a:t>
            </a:r>
            <a:r>
              <a:rPr lang="en-AU" sz="1200" b="0" i="0" dirty="0" err="1">
                <a:solidFill>
                  <a:schemeClr val="bg1"/>
                </a:solidFill>
                <a:effectLst/>
              </a:rPr>
              <a:t>Cth</a:t>
            </a:r>
            <a:r>
              <a:rPr lang="en-AU" sz="1200" b="0" i="0" dirty="0">
                <a:solidFill>
                  <a:schemeClr val="bg1"/>
                </a:solidFill>
                <a:effectLst/>
              </a:rPr>
              <a:t>). The department accepts no responsibility for content on third-party websites. </a:t>
            </a:r>
          </a:p>
        </p:txBody>
      </p:sp>
      <p:pic>
        <p:nvPicPr>
          <p:cNvPr id="1036" name="Picture 12" descr="Creative Commons Attribution licence logo">
            <a:extLst>
              <a:ext uri="{FF2B5EF4-FFF2-40B4-BE49-F238E27FC236}">
                <a16:creationId xmlns:a16="http://schemas.microsoft.com/office/drawing/2014/main" id="{05829CEB-4804-F2B2-D767-87B62D988E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44972" y="3052542"/>
            <a:ext cx="1406523" cy="489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8" id="{5B7CFD80-9B3F-274A-83E4-7C2C4402A121}" vid="{8F029A35-CC8A-F847-83C7-786F3DC187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675</Words>
  <Application>Microsoft Office PowerPoint</Application>
  <PresentationFormat>Widescreen</PresentationFormat>
  <Paragraphs>72</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Calibri</vt:lpstr>
      <vt:lpstr>Public Sans</vt:lpstr>
      <vt:lpstr>Times New Roman</vt:lpstr>
      <vt:lpstr>Arial</vt:lpstr>
      <vt:lpstr>3_NSWG Corporate</vt:lpstr>
      <vt:lpstr>Sentence builder</vt:lpstr>
      <vt:lpstr>Saying why you like an activity</vt:lpstr>
      <vt:lpstr>Saying why you dislike an activity</vt:lpstr>
      <vt:lpstr>Disclaimer</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Sentence builder</dc:title>
  <dc:creator>NSW Department of Education</dc:creator>
  <dcterms:created xsi:type="dcterms:W3CDTF">2024-09-24T00:56:11Z</dcterms:created>
  <dcterms:modified xsi:type="dcterms:W3CDTF">2024-09-24T00:56:34Z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2024-09-24T00:56:22Z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45b516d0-e4ec-4dd9-abb2-8ba069e247fb</vt:lpwstr>
  </property>
  <property fmtid="{D5CDD505-2E9C-101B-9397-08002B2CF9AE}" pid="8" name="MSIP_Label_b603dfd7-d93a-4381-a340-2995d8282205_ContentBits">
    <vt:lpwstr>0</vt:lpwstr>
  </property>
</Properties>
</file>