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8" r:id="rId1"/>
  </p:sldMasterIdLst>
  <p:notesMasterIdLst>
    <p:notesMasterId r:id="rId25"/>
  </p:notesMasterIdLst>
  <p:handoutMasterIdLst>
    <p:handoutMasterId r:id="rId26"/>
  </p:handoutMasterIdLst>
  <p:sldIdLst>
    <p:sldId id="485" r:id="rId2"/>
    <p:sldId id="2141411632" r:id="rId3"/>
    <p:sldId id="2141411633" r:id="rId4"/>
    <p:sldId id="2141411635" r:id="rId5"/>
    <p:sldId id="2141411634" r:id="rId6"/>
    <p:sldId id="2141411636" r:id="rId7"/>
    <p:sldId id="2141411637" r:id="rId8"/>
    <p:sldId id="2141411639" r:id="rId9"/>
    <p:sldId id="2141411631" r:id="rId10"/>
    <p:sldId id="2141411638" r:id="rId11"/>
    <p:sldId id="2141411640" r:id="rId12"/>
    <p:sldId id="2141411669" r:id="rId13"/>
    <p:sldId id="2141411644" r:id="rId14"/>
    <p:sldId id="2141411661" r:id="rId15"/>
    <p:sldId id="2141411670" r:id="rId16"/>
    <p:sldId id="2141411662" r:id="rId17"/>
    <p:sldId id="2141411663" r:id="rId18"/>
    <p:sldId id="2141411650" r:id="rId19"/>
    <p:sldId id="2141411668" r:id="rId20"/>
    <p:sldId id="2141411665" r:id="rId21"/>
    <p:sldId id="2141411658" r:id="rId22"/>
    <p:sldId id="2141411655" r:id="rId23"/>
    <p:sldId id="2141411556" r:id="rId24"/>
  </p:sldIdLst>
  <p:sldSz cx="12192000" cy="6858000"/>
  <p:notesSz cx="6858000" cy="9144000"/>
  <p:embeddedFontLst>
    <p:embeddedFont>
      <p:font typeface="Public Sans" pitchFamily="2" charset="0"/>
      <p:regular r:id="rId27"/>
      <p:bold r:id="rId28"/>
      <p:italic r:id="rId29"/>
      <p:boldItalic r:id="rId30"/>
    </p:embeddedFont>
    <p:embeddedFont>
      <p:font typeface="Public Sans Light" pitchFamily="2" charset="0"/>
      <p:regular r:id="rId31"/>
      <p:italic r:id="rId3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9FC744-6839-49D0-A672-0431163D3697}" v="7" dt="2024-09-24T00:55:23.9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98" autoAdjust="0"/>
    <p:restoredTop sz="74644" autoAdjust="0"/>
  </p:normalViewPr>
  <p:slideViewPr>
    <p:cSldViewPr snapToGrid="0">
      <p:cViewPr varScale="1">
        <p:scale>
          <a:sx n="75" d="100"/>
          <a:sy n="75" d="100"/>
        </p:scale>
        <p:origin x="1254" y="27"/>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24/09/2024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24/09/2024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a typeface="Calibri"/>
                <a:cs typeface="Calibri"/>
              </a:rPr>
              <a:t>Teacher note: </a:t>
            </a:r>
          </a:p>
          <a:p>
            <a:r>
              <a:rPr lang="en-US" sz="1200" b="0" dirty="0">
                <a:ea typeface="Calibri"/>
                <a:cs typeface="Calibri"/>
              </a:rPr>
              <a:t>Slides 2 to 16 </a:t>
            </a:r>
            <a:r>
              <a:rPr lang="en-US" sz="1200" b="0" dirty="0" err="1">
                <a:ea typeface="Calibri"/>
                <a:cs typeface="Calibri"/>
              </a:rPr>
              <a:t>practise</a:t>
            </a:r>
            <a:r>
              <a:rPr lang="en-US" sz="1200" b="0" dirty="0">
                <a:ea typeface="Calibri"/>
                <a:cs typeface="Calibri"/>
              </a:rPr>
              <a:t> the infinitive and </a:t>
            </a:r>
            <a:r>
              <a:rPr lang="en-US" sz="1200" b="0" i="1" dirty="0">
                <a:ea typeface="Calibri"/>
                <a:cs typeface="Calibri"/>
              </a:rPr>
              <a:t>io</a:t>
            </a:r>
            <a:r>
              <a:rPr lang="en-US" sz="1200" b="0" dirty="0">
                <a:ea typeface="Calibri"/>
                <a:cs typeface="Calibri"/>
              </a:rPr>
              <a:t> forms of the verbs.</a:t>
            </a: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213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en-AU" sz="1200" b="0" dirty="0"/>
              <a:t>Ask additional questions such as:</a:t>
            </a:r>
          </a:p>
          <a:p>
            <a:r>
              <a:rPr lang="it-IT" sz="1200" b="0" i="1" noProof="0" dirty="0"/>
              <a:t>Quando fai una passeggiata?</a:t>
            </a:r>
          </a:p>
          <a:p>
            <a:r>
              <a:rPr lang="it-IT" sz="1200" b="0" i="1" noProof="0" dirty="0"/>
              <a:t>Con chi fai una passeggiata?</a:t>
            </a:r>
          </a:p>
          <a:p>
            <a:r>
              <a:rPr lang="it-IT" sz="1200" b="0" i="1" noProof="0" dirty="0"/>
              <a:t>Fai una passeggiata con la tua famiglia?</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665091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en-AU" sz="1200" b="0" dirty="0"/>
              <a:t>Ask additional questions such as:</a:t>
            </a:r>
          </a:p>
          <a:p>
            <a:r>
              <a:rPr lang="it-IT" sz="1200" b="0" i="1" noProof="0" dirty="0"/>
              <a:t>Quando giochi a…?</a:t>
            </a:r>
          </a:p>
          <a:p>
            <a:r>
              <a:rPr lang="it-IT" sz="1200" b="0" i="1" noProof="0" dirty="0"/>
              <a:t>Giochi a…dopo la scuola o prima della scuola?</a:t>
            </a:r>
          </a:p>
          <a:p>
            <a:r>
              <a:rPr lang="it-IT" sz="1200" b="0" i="1" noProof="0" dirty="0"/>
              <a:t>Con chi giochi a…?</a:t>
            </a:r>
          </a:p>
          <a:p>
            <a:r>
              <a:rPr lang="it-IT" sz="1200" b="0" i="1" noProof="0" dirty="0"/>
              <a:t>Giochi a…con i tuoi amici?</a:t>
            </a:r>
          </a:p>
          <a:p>
            <a:r>
              <a:rPr lang="it-IT" sz="1200" b="0" i="0" noProof="0" dirty="0"/>
              <a:t>Point out to students that </a:t>
            </a:r>
            <a:r>
              <a:rPr lang="it-IT" sz="1200" b="0" i="1" noProof="0" dirty="0"/>
              <a:t>ai</a:t>
            </a:r>
            <a:r>
              <a:rPr lang="it-IT" sz="1200" b="0" i="0" noProof="0" dirty="0"/>
              <a:t> is used with </a:t>
            </a:r>
            <a:r>
              <a:rPr lang="it-IT" sz="1200" b="0" i="1" noProof="0" dirty="0"/>
              <a:t>videogiochi</a:t>
            </a:r>
            <a:r>
              <a:rPr lang="it-IT" sz="1200" b="0" i="0" noProof="0" dirty="0"/>
              <a:t>.</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348450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en-AU" sz="1200" b="0" dirty="0"/>
              <a:t>Ask additional questions such as:</a:t>
            </a:r>
          </a:p>
          <a:p>
            <a:r>
              <a:rPr lang="it-IT" sz="1200" b="0" i="1" noProof="0" dirty="0"/>
              <a:t>Quando suoni…?</a:t>
            </a:r>
          </a:p>
          <a:p>
            <a:r>
              <a:rPr lang="it-IT" sz="1200" b="0" i="1" noProof="0" dirty="0"/>
              <a:t>Suoni…dopo la scuola o prima della scuola?</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337211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Ask additional questions such as:</a:t>
            </a:r>
          </a:p>
          <a:p>
            <a:r>
              <a:rPr lang="it-IT" sz="1200" b="0" i="1" noProof="0" dirty="0"/>
              <a:t>Esci con gli amici?</a:t>
            </a:r>
          </a:p>
          <a:p>
            <a:r>
              <a:rPr lang="it-IT" sz="1200" b="0" i="1" noProof="0" dirty="0"/>
              <a:t>Con chi esci?</a:t>
            </a:r>
          </a:p>
          <a:p>
            <a:r>
              <a:rPr lang="it-IT" sz="1200" b="0" i="1" noProof="0" dirty="0"/>
              <a:t>Quando esci?</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Esci dopo la scuola o il fine settimana?</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Dove vai?</a:t>
            </a:r>
            <a:endParaRPr lang="it-IT" sz="1200" b="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88397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Ask additional questions such as:</a:t>
            </a:r>
          </a:p>
          <a:p>
            <a:r>
              <a:rPr lang="it-IT" sz="1200" b="0" i="1" noProof="0" dirty="0"/>
              <a:t>Guardi la TV? </a:t>
            </a:r>
          </a:p>
          <a:p>
            <a:r>
              <a:rPr lang="it-IT" sz="1200" b="0" i="1" noProof="0" dirty="0"/>
              <a:t>Preferisci guardare Netflix?</a:t>
            </a:r>
          </a:p>
          <a:p>
            <a:r>
              <a:rPr lang="it-IT" sz="1200" i="1" noProof="0" dirty="0"/>
              <a:t>Qual’è il tuo programma preferito?</a:t>
            </a:r>
            <a:endParaRPr lang="it-IT" sz="1200" b="0" i="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68368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Ask additional questions such as:</a:t>
            </a:r>
          </a:p>
          <a:p>
            <a:r>
              <a:rPr lang="it-IT" sz="1200" b="0" i="1" noProof="0" dirty="0"/>
              <a:t>Usi i social media?</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Usi i social media molto?</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i="1" noProof="0" dirty="0"/>
              <a:t>Qual’è la tua app preferita?</a:t>
            </a:r>
            <a:endParaRPr lang="it-IT" sz="1200" b="0" i="1" noProof="0"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b="0" i="1" dirty="0"/>
          </a:p>
          <a:p>
            <a:endParaRPr lang="en-AU" b="0" i="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437424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Ask additional questions such as:</a:t>
            </a:r>
          </a:p>
          <a:p>
            <a:r>
              <a:rPr lang="it-IT" sz="1200" b="0" i="1" noProof="0" dirty="0"/>
              <a:t>Chatti online?</a:t>
            </a:r>
          </a:p>
          <a:p>
            <a:r>
              <a:rPr lang="it-IT" sz="1200" b="0" i="1" noProof="0" dirty="0"/>
              <a:t>Ti piace chattare online?</a:t>
            </a:r>
          </a:p>
          <a:p>
            <a:r>
              <a:rPr lang="it-IT" sz="1200" b="0" i="1" noProof="0" dirty="0"/>
              <a:t>Quando chatti online?</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Chatti online il fine settimana?</a:t>
            </a:r>
          </a:p>
          <a:p>
            <a:pPr marL="0" marR="0" lvl="0" indent="0" algn="l" defTabSz="1219170" rtl="0" eaLnBrk="1" fontAlgn="auto" latinLnBrk="0" hangingPunct="1">
              <a:lnSpc>
                <a:spcPct val="100000"/>
              </a:lnSpc>
              <a:spcBef>
                <a:spcPts val="0"/>
              </a:spcBef>
              <a:spcAft>
                <a:spcPts val="0"/>
              </a:spcAft>
              <a:buClrTx/>
              <a:buSzTx/>
              <a:buFontTx/>
              <a:buNone/>
              <a:tabLst/>
              <a:defRPr/>
            </a:pPr>
            <a:r>
              <a:rPr lang="it-IT" sz="1200" b="0" i="1" noProof="0" dirty="0"/>
              <a:t>Quanto tempo passi a chattare online?</a:t>
            </a:r>
            <a:endParaRPr lang="it-IT" sz="1200" b="1" noProof="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278295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i="0"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4254619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a typeface="Calibri"/>
                <a:cs typeface="Calibri"/>
              </a:rPr>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US" sz="1800" b="0" dirty="0">
                <a:ea typeface="Calibri"/>
                <a:cs typeface="Calibri"/>
              </a:rPr>
              <a:t>Students might not have seen this verb before. This is a resource to </a:t>
            </a:r>
            <a:r>
              <a:rPr lang="en-US" sz="1800" b="0" dirty="0" err="1">
                <a:ea typeface="Calibri"/>
                <a:cs typeface="Calibri"/>
              </a:rPr>
              <a:t>familiarise</a:t>
            </a:r>
            <a:r>
              <a:rPr lang="en-US" sz="1800" b="0" dirty="0">
                <a:ea typeface="Calibri"/>
                <a:cs typeface="Calibri"/>
              </a:rPr>
              <a:t> them with the complete conjugation </a:t>
            </a:r>
            <a:r>
              <a:rPr lang="it-IT" sz="1800" b="0" noProof="0" dirty="0">
                <a:ea typeface="Calibri"/>
                <a:cs typeface="Calibri"/>
              </a:rPr>
              <a:t>of </a:t>
            </a:r>
            <a:r>
              <a:rPr lang="it-IT" sz="1800" b="0" i="1" noProof="0" dirty="0">
                <a:ea typeface="Calibri"/>
                <a:cs typeface="Calibri"/>
              </a:rPr>
              <a:t>uscire</a:t>
            </a:r>
            <a:r>
              <a:rPr lang="en-US" sz="1800" b="0" dirty="0">
                <a:ea typeface="Calibri"/>
                <a:cs typeface="Calibri"/>
              </a:rPr>
              <a:t>. It is broken into 2 parts: singular verb forms then plural verb forms. To avoid cognitive overload, it is suggested to drill the singular forms first then the plural. </a:t>
            </a:r>
            <a:endParaRPr lang="en-US" sz="1800" b="1"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4256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200" b="0" dirty="0"/>
              <a:t>Drill then ask students to note these down in their books or devices.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54991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 </a:t>
            </a:r>
          </a:p>
          <a:p>
            <a:r>
              <a:rPr lang="en-AU" sz="1200" b="1" dirty="0"/>
              <a:t>CLICK TO REVEAL </a:t>
            </a:r>
            <a:r>
              <a:rPr lang="en-AU" sz="1200" b="0" dirty="0"/>
              <a:t>the correct verb conjugation. </a:t>
            </a:r>
          </a:p>
          <a:p>
            <a:r>
              <a:rPr lang="it-IT" sz="1200" b="0" noProof="0" dirty="0"/>
              <a:t>Ask additional questions such as:</a:t>
            </a:r>
          </a:p>
          <a:p>
            <a:r>
              <a:rPr lang="it-IT" sz="1200" b="0" i="1" noProof="0" dirty="0"/>
              <a:t>Quando vai a correre?</a:t>
            </a:r>
          </a:p>
          <a:p>
            <a:r>
              <a:rPr lang="it-IT" sz="1200" b="0" i="1" noProof="0" dirty="0"/>
              <a:t>Vai a correre dopo la scuola o prima di andare a scuola?</a:t>
            </a:r>
          </a:p>
          <a:p>
            <a:r>
              <a:rPr lang="it-IT" sz="1200" b="0" i="1" noProof="0" dirty="0"/>
              <a:t>Con chi vai a correre?</a:t>
            </a:r>
          </a:p>
          <a:p>
            <a:r>
              <a:rPr lang="it-IT" sz="1200" b="0" i="1" noProof="0" dirty="0"/>
              <a:t>Vai a correre con i tuoi amici?</a:t>
            </a:r>
          </a:p>
          <a:p>
            <a:endParaRPr lang="en-AU" sz="1200"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149927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it-IT" sz="1200" noProof="0" dirty="0"/>
              <a:t>Similar to </a:t>
            </a:r>
            <a:r>
              <a:rPr lang="it-IT" sz="1200" i="1" noProof="0" dirty="0"/>
              <a:t>andare a </a:t>
            </a:r>
            <a:r>
              <a:rPr lang="it-IT" sz="1200" i="0" noProof="0" dirty="0"/>
              <a:t>+ infinitive</a:t>
            </a:r>
            <a:r>
              <a:rPr lang="it-IT" sz="1200" noProof="0" dirty="0"/>
              <a:t>, which means to go and do something, </a:t>
            </a:r>
            <a:r>
              <a:rPr lang="it-IT" sz="1200" i="1" noProof="0" dirty="0"/>
              <a:t>uscire</a:t>
            </a:r>
            <a:r>
              <a:rPr lang="it-IT" sz="1200" noProof="0" dirty="0"/>
              <a:t> can also be followed by </a:t>
            </a:r>
            <a:r>
              <a:rPr lang="it-IT" sz="1200" i="1" noProof="0" dirty="0"/>
              <a:t>a</a:t>
            </a:r>
            <a:r>
              <a:rPr lang="it-IT" sz="1200" noProof="0" dirty="0"/>
              <a:t> + infinitive meaning to go out to do something.</a:t>
            </a:r>
          </a:p>
          <a:p>
            <a:r>
              <a:rPr lang="it-IT" sz="1200" noProof="0" dirty="0"/>
              <a:t>Using the slide animations, show each image and see if students can provide the sentence matching the pronoun. Then </a:t>
            </a:r>
            <a:r>
              <a:rPr lang="it-IT" sz="1200" b="1" noProof="0" dirty="0"/>
              <a:t>CLICK to reveal </a:t>
            </a:r>
            <a:r>
              <a:rPr lang="it-IT" sz="1200" noProof="0" dirty="0"/>
              <a:t>the sample answer. Other answers are possible, for example:</a:t>
            </a:r>
          </a:p>
          <a:p>
            <a:pPr marL="285750" indent="-285750">
              <a:buFont typeface="Arial" panose="020B0604020202020204" pitchFamily="34" charset="0"/>
              <a:buChar char="•"/>
            </a:pPr>
            <a:r>
              <a:rPr lang="it-IT" sz="1200" i="1" noProof="0" dirty="0"/>
              <a:t>Esco al supermercato.</a:t>
            </a:r>
          </a:p>
          <a:p>
            <a:pPr marL="285750" indent="-285750">
              <a:buFont typeface="Arial" panose="020B0604020202020204" pitchFamily="34" charset="0"/>
              <a:buChar char="•"/>
            </a:pPr>
            <a:r>
              <a:rPr lang="it-IT" sz="1200" i="1" noProof="0" dirty="0"/>
              <a:t>Esci al cinema.</a:t>
            </a:r>
          </a:p>
          <a:p>
            <a:pPr marL="285750" indent="-285750">
              <a:buFont typeface="Arial" panose="020B0604020202020204" pitchFamily="34" charset="0"/>
              <a:buChar char="•"/>
            </a:pPr>
            <a:r>
              <a:rPr lang="it-IT" sz="1200" i="1" noProof="0" dirty="0"/>
              <a:t>Esce in pizzeria.</a:t>
            </a:r>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369393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0" dirty="0"/>
              <a:t>Drill then ask students to note these down in their books or devices.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dirty="0"/>
          </a:p>
        </p:txBody>
      </p:sp>
    </p:spTree>
    <p:extLst>
      <p:ext uri="{BB962C8B-B14F-4D97-AF65-F5344CB8AC3E}">
        <p14:creationId xmlns:p14="http://schemas.microsoft.com/office/powerpoint/2010/main" val="3398092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 </a:t>
            </a:r>
          </a:p>
          <a:p>
            <a:r>
              <a:rPr lang="en-AU" sz="1200" b="1" dirty="0"/>
              <a:t>CLICK TO REVEAL </a:t>
            </a:r>
            <a:r>
              <a:rPr lang="en-AU" sz="1200" b="0" dirty="0"/>
              <a:t>each sentence with matching image and practise pronunciation with students.</a:t>
            </a:r>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dirty="0"/>
          </a:p>
        </p:txBody>
      </p:sp>
    </p:spTree>
    <p:extLst>
      <p:ext uri="{BB962C8B-B14F-4D97-AF65-F5344CB8AC3E}">
        <p14:creationId xmlns:p14="http://schemas.microsoft.com/office/powerpoint/2010/main" val="3218726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dirty="0"/>
          </a:p>
        </p:txBody>
      </p:sp>
    </p:spTree>
    <p:extLst>
      <p:ext uri="{BB962C8B-B14F-4D97-AF65-F5344CB8AC3E}">
        <p14:creationId xmlns:p14="http://schemas.microsoft.com/office/powerpoint/2010/main" val="40521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the correct verb conjugation. </a:t>
            </a:r>
          </a:p>
          <a:p>
            <a:r>
              <a:rPr lang="en-AU" sz="1200" b="0" dirty="0"/>
              <a:t>Ask additional questions such as:</a:t>
            </a:r>
          </a:p>
          <a:p>
            <a:r>
              <a:rPr lang="it-IT" sz="1200" b="0" i="1" noProof="0" dirty="0"/>
              <a:t>Quando vai al cinema?</a:t>
            </a:r>
          </a:p>
          <a:p>
            <a:r>
              <a:rPr lang="it-IT" sz="1200" b="0" i="1" noProof="0" dirty="0"/>
              <a:t>Vai al cinema dopo scuola o il fine settimana?</a:t>
            </a:r>
          </a:p>
          <a:p>
            <a:r>
              <a:rPr lang="it-IT" sz="1200" b="0" i="1" noProof="0" dirty="0"/>
              <a:t>Con chi vai al cinema?</a:t>
            </a:r>
          </a:p>
          <a:p>
            <a:r>
              <a:rPr lang="it-IT" sz="1200" b="0" i="1" noProof="0" dirty="0"/>
              <a:t>Vai al cinema con i tuoi amici?</a:t>
            </a:r>
          </a:p>
          <a:p>
            <a:endParaRPr lang="en-AU" sz="1200"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296658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en-AU" sz="1200" b="0" dirty="0"/>
              <a:t>Ask additional questions such as:</a:t>
            </a:r>
          </a:p>
          <a:p>
            <a:r>
              <a:rPr lang="it-IT" sz="1200" b="0" i="1" noProof="0" dirty="0"/>
              <a:t>Quando vai alla spiaggia?</a:t>
            </a:r>
          </a:p>
          <a:p>
            <a:r>
              <a:rPr lang="it-IT" sz="1200" b="0" i="1" noProof="0" dirty="0"/>
              <a:t>Con chi vai alla spiaggia?</a:t>
            </a:r>
          </a:p>
          <a:p>
            <a:r>
              <a:rPr lang="it-IT" sz="1200" b="0" i="1" noProof="0" dirty="0"/>
              <a:t>Vai alla spiaggia con la tua famiglia?</a:t>
            </a:r>
          </a:p>
          <a:p>
            <a:endParaRPr lang="en-AU" sz="1200"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3381812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en-AU" sz="1200" b="0" dirty="0"/>
              <a:t>Ask additional questions such as:</a:t>
            </a:r>
          </a:p>
          <a:p>
            <a:r>
              <a:rPr lang="it-IT" sz="1200" b="0" i="1" noProof="0" dirty="0"/>
              <a:t>Quando vai in pizzeria?</a:t>
            </a:r>
          </a:p>
          <a:p>
            <a:r>
              <a:rPr lang="it-IT" sz="1200" b="0" i="1" noProof="0" dirty="0"/>
              <a:t>Con chi vai in pizzeria?</a:t>
            </a:r>
          </a:p>
          <a:p>
            <a:r>
              <a:rPr lang="it-IT" sz="1200" b="0" i="1" noProof="0" dirty="0"/>
              <a:t>Vai in pizzeria con la tua famiglia?</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268446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b="1" dirty="0"/>
              <a:t>CLICK TO REVEAL </a:t>
            </a:r>
            <a:r>
              <a:rPr lang="en-AU" b="0" dirty="0"/>
              <a:t>correct verb conjugation. </a:t>
            </a:r>
          </a:p>
          <a:p>
            <a:r>
              <a:rPr lang="en-AU" b="0" dirty="0"/>
              <a:t>Ask additional questions such as:</a:t>
            </a:r>
          </a:p>
          <a:p>
            <a:r>
              <a:rPr lang="it-IT" b="0" i="1" noProof="0" dirty="0"/>
              <a:t>Quando vai </a:t>
            </a:r>
            <a:r>
              <a:rPr lang="it-IT" i="1" noProof="0" dirty="0"/>
              <a:t>in città</a:t>
            </a:r>
            <a:r>
              <a:rPr lang="it-IT" b="0" i="1" noProof="0" dirty="0"/>
              <a:t>?</a:t>
            </a:r>
          </a:p>
          <a:p>
            <a:r>
              <a:rPr lang="it-IT" b="0" i="1" noProof="0" dirty="0"/>
              <a:t>Perché vai </a:t>
            </a:r>
            <a:r>
              <a:rPr lang="it-IT" i="1" noProof="0" dirty="0"/>
              <a:t>in città</a:t>
            </a:r>
            <a:r>
              <a:rPr lang="it-IT" b="0" i="1" noProof="0" dirty="0"/>
              <a:t>?</a:t>
            </a:r>
          </a:p>
          <a:p>
            <a:r>
              <a:rPr lang="it-IT" b="0" i="1" noProof="0" dirty="0"/>
              <a:t>Vai </a:t>
            </a:r>
            <a:r>
              <a:rPr lang="it-IT" i="1" noProof="0" dirty="0"/>
              <a:t>in città con la tua famiglia? </a:t>
            </a:r>
            <a:endParaRPr lang="it-IT" b="0" i="1" noProof="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74832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en-AU" sz="1200" b="0" dirty="0"/>
              <a:t>Ask additional questions such as:</a:t>
            </a:r>
          </a:p>
          <a:p>
            <a:r>
              <a:rPr lang="it-IT" sz="1200" b="0" i="1" noProof="0" dirty="0"/>
              <a:t>Quando vai </a:t>
            </a:r>
            <a:r>
              <a:rPr lang="it-IT" sz="1200" i="1" noProof="0" dirty="0"/>
              <a:t>in palestra</a:t>
            </a:r>
            <a:r>
              <a:rPr lang="it-IT" sz="1200" b="0" i="1" noProof="0" dirty="0"/>
              <a:t>?</a:t>
            </a:r>
          </a:p>
          <a:p>
            <a:r>
              <a:rPr lang="it-IT" sz="1200" b="0" i="1" noProof="0" dirty="0"/>
              <a:t>Perché vai </a:t>
            </a:r>
            <a:r>
              <a:rPr lang="it-IT" sz="1200" i="1" noProof="0" dirty="0"/>
              <a:t>in palestra</a:t>
            </a:r>
            <a:r>
              <a:rPr lang="it-IT" sz="1200" b="0" i="1" noProof="0" dirty="0"/>
              <a:t>?</a:t>
            </a:r>
          </a:p>
          <a:p>
            <a:r>
              <a:rPr lang="it-IT" sz="1200" b="0" i="1" noProof="0" dirty="0"/>
              <a:t>Con chi vai </a:t>
            </a:r>
            <a:r>
              <a:rPr lang="it-IT" sz="1200" i="1" noProof="0" dirty="0"/>
              <a:t>in palestra?</a:t>
            </a:r>
            <a:endParaRPr lang="it-IT" sz="1200" b="0" i="1" noProof="0"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375758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it-IT" sz="1200" b="0" noProof="0" dirty="0"/>
              <a:t>Ask additional questions such as:</a:t>
            </a:r>
          </a:p>
          <a:p>
            <a:r>
              <a:rPr lang="it-IT" sz="1200" b="0" i="1" noProof="0" dirty="0"/>
              <a:t>Ti piace fare un giro in bici?</a:t>
            </a:r>
          </a:p>
          <a:p>
            <a:r>
              <a:rPr lang="it-IT" sz="1200" b="0" i="1" noProof="0" dirty="0"/>
              <a:t>Con chi fai un giro in bici?</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19666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Teacher notes:</a:t>
            </a:r>
          </a:p>
          <a:p>
            <a:r>
              <a:rPr lang="en-AU" sz="1200" b="1" dirty="0"/>
              <a:t>CLICK TO REVEAL </a:t>
            </a:r>
            <a:r>
              <a:rPr lang="en-AU" sz="1200" b="0" dirty="0"/>
              <a:t>correct verb conjugation. </a:t>
            </a:r>
          </a:p>
          <a:p>
            <a:r>
              <a:rPr lang="en-AU" sz="1200" b="0" dirty="0"/>
              <a:t>Ask additional questions such as:</a:t>
            </a:r>
          </a:p>
          <a:p>
            <a:r>
              <a:rPr lang="it-IT" sz="1200" b="0" i="1" noProof="0" dirty="0"/>
              <a:t>Ti piace fare lo skateboard?</a:t>
            </a:r>
          </a:p>
          <a:p>
            <a:r>
              <a:rPr lang="it-IT" sz="1200" b="0" i="1" noProof="0" dirty="0"/>
              <a:t>Con chi fai lo skateboard?</a:t>
            </a:r>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364606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95718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932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66863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9851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66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13373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0753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2089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4243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16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305872447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hyperlink" Target="https://creativecommons.org/licenses/by/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en-US" dirty="0"/>
              <a:t>Leisure activities</a:t>
            </a:r>
          </a:p>
        </p:txBody>
      </p:sp>
    </p:spTree>
    <p:extLst>
      <p:ext uri="{BB962C8B-B14F-4D97-AF65-F5344CB8AC3E}">
        <p14:creationId xmlns:p14="http://schemas.microsoft.com/office/powerpoint/2010/main" val="164996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fare una passeggiata</a:t>
            </a:r>
          </a:p>
        </p:txBody>
      </p:sp>
      <p:pic>
        <p:nvPicPr>
          <p:cNvPr id="2" name="Picture 1" descr="Person going for a walk.">
            <a:extLst>
              <a:ext uri="{FF2B5EF4-FFF2-40B4-BE49-F238E27FC236}">
                <a16:creationId xmlns:a16="http://schemas.microsoft.com/office/drawing/2014/main" id="{565194CB-CAB4-4144-9B82-562C665D8E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1762" y="915401"/>
            <a:ext cx="3868475" cy="5618599"/>
          </a:xfrm>
          <a:prstGeom prst="rect">
            <a:avLst/>
          </a:prstGeom>
        </p:spPr>
      </p:pic>
      <p:sp>
        <p:nvSpPr>
          <p:cNvPr id="6" name="TextBox 5">
            <a:extLst>
              <a:ext uri="{FF2B5EF4-FFF2-40B4-BE49-F238E27FC236}">
                <a16:creationId xmlns:a16="http://schemas.microsoft.com/office/drawing/2014/main" id="{E225885E-7F6C-3C3D-30C9-117A51FFD677}"/>
              </a:ext>
            </a:extLst>
          </p:cNvPr>
          <p:cNvSpPr txBox="1"/>
          <p:nvPr/>
        </p:nvSpPr>
        <p:spPr>
          <a:xfrm>
            <a:off x="8030238" y="5818603"/>
            <a:ext cx="6096000" cy="461665"/>
          </a:xfrm>
          <a:prstGeom prst="rect">
            <a:avLst/>
          </a:prstGeom>
          <a:noFill/>
        </p:spPr>
        <p:txBody>
          <a:bodyPr wrap="square">
            <a:spAutoFit/>
          </a:bodyPr>
          <a:lstStyle/>
          <a:p>
            <a:r>
              <a:rPr lang="it-IT" i="1" dirty="0"/>
              <a:t>Faccio una passeggiata.</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10</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87743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giocare a </a:t>
            </a:r>
            <a:r>
              <a:rPr lang="it-IT" dirty="0"/>
              <a:t>– to play (game or sport)</a:t>
            </a:r>
          </a:p>
        </p:txBody>
      </p:sp>
      <p:pic>
        <p:nvPicPr>
          <p:cNvPr id="2" name="Picture 1" descr="Person playing soccer.">
            <a:extLst>
              <a:ext uri="{FF2B5EF4-FFF2-40B4-BE49-F238E27FC236}">
                <a16:creationId xmlns:a16="http://schemas.microsoft.com/office/drawing/2014/main" id="{70CB0A4E-5B5C-82C5-69B5-6D8A438CC5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415" y="1370886"/>
            <a:ext cx="2649982" cy="3815455"/>
          </a:xfrm>
          <a:prstGeom prst="rect">
            <a:avLst/>
          </a:prstGeom>
        </p:spPr>
      </p:pic>
      <p:sp>
        <p:nvSpPr>
          <p:cNvPr id="6" name="TextBox 5">
            <a:extLst>
              <a:ext uri="{FF2B5EF4-FFF2-40B4-BE49-F238E27FC236}">
                <a16:creationId xmlns:a16="http://schemas.microsoft.com/office/drawing/2014/main" id="{145033F7-2C6F-7B5A-8213-B8AFCFE216EA}"/>
              </a:ext>
            </a:extLst>
          </p:cNvPr>
          <p:cNvSpPr txBox="1"/>
          <p:nvPr/>
        </p:nvSpPr>
        <p:spPr>
          <a:xfrm>
            <a:off x="448276" y="5334444"/>
            <a:ext cx="2377440" cy="461665"/>
          </a:xfrm>
          <a:prstGeom prst="rect">
            <a:avLst/>
          </a:prstGeom>
          <a:noFill/>
        </p:spPr>
        <p:txBody>
          <a:bodyPr wrap="square">
            <a:spAutoFit/>
          </a:bodyPr>
          <a:lstStyle/>
          <a:p>
            <a:r>
              <a:rPr lang="en-AU" i="1" dirty="0"/>
              <a:t>Gioco a calcio.</a:t>
            </a:r>
            <a:endParaRPr lang="en-AU" dirty="0"/>
          </a:p>
        </p:txBody>
      </p:sp>
      <p:pic>
        <p:nvPicPr>
          <p:cNvPr id="5" name="Picture 4" descr="Person playing basketball.">
            <a:extLst>
              <a:ext uri="{FF2B5EF4-FFF2-40B4-BE49-F238E27FC236}">
                <a16:creationId xmlns:a16="http://schemas.microsoft.com/office/drawing/2014/main" id="{F3D8E0FD-6FCA-1E1E-4127-6540CF761C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36516" y="1439883"/>
            <a:ext cx="2712212" cy="3815454"/>
          </a:xfrm>
          <a:prstGeom prst="rect">
            <a:avLst/>
          </a:prstGeom>
        </p:spPr>
      </p:pic>
      <p:sp>
        <p:nvSpPr>
          <p:cNvPr id="9" name="TextBox 8">
            <a:extLst>
              <a:ext uri="{FF2B5EF4-FFF2-40B4-BE49-F238E27FC236}">
                <a16:creationId xmlns:a16="http://schemas.microsoft.com/office/drawing/2014/main" id="{797CD8B9-9687-75D2-C243-3044CE79ACD6}"/>
              </a:ext>
            </a:extLst>
          </p:cNvPr>
          <p:cNvSpPr txBox="1"/>
          <p:nvPr/>
        </p:nvSpPr>
        <p:spPr>
          <a:xfrm>
            <a:off x="3386382" y="5360264"/>
            <a:ext cx="2661678" cy="830997"/>
          </a:xfrm>
          <a:prstGeom prst="rect">
            <a:avLst/>
          </a:prstGeom>
          <a:noFill/>
        </p:spPr>
        <p:txBody>
          <a:bodyPr wrap="square">
            <a:spAutoFit/>
          </a:bodyPr>
          <a:lstStyle/>
          <a:p>
            <a:r>
              <a:rPr lang="it-IT" i="1" dirty="0"/>
              <a:t>Gioco a pallacanestro.</a:t>
            </a:r>
            <a:endParaRPr lang="it-IT" dirty="0"/>
          </a:p>
        </p:txBody>
      </p:sp>
      <p:pic>
        <p:nvPicPr>
          <p:cNvPr id="7" name="Picture 6" descr="Person playing cards.">
            <a:extLst>
              <a:ext uri="{FF2B5EF4-FFF2-40B4-BE49-F238E27FC236}">
                <a16:creationId xmlns:a16="http://schemas.microsoft.com/office/drawing/2014/main" id="{61B5ED02-4924-BC06-C185-E1CC1296A3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48728" y="1334956"/>
            <a:ext cx="2736499" cy="3851385"/>
          </a:xfrm>
          <a:prstGeom prst="rect">
            <a:avLst/>
          </a:prstGeom>
        </p:spPr>
      </p:pic>
      <p:sp>
        <p:nvSpPr>
          <p:cNvPr id="11" name="TextBox 10">
            <a:extLst>
              <a:ext uri="{FF2B5EF4-FFF2-40B4-BE49-F238E27FC236}">
                <a16:creationId xmlns:a16="http://schemas.microsoft.com/office/drawing/2014/main" id="{47E7ED12-70C6-CF65-1E6C-365703F5AC91}"/>
              </a:ext>
            </a:extLst>
          </p:cNvPr>
          <p:cNvSpPr txBox="1"/>
          <p:nvPr/>
        </p:nvSpPr>
        <p:spPr>
          <a:xfrm>
            <a:off x="6264833" y="5366246"/>
            <a:ext cx="2304288" cy="461665"/>
          </a:xfrm>
          <a:prstGeom prst="rect">
            <a:avLst/>
          </a:prstGeom>
          <a:noFill/>
        </p:spPr>
        <p:txBody>
          <a:bodyPr wrap="square">
            <a:spAutoFit/>
          </a:bodyPr>
          <a:lstStyle/>
          <a:p>
            <a:r>
              <a:rPr lang="en-AU" i="1" dirty="0"/>
              <a:t>Gioco a carte.</a:t>
            </a:r>
            <a:endParaRPr lang="en-AU" dirty="0"/>
          </a:p>
        </p:txBody>
      </p:sp>
      <p:pic>
        <p:nvPicPr>
          <p:cNvPr id="8" name="Picture 7" descr="Person playing video games.">
            <a:extLst>
              <a:ext uri="{FF2B5EF4-FFF2-40B4-BE49-F238E27FC236}">
                <a16:creationId xmlns:a16="http://schemas.microsoft.com/office/drawing/2014/main" id="{67A98758-4A45-7C47-7A62-CC04C8C72A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47480" y="1508879"/>
            <a:ext cx="2722391" cy="3746458"/>
          </a:xfrm>
          <a:prstGeom prst="rect">
            <a:avLst/>
          </a:prstGeom>
        </p:spPr>
      </p:pic>
      <p:sp>
        <p:nvSpPr>
          <p:cNvPr id="10" name="TextBox 9">
            <a:extLst>
              <a:ext uri="{FF2B5EF4-FFF2-40B4-BE49-F238E27FC236}">
                <a16:creationId xmlns:a16="http://schemas.microsoft.com/office/drawing/2014/main" id="{DDE9C2E3-5950-1E73-E21D-28208C22DE8E}"/>
              </a:ext>
            </a:extLst>
          </p:cNvPr>
          <p:cNvSpPr txBox="1"/>
          <p:nvPr/>
        </p:nvSpPr>
        <p:spPr>
          <a:xfrm>
            <a:off x="9131804" y="5384273"/>
            <a:ext cx="2366176" cy="830997"/>
          </a:xfrm>
          <a:prstGeom prst="rect">
            <a:avLst/>
          </a:prstGeom>
          <a:noFill/>
        </p:spPr>
        <p:txBody>
          <a:bodyPr wrap="square">
            <a:spAutoFit/>
          </a:bodyPr>
          <a:lstStyle/>
          <a:p>
            <a:r>
              <a:rPr lang="it-IT" i="1" dirty="0"/>
              <a:t>Gioco </a:t>
            </a:r>
            <a:r>
              <a:rPr lang="it-IT" b="1" i="1" dirty="0"/>
              <a:t>ai</a:t>
            </a:r>
            <a:r>
              <a:rPr lang="it-IT" i="1" dirty="0"/>
              <a:t> videogiochi.</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11</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9597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suonare </a:t>
            </a:r>
            <a:r>
              <a:rPr lang="it-IT" dirty="0"/>
              <a:t>– to play (instrument)</a:t>
            </a:r>
          </a:p>
        </p:txBody>
      </p:sp>
      <p:pic>
        <p:nvPicPr>
          <p:cNvPr id="2" name="Picture 1" descr="Person playing guitar.">
            <a:extLst>
              <a:ext uri="{FF2B5EF4-FFF2-40B4-BE49-F238E27FC236}">
                <a16:creationId xmlns:a16="http://schemas.microsoft.com/office/drawing/2014/main" id="{6000ADC1-B4C1-7470-B25E-DDBAFE613C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30917" y="1274301"/>
            <a:ext cx="3035704" cy="4309398"/>
          </a:xfrm>
          <a:prstGeom prst="rect">
            <a:avLst/>
          </a:prstGeom>
        </p:spPr>
      </p:pic>
      <p:sp>
        <p:nvSpPr>
          <p:cNvPr id="9" name="TextBox 8">
            <a:extLst>
              <a:ext uri="{FF2B5EF4-FFF2-40B4-BE49-F238E27FC236}">
                <a16:creationId xmlns:a16="http://schemas.microsoft.com/office/drawing/2014/main" id="{797CD8B9-9687-75D2-C243-3044CE79ACD6}"/>
              </a:ext>
            </a:extLst>
          </p:cNvPr>
          <p:cNvSpPr txBox="1"/>
          <p:nvPr/>
        </p:nvSpPr>
        <p:spPr>
          <a:xfrm>
            <a:off x="2630917" y="5709955"/>
            <a:ext cx="2661678" cy="461665"/>
          </a:xfrm>
          <a:prstGeom prst="rect">
            <a:avLst/>
          </a:prstGeom>
          <a:noFill/>
        </p:spPr>
        <p:txBody>
          <a:bodyPr wrap="square">
            <a:spAutoFit/>
          </a:bodyPr>
          <a:lstStyle/>
          <a:p>
            <a:r>
              <a:rPr lang="it-IT" i="1" dirty="0"/>
              <a:t>Suono la chitarra.</a:t>
            </a:r>
            <a:endParaRPr lang="it-IT" dirty="0"/>
          </a:p>
        </p:txBody>
      </p:sp>
      <p:pic>
        <p:nvPicPr>
          <p:cNvPr id="6" name="Picture 5" descr="Person playing piano.">
            <a:extLst>
              <a:ext uri="{FF2B5EF4-FFF2-40B4-BE49-F238E27FC236}">
                <a16:creationId xmlns:a16="http://schemas.microsoft.com/office/drawing/2014/main" id="{82443AF0-8F88-FE10-3877-B586702BE5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90538" y="1274301"/>
            <a:ext cx="3066936" cy="4309398"/>
          </a:xfrm>
          <a:prstGeom prst="rect">
            <a:avLst/>
          </a:prstGeom>
        </p:spPr>
      </p:pic>
      <p:sp>
        <p:nvSpPr>
          <p:cNvPr id="11" name="TextBox 10">
            <a:extLst>
              <a:ext uri="{FF2B5EF4-FFF2-40B4-BE49-F238E27FC236}">
                <a16:creationId xmlns:a16="http://schemas.microsoft.com/office/drawing/2014/main" id="{47E7ED12-70C6-CF65-1E6C-365703F5AC91}"/>
              </a:ext>
            </a:extLst>
          </p:cNvPr>
          <p:cNvSpPr txBox="1"/>
          <p:nvPr/>
        </p:nvSpPr>
        <p:spPr>
          <a:xfrm>
            <a:off x="6590538" y="5709956"/>
            <a:ext cx="3182874" cy="461665"/>
          </a:xfrm>
          <a:prstGeom prst="rect">
            <a:avLst/>
          </a:prstGeom>
          <a:noFill/>
        </p:spPr>
        <p:txBody>
          <a:bodyPr wrap="square">
            <a:spAutoFit/>
          </a:bodyPr>
          <a:lstStyle/>
          <a:p>
            <a:r>
              <a:rPr lang="it-IT" i="1" dirty="0"/>
              <a:t>Suono il pianoforte.</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12</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95086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uscire con gli amici</a:t>
            </a:r>
          </a:p>
        </p:txBody>
      </p:sp>
      <p:pic>
        <p:nvPicPr>
          <p:cNvPr id="2" name="Picture 1" descr="Person going out with friends.">
            <a:extLst>
              <a:ext uri="{FF2B5EF4-FFF2-40B4-BE49-F238E27FC236}">
                <a16:creationId xmlns:a16="http://schemas.microsoft.com/office/drawing/2014/main" id="{12A00A6C-03F5-58C7-E120-0EE3E7ED66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6635" y="905601"/>
            <a:ext cx="3966866" cy="5592400"/>
          </a:xfrm>
          <a:prstGeom prst="rect">
            <a:avLst/>
          </a:prstGeom>
        </p:spPr>
      </p:pic>
      <p:sp>
        <p:nvSpPr>
          <p:cNvPr id="6" name="TextBox 5">
            <a:extLst>
              <a:ext uri="{FF2B5EF4-FFF2-40B4-BE49-F238E27FC236}">
                <a16:creationId xmlns:a16="http://schemas.microsoft.com/office/drawing/2014/main" id="{B5D89235-4EB6-D19A-B207-8BCF6009EDAD}"/>
              </a:ext>
            </a:extLst>
          </p:cNvPr>
          <p:cNvSpPr txBox="1"/>
          <p:nvPr/>
        </p:nvSpPr>
        <p:spPr>
          <a:xfrm>
            <a:off x="8142374" y="5904089"/>
            <a:ext cx="2767584" cy="461665"/>
          </a:xfrm>
          <a:prstGeom prst="rect">
            <a:avLst/>
          </a:prstGeom>
          <a:noFill/>
        </p:spPr>
        <p:txBody>
          <a:bodyPr wrap="square">
            <a:spAutoFit/>
          </a:bodyPr>
          <a:lstStyle/>
          <a:p>
            <a:r>
              <a:rPr lang="it-IT" i="1" dirty="0"/>
              <a:t>Esco con gli amici.</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13</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21006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guardare la TV/Netflix</a:t>
            </a:r>
          </a:p>
        </p:txBody>
      </p:sp>
      <p:pic>
        <p:nvPicPr>
          <p:cNvPr id="7" name="Picture 6" descr="Person watching TV/Netflix">
            <a:extLst>
              <a:ext uri="{FF2B5EF4-FFF2-40B4-BE49-F238E27FC236}">
                <a16:creationId xmlns:a16="http://schemas.microsoft.com/office/drawing/2014/main" id="{09F33CE0-520F-24A5-E01A-958D1EA2E0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1929" y="905601"/>
            <a:ext cx="3840079" cy="5495544"/>
          </a:xfrm>
          <a:prstGeom prst="rect">
            <a:avLst/>
          </a:prstGeom>
        </p:spPr>
      </p:pic>
      <p:sp>
        <p:nvSpPr>
          <p:cNvPr id="6" name="TextBox 5">
            <a:extLst>
              <a:ext uri="{FF2B5EF4-FFF2-40B4-BE49-F238E27FC236}">
                <a16:creationId xmlns:a16="http://schemas.microsoft.com/office/drawing/2014/main" id="{9C1BD73D-5533-9C97-3E03-1918F9DD46B2}"/>
              </a:ext>
            </a:extLst>
          </p:cNvPr>
          <p:cNvSpPr txBox="1"/>
          <p:nvPr/>
        </p:nvSpPr>
        <p:spPr>
          <a:xfrm>
            <a:off x="8089488" y="5724960"/>
            <a:ext cx="3468527" cy="461665"/>
          </a:xfrm>
          <a:prstGeom prst="rect">
            <a:avLst/>
          </a:prstGeom>
          <a:noFill/>
        </p:spPr>
        <p:txBody>
          <a:bodyPr wrap="square">
            <a:spAutoFit/>
          </a:bodyPr>
          <a:lstStyle/>
          <a:p>
            <a:r>
              <a:rPr lang="en-AU" i="1" dirty="0"/>
              <a:t>Guardo la TV/Netflix.</a:t>
            </a:r>
            <a:endParaRPr lang="en-AU"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14</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94379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usare i social (media)</a:t>
            </a:r>
          </a:p>
        </p:txBody>
      </p:sp>
      <p:pic>
        <p:nvPicPr>
          <p:cNvPr id="5" name="Picture 4" descr="Person using social media.">
            <a:extLst>
              <a:ext uri="{FF2B5EF4-FFF2-40B4-BE49-F238E27FC236}">
                <a16:creationId xmlns:a16="http://schemas.microsoft.com/office/drawing/2014/main" id="{DC36C070-6993-F614-90FA-742F0C13C6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92061" y="741696"/>
            <a:ext cx="4074518" cy="5756304"/>
          </a:xfrm>
          <a:prstGeom prst="rect">
            <a:avLst/>
          </a:prstGeom>
        </p:spPr>
      </p:pic>
      <p:sp>
        <p:nvSpPr>
          <p:cNvPr id="6" name="TextBox 5">
            <a:extLst>
              <a:ext uri="{FF2B5EF4-FFF2-40B4-BE49-F238E27FC236}">
                <a16:creationId xmlns:a16="http://schemas.microsoft.com/office/drawing/2014/main" id="{9C1BD73D-5533-9C97-3E03-1918F9DD46B2}"/>
              </a:ext>
            </a:extLst>
          </p:cNvPr>
          <p:cNvSpPr txBox="1"/>
          <p:nvPr/>
        </p:nvSpPr>
        <p:spPr>
          <a:xfrm>
            <a:off x="8089488" y="5724960"/>
            <a:ext cx="3468527" cy="461665"/>
          </a:xfrm>
          <a:prstGeom prst="rect">
            <a:avLst/>
          </a:prstGeom>
          <a:noFill/>
        </p:spPr>
        <p:txBody>
          <a:bodyPr wrap="square">
            <a:spAutoFit/>
          </a:bodyPr>
          <a:lstStyle/>
          <a:p>
            <a:r>
              <a:rPr lang="it-IT" i="1" dirty="0"/>
              <a:t>Uso i social (media).</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15</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56483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chattare online</a:t>
            </a:r>
          </a:p>
        </p:txBody>
      </p:sp>
      <p:pic>
        <p:nvPicPr>
          <p:cNvPr id="5" name="Picture 4" descr="Person chatting online.">
            <a:extLst>
              <a:ext uri="{FF2B5EF4-FFF2-40B4-BE49-F238E27FC236}">
                <a16:creationId xmlns:a16="http://schemas.microsoft.com/office/drawing/2014/main" id="{94C0C60A-1281-1AFD-C7C8-70305DDA50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9093" y="769121"/>
            <a:ext cx="4034720" cy="5746880"/>
          </a:xfrm>
          <a:prstGeom prst="rect">
            <a:avLst/>
          </a:prstGeom>
        </p:spPr>
      </p:pic>
      <p:sp>
        <p:nvSpPr>
          <p:cNvPr id="6" name="TextBox 5">
            <a:extLst>
              <a:ext uri="{FF2B5EF4-FFF2-40B4-BE49-F238E27FC236}">
                <a16:creationId xmlns:a16="http://schemas.microsoft.com/office/drawing/2014/main" id="{9221E7E0-D550-4EB1-1DDD-E3D53302B189}"/>
              </a:ext>
            </a:extLst>
          </p:cNvPr>
          <p:cNvSpPr txBox="1"/>
          <p:nvPr/>
        </p:nvSpPr>
        <p:spPr>
          <a:xfrm>
            <a:off x="8152697" y="5902213"/>
            <a:ext cx="2231136" cy="461665"/>
          </a:xfrm>
          <a:prstGeom prst="rect">
            <a:avLst/>
          </a:prstGeom>
          <a:noFill/>
        </p:spPr>
        <p:txBody>
          <a:bodyPr wrap="square">
            <a:spAutoFit/>
          </a:bodyPr>
          <a:lstStyle/>
          <a:p>
            <a:r>
              <a:rPr lang="en-AU" i="1" dirty="0"/>
              <a:t>Chatto online.</a:t>
            </a:r>
            <a:endParaRPr lang="en-AU"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16</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70543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lstStyle/>
          <a:p>
            <a:r>
              <a:rPr lang="en-AU" dirty="0"/>
              <a:t>List of leisure activities</a:t>
            </a:r>
          </a:p>
        </p:txBody>
      </p:sp>
      <p:graphicFrame>
        <p:nvGraphicFramePr>
          <p:cNvPr id="8" name="Table 7" descr="a list of leisure activities in Italian with English equivalents ">
            <a:extLst>
              <a:ext uri="{FF2B5EF4-FFF2-40B4-BE49-F238E27FC236}">
                <a16:creationId xmlns:a16="http://schemas.microsoft.com/office/drawing/2014/main" id="{7447A7BA-7CCE-1124-3F50-B7DD83449C16}"/>
              </a:ext>
            </a:extLst>
          </p:cNvPr>
          <p:cNvGraphicFramePr>
            <a:graphicFrameLocks noGrp="1"/>
          </p:cNvGraphicFramePr>
          <p:nvPr>
            <p:extLst>
              <p:ext uri="{D42A27DB-BD31-4B8C-83A1-F6EECF244321}">
                <p14:modId xmlns:p14="http://schemas.microsoft.com/office/powerpoint/2010/main" val="1642941537"/>
              </p:ext>
            </p:extLst>
          </p:nvPr>
        </p:nvGraphicFramePr>
        <p:xfrm>
          <a:off x="360000" y="1111065"/>
          <a:ext cx="11046554" cy="5191760"/>
        </p:xfrm>
        <a:graphic>
          <a:graphicData uri="http://schemas.openxmlformats.org/drawingml/2006/table">
            <a:tbl>
              <a:tblPr firstRow="1" bandRow="1">
                <a:tableStyleId>{69012ECD-51FC-41F1-AA8D-1B2483CD663E}</a:tableStyleId>
              </a:tblPr>
              <a:tblGrid>
                <a:gridCol w="5523277">
                  <a:extLst>
                    <a:ext uri="{9D8B030D-6E8A-4147-A177-3AD203B41FA5}">
                      <a16:colId xmlns:a16="http://schemas.microsoft.com/office/drawing/2014/main" val="2853615260"/>
                    </a:ext>
                  </a:extLst>
                </a:gridCol>
                <a:gridCol w="5523277">
                  <a:extLst>
                    <a:ext uri="{9D8B030D-6E8A-4147-A177-3AD203B41FA5}">
                      <a16:colId xmlns:a16="http://schemas.microsoft.com/office/drawing/2014/main" val="435309982"/>
                    </a:ext>
                  </a:extLst>
                </a:gridCol>
              </a:tblGrid>
              <a:tr h="370840">
                <a:tc>
                  <a:txBody>
                    <a:bodyPr/>
                    <a:lstStyle/>
                    <a:p>
                      <a:r>
                        <a:rPr lang="it-IT" noProof="0" dirty="0"/>
                        <a:t>Italian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dirty="0"/>
                        <a:t>English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3025556"/>
                  </a:ext>
                </a:extLst>
              </a:tr>
              <a:tr h="370840">
                <a:tc>
                  <a:txBody>
                    <a:bodyPr/>
                    <a:lstStyle/>
                    <a:p>
                      <a:r>
                        <a:rPr lang="it-IT" i="1" noProof="0"/>
                        <a:t>andare a correre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go running/for a run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495026"/>
                  </a:ext>
                </a:extLst>
              </a:tr>
              <a:tr h="370840">
                <a:tc>
                  <a:txBody>
                    <a:bodyPr/>
                    <a:lstStyle/>
                    <a:p>
                      <a:r>
                        <a:rPr lang="it-IT" i="1" noProof="0"/>
                        <a:t>andare al cinema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go to the movies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9912020"/>
                  </a:ext>
                </a:extLst>
              </a:tr>
              <a:tr h="370840">
                <a:tc>
                  <a:txBody>
                    <a:bodyPr/>
                    <a:lstStyle/>
                    <a:p>
                      <a:r>
                        <a:rPr lang="it-IT" i="1" noProof="0"/>
                        <a:t>andare alla spiaggia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go to the beach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395226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i="1" noProof="0"/>
                        <a:t>andare in pizzeria/città/palestra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dirty="0"/>
                        <a:t>to go to the pizzeria/city/gym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6336659"/>
                  </a:ext>
                </a:extLst>
              </a:tr>
              <a:tr h="370840">
                <a:tc>
                  <a:txBody>
                    <a:bodyPr/>
                    <a:lstStyle/>
                    <a:p>
                      <a:r>
                        <a:rPr lang="it-IT" i="1" noProof="0" dirty="0"/>
                        <a:t>fare un giro in bici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it-IT" noProof="0"/>
                        <a:t>to go bike riding/for a bike ride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4671822"/>
                  </a:ext>
                </a:extLst>
              </a:tr>
              <a:tr h="370840">
                <a:tc>
                  <a:txBody>
                    <a:bodyPr/>
                    <a:lstStyle/>
                    <a:p>
                      <a:r>
                        <a:rPr lang="it-IT" i="1" noProof="0"/>
                        <a:t>fare lo skateboard/una passeggiata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go skateboarding/for a walk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1281674"/>
                  </a:ext>
                </a:extLst>
              </a:tr>
              <a:tr h="370840">
                <a:tc>
                  <a:txBody>
                    <a:bodyPr/>
                    <a:lstStyle/>
                    <a:p>
                      <a:r>
                        <a:rPr lang="it-IT" i="1" noProof="0"/>
                        <a:t>giocare a calcio/pallacanestro/carte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play soccer/basketball/cards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11258"/>
                  </a:ext>
                </a:extLst>
              </a:tr>
              <a:tr h="370840">
                <a:tc>
                  <a:txBody>
                    <a:bodyPr/>
                    <a:lstStyle/>
                    <a:p>
                      <a:r>
                        <a:rPr lang="it-IT" i="1" noProof="0"/>
                        <a:t>giocare ai videogiochi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play videogames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3527842"/>
                  </a:ext>
                </a:extLst>
              </a:tr>
              <a:tr h="370840">
                <a:tc>
                  <a:txBody>
                    <a:bodyPr/>
                    <a:lstStyle/>
                    <a:p>
                      <a:r>
                        <a:rPr lang="it-IT" i="1" noProof="0"/>
                        <a:t>suonare il pianoforte/la chitarra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play the piano/the guitar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5432466"/>
                  </a:ext>
                </a:extLst>
              </a:tr>
              <a:tr h="370840">
                <a:tc>
                  <a:txBody>
                    <a:bodyPr/>
                    <a:lstStyle/>
                    <a:p>
                      <a:r>
                        <a:rPr lang="it-IT" i="1" noProof="0"/>
                        <a:t>uscire con gli amici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go out with friends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3197053"/>
                  </a:ext>
                </a:extLst>
              </a:tr>
              <a:tr h="370840">
                <a:tc>
                  <a:txBody>
                    <a:bodyPr/>
                    <a:lstStyle/>
                    <a:p>
                      <a:r>
                        <a:rPr lang="it-IT" i="1" noProof="0"/>
                        <a:t>guardare la TV/Netflix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watch TV/Netflix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5272552"/>
                  </a:ext>
                </a:extLst>
              </a:tr>
              <a:tr h="370840">
                <a:tc>
                  <a:txBody>
                    <a:bodyPr/>
                    <a:lstStyle/>
                    <a:p>
                      <a:r>
                        <a:rPr lang="it-IT" i="1" noProof="0"/>
                        <a:t>usare i 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t>to use social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03755"/>
                  </a:ext>
                </a:extLst>
              </a:tr>
              <a:tr h="370840">
                <a:tc>
                  <a:txBody>
                    <a:bodyPr/>
                    <a:lstStyle/>
                    <a:p>
                      <a:r>
                        <a:rPr lang="it-IT" i="1" noProof="0"/>
                        <a:t>chattare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dirty="0"/>
                        <a:t>to chat online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847079"/>
                  </a:ext>
                </a:extLst>
              </a:tr>
            </a:tbl>
          </a:graphicData>
        </a:graphic>
      </p:graphicFrame>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dirty="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140306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E314C-54E1-134A-9BA5-C47E8026D3E4}"/>
              </a:ext>
            </a:extLst>
          </p:cNvPr>
          <p:cNvSpPr>
            <a:spLocks noGrp="1"/>
          </p:cNvSpPr>
          <p:nvPr>
            <p:ph type="ctrTitle"/>
          </p:nvPr>
        </p:nvSpPr>
        <p:spPr/>
        <p:txBody>
          <a:bodyPr/>
          <a:lstStyle/>
          <a:p>
            <a:r>
              <a:rPr lang="it-IT" dirty="0"/>
              <a:t>Irregular verb – </a:t>
            </a:r>
            <a:r>
              <a:rPr lang="it-IT" i="1" dirty="0"/>
              <a:t>uscire</a:t>
            </a:r>
            <a:endParaRPr lang="it-IT" dirty="0"/>
          </a:p>
        </p:txBody>
      </p:sp>
    </p:spTree>
    <p:extLst>
      <p:ext uri="{BB962C8B-B14F-4D97-AF65-F5344CB8AC3E}">
        <p14:creationId xmlns:p14="http://schemas.microsoft.com/office/powerpoint/2010/main" val="7135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7C2EF-3AA9-C6BD-BBF2-CD5DB183D95E}"/>
              </a:ext>
            </a:extLst>
          </p:cNvPr>
          <p:cNvSpPr>
            <a:spLocks noGrp="1"/>
          </p:cNvSpPr>
          <p:nvPr>
            <p:ph type="title"/>
          </p:nvPr>
        </p:nvSpPr>
        <p:spPr/>
        <p:txBody>
          <a:bodyPr/>
          <a:lstStyle/>
          <a:p>
            <a:r>
              <a:rPr lang="it-IT" dirty="0"/>
              <a:t>Singular conjugations of </a:t>
            </a:r>
            <a:r>
              <a:rPr lang="it-IT" i="1" dirty="0"/>
              <a:t>uscire</a:t>
            </a:r>
            <a:endParaRPr lang="it-IT" dirty="0"/>
          </a:p>
        </p:txBody>
      </p:sp>
      <p:graphicFrame>
        <p:nvGraphicFramePr>
          <p:cNvPr id="6" name="Table 5" descr="singular conjugation of uscire">
            <a:extLst>
              <a:ext uri="{FF2B5EF4-FFF2-40B4-BE49-F238E27FC236}">
                <a16:creationId xmlns:a16="http://schemas.microsoft.com/office/drawing/2014/main" id="{4A7707CE-1AE0-95E4-3413-F34AFD62CF02}"/>
              </a:ext>
            </a:extLst>
          </p:cNvPr>
          <p:cNvGraphicFramePr>
            <a:graphicFrameLocks noGrp="1"/>
          </p:cNvGraphicFramePr>
          <p:nvPr>
            <p:extLst>
              <p:ext uri="{D42A27DB-BD31-4B8C-83A1-F6EECF244321}">
                <p14:modId xmlns:p14="http://schemas.microsoft.com/office/powerpoint/2010/main" val="2782944648"/>
              </p:ext>
            </p:extLst>
          </p:nvPr>
        </p:nvGraphicFramePr>
        <p:xfrm>
          <a:off x="360000" y="2373728"/>
          <a:ext cx="8408000" cy="2110544"/>
        </p:xfrm>
        <a:graphic>
          <a:graphicData uri="http://schemas.openxmlformats.org/drawingml/2006/table">
            <a:tbl>
              <a:tblPr firstRow="1" bandRow="1">
                <a:tableStyleId>{69012ECD-51FC-41F1-AA8D-1B2483CD663E}</a:tableStyleId>
              </a:tblPr>
              <a:tblGrid>
                <a:gridCol w="4204000">
                  <a:extLst>
                    <a:ext uri="{9D8B030D-6E8A-4147-A177-3AD203B41FA5}">
                      <a16:colId xmlns:a16="http://schemas.microsoft.com/office/drawing/2014/main" val="3009159821"/>
                    </a:ext>
                  </a:extLst>
                </a:gridCol>
                <a:gridCol w="4204000">
                  <a:extLst>
                    <a:ext uri="{9D8B030D-6E8A-4147-A177-3AD203B41FA5}">
                      <a16:colId xmlns:a16="http://schemas.microsoft.com/office/drawing/2014/main" val="873367405"/>
                    </a:ext>
                  </a:extLst>
                </a:gridCol>
              </a:tblGrid>
              <a:tr h="527636">
                <a:tc>
                  <a:txBody>
                    <a:bodyPr/>
                    <a:lstStyle/>
                    <a:p>
                      <a:r>
                        <a:rPr lang="it-IT" sz="2000" i="0" noProof="0" dirty="0" err="1">
                          <a:solidFill>
                            <a:schemeClr val="bg1"/>
                          </a:solidFill>
                        </a:rPr>
                        <a:t>Subject</a:t>
                      </a:r>
                      <a:r>
                        <a:rPr lang="it-IT" sz="2000" i="0" noProof="0" dirty="0">
                          <a:solidFill>
                            <a:schemeClr val="bg1"/>
                          </a:solidFill>
                        </a:rPr>
                        <a:t> </a:t>
                      </a:r>
                      <a:r>
                        <a:rPr lang="it-IT" sz="2000" i="0" noProof="0" dirty="0" err="1">
                          <a:solidFill>
                            <a:schemeClr val="bg1"/>
                          </a:solidFill>
                        </a:rPr>
                        <a:t>pronoun</a:t>
                      </a:r>
                      <a:endParaRPr lang="it-IT" sz="2000" i="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0" noProof="0"/>
                        <a:t>Verb conjugation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660776"/>
                  </a:ext>
                </a:extLst>
              </a:tr>
              <a:tr h="527636">
                <a:tc>
                  <a:txBody>
                    <a:bodyPr/>
                    <a:lstStyle/>
                    <a:p>
                      <a:r>
                        <a:rPr lang="it-IT" sz="2000" i="1" noProof="0"/>
                        <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a:t>esco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465636"/>
                  </a:ext>
                </a:extLst>
              </a:tr>
              <a:tr h="527636">
                <a:tc>
                  <a:txBody>
                    <a:bodyPr/>
                    <a:lstStyle/>
                    <a:p>
                      <a:r>
                        <a:rPr lang="it-IT" sz="2000" i="1" noProof="0"/>
                        <a:t>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dirty="0"/>
                        <a:t>esci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601777"/>
                  </a:ext>
                </a:extLst>
              </a:tr>
              <a:tr h="527636">
                <a:tc>
                  <a:txBody>
                    <a:bodyPr/>
                    <a:lstStyle/>
                    <a:p>
                      <a:r>
                        <a:rPr lang="it-IT" sz="2000" i="1" noProof="0"/>
                        <a:t>lui/lei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dirty="0"/>
                        <a:t>esce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65741"/>
                  </a:ext>
                </a:extLst>
              </a:tr>
            </a:tbl>
          </a:graphicData>
        </a:graphic>
      </p:graphicFrame>
      <p:sp>
        <p:nvSpPr>
          <p:cNvPr id="2" name="Slide Number Placeholder 1">
            <a:extLst>
              <a:ext uri="{FF2B5EF4-FFF2-40B4-BE49-F238E27FC236}">
                <a16:creationId xmlns:a16="http://schemas.microsoft.com/office/drawing/2014/main" id="{E9705E13-3C22-3417-B26B-CE85E2B056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1452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andare a correre</a:t>
            </a:r>
          </a:p>
        </p:txBody>
      </p:sp>
      <p:pic>
        <p:nvPicPr>
          <p:cNvPr id="2" name="Picture 1" descr="Person running.">
            <a:extLst>
              <a:ext uri="{FF2B5EF4-FFF2-40B4-BE49-F238E27FC236}">
                <a16:creationId xmlns:a16="http://schemas.microsoft.com/office/drawing/2014/main" id="{10BE48E0-05F7-ECAE-1C7F-49DB202CAA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53963" y="661130"/>
            <a:ext cx="4084075" cy="5854870"/>
          </a:xfrm>
          <a:prstGeom prst="rect">
            <a:avLst/>
          </a:prstGeom>
        </p:spPr>
      </p:pic>
      <p:sp>
        <p:nvSpPr>
          <p:cNvPr id="6" name="TextBox 5">
            <a:extLst>
              <a:ext uri="{FF2B5EF4-FFF2-40B4-BE49-F238E27FC236}">
                <a16:creationId xmlns:a16="http://schemas.microsoft.com/office/drawing/2014/main" id="{F90883C6-CE01-A6AF-B81C-C0B56268BB74}"/>
              </a:ext>
            </a:extLst>
          </p:cNvPr>
          <p:cNvSpPr txBox="1"/>
          <p:nvPr/>
        </p:nvSpPr>
        <p:spPr>
          <a:xfrm>
            <a:off x="8138037" y="5432352"/>
            <a:ext cx="2301963" cy="461665"/>
          </a:xfrm>
          <a:prstGeom prst="rect">
            <a:avLst/>
          </a:prstGeom>
          <a:noFill/>
        </p:spPr>
        <p:txBody>
          <a:bodyPr wrap="square">
            <a:spAutoFit/>
          </a:bodyPr>
          <a:lstStyle/>
          <a:p>
            <a:r>
              <a:rPr lang="it-IT" i="1" dirty="0"/>
              <a:t>Vado a correre.</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2</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688115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97C2EF-3AA9-C6BD-BBF2-CD5DB183D95E}"/>
              </a:ext>
            </a:extLst>
          </p:cNvPr>
          <p:cNvSpPr>
            <a:spLocks noGrp="1"/>
          </p:cNvSpPr>
          <p:nvPr>
            <p:ph type="title"/>
          </p:nvPr>
        </p:nvSpPr>
        <p:spPr/>
        <p:txBody>
          <a:bodyPr/>
          <a:lstStyle/>
          <a:p>
            <a:r>
              <a:rPr lang="it-IT" i="1" dirty="0"/>
              <a:t>uscire </a:t>
            </a:r>
            <a:r>
              <a:rPr lang="it-IT" dirty="0"/>
              <a:t>(singular conjugations)</a:t>
            </a:r>
          </a:p>
        </p:txBody>
      </p:sp>
      <p:pic>
        <p:nvPicPr>
          <p:cNvPr id="5" name="Picture 4" descr="A close-up of vegetables on shelves.">
            <a:extLst>
              <a:ext uri="{FF2B5EF4-FFF2-40B4-BE49-F238E27FC236}">
                <a16:creationId xmlns:a16="http://schemas.microsoft.com/office/drawing/2014/main" id="{4753E186-403F-D735-A011-CFFF452CFE07}"/>
              </a:ext>
            </a:extLst>
          </p:cNvPr>
          <p:cNvPicPr>
            <a:picLocks noChangeAspect="1"/>
          </p:cNvPicPr>
          <p:nvPr/>
        </p:nvPicPr>
        <p:blipFill>
          <a:blip r:embed="rId3"/>
          <a:stretch>
            <a:fillRect/>
          </a:stretch>
        </p:blipFill>
        <p:spPr>
          <a:xfrm>
            <a:off x="499699" y="1995515"/>
            <a:ext cx="3419036" cy="2262218"/>
          </a:xfrm>
          <a:prstGeom prst="rect">
            <a:avLst/>
          </a:prstGeom>
        </p:spPr>
      </p:pic>
      <p:sp>
        <p:nvSpPr>
          <p:cNvPr id="16" name="TextBox 15">
            <a:extLst>
              <a:ext uri="{FF2B5EF4-FFF2-40B4-BE49-F238E27FC236}">
                <a16:creationId xmlns:a16="http://schemas.microsoft.com/office/drawing/2014/main" id="{8CBDE4A8-A14F-F874-824E-C0909E54252C}"/>
              </a:ext>
            </a:extLst>
          </p:cNvPr>
          <p:cNvSpPr txBox="1"/>
          <p:nvPr/>
        </p:nvSpPr>
        <p:spPr>
          <a:xfrm>
            <a:off x="464527" y="4365114"/>
            <a:ext cx="2605938" cy="400110"/>
          </a:xfrm>
          <a:prstGeom prst="rect">
            <a:avLst/>
          </a:prstGeom>
          <a:noFill/>
        </p:spPr>
        <p:txBody>
          <a:bodyPr wrap="square">
            <a:spAutoFit/>
          </a:bodyPr>
          <a:lstStyle/>
          <a:p>
            <a:r>
              <a:rPr lang="en-AU" sz="2000" b="1" i="1" dirty="0"/>
              <a:t>(io)</a:t>
            </a:r>
            <a:endParaRPr lang="en-AU" sz="2000" dirty="0"/>
          </a:p>
        </p:txBody>
      </p:sp>
      <p:sp>
        <p:nvSpPr>
          <p:cNvPr id="6" name="TextBox 5">
            <a:extLst>
              <a:ext uri="{FF2B5EF4-FFF2-40B4-BE49-F238E27FC236}">
                <a16:creationId xmlns:a16="http://schemas.microsoft.com/office/drawing/2014/main" id="{C79FE17D-1418-03DD-92AE-85C9AC3575FC}"/>
              </a:ext>
            </a:extLst>
          </p:cNvPr>
          <p:cNvSpPr txBox="1"/>
          <p:nvPr/>
        </p:nvSpPr>
        <p:spPr>
          <a:xfrm>
            <a:off x="464528" y="4792004"/>
            <a:ext cx="2605938" cy="400110"/>
          </a:xfrm>
          <a:prstGeom prst="rect">
            <a:avLst/>
          </a:prstGeom>
          <a:noFill/>
        </p:spPr>
        <p:txBody>
          <a:bodyPr wrap="square">
            <a:spAutoFit/>
          </a:bodyPr>
          <a:lstStyle/>
          <a:p>
            <a:r>
              <a:rPr lang="it-IT" sz="2000" b="1" i="1" dirty="0"/>
              <a:t>Esco</a:t>
            </a:r>
            <a:r>
              <a:rPr lang="it-IT" sz="2000" i="1" dirty="0"/>
              <a:t> a fare la spesa.</a:t>
            </a:r>
            <a:endParaRPr lang="it-IT" sz="2000" dirty="0"/>
          </a:p>
        </p:txBody>
      </p:sp>
      <p:pic>
        <p:nvPicPr>
          <p:cNvPr id="15" name="Picture 14" descr="A group of people in a movie theater.">
            <a:extLst>
              <a:ext uri="{FF2B5EF4-FFF2-40B4-BE49-F238E27FC236}">
                <a16:creationId xmlns:a16="http://schemas.microsoft.com/office/drawing/2014/main" id="{08D0BE56-1D9C-A74E-A2FD-7C0CF3B10E53}"/>
              </a:ext>
            </a:extLst>
          </p:cNvPr>
          <p:cNvPicPr>
            <a:picLocks noChangeAspect="1"/>
          </p:cNvPicPr>
          <p:nvPr/>
        </p:nvPicPr>
        <p:blipFill>
          <a:blip r:embed="rId4"/>
          <a:stretch>
            <a:fillRect/>
          </a:stretch>
        </p:blipFill>
        <p:spPr>
          <a:xfrm>
            <a:off x="4275479" y="1995515"/>
            <a:ext cx="3432329" cy="2262218"/>
          </a:xfrm>
          <a:prstGeom prst="rect">
            <a:avLst/>
          </a:prstGeom>
        </p:spPr>
      </p:pic>
      <p:sp>
        <p:nvSpPr>
          <p:cNvPr id="17" name="TextBox 16">
            <a:extLst>
              <a:ext uri="{FF2B5EF4-FFF2-40B4-BE49-F238E27FC236}">
                <a16:creationId xmlns:a16="http://schemas.microsoft.com/office/drawing/2014/main" id="{BFADDF8F-6D91-E1A0-A62F-EAA214F6B648}"/>
              </a:ext>
            </a:extLst>
          </p:cNvPr>
          <p:cNvSpPr txBox="1"/>
          <p:nvPr/>
        </p:nvSpPr>
        <p:spPr>
          <a:xfrm>
            <a:off x="4215809" y="4343528"/>
            <a:ext cx="2703401" cy="400110"/>
          </a:xfrm>
          <a:prstGeom prst="rect">
            <a:avLst/>
          </a:prstGeom>
          <a:noFill/>
        </p:spPr>
        <p:txBody>
          <a:bodyPr wrap="square">
            <a:spAutoFit/>
          </a:bodyPr>
          <a:lstStyle/>
          <a:p>
            <a:r>
              <a:rPr lang="it-IT" sz="2000" b="1" i="1" dirty="0"/>
              <a:t>(tu)</a:t>
            </a:r>
            <a:endParaRPr lang="it-IT" sz="2000" dirty="0"/>
          </a:p>
        </p:txBody>
      </p:sp>
      <p:sp>
        <p:nvSpPr>
          <p:cNvPr id="11" name="TextBox 10">
            <a:extLst>
              <a:ext uri="{FF2B5EF4-FFF2-40B4-BE49-F238E27FC236}">
                <a16:creationId xmlns:a16="http://schemas.microsoft.com/office/drawing/2014/main" id="{8407EEFB-14EA-F0D2-746E-D34D33C99F92}"/>
              </a:ext>
            </a:extLst>
          </p:cNvPr>
          <p:cNvSpPr txBox="1"/>
          <p:nvPr/>
        </p:nvSpPr>
        <p:spPr>
          <a:xfrm>
            <a:off x="4215809" y="4770418"/>
            <a:ext cx="2703401" cy="400110"/>
          </a:xfrm>
          <a:prstGeom prst="rect">
            <a:avLst/>
          </a:prstGeom>
          <a:noFill/>
        </p:spPr>
        <p:txBody>
          <a:bodyPr wrap="square">
            <a:spAutoFit/>
          </a:bodyPr>
          <a:lstStyle/>
          <a:p>
            <a:r>
              <a:rPr lang="it-IT" sz="2000" b="1" i="1" dirty="0"/>
              <a:t>Esci</a:t>
            </a:r>
            <a:r>
              <a:rPr lang="it-IT" sz="2000" i="1" dirty="0"/>
              <a:t> a vedere un film.</a:t>
            </a:r>
            <a:endParaRPr lang="it-IT" sz="2000" dirty="0"/>
          </a:p>
        </p:txBody>
      </p:sp>
      <p:pic>
        <p:nvPicPr>
          <p:cNvPr id="12" name="Picture 11" descr="A person holding a pizza.">
            <a:extLst>
              <a:ext uri="{FF2B5EF4-FFF2-40B4-BE49-F238E27FC236}">
                <a16:creationId xmlns:a16="http://schemas.microsoft.com/office/drawing/2014/main" id="{3A0C090A-6334-B64E-44C9-F68962F90454}"/>
              </a:ext>
            </a:extLst>
          </p:cNvPr>
          <p:cNvPicPr>
            <a:picLocks noChangeAspect="1"/>
          </p:cNvPicPr>
          <p:nvPr/>
        </p:nvPicPr>
        <p:blipFill>
          <a:blip r:embed="rId5"/>
          <a:stretch>
            <a:fillRect/>
          </a:stretch>
        </p:blipFill>
        <p:spPr>
          <a:xfrm>
            <a:off x="8064553" y="1995515"/>
            <a:ext cx="3445332" cy="2262218"/>
          </a:xfrm>
          <a:prstGeom prst="rect">
            <a:avLst/>
          </a:prstGeom>
        </p:spPr>
      </p:pic>
      <p:sp>
        <p:nvSpPr>
          <p:cNvPr id="18" name="TextBox 17">
            <a:extLst>
              <a:ext uri="{FF2B5EF4-FFF2-40B4-BE49-F238E27FC236}">
                <a16:creationId xmlns:a16="http://schemas.microsoft.com/office/drawing/2014/main" id="{E7E1D9CC-17A2-FCBA-082A-514DBCB3A5D0}"/>
              </a:ext>
            </a:extLst>
          </p:cNvPr>
          <p:cNvSpPr txBox="1"/>
          <p:nvPr/>
        </p:nvSpPr>
        <p:spPr>
          <a:xfrm>
            <a:off x="8064553" y="4343528"/>
            <a:ext cx="2890970" cy="400110"/>
          </a:xfrm>
          <a:prstGeom prst="rect">
            <a:avLst/>
          </a:prstGeom>
          <a:noFill/>
        </p:spPr>
        <p:txBody>
          <a:bodyPr wrap="square">
            <a:spAutoFit/>
          </a:bodyPr>
          <a:lstStyle/>
          <a:p>
            <a:r>
              <a:rPr lang="it-IT" sz="2000" b="1" i="1" dirty="0"/>
              <a:t>(lui/lei)</a:t>
            </a:r>
            <a:endParaRPr lang="it-IT" sz="2000" dirty="0"/>
          </a:p>
        </p:txBody>
      </p:sp>
      <p:sp>
        <p:nvSpPr>
          <p:cNvPr id="13" name="TextBox 12">
            <a:extLst>
              <a:ext uri="{FF2B5EF4-FFF2-40B4-BE49-F238E27FC236}">
                <a16:creationId xmlns:a16="http://schemas.microsoft.com/office/drawing/2014/main" id="{632A631B-B444-8678-58C2-06E1B7E3B820}"/>
              </a:ext>
            </a:extLst>
          </p:cNvPr>
          <p:cNvSpPr txBox="1"/>
          <p:nvPr/>
        </p:nvSpPr>
        <p:spPr>
          <a:xfrm>
            <a:off x="8064552" y="4765224"/>
            <a:ext cx="2890971" cy="400110"/>
          </a:xfrm>
          <a:prstGeom prst="rect">
            <a:avLst/>
          </a:prstGeom>
          <a:noFill/>
        </p:spPr>
        <p:txBody>
          <a:bodyPr wrap="square">
            <a:spAutoFit/>
          </a:bodyPr>
          <a:lstStyle/>
          <a:p>
            <a:r>
              <a:rPr lang="it-IT" sz="2000" b="1" i="1" dirty="0"/>
              <a:t>Esce</a:t>
            </a:r>
            <a:r>
              <a:rPr lang="it-IT" sz="2000" i="1" dirty="0"/>
              <a:t> a mangiare pizza.</a:t>
            </a:r>
            <a:endParaRPr lang="it-IT" sz="2000" dirty="0"/>
          </a:p>
        </p:txBody>
      </p:sp>
      <p:sp>
        <p:nvSpPr>
          <p:cNvPr id="2" name="Slide Number Placeholder 1">
            <a:extLst>
              <a:ext uri="{FF2B5EF4-FFF2-40B4-BE49-F238E27FC236}">
                <a16:creationId xmlns:a16="http://schemas.microsoft.com/office/drawing/2014/main" id="{E9705E13-3C22-3417-B26B-CE85E2B0562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dirty="0"/>
          </a:p>
        </p:txBody>
      </p:sp>
    </p:spTree>
    <p:extLst>
      <p:ext uri="{BB962C8B-B14F-4D97-AF65-F5344CB8AC3E}">
        <p14:creationId xmlns:p14="http://schemas.microsoft.com/office/powerpoint/2010/main" val="143413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1000"/>
                                        <p:tgtEl>
                                          <p:spTgt spid="16"/>
                                        </p:tgtEl>
                                      </p:cBhvr>
                                    </p:animEffect>
                                    <p:anim calcmode="lin" valueType="num">
                                      <p:cBhvr>
                                        <p:cTn id="10" dur="1000" fill="hold"/>
                                        <p:tgtEl>
                                          <p:spTgt spid="16"/>
                                        </p:tgtEl>
                                        <p:attrNameLst>
                                          <p:attrName>ppt_x</p:attrName>
                                        </p:attrNameLst>
                                      </p:cBhvr>
                                      <p:tavLst>
                                        <p:tav tm="0">
                                          <p:val>
                                            <p:strVal val="#ppt_x"/>
                                          </p:val>
                                        </p:tav>
                                        <p:tav tm="100000">
                                          <p:val>
                                            <p:strVal val="#ppt_x"/>
                                          </p:val>
                                        </p:tav>
                                      </p:tavLst>
                                    </p:anim>
                                    <p:anim calcmode="lin" valueType="num">
                                      <p:cBhvr>
                                        <p:cTn id="1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17" grpId="0"/>
      <p:bldP spid="11" grpId="0"/>
      <p:bldP spid="18"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dirty="0"/>
              <a:t>Plural conjugations of </a:t>
            </a:r>
            <a:r>
              <a:rPr lang="it-IT" i="1" dirty="0"/>
              <a:t>uscire</a:t>
            </a:r>
          </a:p>
        </p:txBody>
      </p:sp>
      <p:graphicFrame>
        <p:nvGraphicFramePr>
          <p:cNvPr id="2" name="Table 1" descr="plural conjugation of uscire">
            <a:extLst>
              <a:ext uri="{FF2B5EF4-FFF2-40B4-BE49-F238E27FC236}">
                <a16:creationId xmlns:a16="http://schemas.microsoft.com/office/drawing/2014/main" id="{4A7707CE-1AE0-95E4-3413-F34AFD62CF02}"/>
              </a:ext>
            </a:extLst>
          </p:cNvPr>
          <p:cNvGraphicFramePr>
            <a:graphicFrameLocks noGrp="1"/>
          </p:cNvGraphicFramePr>
          <p:nvPr>
            <p:extLst>
              <p:ext uri="{D42A27DB-BD31-4B8C-83A1-F6EECF244321}">
                <p14:modId xmlns:p14="http://schemas.microsoft.com/office/powerpoint/2010/main" val="1889615019"/>
              </p:ext>
            </p:extLst>
          </p:nvPr>
        </p:nvGraphicFramePr>
        <p:xfrm>
          <a:off x="360000" y="2373728"/>
          <a:ext cx="8408000" cy="2110544"/>
        </p:xfrm>
        <a:graphic>
          <a:graphicData uri="http://schemas.openxmlformats.org/drawingml/2006/table">
            <a:tbl>
              <a:tblPr firstRow="1" bandRow="1">
                <a:tableStyleId>{69012ECD-51FC-41F1-AA8D-1B2483CD663E}</a:tableStyleId>
              </a:tblPr>
              <a:tblGrid>
                <a:gridCol w="4204000">
                  <a:extLst>
                    <a:ext uri="{9D8B030D-6E8A-4147-A177-3AD203B41FA5}">
                      <a16:colId xmlns:a16="http://schemas.microsoft.com/office/drawing/2014/main" val="3009159821"/>
                    </a:ext>
                  </a:extLst>
                </a:gridCol>
                <a:gridCol w="4204000">
                  <a:extLst>
                    <a:ext uri="{9D8B030D-6E8A-4147-A177-3AD203B41FA5}">
                      <a16:colId xmlns:a16="http://schemas.microsoft.com/office/drawing/2014/main" val="873367405"/>
                    </a:ext>
                  </a:extLst>
                </a:gridCol>
              </a:tblGrid>
              <a:tr h="527636">
                <a:tc>
                  <a:txBody>
                    <a:bodyPr/>
                    <a:lstStyle/>
                    <a:p>
                      <a:r>
                        <a:rPr lang="it-IT" sz="2000" noProof="0" dirty="0" err="1">
                          <a:solidFill>
                            <a:schemeClr val="bg1"/>
                          </a:solidFill>
                        </a:rPr>
                        <a:t>Subject</a:t>
                      </a:r>
                      <a:r>
                        <a:rPr lang="it-IT" sz="2000" noProof="0" dirty="0">
                          <a:solidFill>
                            <a:schemeClr val="bg1"/>
                          </a:solidFill>
                        </a:rPr>
                        <a:t> </a:t>
                      </a:r>
                      <a:r>
                        <a:rPr lang="it-IT" sz="2000" noProof="0" dirty="0" err="1">
                          <a:solidFill>
                            <a:schemeClr val="bg1"/>
                          </a:solidFill>
                        </a:rPr>
                        <a:t>pronoun</a:t>
                      </a:r>
                      <a:endParaRPr lang="it-IT" sz="20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noProof="0"/>
                        <a:t>Verb conjugation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5660776"/>
                  </a:ext>
                </a:extLst>
              </a:tr>
              <a:tr h="527636">
                <a:tc>
                  <a:txBody>
                    <a:bodyPr/>
                    <a:lstStyle/>
                    <a:p>
                      <a:r>
                        <a:rPr lang="it-IT" sz="2000" i="1" noProof="0"/>
                        <a:t>noi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a:t>usciamo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465636"/>
                  </a:ext>
                </a:extLst>
              </a:tr>
              <a:tr h="527636">
                <a:tc>
                  <a:txBody>
                    <a:bodyPr/>
                    <a:lstStyle/>
                    <a:p>
                      <a:r>
                        <a:rPr lang="it-IT" sz="2000" i="1" noProof="0"/>
                        <a:t>voi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a:t>uscite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9601777"/>
                  </a:ext>
                </a:extLst>
              </a:tr>
              <a:tr h="527636">
                <a:tc>
                  <a:txBody>
                    <a:bodyPr/>
                    <a:lstStyle/>
                    <a:p>
                      <a:r>
                        <a:rPr lang="it-IT" sz="2000" i="1" noProof="0"/>
                        <a:t>loro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2000" i="1" noProof="0" dirty="0"/>
                        <a:t>escono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65741"/>
                  </a:ext>
                </a:extLst>
              </a:tr>
            </a:tbl>
          </a:graphicData>
        </a:graphic>
      </p:graphicFrame>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21</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27624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FB70243-7D51-9B28-0620-2DB0F96F7535}"/>
              </a:ext>
            </a:extLst>
          </p:cNvPr>
          <p:cNvSpPr>
            <a:spLocks noGrp="1"/>
          </p:cNvSpPr>
          <p:nvPr>
            <p:ph type="title"/>
          </p:nvPr>
        </p:nvSpPr>
        <p:spPr>
          <a:xfrm>
            <a:off x="360000" y="360000"/>
            <a:ext cx="5982185" cy="545601"/>
          </a:xfrm>
        </p:spPr>
        <p:txBody>
          <a:bodyPr/>
          <a:lstStyle/>
          <a:p>
            <a:r>
              <a:rPr lang="it-IT" i="1" dirty="0"/>
              <a:t>uscire </a:t>
            </a:r>
            <a:r>
              <a:rPr lang="it-IT" dirty="0"/>
              <a:t>(</a:t>
            </a:r>
            <a:r>
              <a:rPr lang="it-IT" dirty="0" err="1"/>
              <a:t>plural</a:t>
            </a:r>
            <a:r>
              <a:rPr lang="it-IT" dirty="0"/>
              <a:t> </a:t>
            </a:r>
            <a:r>
              <a:rPr lang="it-IT" dirty="0" err="1"/>
              <a:t>conjugations</a:t>
            </a:r>
            <a:r>
              <a:rPr lang="it-IT" dirty="0"/>
              <a:t>)</a:t>
            </a:r>
          </a:p>
        </p:txBody>
      </p:sp>
      <p:pic>
        <p:nvPicPr>
          <p:cNvPr id="2" name="Picture 1" descr="Two people leaving a shop.">
            <a:extLst>
              <a:ext uri="{FF2B5EF4-FFF2-40B4-BE49-F238E27FC236}">
                <a16:creationId xmlns:a16="http://schemas.microsoft.com/office/drawing/2014/main" id="{612AB978-8E01-D87D-9205-E8F99B27C94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70595" y="1625598"/>
            <a:ext cx="3634101" cy="2823951"/>
          </a:xfrm>
          <a:prstGeom prst="rect">
            <a:avLst/>
          </a:prstGeom>
        </p:spPr>
      </p:pic>
      <p:sp>
        <p:nvSpPr>
          <p:cNvPr id="6" name="TextBox 5">
            <a:extLst>
              <a:ext uri="{FF2B5EF4-FFF2-40B4-BE49-F238E27FC236}">
                <a16:creationId xmlns:a16="http://schemas.microsoft.com/office/drawing/2014/main" id="{D23EFD76-326A-BBE4-4849-48C3F860A97D}"/>
              </a:ext>
            </a:extLst>
          </p:cNvPr>
          <p:cNvSpPr txBox="1"/>
          <p:nvPr/>
        </p:nvSpPr>
        <p:spPr>
          <a:xfrm>
            <a:off x="329998" y="4600716"/>
            <a:ext cx="2180494" cy="707886"/>
          </a:xfrm>
          <a:prstGeom prst="rect">
            <a:avLst/>
          </a:prstGeom>
          <a:noFill/>
        </p:spPr>
        <p:txBody>
          <a:bodyPr wrap="square">
            <a:spAutoFit/>
          </a:bodyPr>
          <a:lstStyle/>
          <a:p>
            <a:r>
              <a:rPr lang="it-IT" sz="2000" b="1" i="1" dirty="0">
                <a:solidFill>
                  <a:schemeClr val="tx1"/>
                </a:solidFill>
              </a:rPr>
              <a:t>(</a:t>
            </a:r>
            <a:r>
              <a:rPr lang="it-IT" sz="2000" b="1" i="1" dirty="0"/>
              <a:t>N</a:t>
            </a:r>
            <a:r>
              <a:rPr lang="it-IT" sz="2000" b="1" i="1" dirty="0">
                <a:solidFill>
                  <a:schemeClr val="tx1"/>
                </a:solidFill>
              </a:rPr>
              <a:t>oi) usciamo </a:t>
            </a:r>
            <a:r>
              <a:rPr lang="it-IT" sz="2000" i="1" dirty="0">
                <a:solidFill>
                  <a:schemeClr val="tx1"/>
                </a:solidFill>
              </a:rPr>
              <a:t>a fare lo shopping.</a:t>
            </a:r>
            <a:endParaRPr lang="it-IT" sz="2000" dirty="0"/>
          </a:p>
        </p:txBody>
      </p:sp>
      <p:pic>
        <p:nvPicPr>
          <p:cNvPr id="7" name="Picture 6" descr="Group of people walking in the street.">
            <a:extLst>
              <a:ext uri="{FF2B5EF4-FFF2-40B4-BE49-F238E27FC236}">
                <a16:creationId xmlns:a16="http://schemas.microsoft.com/office/drawing/2014/main" id="{4DB947F0-4223-2FDB-7146-47ACFEEA8F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1815" y="1625598"/>
            <a:ext cx="3768882" cy="2823951"/>
          </a:xfrm>
          <a:prstGeom prst="rect">
            <a:avLst/>
          </a:prstGeom>
        </p:spPr>
      </p:pic>
      <p:sp>
        <p:nvSpPr>
          <p:cNvPr id="9" name="TextBox 8">
            <a:extLst>
              <a:ext uri="{FF2B5EF4-FFF2-40B4-BE49-F238E27FC236}">
                <a16:creationId xmlns:a16="http://schemas.microsoft.com/office/drawing/2014/main" id="{82518E6E-E483-DA80-71F7-08CA4289DDF0}"/>
              </a:ext>
            </a:extLst>
          </p:cNvPr>
          <p:cNvSpPr txBox="1"/>
          <p:nvPr/>
        </p:nvSpPr>
        <p:spPr>
          <a:xfrm>
            <a:off x="4261815" y="4600716"/>
            <a:ext cx="2430866" cy="707886"/>
          </a:xfrm>
          <a:prstGeom prst="rect">
            <a:avLst/>
          </a:prstGeom>
          <a:noFill/>
        </p:spPr>
        <p:txBody>
          <a:bodyPr wrap="square">
            <a:spAutoFit/>
          </a:bodyPr>
          <a:lstStyle/>
          <a:p>
            <a:r>
              <a:rPr lang="it-IT" sz="2000" b="1" i="1" dirty="0">
                <a:solidFill>
                  <a:schemeClr val="tx1"/>
                </a:solidFill>
              </a:rPr>
              <a:t>(</a:t>
            </a:r>
            <a:r>
              <a:rPr lang="it-IT" sz="2000" b="1" i="1" dirty="0"/>
              <a:t>V</a:t>
            </a:r>
            <a:r>
              <a:rPr lang="it-IT" sz="2000" b="1" i="1" dirty="0">
                <a:solidFill>
                  <a:schemeClr val="tx1"/>
                </a:solidFill>
              </a:rPr>
              <a:t>oi) uscite </a:t>
            </a:r>
            <a:r>
              <a:rPr lang="it-IT" sz="2000" i="1" dirty="0"/>
              <a:t>questo pomeriggio</a:t>
            </a:r>
            <a:r>
              <a:rPr lang="it-IT" sz="2000" i="1" dirty="0">
                <a:solidFill>
                  <a:schemeClr val="tx1"/>
                </a:solidFill>
              </a:rPr>
              <a:t>?</a:t>
            </a:r>
            <a:endParaRPr lang="it-IT" sz="2000" dirty="0"/>
          </a:p>
        </p:txBody>
      </p:sp>
      <p:pic>
        <p:nvPicPr>
          <p:cNvPr id="10" name="Picture 9" descr="Three young women dressed to go out.">
            <a:extLst>
              <a:ext uri="{FF2B5EF4-FFF2-40B4-BE49-F238E27FC236}">
                <a16:creationId xmlns:a16="http://schemas.microsoft.com/office/drawing/2014/main" id="{043FBD48-D126-513D-1A03-7A33E7ECE454}"/>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287816" y="1625598"/>
            <a:ext cx="3449619" cy="2823951"/>
          </a:xfrm>
          <a:prstGeom prst="rect">
            <a:avLst/>
          </a:prstGeom>
        </p:spPr>
      </p:pic>
      <p:sp>
        <p:nvSpPr>
          <p:cNvPr id="12" name="TextBox 11">
            <a:extLst>
              <a:ext uri="{FF2B5EF4-FFF2-40B4-BE49-F238E27FC236}">
                <a16:creationId xmlns:a16="http://schemas.microsoft.com/office/drawing/2014/main" id="{7C70D2A5-F224-E1CD-A7A2-2E93AA2C314D}"/>
              </a:ext>
            </a:extLst>
          </p:cNvPr>
          <p:cNvSpPr txBox="1"/>
          <p:nvPr/>
        </p:nvSpPr>
        <p:spPr>
          <a:xfrm>
            <a:off x="8287816" y="4600716"/>
            <a:ext cx="1989035" cy="707886"/>
          </a:xfrm>
          <a:prstGeom prst="rect">
            <a:avLst/>
          </a:prstGeom>
          <a:noFill/>
        </p:spPr>
        <p:txBody>
          <a:bodyPr wrap="square">
            <a:spAutoFit/>
          </a:bodyPr>
          <a:lstStyle/>
          <a:p>
            <a:r>
              <a:rPr lang="it-IT" sz="2000" b="1" i="1" dirty="0"/>
              <a:t>(Loro) e</a:t>
            </a:r>
            <a:r>
              <a:rPr lang="it-IT" sz="2000" b="1" i="1" dirty="0">
                <a:solidFill>
                  <a:schemeClr val="tx1"/>
                </a:solidFill>
              </a:rPr>
              <a:t>scono</a:t>
            </a:r>
            <a:r>
              <a:rPr lang="it-IT" sz="2000" i="1" dirty="0">
                <a:solidFill>
                  <a:schemeClr val="tx1"/>
                </a:solidFill>
              </a:rPr>
              <a:t> insieme la sera.</a:t>
            </a:r>
            <a:endParaRPr lang="it-IT" sz="2000"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22</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75440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dirty="0">
                <a:hlinkClick r:id="rId3">
                  <a:extLst>
                    <a:ext uri="{A12FA001-AC4F-418D-AE19-62706E023703}">
                      <ahyp:hlinkClr xmlns:ahyp="http://schemas.microsoft.com/office/drawing/2018/hyperlinkcolor" val="tx"/>
                    </a:ext>
                  </a:extLst>
                </a:hlinkClick>
              </a:rPr>
              <a:t>© State of New South Wales (Department of Education), 2024 </a:t>
            </a:r>
            <a:endParaRPr lang="en-AU" dirty="0"/>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54842" y="1493838"/>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(Cth)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(Cth). The department accepts no responsibility for content on third-party websites. </a:t>
            </a:r>
          </a:p>
        </p:txBody>
      </p:sp>
      <p:pic>
        <p:nvPicPr>
          <p:cNvPr id="1036" name="Picture 12" descr="Creative Commons Attribution licence logo">
            <a:extLst>
              <a:ext uri="{FF2B5EF4-FFF2-40B4-BE49-F238E27FC236}">
                <a16:creationId xmlns:a16="http://schemas.microsoft.com/office/drawing/2014/main" id="{05829CEB-4804-F2B2-D767-87B62D988E6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44972" y="3052542"/>
            <a:ext cx="1406523" cy="48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andare al cinema</a:t>
            </a:r>
          </a:p>
        </p:txBody>
      </p:sp>
      <p:pic>
        <p:nvPicPr>
          <p:cNvPr id="2" name="Picture 1" descr="Cinema.">
            <a:extLst>
              <a:ext uri="{FF2B5EF4-FFF2-40B4-BE49-F238E27FC236}">
                <a16:creationId xmlns:a16="http://schemas.microsoft.com/office/drawing/2014/main" id="{91D36C7A-CA76-2355-51BE-7F46486E31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14418" y="632800"/>
            <a:ext cx="4163163" cy="5934646"/>
          </a:xfrm>
          <a:prstGeom prst="rect">
            <a:avLst/>
          </a:prstGeom>
        </p:spPr>
      </p:pic>
      <p:sp>
        <p:nvSpPr>
          <p:cNvPr id="6" name="TextBox 5">
            <a:extLst>
              <a:ext uri="{FF2B5EF4-FFF2-40B4-BE49-F238E27FC236}">
                <a16:creationId xmlns:a16="http://schemas.microsoft.com/office/drawing/2014/main" id="{A6F4AE6B-6C78-0E13-3AA4-502DA02697E9}"/>
              </a:ext>
            </a:extLst>
          </p:cNvPr>
          <p:cNvSpPr txBox="1"/>
          <p:nvPr/>
        </p:nvSpPr>
        <p:spPr>
          <a:xfrm>
            <a:off x="8177581" y="5627424"/>
            <a:ext cx="2645664" cy="461665"/>
          </a:xfrm>
          <a:prstGeom prst="rect">
            <a:avLst/>
          </a:prstGeom>
          <a:noFill/>
        </p:spPr>
        <p:txBody>
          <a:bodyPr wrap="square">
            <a:spAutoFit/>
          </a:bodyPr>
          <a:lstStyle/>
          <a:p>
            <a:r>
              <a:rPr lang="en-AU" i="1" dirty="0"/>
              <a:t>Vado al cinema.</a:t>
            </a:r>
            <a:endParaRPr lang="en-AU"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3</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78278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andare alla spiaggia</a:t>
            </a:r>
          </a:p>
        </p:txBody>
      </p:sp>
      <p:pic>
        <p:nvPicPr>
          <p:cNvPr id="2" name="Picture 1" descr="Person going to the beach.">
            <a:extLst>
              <a:ext uri="{FF2B5EF4-FFF2-40B4-BE49-F238E27FC236}">
                <a16:creationId xmlns:a16="http://schemas.microsoft.com/office/drawing/2014/main" id="{E9A58050-8E8C-4447-77B7-B06B3F6DC0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21629" y="769121"/>
            <a:ext cx="3981178" cy="5782289"/>
          </a:xfrm>
          <a:prstGeom prst="rect">
            <a:avLst/>
          </a:prstGeom>
        </p:spPr>
      </p:pic>
      <p:sp>
        <p:nvSpPr>
          <p:cNvPr id="6" name="TextBox 5">
            <a:extLst>
              <a:ext uri="{FF2B5EF4-FFF2-40B4-BE49-F238E27FC236}">
                <a16:creationId xmlns:a16="http://schemas.microsoft.com/office/drawing/2014/main" id="{A9FB4EAA-6D07-02F9-F9F6-91DD016F0C01}"/>
              </a:ext>
            </a:extLst>
          </p:cNvPr>
          <p:cNvSpPr txBox="1"/>
          <p:nvPr/>
        </p:nvSpPr>
        <p:spPr>
          <a:xfrm>
            <a:off x="7979974" y="5721566"/>
            <a:ext cx="3144026" cy="461665"/>
          </a:xfrm>
          <a:prstGeom prst="rect">
            <a:avLst/>
          </a:prstGeom>
          <a:noFill/>
        </p:spPr>
        <p:txBody>
          <a:bodyPr wrap="square">
            <a:spAutoFit/>
          </a:bodyPr>
          <a:lstStyle/>
          <a:p>
            <a:r>
              <a:rPr lang="it-IT" i="1" dirty="0"/>
              <a:t>Vado alla spiaggia.</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4</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71781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andare in pizzeria</a:t>
            </a:r>
          </a:p>
        </p:txBody>
      </p:sp>
      <p:pic>
        <p:nvPicPr>
          <p:cNvPr id="2" name="Picture 1" descr="Pizza oven at pizzeria.">
            <a:extLst>
              <a:ext uri="{FF2B5EF4-FFF2-40B4-BE49-F238E27FC236}">
                <a16:creationId xmlns:a16="http://schemas.microsoft.com/office/drawing/2014/main" id="{605C2268-7A04-0704-6C34-53CDE116C5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1860" y="749957"/>
            <a:ext cx="4101307" cy="5748043"/>
          </a:xfrm>
          <a:prstGeom prst="rect">
            <a:avLst/>
          </a:prstGeom>
        </p:spPr>
      </p:pic>
      <p:sp>
        <p:nvSpPr>
          <p:cNvPr id="6" name="TextBox 5">
            <a:extLst>
              <a:ext uri="{FF2B5EF4-FFF2-40B4-BE49-F238E27FC236}">
                <a16:creationId xmlns:a16="http://schemas.microsoft.com/office/drawing/2014/main" id="{5AFAA624-6D99-CF13-D88B-B451D56A81F7}"/>
              </a:ext>
            </a:extLst>
          </p:cNvPr>
          <p:cNvSpPr txBox="1"/>
          <p:nvPr/>
        </p:nvSpPr>
        <p:spPr>
          <a:xfrm>
            <a:off x="8262539" y="5749344"/>
            <a:ext cx="2767584" cy="461665"/>
          </a:xfrm>
          <a:prstGeom prst="rect">
            <a:avLst/>
          </a:prstGeom>
          <a:noFill/>
        </p:spPr>
        <p:txBody>
          <a:bodyPr wrap="square">
            <a:spAutoFit/>
          </a:bodyPr>
          <a:lstStyle/>
          <a:p>
            <a:r>
              <a:rPr lang="en-AU" i="1" dirty="0"/>
              <a:t>Vado in pizzeria.</a:t>
            </a:r>
            <a:endParaRPr lang="en-AU"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5</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1824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andare in città</a:t>
            </a:r>
          </a:p>
        </p:txBody>
      </p:sp>
      <p:pic>
        <p:nvPicPr>
          <p:cNvPr id="2" name="Picture 1" descr="City.">
            <a:extLst>
              <a:ext uri="{FF2B5EF4-FFF2-40B4-BE49-F238E27FC236}">
                <a16:creationId xmlns:a16="http://schemas.microsoft.com/office/drawing/2014/main" id="{196A69F4-FE71-B39C-9991-0550F79BE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82626" y="916891"/>
            <a:ext cx="3981177" cy="5660580"/>
          </a:xfrm>
          <a:prstGeom prst="rect">
            <a:avLst/>
          </a:prstGeom>
        </p:spPr>
      </p:pic>
      <p:sp>
        <p:nvSpPr>
          <p:cNvPr id="6" name="TextBox 5">
            <a:extLst>
              <a:ext uri="{FF2B5EF4-FFF2-40B4-BE49-F238E27FC236}">
                <a16:creationId xmlns:a16="http://schemas.microsoft.com/office/drawing/2014/main" id="{56526856-9AC0-C232-3FBA-C586F69EFD92}"/>
              </a:ext>
            </a:extLst>
          </p:cNvPr>
          <p:cNvSpPr txBox="1"/>
          <p:nvPr/>
        </p:nvSpPr>
        <p:spPr>
          <a:xfrm>
            <a:off x="8205216" y="5554272"/>
            <a:ext cx="2023872" cy="461665"/>
          </a:xfrm>
          <a:prstGeom prst="rect">
            <a:avLst/>
          </a:prstGeom>
          <a:noFill/>
        </p:spPr>
        <p:txBody>
          <a:bodyPr wrap="square">
            <a:spAutoFit/>
          </a:bodyPr>
          <a:lstStyle/>
          <a:p>
            <a:r>
              <a:rPr lang="it-IT" i="1" dirty="0"/>
              <a:t>Vado in città.</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6</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326419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andare in palestra</a:t>
            </a:r>
          </a:p>
        </p:txBody>
      </p:sp>
      <p:pic>
        <p:nvPicPr>
          <p:cNvPr id="2" name="Picture 1" descr="Person going to the gym.">
            <a:extLst>
              <a:ext uri="{FF2B5EF4-FFF2-40B4-BE49-F238E27FC236}">
                <a16:creationId xmlns:a16="http://schemas.microsoft.com/office/drawing/2014/main" id="{367F84EA-4176-0BDC-B390-08206726BE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1419" y="867225"/>
            <a:ext cx="4162604" cy="5782289"/>
          </a:xfrm>
          <a:prstGeom prst="rect">
            <a:avLst/>
          </a:prstGeom>
        </p:spPr>
      </p:pic>
      <p:sp>
        <p:nvSpPr>
          <p:cNvPr id="5" name="TextBox 4">
            <a:extLst>
              <a:ext uri="{FF2B5EF4-FFF2-40B4-BE49-F238E27FC236}">
                <a16:creationId xmlns:a16="http://schemas.microsoft.com/office/drawing/2014/main" id="{9ED0805C-A233-7A99-B34B-EF1AAD0A16B6}"/>
              </a:ext>
            </a:extLst>
          </p:cNvPr>
          <p:cNvSpPr txBox="1"/>
          <p:nvPr/>
        </p:nvSpPr>
        <p:spPr>
          <a:xfrm>
            <a:off x="8575872" y="5700576"/>
            <a:ext cx="2548128" cy="461665"/>
          </a:xfrm>
          <a:prstGeom prst="rect">
            <a:avLst/>
          </a:prstGeom>
          <a:noFill/>
        </p:spPr>
        <p:txBody>
          <a:bodyPr wrap="square">
            <a:spAutoFit/>
          </a:bodyPr>
          <a:lstStyle/>
          <a:p>
            <a:r>
              <a:rPr lang="en-AU" i="1" dirty="0"/>
              <a:t>Vado in palestra.</a:t>
            </a:r>
            <a:endParaRPr lang="en-AU"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7</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4837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it-IT" i="1" dirty="0"/>
              <a:t>fare un giro in bici</a:t>
            </a:r>
          </a:p>
        </p:txBody>
      </p:sp>
      <p:pic>
        <p:nvPicPr>
          <p:cNvPr id="2" name="Picture 1" descr="Person going for a bike ride.">
            <a:extLst>
              <a:ext uri="{FF2B5EF4-FFF2-40B4-BE49-F238E27FC236}">
                <a16:creationId xmlns:a16="http://schemas.microsoft.com/office/drawing/2014/main" id="{2602822E-6023-B30A-6C5E-D054FEE90B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81439" y="905601"/>
            <a:ext cx="3946751" cy="5645809"/>
          </a:xfrm>
          <a:prstGeom prst="rect">
            <a:avLst/>
          </a:prstGeom>
        </p:spPr>
      </p:pic>
      <p:sp>
        <p:nvSpPr>
          <p:cNvPr id="6" name="TextBox 5">
            <a:extLst>
              <a:ext uri="{FF2B5EF4-FFF2-40B4-BE49-F238E27FC236}">
                <a16:creationId xmlns:a16="http://schemas.microsoft.com/office/drawing/2014/main" id="{06784F39-36B4-6D8C-AF8D-5B75DDAF58D1}"/>
              </a:ext>
            </a:extLst>
          </p:cNvPr>
          <p:cNvSpPr txBox="1"/>
          <p:nvPr/>
        </p:nvSpPr>
        <p:spPr>
          <a:xfrm>
            <a:off x="8090114" y="5834688"/>
            <a:ext cx="3199677" cy="461665"/>
          </a:xfrm>
          <a:prstGeom prst="rect">
            <a:avLst/>
          </a:prstGeom>
          <a:noFill/>
        </p:spPr>
        <p:txBody>
          <a:bodyPr wrap="square">
            <a:spAutoFit/>
          </a:bodyPr>
          <a:lstStyle/>
          <a:p>
            <a:r>
              <a:rPr lang="it-IT" i="1" dirty="0"/>
              <a:t>Faccio un giro in bici.</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8</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416215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16B58A-0A90-2207-1276-498727808BD0}"/>
              </a:ext>
            </a:extLst>
          </p:cNvPr>
          <p:cNvSpPr>
            <a:spLocks noGrp="1"/>
          </p:cNvSpPr>
          <p:nvPr>
            <p:ph type="title"/>
          </p:nvPr>
        </p:nvSpPr>
        <p:spPr/>
        <p:txBody>
          <a:bodyPr anchor="t">
            <a:normAutofit/>
          </a:bodyPr>
          <a:lstStyle/>
          <a:p>
            <a:r>
              <a:rPr lang="en-AU" i="1" dirty="0"/>
              <a:t>fare lo skateboard</a:t>
            </a:r>
          </a:p>
        </p:txBody>
      </p:sp>
      <p:pic>
        <p:nvPicPr>
          <p:cNvPr id="5" name="Picture 4" descr="Person skateboarding .">
            <a:extLst>
              <a:ext uri="{FF2B5EF4-FFF2-40B4-BE49-F238E27FC236}">
                <a16:creationId xmlns:a16="http://schemas.microsoft.com/office/drawing/2014/main" id="{0AEB1112-06BA-F1EA-2BBF-2E5A22469D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29269" y="799768"/>
            <a:ext cx="4187941" cy="5698232"/>
          </a:xfrm>
          <a:prstGeom prst="rect">
            <a:avLst/>
          </a:prstGeom>
        </p:spPr>
      </p:pic>
      <p:sp>
        <p:nvSpPr>
          <p:cNvPr id="2" name="TextBox 1">
            <a:extLst>
              <a:ext uri="{FF2B5EF4-FFF2-40B4-BE49-F238E27FC236}">
                <a16:creationId xmlns:a16="http://schemas.microsoft.com/office/drawing/2014/main" id="{5933340C-BD02-DD54-8EE4-0CFE7E843CFD}"/>
              </a:ext>
            </a:extLst>
          </p:cNvPr>
          <p:cNvSpPr txBox="1"/>
          <p:nvPr/>
        </p:nvSpPr>
        <p:spPr>
          <a:xfrm>
            <a:off x="8338464" y="5834688"/>
            <a:ext cx="3145536" cy="461665"/>
          </a:xfrm>
          <a:prstGeom prst="rect">
            <a:avLst/>
          </a:prstGeom>
          <a:noFill/>
        </p:spPr>
        <p:txBody>
          <a:bodyPr wrap="square">
            <a:spAutoFit/>
          </a:bodyPr>
          <a:lstStyle/>
          <a:p>
            <a:r>
              <a:rPr lang="it-IT" i="1" dirty="0"/>
              <a:t>Faccio lo skateboard.</a:t>
            </a:r>
            <a:endParaRPr lang="it-IT" dirty="0"/>
          </a:p>
        </p:txBody>
      </p:sp>
      <p:sp>
        <p:nvSpPr>
          <p:cNvPr id="3" name="Slide Number Placeholder 2">
            <a:extLst>
              <a:ext uri="{FF2B5EF4-FFF2-40B4-BE49-F238E27FC236}">
                <a16:creationId xmlns:a16="http://schemas.microsoft.com/office/drawing/2014/main" id="{030EDE2A-4F3E-0CC3-366D-60685299D442}"/>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marL="0" marR="0" lvl="0" indent="0" defTabSz="457173" rtl="0" eaLnBrk="1" fontAlgn="auto" latinLnBrk="0" hangingPunct="1">
              <a:lnSpc>
                <a:spcPct val="90000"/>
              </a:lnSpc>
              <a:spcBef>
                <a:spcPts val="0"/>
              </a:spcBef>
              <a:spcAft>
                <a:spcPts val="600"/>
              </a:spcAft>
              <a:buClrTx/>
              <a:buSzTx/>
              <a:buFontTx/>
              <a:buNone/>
              <a:tabLst/>
              <a:defRPr/>
            </a:pPr>
            <a:fld id="{10A01DC5-1685-4615-8240-15192985C6A2}" type="slidenum">
              <a:rPr kumimoji="0" lang="en-AU" b="0" i="0" u="none" strike="noStrike" kern="1200" cap="none" spc="0" normalizeH="0" baseline="0" noProof="0" smtClean="0">
                <a:ln>
                  <a:noFill/>
                </a:ln>
                <a:effectLst/>
                <a:uLnTx/>
                <a:uFillTx/>
              </a:rPr>
              <a:pPr marL="0" marR="0" lvl="0" indent="0" defTabSz="457173" rtl="0" eaLnBrk="1" fontAlgn="auto" latinLnBrk="0" hangingPunct="1">
                <a:lnSpc>
                  <a:spcPct val="90000"/>
                </a:lnSpc>
                <a:spcBef>
                  <a:spcPts val="0"/>
                </a:spcBef>
                <a:spcAft>
                  <a:spcPts val="600"/>
                </a:spcAft>
                <a:buClrTx/>
                <a:buSzTx/>
                <a:buFontTx/>
                <a:buNone/>
                <a:tabLst/>
                <a:defRPr/>
              </a:pPr>
              <a:t>9</a:t>
            </a:fld>
            <a:endParaRPr kumimoji="0" lang="en-AU"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56276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1518</Words>
  <Application>Microsoft Office PowerPoint</Application>
  <PresentationFormat>Widescreen</PresentationFormat>
  <Paragraphs>261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Public Sans Light</vt:lpstr>
      <vt:lpstr>Public Sans</vt:lpstr>
      <vt:lpstr>Times New Roman</vt:lpstr>
      <vt:lpstr>Arial</vt:lpstr>
      <vt:lpstr>3_NSWG Corporate</vt:lpstr>
      <vt:lpstr>Leisure activities</vt:lpstr>
      <vt:lpstr>andare a correre</vt:lpstr>
      <vt:lpstr>andare al cinema</vt:lpstr>
      <vt:lpstr>andare alla spiaggia</vt:lpstr>
      <vt:lpstr>andare in pizzeria</vt:lpstr>
      <vt:lpstr>andare in città</vt:lpstr>
      <vt:lpstr>andare in palestra</vt:lpstr>
      <vt:lpstr>fare un giro in bici</vt:lpstr>
      <vt:lpstr>fare lo skateboard</vt:lpstr>
      <vt:lpstr>fare una passeggiata</vt:lpstr>
      <vt:lpstr>giocare a – to play (game or sport)</vt:lpstr>
      <vt:lpstr>suonare – to play (instrument)</vt:lpstr>
      <vt:lpstr>uscire con gli amici</vt:lpstr>
      <vt:lpstr>guardare la TV/Netflix</vt:lpstr>
      <vt:lpstr>usare i social (media)</vt:lpstr>
      <vt:lpstr>chattare online</vt:lpstr>
      <vt:lpstr>List of leisure activities</vt:lpstr>
      <vt:lpstr>Irregular verb – uscire</vt:lpstr>
      <vt:lpstr>Singular conjugations of uscire</vt:lpstr>
      <vt:lpstr>uscire (singular conjugations)</vt:lpstr>
      <vt:lpstr>Plural conjugations of uscire</vt:lpstr>
      <vt:lpstr>uscire (plural conjugations)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Leisure activities</dc:title>
  <dc:creator>NSW Department of Education</dc:creator>
  <dcterms:created xsi:type="dcterms:W3CDTF">2024-09-24T00:55:11Z</dcterms:created>
  <dcterms:modified xsi:type="dcterms:W3CDTF">2024-09-24T00:55:29Z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2024-09-24T00:55:20Z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369073dc-412d-4b2b-992a-bf8c15e658be</vt:lpwstr>
  </property>
  <property fmtid="{D5CDD505-2E9C-101B-9397-08002B2CF9AE}" pid="8" name="MSIP_Label_b603dfd7-d93a-4381-a340-2995d8282205_ContentBits">
    <vt:lpwstr>0</vt:lpwstr>
  </property>
</Properties>
</file>