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31"/>
  </p:notesMasterIdLst>
  <p:handoutMasterIdLst>
    <p:handoutMasterId r:id="rId32"/>
  </p:handoutMasterIdLst>
  <p:sldIdLst>
    <p:sldId id="485" r:id="rId2"/>
    <p:sldId id="2141411584" r:id="rId3"/>
    <p:sldId id="2141411601" r:id="rId4"/>
    <p:sldId id="2141411597" r:id="rId5"/>
    <p:sldId id="2141411593" r:id="rId6"/>
    <p:sldId id="2141411602" r:id="rId7"/>
    <p:sldId id="2141411599" r:id="rId8"/>
    <p:sldId id="2141411590" r:id="rId9"/>
    <p:sldId id="2141411603" r:id="rId10"/>
    <p:sldId id="2141411598" r:id="rId11"/>
    <p:sldId id="2141411594" r:id="rId12"/>
    <p:sldId id="2141411604" r:id="rId13"/>
    <p:sldId id="2141411600" r:id="rId14"/>
    <p:sldId id="2141411595" r:id="rId15"/>
    <p:sldId id="2141411611" r:id="rId16"/>
    <p:sldId id="2141411581" r:id="rId17"/>
    <p:sldId id="2141411605" r:id="rId18"/>
    <p:sldId id="2141411591" r:id="rId19"/>
    <p:sldId id="2141411606" r:id="rId20"/>
    <p:sldId id="2141411586" r:id="rId21"/>
    <p:sldId id="2141411607" r:id="rId22"/>
    <p:sldId id="2141411592" r:id="rId23"/>
    <p:sldId id="2141411608" r:id="rId24"/>
    <p:sldId id="2141411583" r:id="rId25"/>
    <p:sldId id="2141411609" r:id="rId26"/>
    <p:sldId id="2141411582" r:id="rId27"/>
    <p:sldId id="2141411610" r:id="rId28"/>
    <p:sldId id="2141411596" r:id="rId29"/>
    <p:sldId id="2141411556" r:id="rId30"/>
  </p:sldIdLst>
  <p:sldSz cx="12192000" cy="6858000"/>
  <p:notesSz cx="6858000" cy="9144000"/>
  <p:embeddedFontLst>
    <p:embeddedFont>
      <p:font typeface="Public Sans" pitchFamily="2" charset="0"/>
      <p:regular r:id="rId33"/>
      <p:bold r:id="rId34"/>
      <p:italic r:id="rId35"/>
      <p:boldItalic r:id="rId36"/>
    </p:embeddedFont>
    <p:embeddedFont>
      <p:font typeface="Public Sans Light" pitchFamily="2" charset="0"/>
      <p:regular r:id="rId37"/>
      <p:italic r:id="rId3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D3C3C79F-0297-4EC3-AE6B-98DA82E56DE6}">
          <p14:sldIdLst>
            <p14:sldId id="485"/>
            <p14:sldId id="2141411584"/>
            <p14:sldId id="2141411601"/>
            <p14:sldId id="2141411597"/>
            <p14:sldId id="2141411593"/>
            <p14:sldId id="2141411602"/>
            <p14:sldId id="2141411599"/>
            <p14:sldId id="2141411590"/>
            <p14:sldId id="2141411603"/>
            <p14:sldId id="2141411598"/>
            <p14:sldId id="2141411594"/>
            <p14:sldId id="2141411604"/>
            <p14:sldId id="2141411600"/>
            <p14:sldId id="2141411595"/>
            <p14:sldId id="2141411611"/>
            <p14:sldId id="2141411581"/>
            <p14:sldId id="2141411605"/>
            <p14:sldId id="2141411591"/>
            <p14:sldId id="2141411606"/>
            <p14:sldId id="2141411586"/>
            <p14:sldId id="2141411607"/>
            <p14:sldId id="2141411592"/>
            <p14:sldId id="2141411608"/>
            <p14:sldId id="2141411583"/>
            <p14:sldId id="2141411609"/>
            <p14:sldId id="2141411582"/>
            <p14:sldId id="2141411610"/>
            <p14:sldId id="2141411596"/>
          </p14:sldIdLst>
        </p14:section>
        <p14:section name="Copyright &amp; Referencing" id="{AADF0A9D-2732-4BD2-863E-4D527F1C2E30}">
          <p14:sldIdLst>
            <p14:sldId id="2141411556"/>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C"/>
    <a:srgbClr val="CBEDFD"/>
    <a:srgbClr val="CDD3D6"/>
    <a:srgbClr val="EBEBEB"/>
    <a:srgbClr val="146CFD"/>
    <a:srgbClr val="0070C0"/>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34ACA4-F683-40FC-9118-F0D969F92505}" v="7" dt="2024-09-24T00:47:48.25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947" autoAdjust="0"/>
    <p:restoredTop sz="57030" autoAdjust="0"/>
  </p:normalViewPr>
  <p:slideViewPr>
    <p:cSldViewPr snapToGrid="0">
      <p:cViewPr varScale="1">
        <p:scale>
          <a:sx n="56" d="100"/>
          <a:sy n="56" d="100"/>
        </p:scale>
        <p:origin x="1836" y="39"/>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24/09/2024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noProof="0" dirty="0">
                <a:ea typeface="Calibri"/>
                <a:cs typeface="Calibri"/>
              </a:rPr>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noProof="0" dirty="0"/>
              <a:t>Remind students they have seen the verb </a:t>
            </a:r>
            <a:r>
              <a:rPr lang="it-IT" sz="1200" b="0" i="1" noProof="0" dirty="0"/>
              <a:t>andare</a:t>
            </a:r>
            <a:r>
              <a:rPr lang="it-IT" sz="1200" b="0" noProof="0" dirty="0"/>
              <a:t> before. Ask if they remember what it means.</a:t>
            </a:r>
          </a:p>
          <a:p>
            <a:r>
              <a:rPr lang="it-IT" sz="1200" b="0" noProof="0" dirty="0">
                <a:ea typeface="Calibri"/>
                <a:cs typeface="Calibri"/>
              </a:rPr>
              <a:t>This is a resource to revise the complete conjugation of </a:t>
            </a:r>
            <a:r>
              <a:rPr lang="it-IT" sz="1200" b="0" i="1" noProof="0" dirty="0">
                <a:ea typeface="Calibri"/>
                <a:cs typeface="Calibri"/>
              </a:rPr>
              <a:t>andare </a:t>
            </a:r>
            <a:r>
              <a:rPr lang="it-IT" sz="1200" b="0" i="0" noProof="0" dirty="0">
                <a:ea typeface="Calibri"/>
                <a:cs typeface="Calibri"/>
              </a:rPr>
              <a:t>as an irregular verb. </a:t>
            </a:r>
          </a:p>
          <a:p>
            <a:endParaRPr lang="it-IT" sz="1200" b="0" i="0" noProof="0" dirty="0">
              <a:ea typeface="Calibri"/>
              <a:cs typeface="Calibri"/>
            </a:endParaRPr>
          </a:p>
          <a:p>
            <a:r>
              <a:rPr lang="it-IT" sz="1200" b="0" noProof="0" dirty="0">
                <a:ea typeface="Calibri"/>
                <a:cs typeface="Calibri"/>
              </a:rPr>
              <a:t>It is broken into 2 parts: singular verb forms then plural verb forms. To avoid cognitive overload, it is suggested to revise the singular forms first, then the plural. Note that there is familiar vocabulary from previous units of work in the sentences that accompany each conjugation.</a:t>
            </a:r>
          </a:p>
          <a:p>
            <a:r>
              <a:rPr lang="it-IT" sz="1200" b="0" noProof="0" dirty="0">
                <a:ea typeface="Calibri"/>
                <a:cs typeface="Calibri"/>
              </a:rPr>
              <a:t>Suggested questions for revision are also included. </a:t>
            </a:r>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213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0" dirty="0"/>
              <a:t>Use this slide to practise asking a range of students if they go to the park.</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705427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1" noProof="0" dirty="0"/>
              <a:t>Teacher notes:</a:t>
            </a:r>
          </a:p>
          <a:p>
            <a:r>
              <a:rPr lang="it-IT" sz="1200" b="0" i="0" noProof="0" dirty="0"/>
              <a:t>Ask students if they remember how to say ‘to go to the movies/cinema’.</a:t>
            </a:r>
          </a:p>
          <a:p>
            <a:endParaRPr lang="it-IT" sz="1200" b="1"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1" noProof="0" dirty="0"/>
              <a:t>CLICK </a:t>
            </a:r>
            <a:r>
              <a:rPr lang="it-IT" sz="1200" b="0" noProof="0" dirty="0"/>
              <a:t>to reveal </a:t>
            </a:r>
            <a:r>
              <a:rPr lang="it-IT" sz="1200" b="1" i="1" noProof="0" dirty="0"/>
              <a:t>andare al cinema</a:t>
            </a:r>
            <a:endParaRPr lang="it-IT" sz="1200" b="1"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noProof="0" dirty="0"/>
              <a:t>Use choral repetition as necessary. </a:t>
            </a:r>
            <a:endParaRPr lang="it-IT" sz="1200" b="1" noProof="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604683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dirty="0"/>
              <a:t>Use the 4 images on the slide – me, you, he and she – to practise the conjugations. </a:t>
            </a:r>
          </a:p>
          <a:p>
            <a:r>
              <a:rPr lang="en-AU" sz="1200" b="0" dirty="0"/>
              <a:t>I go to school – </a:t>
            </a:r>
            <a:r>
              <a:rPr lang="en-AU" sz="1200" b="0" i="1" dirty="0"/>
              <a:t>Vado al cinema</a:t>
            </a:r>
            <a:r>
              <a:rPr lang="en-AU" sz="1200" b="0" dirty="0"/>
              <a:t>.</a:t>
            </a:r>
          </a:p>
          <a:p>
            <a:r>
              <a:rPr lang="en-AU" sz="1200" b="0" dirty="0"/>
              <a:t>You go to school – </a:t>
            </a:r>
            <a:r>
              <a:rPr lang="en-AU" sz="1200" b="0" i="1" dirty="0"/>
              <a:t>Vai al cinema</a:t>
            </a:r>
            <a:r>
              <a:rPr lang="en-AU" sz="1200" b="0" dirty="0"/>
              <a:t>.</a:t>
            </a:r>
          </a:p>
          <a:p>
            <a:r>
              <a:rPr lang="en-AU" sz="1200" b="0" dirty="0"/>
              <a:t>He goes to school – </a:t>
            </a:r>
            <a:r>
              <a:rPr lang="en-AU" sz="1200" b="0" i="1" dirty="0"/>
              <a:t>Va al cinema</a:t>
            </a:r>
            <a:r>
              <a:rPr lang="en-AU" sz="1200" b="0" dirty="0"/>
              <a:t>.</a:t>
            </a:r>
          </a:p>
          <a:p>
            <a:r>
              <a:rPr lang="en-AU" sz="1200" b="0" dirty="0"/>
              <a:t>She goes to school – </a:t>
            </a:r>
            <a:r>
              <a:rPr lang="en-AU" sz="1200" b="0" i="1" dirty="0"/>
              <a:t>Va al cinema</a:t>
            </a:r>
            <a:r>
              <a:rPr lang="en-AU" sz="1200" b="0" dirty="0"/>
              <a:t>.</a:t>
            </a:r>
          </a:p>
          <a:p>
            <a:endParaRPr lang="en-AU" sz="1200" dirty="0"/>
          </a:p>
          <a:p>
            <a:r>
              <a:rPr lang="en-AU" sz="1200" dirty="0"/>
              <a:t>Point to the image and have students repeat the correct conjugation. When students are confident, ask individual students for the conjugation which matches the image you point to each time.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74864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0" dirty="0"/>
              <a:t>Use this slide to practise asking a range of students if they go to the cinema.</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531049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1" noProof="0"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noProof="0" dirty="0"/>
              <a:t>Ask students if they remember how to say ‘to go to the shop’.</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1" noProof="0" dirty="0"/>
              <a:t>CLICK </a:t>
            </a:r>
            <a:r>
              <a:rPr lang="it-IT" sz="1200" b="0" noProof="0" dirty="0"/>
              <a:t>to reveal </a:t>
            </a:r>
            <a:r>
              <a:rPr lang="it-IT" sz="1200" b="1" i="1" noProof="0" dirty="0"/>
              <a:t>andare al negozio</a:t>
            </a:r>
            <a:endParaRPr lang="it-IT" sz="1200" b="0" noProof="0" dirty="0"/>
          </a:p>
          <a:p>
            <a:endParaRPr lang="it-IT" sz="1200" b="0"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noProof="0" dirty="0"/>
              <a:t>Use choral repetition as necessary. </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noProof="0" dirty="0"/>
              <a:t>Use questions to practise revision of the conjugations such as:</a:t>
            </a:r>
          </a:p>
          <a:p>
            <a:r>
              <a:rPr lang="it-IT" sz="1200" b="0" i="1" noProof="0" dirty="0"/>
              <a:t>Quando…? </a:t>
            </a:r>
          </a:p>
          <a:p>
            <a:r>
              <a:rPr lang="it-IT" sz="1200" b="0" i="1" noProof="0" dirty="0"/>
              <a:t>Come vai/va…? </a:t>
            </a:r>
          </a:p>
          <a:p>
            <a:r>
              <a:rPr lang="it-IT" sz="1200" b="0" i="1" noProof="0" dirty="0"/>
              <a:t>Con chi vai/va …?</a:t>
            </a:r>
          </a:p>
          <a:p>
            <a:r>
              <a:rPr lang="it-IT" sz="1200" b="1" i="0" noProof="0" dirty="0"/>
              <a:t>(Scaffolding has been removed at this point – add scaffolding back in, if required for your students.)</a:t>
            </a:r>
          </a:p>
          <a:p>
            <a:endParaRPr lang="en-AU" b="1" i="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633505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noProof="0" dirty="0"/>
              <a:t>Teacher notes:</a:t>
            </a:r>
          </a:p>
          <a:p>
            <a:r>
              <a:rPr lang="it-IT" sz="1200" noProof="0" dirty="0"/>
              <a:t>Use the 4 images on the slide – me, you, he and she – to practise the conjugations. </a:t>
            </a:r>
          </a:p>
          <a:p>
            <a:r>
              <a:rPr lang="it-IT" sz="1200" b="0" noProof="0" dirty="0"/>
              <a:t>I go to the shop – </a:t>
            </a:r>
            <a:r>
              <a:rPr lang="it-IT" sz="1200" b="0" i="1" noProof="0" dirty="0"/>
              <a:t>Vado al negozio</a:t>
            </a:r>
            <a:r>
              <a:rPr lang="it-IT" sz="1200" b="0" noProof="0" dirty="0"/>
              <a:t>.</a:t>
            </a:r>
          </a:p>
          <a:p>
            <a:r>
              <a:rPr lang="it-IT" sz="1200" b="0" noProof="0" dirty="0"/>
              <a:t>You go to the shop – </a:t>
            </a:r>
            <a:r>
              <a:rPr lang="it-IT" sz="1200" b="0" i="1" noProof="0" dirty="0"/>
              <a:t>Vai al negozio</a:t>
            </a:r>
            <a:r>
              <a:rPr lang="it-IT" sz="1200" b="0" noProof="0" dirty="0"/>
              <a:t>.</a:t>
            </a:r>
          </a:p>
          <a:p>
            <a:r>
              <a:rPr lang="it-IT" sz="1200" b="0" noProof="0" dirty="0"/>
              <a:t>He goes to the shop – </a:t>
            </a:r>
            <a:r>
              <a:rPr lang="it-IT" sz="1200" b="0" i="1" noProof="0" dirty="0"/>
              <a:t>Va al negozio</a:t>
            </a:r>
            <a:r>
              <a:rPr lang="it-IT" sz="1200" b="0" noProof="0" dirty="0"/>
              <a:t>.</a:t>
            </a:r>
          </a:p>
          <a:p>
            <a:r>
              <a:rPr lang="it-IT" sz="1200" b="0" noProof="0" dirty="0"/>
              <a:t>She goes to the shop – </a:t>
            </a:r>
            <a:r>
              <a:rPr lang="it-IT" sz="1200" b="0" i="1" noProof="0" dirty="0"/>
              <a:t>Va al negozio</a:t>
            </a:r>
            <a:r>
              <a:rPr lang="it-IT" sz="1200" b="0" noProof="0" dirty="0"/>
              <a:t>.</a:t>
            </a:r>
          </a:p>
          <a:p>
            <a:endParaRPr lang="it-IT" sz="1200" noProof="0" dirty="0"/>
          </a:p>
          <a:p>
            <a:r>
              <a:rPr lang="it-IT" sz="1200" noProof="0" dirty="0"/>
              <a:t>Point to the image and have students repeat the correct conjugation. When students are confident, ask individual students for the conjugation which matches the image you point to each time.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639771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dirty="0"/>
              <a:t>Teacher notes:</a:t>
            </a:r>
          </a:p>
          <a:p>
            <a:r>
              <a:rPr lang="en-AU" sz="1200" i="0" dirty="0"/>
              <a:t>Conjugation of the singular forms of </a:t>
            </a:r>
            <a:r>
              <a:rPr lang="en-AU" sz="1200" i="1" dirty="0"/>
              <a:t>andare. </a:t>
            </a:r>
            <a:endParaRPr lang="en-AU" sz="1200" i="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1876840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dirty="0"/>
              <a:t>Depending on student ability, this slide could be completed individually or in small groups.</a:t>
            </a:r>
          </a:p>
          <a:p>
            <a:r>
              <a:rPr lang="en-AU" sz="1200" b="1" dirty="0"/>
              <a:t>(CLICK to reveal answers.)</a:t>
            </a:r>
          </a:p>
          <a:p>
            <a:r>
              <a:rPr lang="en-AU" sz="1200" dirty="0"/>
              <a:t>For students requiring additional support, provide the English sentences on a page, with the Italian sentences cut out into strips. Students then match the English to the Italian.</a:t>
            </a: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221978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noProof="0" dirty="0"/>
              <a:t>Teacher notes:</a:t>
            </a:r>
          </a:p>
          <a:p>
            <a:r>
              <a:rPr lang="it-IT" sz="1200" b="0" noProof="0" dirty="0"/>
              <a:t>In the next slides, focus on revising the </a:t>
            </a:r>
            <a:r>
              <a:rPr lang="it-IT" sz="1200" b="1" noProof="0" dirty="0"/>
              <a:t>plural</a:t>
            </a:r>
            <a:r>
              <a:rPr lang="it-IT" sz="1200" b="0" noProof="0" dirty="0"/>
              <a:t> conjugations of the verb </a:t>
            </a:r>
            <a:r>
              <a:rPr lang="it-IT" sz="1200" b="0" i="1" noProof="0" dirty="0"/>
              <a:t>andare</a:t>
            </a:r>
            <a:r>
              <a:rPr lang="it-IT" sz="1200" b="0" noProof="0" dirty="0"/>
              <a:t>. </a:t>
            </a:r>
          </a:p>
          <a:p>
            <a:r>
              <a:rPr lang="it-IT" sz="1200" b="0" noProof="0" dirty="0"/>
              <a:t>Ask students if they remember how to say ‘to go to the beach’.</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1" noProof="0" dirty="0"/>
              <a:t>CLICK </a:t>
            </a:r>
            <a:r>
              <a:rPr lang="it-IT" sz="1200" b="0" noProof="0" dirty="0"/>
              <a:t>to reveal</a:t>
            </a:r>
            <a:r>
              <a:rPr lang="it-IT" sz="1200" b="1" noProof="0" dirty="0"/>
              <a:t> </a:t>
            </a:r>
            <a:r>
              <a:rPr lang="it-IT" sz="1200" b="1" i="1" noProof="0" dirty="0"/>
              <a:t>andare alla spiaggia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it-IT" sz="1200" b="0" noProof="0" dirty="0"/>
          </a:p>
          <a:p>
            <a:r>
              <a:rPr lang="it-IT" sz="1200" b="0" noProof="0" dirty="0"/>
              <a:t>This is an example of </a:t>
            </a:r>
            <a:r>
              <a:rPr lang="it-IT" sz="1200" b="0" i="1" noProof="0" dirty="0"/>
              <a:t>andare </a:t>
            </a:r>
            <a:r>
              <a:rPr lang="it-IT" sz="1200" b="1" i="1" noProof="0" dirty="0"/>
              <a:t>alla</a:t>
            </a:r>
            <a:r>
              <a:rPr lang="it-IT" sz="1200" b="0" i="0" noProof="0" dirty="0"/>
              <a:t>.</a:t>
            </a:r>
            <a:r>
              <a:rPr lang="it-IT" sz="1200" b="0" i="1" noProof="0" dirty="0"/>
              <a:t> </a:t>
            </a:r>
            <a:r>
              <a:rPr lang="it-IT" sz="1200" b="0" i="0" noProof="0" dirty="0"/>
              <a:t>Ask students why the preposition has changed from </a:t>
            </a:r>
            <a:r>
              <a:rPr lang="it-IT" sz="1200" b="0" i="1" noProof="0" dirty="0"/>
              <a:t>al </a:t>
            </a:r>
            <a:r>
              <a:rPr lang="it-IT" sz="1200" b="0" i="0" noProof="0" dirty="0"/>
              <a:t>to</a:t>
            </a:r>
            <a:r>
              <a:rPr lang="it-IT" sz="1200" b="0" i="1" noProof="0" dirty="0"/>
              <a:t> alla. </a:t>
            </a:r>
            <a:r>
              <a:rPr lang="it-IT" sz="1200" b="0" i="0" noProof="0" dirty="0"/>
              <a:t>Students must identify </a:t>
            </a:r>
            <a:r>
              <a:rPr lang="it-IT" sz="1200" b="0" i="1" noProof="0" dirty="0"/>
              <a:t>la spaggia </a:t>
            </a:r>
            <a:r>
              <a:rPr lang="it-IT" sz="1200" b="0" i="0" noProof="0" dirty="0"/>
              <a:t>as a feminine noun, therefore </a:t>
            </a:r>
            <a:r>
              <a:rPr lang="it-IT" sz="1200" b="0" i="1" noProof="0" dirty="0"/>
              <a:t>a</a:t>
            </a:r>
            <a:r>
              <a:rPr lang="it-IT" sz="1200" b="0" i="0" noProof="0" dirty="0"/>
              <a:t> + </a:t>
            </a:r>
            <a:r>
              <a:rPr lang="it-IT" sz="1200" b="0" i="1" noProof="0" dirty="0"/>
              <a:t>la</a:t>
            </a:r>
            <a:r>
              <a:rPr lang="it-IT" sz="1200" b="0" i="0" noProof="0" dirty="0"/>
              <a:t> = </a:t>
            </a:r>
            <a:r>
              <a:rPr lang="it-IT" sz="1200" b="1" i="1" noProof="0" dirty="0"/>
              <a:t>alla</a:t>
            </a: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3079467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dirty="0"/>
              <a:t>Use the 3 images on the slide – we, you (plural) and they – to practise the conjugations.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We go to the beach – </a:t>
            </a:r>
            <a:r>
              <a:rPr lang="it-IT" sz="1200" b="0" i="1" noProof="0" dirty="0"/>
              <a:t>Andiamo alla spiaggia.</a:t>
            </a:r>
            <a:endParaRPr lang="it-IT" sz="1200" b="0" noProof="0" dirty="0"/>
          </a:p>
          <a:p>
            <a:r>
              <a:rPr lang="it-IT" sz="1200" b="0" noProof="0" dirty="0"/>
              <a:t>You (pl.) go to the beach – </a:t>
            </a:r>
            <a:r>
              <a:rPr lang="it-IT" sz="1200" b="0" i="1" noProof="0" dirty="0"/>
              <a:t>Andate alla spiaggia.</a:t>
            </a:r>
            <a:endParaRPr lang="it-IT" sz="1200" b="0" noProof="0" dirty="0"/>
          </a:p>
          <a:p>
            <a:r>
              <a:rPr lang="it-IT" sz="1200" b="0" noProof="0" dirty="0"/>
              <a:t>They go to the beach – </a:t>
            </a:r>
            <a:r>
              <a:rPr lang="it-IT" sz="1200" b="0" i="1" noProof="0" dirty="0"/>
              <a:t>Vanno alla spiaggia.</a:t>
            </a:r>
          </a:p>
          <a:p>
            <a:endParaRPr lang="en-AU" sz="1200" dirty="0"/>
          </a:p>
          <a:p>
            <a:r>
              <a:rPr lang="en-AU" sz="1200" dirty="0"/>
              <a:t>Point to the image and have students repeat the correct conjugation. When students are confident, ask individual students for the conjugation which matches the image you point to each time.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804965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noProof="0"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noProof="0" dirty="0"/>
              <a:t>Ask students if they remember how to say ‘to go to school’?</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1" noProof="0" dirty="0"/>
              <a:t>CLICK</a:t>
            </a:r>
            <a:r>
              <a:rPr lang="it-IT" sz="1200" b="0" noProof="0" dirty="0"/>
              <a:t> to reveal </a:t>
            </a:r>
            <a:r>
              <a:rPr lang="it-IT" sz="1200" b="1" i="1" noProof="0" dirty="0"/>
              <a:t>andare a scuola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it-IT" sz="1200" b="0"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noProof="0" dirty="0"/>
              <a:t>Revise the singular conjugations of the verb by asking them if they remember how to say:</a:t>
            </a:r>
            <a:endParaRPr lang="it-IT" sz="1200" b="1" noProof="0" dirty="0"/>
          </a:p>
          <a:p>
            <a:endParaRPr lang="it-IT" sz="1200" b="0" noProof="0" dirty="0"/>
          </a:p>
          <a:p>
            <a:r>
              <a:rPr lang="it-IT" sz="1200" b="0" noProof="0" dirty="0"/>
              <a:t>I go to school – </a:t>
            </a:r>
            <a:r>
              <a:rPr lang="it-IT" sz="1200" b="0" i="1" noProof="0" dirty="0"/>
              <a:t>Vado a scuola</a:t>
            </a:r>
            <a:r>
              <a:rPr lang="it-IT" sz="1200" b="0" noProof="0" dirty="0"/>
              <a:t>.</a:t>
            </a:r>
          </a:p>
          <a:p>
            <a:r>
              <a:rPr lang="it-IT" sz="1200" b="0" noProof="0" dirty="0"/>
              <a:t>You go to school – </a:t>
            </a:r>
            <a:r>
              <a:rPr lang="it-IT" sz="1200" b="0" i="1" noProof="0" dirty="0"/>
              <a:t>Vai a scuola</a:t>
            </a:r>
            <a:r>
              <a:rPr lang="it-IT" sz="1200" b="0" noProof="0" dirty="0"/>
              <a:t>.</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noProof="0" dirty="0"/>
              <a:t>He goes to school – </a:t>
            </a:r>
            <a:r>
              <a:rPr lang="it-IT" sz="1200" b="0" i="1" noProof="0" dirty="0"/>
              <a:t>Va a scuola</a:t>
            </a:r>
            <a:r>
              <a:rPr lang="it-IT" sz="1200" b="0" noProof="0" dirty="0"/>
              <a:t>.</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noProof="0" dirty="0"/>
              <a:t>She goes to school – </a:t>
            </a:r>
            <a:r>
              <a:rPr lang="it-IT" sz="1200" b="0" i="1" noProof="0" dirty="0"/>
              <a:t>Va a scuola</a:t>
            </a:r>
            <a:r>
              <a:rPr lang="it-IT" sz="1200" b="0" noProof="0" dirty="0"/>
              <a: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it-IT" sz="1200" b="0"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noProof="0" dirty="0"/>
              <a:t>Remind students,</a:t>
            </a:r>
            <a:r>
              <a:rPr lang="it-IT" sz="1200" noProof="0" dirty="0"/>
              <a:t> </a:t>
            </a:r>
            <a:r>
              <a:rPr lang="it-IT" sz="1200" noProof="0" dirty="0">
                <a:highlight>
                  <a:srgbClr val="FFFF00"/>
                </a:highlight>
              </a:rPr>
              <a:t>as with the regular verbs they have been practising, </a:t>
            </a:r>
            <a:r>
              <a:rPr lang="it-IT" sz="1200" noProof="0" dirty="0"/>
              <a:t>it is common in Italian not to use the personal pronoun. </a:t>
            </a:r>
            <a:endParaRPr lang="it-IT" sz="1200" b="0"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i="0" noProof="0" dirty="0"/>
              <a:t>However, in the case of </a:t>
            </a:r>
            <a:r>
              <a:rPr lang="it-IT" sz="1200" b="0" i="1" noProof="0" dirty="0"/>
              <a:t>Va a scuola</a:t>
            </a:r>
            <a:r>
              <a:rPr lang="it-IT" sz="1200" b="0" i="0" noProof="0" dirty="0"/>
              <a:t>, </a:t>
            </a:r>
            <a:r>
              <a:rPr lang="it-IT" sz="1200" b="0" noProof="0" dirty="0"/>
              <a:t>ask students </a:t>
            </a:r>
            <a:r>
              <a:rPr lang="it-IT" sz="1200" noProof="0" dirty="0"/>
              <a:t>how they would be able to determine if the sentence means </a:t>
            </a:r>
            <a:r>
              <a:rPr lang="it-IT" sz="1200" i="0" noProof="0" dirty="0"/>
              <a:t>‘</a:t>
            </a:r>
            <a:r>
              <a:rPr lang="it-IT" sz="1200" b="1" i="0" noProof="0" dirty="0"/>
              <a:t>H</a:t>
            </a:r>
            <a:r>
              <a:rPr lang="it-IT" sz="1200" b="1" noProof="0" dirty="0"/>
              <a:t>e</a:t>
            </a:r>
            <a:r>
              <a:rPr lang="it-IT" sz="1200" noProof="0" dirty="0"/>
              <a:t> is going to school’ or ‘</a:t>
            </a:r>
            <a:r>
              <a:rPr lang="it-IT" sz="1200" b="1" noProof="0" dirty="0"/>
              <a:t>She</a:t>
            </a:r>
            <a:r>
              <a:rPr lang="it-IT" sz="1200" noProof="0" dirty="0"/>
              <a:t> is going to school’. Remind them of the importance of the context, ensuring that the subject of the sentence has been made clear prior to this sentence, or the meaning will not be clear. If in doubt, the subject pronoun or name should be used.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it-IT" sz="1200" b="1" noProof="0" dirty="0"/>
          </a:p>
          <a:p>
            <a:r>
              <a:rPr lang="it-IT" sz="1200" b="0" i="0" noProof="0" dirty="0"/>
              <a:t>Remind students that </a:t>
            </a:r>
            <a:r>
              <a:rPr lang="it-IT" sz="1200" b="0" i="1" noProof="0" dirty="0"/>
              <a:t>andare</a:t>
            </a:r>
            <a:r>
              <a:rPr lang="it-IT" sz="1200" b="0" noProof="0" dirty="0"/>
              <a:t> is generally followed by the preposition </a:t>
            </a:r>
            <a:r>
              <a:rPr lang="it-IT" sz="1200" b="0" i="1" noProof="0" dirty="0"/>
              <a:t>a </a:t>
            </a:r>
            <a:r>
              <a:rPr lang="it-IT" sz="1200" b="0" noProof="0" dirty="0"/>
              <a:t>(to).</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984245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0" dirty="0"/>
              <a:t>Ask students if they remember how to say ‘to go to the stadium’.</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CLICK</a:t>
            </a:r>
            <a:r>
              <a:rPr lang="en-AU" sz="1200" b="0" dirty="0"/>
              <a:t> </a:t>
            </a:r>
            <a:r>
              <a:rPr lang="it-IT" sz="1200" b="1" i="1" noProof="0" dirty="0"/>
              <a:t>andare allo stadio</a:t>
            </a:r>
            <a:endParaRPr lang="it-IT" sz="1200" b="1" noProof="0" dirty="0"/>
          </a:p>
          <a:p>
            <a:r>
              <a:rPr lang="en-AU" sz="1200" b="0" dirty="0"/>
              <a:t>Ask students why the preposition has changed to </a:t>
            </a:r>
            <a:r>
              <a:rPr lang="en-AU" sz="1200" b="0" i="1" dirty="0"/>
              <a:t>allo stadio</a:t>
            </a:r>
            <a:r>
              <a:rPr lang="en-AU" sz="1200" b="0" dirty="0"/>
              <a:t>? Remind students of the rule </a:t>
            </a:r>
            <a:r>
              <a:rPr lang="en-AU" sz="1200" b="0" i="1" dirty="0"/>
              <a:t>a + lo = </a:t>
            </a:r>
            <a:r>
              <a:rPr lang="en-AU" sz="1200" b="1" i="1" dirty="0"/>
              <a:t>allo</a:t>
            </a:r>
            <a:r>
              <a:rPr lang="en-AU" sz="1200" b="0" dirty="0"/>
              <a:t>.</a:t>
            </a:r>
          </a:p>
          <a:p>
            <a:endParaRPr lang="en-AU" sz="1200" b="0" i="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Use choral repetition as necessary.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Use questions to practise the conjugations such as:</a:t>
            </a:r>
          </a:p>
          <a:p>
            <a:endParaRPr lang="en-AU" sz="1200" b="0" dirty="0"/>
          </a:p>
          <a:p>
            <a:r>
              <a:rPr lang="it-IT" sz="1200" b="0" i="1" noProof="0" dirty="0"/>
              <a:t>Quando…? </a:t>
            </a:r>
          </a:p>
          <a:p>
            <a:r>
              <a:rPr lang="it-IT" sz="1200" b="0" i="1" noProof="0" dirty="0"/>
              <a:t>Come andate…? </a:t>
            </a:r>
          </a:p>
          <a:p>
            <a:r>
              <a:rPr lang="it-IT" sz="1200" b="0" i="1" noProof="0" dirty="0"/>
              <a:t>Con chi andate…?</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i="1" noProof="0" dirty="0"/>
              <a:t>Perché andate …?</a:t>
            </a:r>
          </a:p>
          <a:p>
            <a:endParaRPr lang="en-AU" b="0" i="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120236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dirty="0"/>
              <a:t>Use the 3 images on the slide – we, you (plural) and they – to practise the conjugations.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We go to the stadium – </a:t>
            </a:r>
            <a:r>
              <a:rPr lang="it-IT" sz="1200" b="0" i="1" noProof="0" dirty="0"/>
              <a:t>Andiamo allo stadio.</a:t>
            </a:r>
            <a:endParaRPr lang="it-IT" sz="1200" b="0"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noProof="0" dirty="0"/>
              <a:t>You (pl.) go to the stadium – </a:t>
            </a:r>
            <a:r>
              <a:rPr lang="it-IT" sz="1200" b="0" i="1" noProof="0" dirty="0"/>
              <a:t>Andate allo stadio.</a:t>
            </a:r>
            <a:endParaRPr lang="it-IT" sz="1200" b="0"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noProof="0" dirty="0"/>
              <a:t>They go to the stadium – </a:t>
            </a:r>
            <a:r>
              <a:rPr lang="it-IT" sz="1200" b="0" i="1" noProof="0" dirty="0"/>
              <a:t>Vanno allo stadio.</a:t>
            </a:r>
            <a:endParaRPr lang="it-IT" sz="1200" b="0" noProof="0" dirty="0"/>
          </a:p>
          <a:p>
            <a:endParaRPr lang="en-AU" sz="1200" dirty="0"/>
          </a:p>
          <a:p>
            <a:r>
              <a:rPr lang="en-AU" sz="1200" dirty="0"/>
              <a:t>Point to the image and have students repeat the correct conjugation. When students are confident, ask individual students for the conjugation which matches the image you point to each time.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995593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0" dirty="0"/>
              <a:t>Ask students if they remember how to say ‘to go to the city’.</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CLICK</a:t>
            </a:r>
            <a:r>
              <a:rPr lang="en-AU" sz="1200" b="0" dirty="0"/>
              <a:t> </a:t>
            </a:r>
            <a:r>
              <a:rPr lang="it-IT" sz="1200" b="1" i="1" noProof="0" dirty="0"/>
              <a:t>andare in città</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b="1" dirty="0"/>
          </a:p>
          <a:p>
            <a:r>
              <a:rPr lang="en-AU" sz="1200" b="0" dirty="0"/>
              <a:t>Remind students that some expressions with </a:t>
            </a:r>
            <a:r>
              <a:rPr lang="en-AU" sz="1200" b="0" i="1" dirty="0"/>
              <a:t>andare</a:t>
            </a:r>
            <a:r>
              <a:rPr lang="en-AU" sz="1200" b="0" dirty="0"/>
              <a:t> use </a:t>
            </a:r>
            <a:r>
              <a:rPr lang="en-AU" sz="1200" b="0" i="1" dirty="0"/>
              <a:t>andare in </a:t>
            </a:r>
            <a:r>
              <a:rPr lang="en-AU" sz="1200" b="0" dirty="0"/>
              <a:t>not </a:t>
            </a:r>
            <a:r>
              <a:rPr lang="en-AU" sz="1200" b="0" i="1" dirty="0"/>
              <a:t>andare a</a:t>
            </a:r>
            <a:r>
              <a:rPr lang="en-AU" sz="1200" b="0" dirty="0"/>
              <a:t>. Remind students that </a:t>
            </a:r>
            <a:r>
              <a:rPr lang="en-AU" sz="1200" b="0" i="1" dirty="0"/>
              <a:t>in</a:t>
            </a:r>
            <a:r>
              <a:rPr lang="en-AU" sz="1200" b="0" dirty="0"/>
              <a:t> is used with most countries, states, regions, with addresses (</a:t>
            </a:r>
            <a:r>
              <a:rPr lang="en-AU" sz="1200" b="0" i="1" dirty="0"/>
              <a:t>in via </a:t>
            </a:r>
            <a:r>
              <a:rPr lang="en-AU" sz="1200" b="0" dirty="0"/>
              <a:t>…, </a:t>
            </a:r>
            <a:r>
              <a:rPr lang="en-AU" sz="1200" b="0" i="1" dirty="0"/>
              <a:t>in piazza </a:t>
            </a:r>
            <a:r>
              <a:rPr lang="en-AU" sz="1200" b="0" dirty="0"/>
              <a:t>…), and rooms of the house.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Use choral repetition as necessary. </a:t>
            </a:r>
          </a:p>
          <a:p>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822388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dirty="0"/>
              <a:t>Use the 3 images on the slide – we, you (plural) and they – to practise the conjugations.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We go to the city – </a:t>
            </a:r>
            <a:r>
              <a:rPr lang="it-IT" sz="1200" b="0" i="1" noProof="0" dirty="0"/>
              <a:t>Andiamo in città.</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noProof="0" dirty="0"/>
              <a:t>You (pl.) go to the city – </a:t>
            </a:r>
            <a:r>
              <a:rPr lang="it-IT" sz="1200" b="0" i="1" noProof="0" dirty="0"/>
              <a:t>Andate in città.</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noProof="0" dirty="0"/>
              <a:t>They go to the city – </a:t>
            </a:r>
            <a:r>
              <a:rPr lang="it-IT" sz="1200" b="0" i="1" noProof="0" dirty="0"/>
              <a:t>Vanno in città.</a:t>
            </a:r>
          </a:p>
          <a:p>
            <a:endParaRPr lang="en-AU" sz="1200" dirty="0"/>
          </a:p>
          <a:p>
            <a:r>
              <a:rPr lang="en-AU" sz="1200" dirty="0"/>
              <a:t>Point to the image and have students repeat the correct conjugation. When students are confident, ask individual students for the conjugation which matches the image you point to each time.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3389716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Ask students if they remember how to say ‘to go to the square’.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t>CLICK </a:t>
            </a:r>
            <a:r>
              <a:rPr lang="it-IT" sz="1200" b="1" i="1" noProof="0" dirty="0"/>
              <a:t>andare in piazza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Use choral repetition as necessary. </a:t>
            </a:r>
          </a:p>
          <a:p>
            <a:endParaRPr lang="en-AU" sz="1200" b="1" dirty="0"/>
          </a:p>
          <a:p>
            <a:r>
              <a:rPr lang="en-AU" sz="1200" b="0" dirty="0"/>
              <a:t>All of the photos used in the slides are from areas around Italy. Use them to discuss or do a ‘Plus, Minus, Interesting’ activity on each to make comparisons between places in Australia, Italy and other countries students have been to.</a:t>
            </a:r>
          </a:p>
          <a:p>
            <a:r>
              <a:rPr lang="en-AU" sz="1200" b="0" dirty="0"/>
              <a:t>Remind students of the cultural significance of </a:t>
            </a:r>
            <a:r>
              <a:rPr lang="en-AU" sz="1200" b="0" i="1" dirty="0"/>
              <a:t>la piazza </a:t>
            </a:r>
            <a:r>
              <a:rPr lang="en-AU" sz="1200" b="0" dirty="0"/>
              <a:t>in most Italian towns and cities – as a place to meet friends or family, stroll, look at the shops or enjoy a drink or bite to eat.</a:t>
            </a:r>
            <a:endParaRPr lang="en-AU" sz="120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dirty="0"/>
          </a:p>
        </p:txBody>
      </p:sp>
    </p:spTree>
    <p:extLst>
      <p:ext uri="{BB962C8B-B14F-4D97-AF65-F5344CB8AC3E}">
        <p14:creationId xmlns:p14="http://schemas.microsoft.com/office/powerpoint/2010/main" val="2300630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dirty="0"/>
              <a:t>Use the 3 images on the slide – we, you (plural) and they – to practise the conjugations.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We go to the square – </a:t>
            </a:r>
            <a:r>
              <a:rPr lang="it-IT" sz="1200" b="0" i="1" noProof="0" dirty="0"/>
              <a:t>Andiamo in piazza.</a:t>
            </a:r>
            <a:endParaRPr lang="it-IT" sz="1200" b="0"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noProof="0" dirty="0"/>
              <a:t>You (pl.) go to the square – </a:t>
            </a:r>
            <a:r>
              <a:rPr lang="it-IT" sz="1200" b="0" i="1" noProof="0" dirty="0"/>
              <a:t>Andate in piazza.</a:t>
            </a:r>
            <a:endParaRPr lang="it-IT" sz="1200" b="0"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noProof="0" dirty="0"/>
              <a:t>They go to the square – </a:t>
            </a:r>
            <a:r>
              <a:rPr lang="it-IT" sz="1200" b="0" i="1" noProof="0" dirty="0"/>
              <a:t>Vanno in piazza.</a:t>
            </a:r>
            <a:endParaRPr lang="it-IT" sz="1200" b="0" noProof="0" dirty="0"/>
          </a:p>
          <a:p>
            <a:endParaRPr lang="en-AU" sz="1200" dirty="0"/>
          </a:p>
          <a:p>
            <a:r>
              <a:rPr lang="en-AU" sz="1200" dirty="0"/>
              <a:t>Point to the image and have students repeat the correct conjugation. When students are confident, ask individual students for the conjugation which matches the image you point to each time.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433809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dirty="0"/>
              <a:t>Teacher notes:</a:t>
            </a:r>
          </a:p>
          <a:p>
            <a:r>
              <a:rPr lang="en-AU" sz="1200" i="0" dirty="0"/>
              <a:t>Full conjugation of the plural forms of </a:t>
            </a:r>
            <a:r>
              <a:rPr lang="en-AU" sz="1200" i="1" dirty="0"/>
              <a:t>andare. </a:t>
            </a:r>
            <a:r>
              <a:rPr lang="en-AU" sz="1200" i="0" dirty="0"/>
              <a:t>More choral repetition. Ask students to make sentences with these forms using the vocabulary presented or prior knowledge.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dirty="0"/>
          </a:p>
        </p:txBody>
      </p:sp>
    </p:spTree>
    <p:extLst>
      <p:ext uri="{BB962C8B-B14F-4D97-AF65-F5344CB8AC3E}">
        <p14:creationId xmlns:p14="http://schemas.microsoft.com/office/powerpoint/2010/main" val="2853842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dirty="0"/>
              <a:t>Depending on student ability, this slide could be completed individually or in small groups.</a:t>
            </a:r>
          </a:p>
          <a:p>
            <a:r>
              <a:rPr lang="en-AU" sz="1200" b="1" dirty="0"/>
              <a:t>(CLICK to reveal answers.)</a:t>
            </a:r>
          </a:p>
          <a:p>
            <a:r>
              <a:rPr lang="en-AU" sz="1200" dirty="0"/>
              <a:t>For students requiring additional support, provide the English sentences on a page, with the Italian sentences cut out into strips. Students then match the English to the Italian.</a:t>
            </a:r>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2251745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dirty="0"/>
              <a:t>Teacher notes:</a:t>
            </a:r>
          </a:p>
          <a:p>
            <a:r>
              <a:rPr lang="en-AU" sz="1200" i="0" dirty="0"/>
              <a:t>Full conjugation of the plural forms of </a:t>
            </a:r>
            <a:r>
              <a:rPr lang="en-AU" sz="1200" i="1" dirty="0"/>
              <a:t>andare. </a:t>
            </a:r>
            <a:r>
              <a:rPr lang="en-AU" sz="1200" i="0" dirty="0"/>
              <a:t>More choral repetition. Ask students to make sentences with these forms using the vocabulary presented or prior knowledge.</a:t>
            </a:r>
          </a:p>
          <a:p>
            <a:r>
              <a:rPr lang="en-AU" sz="1200" i="0" dirty="0"/>
              <a:t>Ensure that students have written down these conjugations in their books/device and on their anchor chart.</a:t>
            </a:r>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dirty="0"/>
          </a:p>
        </p:txBody>
      </p:sp>
    </p:spTree>
    <p:extLst>
      <p:ext uri="{BB962C8B-B14F-4D97-AF65-F5344CB8AC3E}">
        <p14:creationId xmlns:p14="http://schemas.microsoft.com/office/powerpoint/2010/main" val="2484479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405219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noProof="0" dirty="0"/>
              <a:t>Teacher notes:</a:t>
            </a:r>
          </a:p>
          <a:p>
            <a:r>
              <a:rPr lang="it-IT" sz="1200" noProof="0" dirty="0"/>
              <a:t>Use the 4 images on the slide – me, you, he and she – to practise the conjugations. </a:t>
            </a:r>
          </a:p>
          <a:p>
            <a:r>
              <a:rPr lang="it-IT" sz="1200" b="0" noProof="0" dirty="0"/>
              <a:t>I go to school – </a:t>
            </a:r>
            <a:r>
              <a:rPr lang="it-IT" sz="1200" b="0" i="1" noProof="0" dirty="0"/>
              <a:t>Vado a scuola</a:t>
            </a:r>
            <a:r>
              <a:rPr lang="it-IT" sz="1200" b="0" noProof="0" dirty="0"/>
              <a:t>.</a:t>
            </a:r>
          </a:p>
          <a:p>
            <a:r>
              <a:rPr lang="it-IT" sz="1200" b="0" noProof="0" dirty="0"/>
              <a:t>You go to school – </a:t>
            </a:r>
            <a:r>
              <a:rPr lang="it-IT" sz="1200" b="0" i="1" noProof="0" dirty="0"/>
              <a:t>Vai a scuola</a:t>
            </a:r>
            <a:r>
              <a:rPr lang="it-IT" sz="1200" b="0" noProof="0" dirty="0"/>
              <a:t>.</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noProof="0" dirty="0"/>
              <a:t>He goes to school – </a:t>
            </a:r>
            <a:r>
              <a:rPr lang="it-IT" sz="1200" b="0" i="1" noProof="0" dirty="0"/>
              <a:t>Va a scuola</a:t>
            </a:r>
            <a:r>
              <a:rPr lang="it-IT" sz="1200" b="0" noProof="0" dirty="0"/>
              <a:t>.</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noProof="0" dirty="0"/>
              <a:t>She goes to school – </a:t>
            </a:r>
            <a:r>
              <a:rPr lang="it-IT" sz="1200" b="0" i="1" noProof="0" dirty="0"/>
              <a:t>Va a scuola</a:t>
            </a:r>
            <a:r>
              <a:rPr lang="it-IT" sz="1200" b="0" noProof="0" dirty="0"/>
              <a:t>.</a:t>
            </a:r>
          </a:p>
          <a:p>
            <a:endParaRPr lang="it-IT" sz="1200" noProof="0" dirty="0"/>
          </a:p>
          <a:p>
            <a:r>
              <a:rPr lang="it-IT" sz="1200" noProof="0" dirty="0"/>
              <a:t>Point to the image and have students repeat the correct conjugation. When students are confident, ask individual students for the conjugation which matches the image you point to each time.</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695723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noProof="0" dirty="0"/>
              <a:t>Teacher notes:</a:t>
            </a:r>
          </a:p>
          <a:p>
            <a:r>
              <a:rPr lang="it-IT" sz="1200" b="0" noProof="0" dirty="0"/>
              <a:t>Use this slide to practise asking a range of students when and how they go to school – models are provided to scaffold responses:</a:t>
            </a:r>
          </a:p>
          <a:p>
            <a:r>
              <a:rPr lang="it-IT" sz="1200" i="1" noProof="0" dirty="0"/>
              <a:t>A che ora vai a scuola?</a:t>
            </a:r>
          </a:p>
          <a:p>
            <a:r>
              <a:rPr lang="it-IT" sz="1200" i="1" noProof="0" dirty="0"/>
              <a:t>Vado a scuola alle otto.</a:t>
            </a:r>
          </a:p>
          <a:p>
            <a:endParaRPr lang="it-IT" sz="1200" i="1" noProof="0" dirty="0"/>
          </a:p>
          <a:p>
            <a:r>
              <a:rPr lang="it-IT" sz="1200" i="1" noProof="0" dirty="0"/>
              <a:t>Come vai a scuola?</a:t>
            </a:r>
          </a:p>
          <a:p>
            <a:r>
              <a:rPr lang="it-IT" sz="1200" i="1" noProof="0" dirty="0"/>
              <a:t>Vado a scuola a piedi.</a:t>
            </a:r>
          </a:p>
          <a:p>
            <a:endParaRPr lang="it-IT" sz="1200" b="0" noProof="0" dirty="0"/>
          </a:p>
          <a:p>
            <a:r>
              <a:rPr lang="it-IT" sz="1200" b="0" noProof="0" dirty="0"/>
              <a:t>When ready, introduce asking about a third person </a:t>
            </a:r>
            <a:r>
              <a:rPr lang="it-IT" sz="1200" b="1" noProof="0" dirty="0"/>
              <a:t>(CLICK, CLICK). </a:t>
            </a:r>
            <a:r>
              <a:rPr lang="it-IT" sz="1200" b="0" noProof="0" dirty="0"/>
              <a:t>For example, ask student A how what time they get to school, or how they get to school; then ask student B about student A – what time does he/she get to school and how does he/she get to school. Slide animations reveal scaffolds.</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682495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noProof="0" dirty="0"/>
              <a:t>Teacher notes:</a:t>
            </a:r>
          </a:p>
          <a:p>
            <a:r>
              <a:rPr lang="it-IT" sz="1200" b="0" noProof="0" dirty="0"/>
              <a:t>Ask students if they remember how to say ‘to go home’.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it-IT" sz="1200" b="1"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1" noProof="0" dirty="0"/>
              <a:t>CLICK </a:t>
            </a:r>
            <a:r>
              <a:rPr lang="it-IT" sz="1200" b="0" noProof="0" dirty="0"/>
              <a:t>to reveal </a:t>
            </a:r>
            <a:r>
              <a:rPr lang="it-IT" sz="1200" b="1" i="1" noProof="0" dirty="0"/>
              <a:t>andare a casa</a:t>
            </a:r>
            <a:endParaRPr lang="it-IT" sz="1200" b="1"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noProof="0" dirty="0"/>
              <a:t>Revise to go to my/your house = </a:t>
            </a:r>
            <a:r>
              <a:rPr lang="it-IT" sz="1200" b="0" i="1" noProof="0" dirty="0"/>
              <a:t>Andare a casa mia/tua</a:t>
            </a:r>
          </a:p>
          <a:p>
            <a:endParaRPr lang="it-IT" sz="1200" b="1"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noProof="0" dirty="0"/>
              <a:t>Use choral repetition as necessary. </a:t>
            </a:r>
          </a:p>
          <a:p>
            <a:endParaRPr lang="en-AU" b="0" i="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554843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dirty="0"/>
              <a:t>Use the 4 images on the slide – me, you, he and she – to practise the conjugations. </a:t>
            </a:r>
          </a:p>
          <a:p>
            <a:r>
              <a:rPr lang="en-AU" sz="1200" b="0" dirty="0"/>
              <a:t>I go to school – </a:t>
            </a:r>
            <a:r>
              <a:rPr lang="en-AU" sz="1200" b="0" i="1" dirty="0"/>
              <a:t>Vado a casa</a:t>
            </a:r>
            <a:r>
              <a:rPr lang="en-AU" sz="1200" b="0" dirty="0"/>
              <a:t>.</a:t>
            </a:r>
          </a:p>
          <a:p>
            <a:r>
              <a:rPr lang="en-AU" sz="1200" b="0" dirty="0"/>
              <a:t>You go to school – </a:t>
            </a:r>
            <a:r>
              <a:rPr lang="en-AU" sz="1200" b="0" i="1" dirty="0"/>
              <a:t>Vai a casa</a:t>
            </a:r>
            <a:r>
              <a:rPr lang="en-AU" sz="1200" b="0" dirty="0"/>
              <a:t>.</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He goes to school – </a:t>
            </a:r>
            <a:r>
              <a:rPr lang="en-AU" sz="1200" b="0" i="1" dirty="0"/>
              <a:t>Va a casa</a:t>
            </a:r>
            <a:r>
              <a:rPr lang="en-AU" sz="1200" b="0" dirty="0"/>
              <a:t>.</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She goes to school – </a:t>
            </a:r>
            <a:r>
              <a:rPr lang="en-AU" sz="1200" b="0" i="1" dirty="0"/>
              <a:t>Va a casa</a:t>
            </a:r>
            <a:r>
              <a:rPr lang="en-AU" sz="1200" b="0" dirty="0"/>
              <a:t>.</a:t>
            </a:r>
          </a:p>
          <a:p>
            <a:endParaRPr lang="en-AU" sz="1200" dirty="0"/>
          </a:p>
          <a:p>
            <a:r>
              <a:rPr lang="en-AU" sz="1200" dirty="0"/>
              <a:t>Point to the image and have students repeat the correct conjugation. When students are confident, ask individual students for the conjugation which matches the image you point to each time.</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543180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0" dirty="0"/>
              <a:t>Use this slide to practise asking a range of students when and how they go home.</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709588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1" noProof="0"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noProof="0" dirty="0"/>
              <a:t>Ask students if they remember how to say ‘to go to the park’.</a:t>
            </a:r>
          </a:p>
          <a:p>
            <a:pPr marL="0" marR="0" lvl="0" indent="0" algn="l" defTabSz="1219170" rtl="0" eaLnBrk="1" fontAlgn="auto" latinLnBrk="0" hangingPunct="1">
              <a:lnSpc>
                <a:spcPct val="100000"/>
              </a:lnSpc>
              <a:spcBef>
                <a:spcPts val="0"/>
              </a:spcBef>
              <a:spcAft>
                <a:spcPts val="0"/>
              </a:spcAft>
              <a:buClrTx/>
              <a:buSzTx/>
              <a:buFontTx/>
              <a:buNone/>
              <a:tabLst/>
              <a:defRPr/>
            </a:pPr>
            <a:endParaRPr lang="it-IT" sz="1200" b="1" noProof="0" dirty="0"/>
          </a:p>
          <a:p>
            <a:r>
              <a:rPr lang="it-IT" sz="1200" b="1" noProof="0" dirty="0"/>
              <a:t>CLICK </a:t>
            </a:r>
            <a:r>
              <a:rPr lang="it-IT" sz="1200" b="0" noProof="0" dirty="0"/>
              <a:t>to reveal </a:t>
            </a:r>
            <a:r>
              <a:rPr lang="it-IT" sz="1200" b="1" i="1" noProof="0" dirty="0"/>
              <a:t>andare al parco </a:t>
            </a:r>
          </a:p>
          <a:p>
            <a:r>
              <a:rPr lang="it-IT" sz="1200" b="0" noProof="0" dirty="0"/>
              <a:t>Ask students if they remember the rule </a:t>
            </a:r>
            <a:r>
              <a:rPr lang="it-IT" sz="1200" b="0" i="1" noProof="0" dirty="0"/>
              <a:t>a</a:t>
            </a:r>
            <a:r>
              <a:rPr lang="it-IT" sz="1200" b="0" noProof="0" dirty="0"/>
              <a:t> + </a:t>
            </a:r>
            <a:r>
              <a:rPr lang="it-IT" sz="1200" b="0" i="1" noProof="0" dirty="0"/>
              <a:t>il</a:t>
            </a:r>
            <a:r>
              <a:rPr lang="it-IT" sz="1200" b="0" noProof="0" dirty="0"/>
              <a:t> = </a:t>
            </a:r>
            <a:r>
              <a:rPr lang="it-IT" sz="1200" b="0" i="1" noProof="0" dirty="0"/>
              <a:t>al</a:t>
            </a:r>
            <a:r>
              <a:rPr lang="it-IT" sz="1200" b="0" noProof="0" dirty="0"/>
              <a:t> for </a:t>
            </a:r>
            <a:r>
              <a:rPr lang="it-IT" sz="1200" b="1" i="1" noProof="0" dirty="0"/>
              <a:t>al</a:t>
            </a:r>
            <a:r>
              <a:rPr lang="it-IT" sz="1200" b="0" i="1" noProof="0" dirty="0"/>
              <a:t> parco</a:t>
            </a:r>
            <a:r>
              <a:rPr lang="it-IT" sz="1200" b="0" noProof="0" dirty="0"/>
              <a:t>?</a:t>
            </a:r>
          </a:p>
          <a:p>
            <a:endParaRPr lang="it-IT" sz="1200" b="1" noProof="0" dirty="0"/>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noProof="0" dirty="0"/>
              <a:t>Use choral repetition as necessary. </a:t>
            </a:r>
          </a:p>
          <a:p>
            <a:endParaRPr lang="en-AU" b="0" i="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817268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noProof="0" dirty="0"/>
              <a:t>Teacher notes:</a:t>
            </a:r>
          </a:p>
          <a:p>
            <a:r>
              <a:rPr lang="it-IT" sz="1200" noProof="0" dirty="0"/>
              <a:t>Use the 4 images on the slide – me, you, he and she – to practise the conjugations. </a:t>
            </a:r>
          </a:p>
          <a:p>
            <a:r>
              <a:rPr lang="it-IT" sz="1200" b="0" noProof="0" dirty="0"/>
              <a:t>I go to school – </a:t>
            </a:r>
            <a:r>
              <a:rPr lang="it-IT" sz="1200" b="0" i="1" noProof="0" dirty="0"/>
              <a:t>Vado al parco</a:t>
            </a:r>
            <a:r>
              <a:rPr lang="it-IT" sz="1200" b="0" noProof="0" dirty="0"/>
              <a:t>.</a:t>
            </a:r>
          </a:p>
          <a:p>
            <a:r>
              <a:rPr lang="it-IT" sz="1200" b="0" noProof="0" dirty="0"/>
              <a:t>You go to school – </a:t>
            </a:r>
            <a:r>
              <a:rPr lang="it-IT" sz="1200" b="0" i="1" noProof="0" dirty="0"/>
              <a:t>Vai al parco</a:t>
            </a:r>
            <a:r>
              <a:rPr lang="it-IT" sz="1200" b="0" noProof="0" dirty="0"/>
              <a:t>.</a:t>
            </a:r>
          </a:p>
          <a:p>
            <a:r>
              <a:rPr lang="it-IT" sz="1200" b="0" noProof="0" dirty="0"/>
              <a:t>He goes to school – </a:t>
            </a:r>
            <a:r>
              <a:rPr lang="it-IT" sz="1200" b="0" i="1" noProof="0" dirty="0"/>
              <a:t>Va al parco</a:t>
            </a:r>
            <a:r>
              <a:rPr lang="it-IT" sz="1200" b="0" noProof="0" dirty="0"/>
              <a:t>.</a:t>
            </a:r>
          </a:p>
          <a:p>
            <a:r>
              <a:rPr lang="it-IT" sz="1200" b="0" noProof="0" dirty="0"/>
              <a:t>She goes to school – </a:t>
            </a:r>
            <a:r>
              <a:rPr lang="it-IT" sz="1200" b="0" i="1" noProof="0" dirty="0"/>
              <a:t>Va al parco</a:t>
            </a:r>
            <a:r>
              <a:rPr lang="it-IT" sz="1200" b="0" noProof="0" dirty="0"/>
              <a:t>.</a:t>
            </a:r>
          </a:p>
          <a:p>
            <a:endParaRPr lang="it-IT" sz="1200" noProof="0" dirty="0"/>
          </a:p>
          <a:p>
            <a:r>
              <a:rPr lang="it-IT" sz="1200" noProof="0" dirty="0"/>
              <a:t>Point to the image and have students repeat the correct conjugation. When students are confident, ask individual students for the conjugation which matches the image you point to each time.</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933093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310527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64406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73564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6681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051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58654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7431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6453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56398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103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15576313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E314C-54E1-134A-9BA5-C47E8026D3E4}"/>
              </a:ext>
            </a:extLst>
          </p:cNvPr>
          <p:cNvSpPr>
            <a:spLocks noGrp="1"/>
          </p:cNvSpPr>
          <p:nvPr>
            <p:ph type="ctrTitle"/>
          </p:nvPr>
        </p:nvSpPr>
        <p:spPr/>
        <p:txBody>
          <a:bodyPr/>
          <a:lstStyle/>
          <a:p>
            <a:r>
              <a:rPr lang="en-US" dirty="0">
                <a:latin typeface="+mj-lt"/>
              </a:rPr>
              <a:t>Revision of irregular verb </a:t>
            </a:r>
            <a:r>
              <a:rPr lang="it-IT" i="1" dirty="0">
                <a:latin typeface="+mj-lt"/>
              </a:rPr>
              <a:t>andare</a:t>
            </a:r>
            <a:endParaRPr lang="it-IT" dirty="0">
              <a:latin typeface="+mj-lt"/>
            </a:endParaRPr>
          </a:p>
        </p:txBody>
      </p:sp>
    </p:spTree>
    <p:extLst>
      <p:ext uri="{BB962C8B-B14F-4D97-AF65-F5344CB8AC3E}">
        <p14:creationId xmlns:p14="http://schemas.microsoft.com/office/powerpoint/2010/main" val="164996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6EC919-E24E-AC7C-D0A2-CC777E105BE8}"/>
              </a:ext>
            </a:extLst>
          </p:cNvPr>
          <p:cNvSpPr>
            <a:spLocks noGrp="1"/>
          </p:cNvSpPr>
          <p:nvPr>
            <p:ph type="title"/>
          </p:nvPr>
        </p:nvSpPr>
        <p:spPr/>
        <p:txBody>
          <a:bodyPr/>
          <a:lstStyle/>
          <a:p>
            <a:r>
              <a:rPr lang="it-IT">
                <a:latin typeface="+mj-lt"/>
              </a:rPr>
              <a:t>Let’s practise! – </a:t>
            </a:r>
            <a:r>
              <a:rPr lang="it-IT" i="1">
                <a:latin typeface="+mj-lt"/>
              </a:rPr>
              <a:t>andare al parco </a:t>
            </a:r>
            <a:r>
              <a:rPr lang="it-IT">
                <a:latin typeface="+mj-lt"/>
              </a:rPr>
              <a:t>(2)</a:t>
            </a:r>
          </a:p>
        </p:txBody>
      </p:sp>
      <p:sp>
        <p:nvSpPr>
          <p:cNvPr id="4" name="Text Placeholder 3">
            <a:extLst>
              <a:ext uri="{FF2B5EF4-FFF2-40B4-BE49-F238E27FC236}">
                <a16:creationId xmlns:a16="http://schemas.microsoft.com/office/drawing/2014/main" id="{00E83840-C72D-646E-C029-D1EDF4890210}"/>
              </a:ext>
            </a:extLst>
          </p:cNvPr>
          <p:cNvSpPr>
            <a:spLocks noGrp="1"/>
          </p:cNvSpPr>
          <p:nvPr>
            <p:ph type="body" sz="quarter" idx="17"/>
          </p:nvPr>
        </p:nvSpPr>
        <p:spPr>
          <a:xfrm>
            <a:off x="360000" y="1567086"/>
            <a:ext cx="3094400" cy="2069969"/>
          </a:xfrm>
        </p:spPr>
        <p:txBody>
          <a:bodyPr/>
          <a:lstStyle/>
          <a:p>
            <a:r>
              <a:rPr lang="it-IT" i="1" dirty="0">
                <a:latin typeface="+mn-lt"/>
              </a:rPr>
              <a:t>Vai al parco?</a:t>
            </a:r>
          </a:p>
          <a:p>
            <a:r>
              <a:rPr lang="it-IT" i="1" dirty="0">
                <a:latin typeface="+mn-lt"/>
              </a:rPr>
              <a:t>Sì, vado al parco.</a:t>
            </a:r>
          </a:p>
          <a:p>
            <a:r>
              <a:rPr lang="it-IT" i="1" dirty="0">
                <a:latin typeface="+mn-lt"/>
              </a:rPr>
              <a:t>No, non vado mai al parco.</a:t>
            </a:r>
          </a:p>
          <a:p>
            <a:endParaRPr lang="it-IT" i="1" dirty="0">
              <a:latin typeface="+mn-lt"/>
            </a:endParaRPr>
          </a:p>
          <a:p>
            <a:endParaRPr lang="en-AU" dirty="0">
              <a:latin typeface="+mn-lt"/>
            </a:endParaRPr>
          </a:p>
        </p:txBody>
      </p:sp>
      <p:sp>
        <p:nvSpPr>
          <p:cNvPr id="10" name="Content Placeholder 7">
            <a:extLst>
              <a:ext uri="{FF2B5EF4-FFF2-40B4-BE49-F238E27FC236}">
                <a16:creationId xmlns:a16="http://schemas.microsoft.com/office/drawing/2014/main" id="{82CC0DC7-786D-CE88-0EAD-80BFB99E8019}"/>
              </a:ext>
            </a:extLst>
          </p:cNvPr>
          <p:cNvSpPr txBox="1">
            <a:spLocks/>
          </p:cNvSpPr>
          <p:nvPr/>
        </p:nvSpPr>
        <p:spPr>
          <a:xfrm>
            <a:off x="8200579" y="1567086"/>
            <a:ext cx="3766832" cy="195293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i="1" dirty="0"/>
              <a:t>Va al parco?</a:t>
            </a:r>
          </a:p>
          <a:p>
            <a:r>
              <a:rPr lang="it-IT" i="1" dirty="0"/>
              <a:t>Sì, va al parco.</a:t>
            </a:r>
          </a:p>
          <a:p>
            <a:r>
              <a:rPr lang="it-IT" i="1" dirty="0"/>
              <a:t>No, non va mai al parco.</a:t>
            </a:r>
          </a:p>
        </p:txBody>
      </p:sp>
      <p:pic>
        <p:nvPicPr>
          <p:cNvPr id="6" name="Picture 5" descr="A park">
            <a:extLst>
              <a:ext uri="{FF2B5EF4-FFF2-40B4-BE49-F238E27FC236}">
                <a16:creationId xmlns:a16="http://schemas.microsoft.com/office/drawing/2014/main" id="{D9C109F1-D8C0-E50A-06E1-484250833444}"/>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219294" y="1567086"/>
            <a:ext cx="3216391" cy="4288521"/>
          </a:xfrm>
          <a:prstGeom prst="rect">
            <a:avLst/>
          </a:prstGeom>
        </p:spPr>
      </p:pic>
      <p:sp>
        <p:nvSpPr>
          <p:cNvPr id="2" name="Slide Number Placeholder 1">
            <a:extLst>
              <a:ext uri="{FF2B5EF4-FFF2-40B4-BE49-F238E27FC236}">
                <a16:creationId xmlns:a16="http://schemas.microsoft.com/office/drawing/2014/main" id="{67079301-7EB7-91D6-A2F8-C9AF2B2A88F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15744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189C1E-53CD-58EE-59F3-00A5B62280CE}"/>
              </a:ext>
            </a:extLst>
          </p:cNvPr>
          <p:cNvSpPr>
            <a:spLocks noGrp="1"/>
          </p:cNvSpPr>
          <p:nvPr>
            <p:ph type="title"/>
          </p:nvPr>
        </p:nvSpPr>
        <p:spPr/>
        <p:txBody>
          <a:bodyPr/>
          <a:lstStyle/>
          <a:p>
            <a:r>
              <a:rPr lang="it-IT" i="1" dirty="0">
                <a:latin typeface="+mj-lt"/>
              </a:rPr>
              <a:t>andare al cinema</a:t>
            </a:r>
            <a:br>
              <a:rPr lang="it-IT" i="1" dirty="0">
                <a:latin typeface="+mj-lt"/>
              </a:rPr>
            </a:br>
            <a:endParaRPr lang="it-IT" dirty="0">
              <a:latin typeface="+mj-lt"/>
            </a:endParaRPr>
          </a:p>
        </p:txBody>
      </p:sp>
      <p:pic>
        <p:nvPicPr>
          <p:cNvPr id="5" name="Picture 4" descr="A cinema">
            <a:extLst>
              <a:ext uri="{FF2B5EF4-FFF2-40B4-BE49-F238E27FC236}">
                <a16:creationId xmlns:a16="http://schemas.microsoft.com/office/drawing/2014/main" id="{63BB6239-F323-B9B9-0F68-F27CB2871A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4664" y="1008297"/>
            <a:ext cx="9522672" cy="5358636"/>
          </a:xfrm>
          <a:prstGeom prst="rect">
            <a:avLst/>
          </a:prstGeom>
        </p:spPr>
      </p:pic>
      <p:sp>
        <p:nvSpPr>
          <p:cNvPr id="3" name="Slide Number Placeholder 2">
            <a:extLst>
              <a:ext uri="{FF2B5EF4-FFF2-40B4-BE49-F238E27FC236}">
                <a16:creationId xmlns:a16="http://schemas.microsoft.com/office/drawing/2014/main" id="{ABE366A4-3339-622C-B787-BF384395DA96}"/>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11</a:t>
            </a:fld>
            <a:endParaRPr lang="en-AU"/>
          </a:p>
        </p:txBody>
      </p:sp>
    </p:spTree>
    <p:extLst>
      <p:ext uri="{BB962C8B-B14F-4D97-AF65-F5344CB8AC3E}">
        <p14:creationId xmlns:p14="http://schemas.microsoft.com/office/powerpoint/2010/main" val="385667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D04F98-43FB-65AB-48B6-14129AAA136D}"/>
              </a:ext>
            </a:extLst>
          </p:cNvPr>
          <p:cNvSpPr>
            <a:spLocks noGrp="1"/>
          </p:cNvSpPr>
          <p:nvPr>
            <p:ph type="title"/>
          </p:nvPr>
        </p:nvSpPr>
        <p:spPr/>
        <p:txBody>
          <a:bodyPr/>
          <a:lstStyle/>
          <a:p>
            <a:r>
              <a:rPr lang="it-IT">
                <a:latin typeface="+mj-lt"/>
              </a:rPr>
              <a:t>Let’s practise! – </a:t>
            </a:r>
            <a:r>
              <a:rPr lang="it-IT" i="1">
                <a:latin typeface="+mj-lt"/>
              </a:rPr>
              <a:t>andare al cinema </a:t>
            </a:r>
            <a:r>
              <a:rPr lang="it-IT">
                <a:latin typeface="+mj-lt"/>
              </a:rPr>
              <a:t>(1)</a:t>
            </a:r>
          </a:p>
        </p:txBody>
      </p:sp>
      <p:pic>
        <p:nvPicPr>
          <p:cNvPr id="5" name="Picture 4" descr="Girl pointing to herself, to signify 'I'.">
            <a:extLst>
              <a:ext uri="{FF2B5EF4-FFF2-40B4-BE49-F238E27FC236}">
                <a16:creationId xmlns:a16="http://schemas.microsoft.com/office/drawing/2014/main" id="{8BAF6A5F-88C5-173A-971A-B040698C94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4204" y="1369454"/>
            <a:ext cx="3048001" cy="2392425"/>
          </a:xfrm>
          <a:prstGeom prst="rect">
            <a:avLst/>
          </a:prstGeom>
        </p:spPr>
      </p:pic>
      <p:pic>
        <p:nvPicPr>
          <p:cNvPr id="7" name="Picture 6" descr="Finger pointing at you, to signify 'you'.">
            <a:extLst>
              <a:ext uri="{FF2B5EF4-FFF2-40B4-BE49-F238E27FC236}">
                <a16:creationId xmlns:a16="http://schemas.microsoft.com/office/drawing/2014/main" id="{9F639B2D-387E-E664-2010-4CA4594997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2902" y="1491714"/>
            <a:ext cx="2767254" cy="2392425"/>
          </a:xfrm>
          <a:prstGeom prst="rect">
            <a:avLst/>
          </a:prstGeom>
        </p:spPr>
      </p:pic>
      <p:pic>
        <p:nvPicPr>
          <p:cNvPr id="9" name="Picture 8" descr="Boy pointing to another boy, to signify 'he'.">
            <a:extLst>
              <a:ext uri="{FF2B5EF4-FFF2-40B4-BE49-F238E27FC236}">
                <a16:creationId xmlns:a16="http://schemas.microsoft.com/office/drawing/2014/main" id="{6C3DD2A8-22F2-DFE1-4F82-9F15ECC974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8773" y="4043063"/>
            <a:ext cx="2430904" cy="2472937"/>
          </a:xfrm>
          <a:prstGeom prst="rect">
            <a:avLst/>
          </a:prstGeom>
        </p:spPr>
      </p:pic>
      <p:pic>
        <p:nvPicPr>
          <p:cNvPr id="11" name="Picture 10" descr="Boy pointing to a girl, to signify 'she'.">
            <a:extLst>
              <a:ext uri="{FF2B5EF4-FFF2-40B4-BE49-F238E27FC236}">
                <a16:creationId xmlns:a16="http://schemas.microsoft.com/office/drawing/2014/main" id="{E981B9D5-834E-C01C-6990-23C6409C54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67685" y="4105575"/>
            <a:ext cx="2365879" cy="2392425"/>
          </a:xfrm>
          <a:prstGeom prst="rect">
            <a:avLst/>
          </a:prstGeom>
        </p:spPr>
      </p:pic>
      <p:sp>
        <p:nvSpPr>
          <p:cNvPr id="2" name="Slide Number Placeholder 1">
            <a:extLst>
              <a:ext uri="{FF2B5EF4-FFF2-40B4-BE49-F238E27FC236}">
                <a16:creationId xmlns:a16="http://schemas.microsoft.com/office/drawing/2014/main" id="{006CB761-3F08-C192-9102-AECF21401B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32466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6EC919-E24E-AC7C-D0A2-CC777E105BE8}"/>
              </a:ext>
            </a:extLst>
          </p:cNvPr>
          <p:cNvSpPr>
            <a:spLocks noGrp="1"/>
          </p:cNvSpPr>
          <p:nvPr>
            <p:ph type="title"/>
          </p:nvPr>
        </p:nvSpPr>
        <p:spPr/>
        <p:txBody>
          <a:bodyPr/>
          <a:lstStyle/>
          <a:p>
            <a:r>
              <a:rPr lang="it-IT">
                <a:latin typeface="+mj-lt"/>
              </a:rPr>
              <a:t>Let’s practise! – </a:t>
            </a:r>
            <a:r>
              <a:rPr lang="it-IT" i="1">
                <a:latin typeface="+mj-lt"/>
              </a:rPr>
              <a:t>andare al cinema </a:t>
            </a:r>
            <a:r>
              <a:rPr lang="it-IT">
                <a:latin typeface="+mj-lt"/>
              </a:rPr>
              <a:t>(2)</a:t>
            </a:r>
          </a:p>
        </p:txBody>
      </p:sp>
      <p:sp>
        <p:nvSpPr>
          <p:cNvPr id="4" name="Text Placeholder 3">
            <a:extLst>
              <a:ext uri="{FF2B5EF4-FFF2-40B4-BE49-F238E27FC236}">
                <a16:creationId xmlns:a16="http://schemas.microsoft.com/office/drawing/2014/main" id="{3869FAC3-4C64-FCA3-23C5-6BE11A577133}"/>
              </a:ext>
            </a:extLst>
          </p:cNvPr>
          <p:cNvSpPr>
            <a:spLocks noGrp="1"/>
          </p:cNvSpPr>
          <p:nvPr>
            <p:ph type="body" sz="quarter" idx="17"/>
          </p:nvPr>
        </p:nvSpPr>
        <p:spPr>
          <a:xfrm>
            <a:off x="360000" y="1567086"/>
            <a:ext cx="3766832" cy="4807835"/>
          </a:xfrm>
        </p:spPr>
        <p:txBody>
          <a:bodyPr/>
          <a:lstStyle/>
          <a:p>
            <a:r>
              <a:rPr lang="it-IT" i="1" dirty="0">
                <a:latin typeface="+mn-lt"/>
              </a:rPr>
              <a:t>Vai al cinema?</a:t>
            </a:r>
          </a:p>
          <a:p>
            <a:r>
              <a:rPr lang="it-IT" i="1" dirty="0">
                <a:latin typeface="+mn-lt"/>
              </a:rPr>
              <a:t>Sì, vado al cinema.</a:t>
            </a:r>
          </a:p>
          <a:p>
            <a:r>
              <a:rPr lang="it-IT" i="1" dirty="0">
                <a:latin typeface="+mn-lt"/>
              </a:rPr>
              <a:t>No, non vado mai al cinema.</a:t>
            </a:r>
          </a:p>
          <a:p>
            <a:r>
              <a:rPr lang="it-IT" i="1" dirty="0">
                <a:latin typeface="+mn-lt"/>
              </a:rPr>
              <a:t>Con chi vai al cinema?</a:t>
            </a:r>
          </a:p>
          <a:p>
            <a:r>
              <a:rPr lang="it-IT" i="1" dirty="0">
                <a:latin typeface="+mn-lt"/>
              </a:rPr>
              <a:t>Vado al cinema con mio fratello.</a:t>
            </a:r>
          </a:p>
          <a:p>
            <a:r>
              <a:rPr lang="it-IT" i="1" dirty="0">
                <a:latin typeface="+mn-lt"/>
              </a:rPr>
              <a:t>Come vai al cinema?</a:t>
            </a:r>
          </a:p>
          <a:p>
            <a:r>
              <a:rPr lang="it-IT" i="1" dirty="0">
                <a:latin typeface="+mn-lt"/>
              </a:rPr>
              <a:t>Vado al cinema in bici.</a:t>
            </a:r>
          </a:p>
          <a:p>
            <a:endParaRPr lang="it-IT" i="1" dirty="0">
              <a:latin typeface="+mn-lt"/>
            </a:endParaRPr>
          </a:p>
          <a:p>
            <a:endParaRPr lang="en-AU" dirty="0">
              <a:latin typeface="+mn-lt"/>
            </a:endParaRPr>
          </a:p>
        </p:txBody>
      </p:sp>
      <p:sp>
        <p:nvSpPr>
          <p:cNvPr id="5" name="Content Placeholder 7">
            <a:extLst>
              <a:ext uri="{FF2B5EF4-FFF2-40B4-BE49-F238E27FC236}">
                <a16:creationId xmlns:a16="http://schemas.microsoft.com/office/drawing/2014/main" id="{6EA45BE1-D21C-0A7C-2B4B-FE6BF35F3FA6}"/>
              </a:ext>
            </a:extLst>
          </p:cNvPr>
          <p:cNvSpPr txBox="1">
            <a:spLocks/>
          </p:cNvSpPr>
          <p:nvPr/>
        </p:nvSpPr>
        <p:spPr>
          <a:xfrm>
            <a:off x="8513034" y="1567086"/>
            <a:ext cx="3292564" cy="45360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i="1" dirty="0"/>
              <a:t>Va al cinema?</a:t>
            </a:r>
          </a:p>
          <a:p>
            <a:r>
              <a:rPr lang="it-IT" i="1" dirty="0"/>
              <a:t>Sì, va al cinema.</a:t>
            </a:r>
          </a:p>
          <a:p>
            <a:r>
              <a:rPr lang="it-IT" i="1" dirty="0"/>
              <a:t>No, non va mai al cinema.</a:t>
            </a:r>
          </a:p>
          <a:p>
            <a:r>
              <a:rPr lang="it-IT" i="1" dirty="0"/>
              <a:t>Con chi va al cinema?</a:t>
            </a:r>
          </a:p>
          <a:p>
            <a:r>
              <a:rPr lang="it-IT" i="1" dirty="0"/>
              <a:t>Va al cinema con suo fratello.</a:t>
            </a:r>
          </a:p>
          <a:p>
            <a:r>
              <a:rPr lang="it-IT" i="1" dirty="0"/>
              <a:t>Come va al cinema?</a:t>
            </a:r>
          </a:p>
          <a:p>
            <a:r>
              <a:rPr lang="it-IT" i="1" dirty="0"/>
              <a:t>Va al cinema in bici.</a:t>
            </a:r>
          </a:p>
          <a:p>
            <a:endParaRPr lang="it-IT" i="1" dirty="0"/>
          </a:p>
        </p:txBody>
      </p:sp>
      <p:pic>
        <p:nvPicPr>
          <p:cNvPr id="6" name="Picture 5" descr="A cinema">
            <a:extLst>
              <a:ext uri="{FF2B5EF4-FFF2-40B4-BE49-F238E27FC236}">
                <a16:creationId xmlns:a16="http://schemas.microsoft.com/office/drawing/2014/main" id="{4167EE5A-7982-94B2-E813-34C660FF4D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1899" y="1567086"/>
            <a:ext cx="3476068" cy="1956067"/>
          </a:xfrm>
          <a:prstGeom prst="rect">
            <a:avLst/>
          </a:prstGeom>
        </p:spPr>
      </p:pic>
      <p:sp>
        <p:nvSpPr>
          <p:cNvPr id="2" name="Slide Number Placeholder 1">
            <a:extLst>
              <a:ext uri="{FF2B5EF4-FFF2-40B4-BE49-F238E27FC236}">
                <a16:creationId xmlns:a16="http://schemas.microsoft.com/office/drawing/2014/main" id="{67079301-7EB7-91D6-A2F8-C9AF2B2A88F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335917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74D90A-F92E-2D80-1A92-91058C2B68E0}"/>
              </a:ext>
            </a:extLst>
          </p:cNvPr>
          <p:cNvSpPr>
            <a:spLocks noGrp="1"/>
          </p:cNvSpPr>
          <p:nvPr>
            <p:ph type="title"/>
          </p:nvPr>
        </p:nvSpPr>
        <p:spPr/>
        <p:txBody>
          <a:bodyPr/>
          <a:lstStyle/>
          <a:p>
            <a:r>
              <a:rPr lang="it-IT" i="1" dirty="0">
                <a:latin typeface="+mj-lt"/>
              </a:rPr>
              <a:t>andare al negozio</a:t>
            </a:r>
            <a:br>
              <a:rPr lang="it-IT" i="1" dirty="0">
                <a:latin typeface="+mj-lt"/>
              </a:rPr>
            </a:br>
            <a:endParaRPr lang="it-IT" dirty="0">
              <a:latin typeface="+mj-lt"/>
            </a:endParaRPr>
          </a:p>
        </p:txBody>
      </p:sp>
      <p:pic>
        <p:nvPicPr>
          <p:cNvPr id="4" name="Picture 3" descr="A store">
            <a:extLst>
              <a:ext uri="{FF2B5EF4-FFF2-40B4-BE49-F238E27FC236}">
                <a16:creationId xmlns:a16="http://schemas.microsoft.com/office/drawing/2014/main" id="{17EDB727-3BD8-24D5-9F57-67BE92F612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41096" y="947836"/>
            <a:ext cx="3709808" cy="5599129"/>
          </a:xfrm>
          <a:prstGeom prst="rect">
            <a:avLst/>
          </a:prstGeom>
        </p:spPr>
      </p:pic>
      <p:sp>
        <p:nvSpPr>
          <p:cNvPr id="3" name="Slide Number Placeholder 2">
            <a:extLst>
              <a:ext uri="{FF2B5EF4-FFF2-40B4-BE49-F238E27FC236}">
                <a16:creationId xmlns:a16="http://schemas.microsoft.com/office/drawing/2014/main" id="{ABE366A4-3339-622C-B787-BF384395DA96}"/>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14</a:t>
            </a:fld>
            <a:endParaRPr lang="en-AU"/>
          </a:p>
        </p:txBody>
      </p:sp>
    </p:spTree>
    <p:extLst>
      <p:ext uri="{BB962C8B-B14F-4D97-AF65-F5344CB8AC3E}">
        <p14:creationId xmlns:p14="http://schemas.microsoft.com/office/powerpoint/2010/main" val="169233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D04F98-43FB-65AB-48B6-14129AAA136D}"/>
              </a:ext>
            </a:extLst>
          </p:cNvPr>
          <p:cNvSpPr>
            <a:spLocks noGrp="1"/>
          </p:cNvSpPr>
          <p:nvPr>
            <p:ph type="title"/>
          </p:nvPr>
        </p:nvSpPr>
        <p:spPr/>
        <p:txBody>
          <a:bodyPr/>
          <a:lstStyle/>
          <a:p>
            <a:r>
              <a:rPr lang="it-IT">
                <a:latin typeface="+mj-lt"/>
              </a:rPr>
              <a:t>Let’s practise! – </a:t>
            </a:r>
            <a:r>
              <a:rPr lang="it-IT" i="1">
                <a:latin typeface="+mj-lt"/>
              </a:rPr>
              <a:t>andare al negozio</a:t>
            </a:r>
            <a:endParaRPr lang="it-IT">
              <a:latin typeface="+mj-lt"/>
            </a:endParaRPr>
          </a:p>
        </p:txBody>
      </p:sp>
      <p:pic>
        <p:nvPicPr>
          <p:cNvPr id="6" name="Picture 5" descr="Girl pointing to herself, to signify 'I'.">
            <a:extLst>
              <a:ext uri="{FF2B5EF4-FFF2-40B4-BE49-F238E27FC236}">
                <a16:creationId xmlns:a16="http://schemas.microsoft.com/office/drawing/2014/main" id="{B03AA811-68E8-6025-F7D4-F48FC9F915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8071" y="1369454"/>
            <a:ext cx="3048001" cy="2392425"/>
          </a:xfrm>
          <a:prstGeom prst="rect">
            <a:avLst/>
          </a:prstGeom>
        </p:spPr>
      </p:pic>
      <p:pic>
        <p:nvPicPr>
          <p:cNvPr id="8" name="Picture 7" descr="Finger pointing at you, to signify 'you'.">
            <a:extLst>
              <a:ext uri="{FF2B5EF4-FFF2-40B4-BE49-F238E27FC236}">
                <a16:creationId xmlns:a16="http://schemas.microsoft.com/office/drawing/2014/main" id="{CEED1DF0-CB3A-C223-A877-9C145728F2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2902" y="1491714"/>
            <a:ext cx="2767254" cy="2392425"/>
          </a:xfrm>
          <a:prstGeom prst="rect">
            <a:avLst/>
          </a:prstGeom>
        </p:spPr>
      </p:pic>
      <p:pic>
        <p:nvPicPr>
          <p:cNvPr id="10" name="Picture 9" descr="Boy pointing to another boy, to signify 'he'.">
            <a:extLst>
              <a:ext uri="{FF2B5EF4-FFF2-40B4-BE49-F238E27FC236}">
                <a16:creationId xmlns:a16="http://schemas.microsoft.com/office/drawing/2014/main" id="{A590D1DB-5D83-A1E7-CC83-FDA0CF9FD4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8773" y="4043063"/>
            <a:ext cx="2430904" cy="2472937"/>
          </a:xfrm>
          <a:prstGeom prst="rect">
            <a:avLst/>
          </a:prstGeom>
        </p:spPr>
      </p:pic>
      <p:pic>
        <p:nvPicPr>
          <p:cNvPr id="12" name="Picture 11" descr="Boy pointing to a girl, to signify 'she'.">
            <a:extLst>
              <a:ext uri="{FF2B5EF4-FFF2-40B4-BE49-F238E27FC236}">
                <a16:creationId xmlns:a16="http://schemas.microsoft.com/office/drawing/2014/main" id="{A21FCA93-188B-A569-EF45-38B073807A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67685" y="4105575"/>
            <a:ext cx="2365879" cy="2392425"/>
          </a:xfrm>
          <a:prstGeom prst="rect">
            <a:avLst/>
          </a:prstGeom>
        </p:spPr>
      </p:pic>
      <p:sp>
        <p:nvSpPr>
          <p:cNvPr id="2" name="Slide Number Placeholder 1">
            <a:extLst>
              <a:ext uri="{FF2B5EF4-FFF2-40B4-BE49-F238E27FC236}">
                <a16:creationId xmlns:a16="http://schemas.microsoft.com/office/drawing/2014/main" id="{006CB761-3F08-C192-9102-AECF21401B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410454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6B58A-0A90-2207-1276-498727808BD0}"/>
              </a:ext>
            </a:extLst>
          </p:cNvPr>
          <p:cNvSpPr>
            <a:spLocks noGrp="1"/>
          </p:cNvSpPr>
          <p:nvPr>
            <p:ph type="title"/>
          </p:nvPr>
        </p:nvSpPr>
        <p:spPr>
          <a:xfrm>
            <a:off x="360000" y="360000"/>
            <a:ext cx="11484000" cy="545601"/>
          </a:xfrm>
        </p:spPr>
        <p:txBody>
          <a:bodyPr/>
          <a:lstStyle/>
          <a:p>
            <a:r>
              <a:rPr lang="en-AU" dirty="0">
                <a:latin typeface="+mj-lt"/>
              </a:rPr>
              <a:t>Singular</a:t>
            </a:r>
          </a:p>
        </p:txBody>
      </p:sp>
      <p:sp>
        <p:nvSpPr>
          <p:cNvPr id="5" name="Text Placeholder 4">
            <a:extLst>
              <a:ext uri="{FF2B5EF4-FFF2-40B4-BE49-F238E27FC236}">
                <a16:creationId xmlns:a16="http://schemas.microsoft.com/office/drawing/2014/main" id="{4064438C-BF12-B4F1-13F2-CB09F5F0A637}"/>
              </a:ext>
            </a:extLst>
          </p:cNvPr>
          <p:cNvSpPr>
            <a:spLocks noGrp="1"/>
          </p:cNvSpPr>
          <p:nvPr>
            <p:ph type="body" sz="quarter" idx="18"/>
          </p:nvPr>
        </p:nvSpPr>
        <p:spPr>
          <a:xfrm>
            <a:off x="360000" y="982520"/>
            <a:ext cx="11484000" cy="310015"/>
          </a:xfrm>
        </p:spPr>
        <p:txBody>
          <a:bodyPr/>
          <a:lstStyle/>
          <a:p>
            <a:r>
              <a:rPr lang="it-IT" i="1">
                <a:latin typeface="+mj-lt"/>
              </a:rPr>
              <a:t>andare</a:t>
            </a:r>
            <a:r>
              <a:rPr lang="it-IT">
                <a:latin typeface="+mj-lt"/>
              </a:rPr>
              <a:t> – to go</a:t>
            </a:r>
          </a:p>
        </p:txBody>
      </p:sp>
      <p:graphicFrame>
        <p:nvGraphicFramePr>
          <p:cNvPr id="2" name="Table 1" descr="Table of full conjugation of the singular forms of andare.">
            <a:extLst>
              <a:ext uri="{FF2B5EF4-FFF2-40B4-BE49-F238E27FC236}">
                <a16:creationId xmlns:a16="http://schemas.microsoft.com/office/drawing/2014/main" id="{0D5080BC-0496-4C18-6B71-B54797136D81}"/>
              </a:ext>
            </a:extLst>
          </p:cNvPr>
          <p:cNvGraphicFramePr>
            <a:graphicFrameLocks noGrp="1"/>
          </p:cNvGraphicFramePr>
          <p:nvPr>
            <p:extLst>
              <p:ext uri="{D42A27DB-BD31-4B8C-83A1-F6EECF244321}">
                <p14:modId xmlns:p14="http://schemas.microsoft.com/office/powerpoint/2010/main" val="4060658653"/>
              </p:ext>
            </p:extLst>
          </p:nvPr>
        </p:nvGraphicFramePr>
        <p:xfrm>
          <a:off x="360000" y="2576909"/>
          <a:ext cx="6120696" cy="2418884"/>
        </p:xfrm>
        <a:graphic>
          <a:graphicData uri="http://schemas.openxmlformats.org/drawingml/2006/table">
            <a:tbl>
              <a:tblPr firstRow="1" bandRow="1">
                <a:tableStyleId>{69012ECD-51FC-41F1-AA8D-1B2483CD663E}</a:tableStyleId>
              </a:tblPr>
              <a:tblGrid>
                <a:gridCol w="3098924">
                  <a:extLst>
                    <a:ext uri="{9D8B030D-6E8A-4147-A177-3AD203B41FA5}">
                      <a16:colId xmlns:a16="http://schemas.microsoft.com/office/drawing/2014/main" val="3356363762"/>
                    </a:ext>
                  </a:extLst>
                </a:gridCol>
                <a:gridCol w="3021772">
                  <a:extLst>
                    <a:ext uri="{9D8B030D-6E8A-4147-A177-3AD203B41FA5}">
                      <a16:colId xmlns:a16="http://schemas.microsoft.com/office/drawing/2014/main" val="1260087956"/>
                    </a:ext>
                  </a:extLst>
                </a:gridCol>
              </a:tblGrid>
              <a:tr h="604721">
                <a:tc>
                  <a:txBody>
                    <a:bodyPr/>
                    <a:lstStyle/>
                    <a:p>
                      <a:r>
                        <a:rPr lang="en-AU" sz="2000" b="1" dirty="0">
                          <a:latin typeface="+mj-lt"/>
                        </a:rPr>
                        <a:t>Subject pronoun</a:t>
                      </a:r>
                      <a:endParaRPr lang="en-AU" sz="2000" b="1" i="0" dirty="0">
                        <a:latin typeface="+mj-lt"/>
                      </a:endParaRPr>
                    </a:p>
                  </a:txBody>
                  <a:tcPr>
                    <a:lnB w="12700" cap="flat" cmpd="sng" algn="ctr">
                      <a:solidFill>
                        <a:schemeClr val="tx1"/>
                      </a:solidFill>
                      <a:prstDash val="solid"/>
                      <a:round/>
                      <a:headEnd type="none" w="med" len="med"/>
                      <a:tailEnd type="none" w="med" len="med"/>
                    </a:lnB>
                  </a:tcPr>
                </a:tc>
                <a:tc>
                  <a:txBody>
                    <a:bodyPr/>
                    <a:lstStyle/>
                    <a:p>
                      <a:r>
                        <a:rPr lang="en-AU" sz="2000" b="1" dirty="0">
                          <a:latin typeface="+mj-lt"/>
                        </a:rPr>
                        <a:t>Verb conjugation</a:t>
                      </a:r>
                      <a:endParaRPr lang="en-AU" sz="2000" b="1" i="0" dirty="0">
                        <a:latin typeface="+mj-lt"/>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163736"/>
                  </a:ext>
                </a:extLst>
              </a:tr>
              <a:tr h="604721">
                <a:tc>
                  <a:txBody>
                    <a:bodyPr/>
                    <a:lstStyle/>
                    <a:p>
                      <a:r>
                        <a:rPr lang="en-AU" sz="2000" i="1" dirty="0"/>
                        <a:t>io</a:t>
                      </a:r>
                      <a:endParaRPr lang="en-AU" sz="2000"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i="1" dirty="0"/>
                        <a:t>vado</a:t>
                      </a:r>
                      <a:endParaRPr lang="en-AU" sz="2000" b="0"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8655892"/>
                  </a:ext>
                </a:extLst>
              </a:tr>
              <a:tr h="604721">
                <a:tc>
                  <a:txBody>
                    <a:bodyPr/>
                    <a:lstStyle/>
                    <a:p>
                      <a:r>
                        <a:rPr lang="en-AU" sz="2000" i="1" dirty="0"/>
                        <a:t>tu</a:t>
                      </a:r>
                      <a:endParaRPr lang="en-AU" sz="2000"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i="1" dirty="0"/>
                        <a:t>vai</a:t>
                      </a:r>
                      <a:endParaRPr lang="en-AU" sz="2000" b="0"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4323394"/>
                  </a:ext>
                </a:extLst>
              </a:tr>
              <a:tr h="604721">
                <a:tc>
                  <a:txBody>
                    <a:bodyPr/>
                    <a:lstStyle/>
                    <a:p>
                      <a:r>
                        <a:rPr lang="en-AU" sz="2000" i="1" dirty="0"/>
                        <a:t>lui/lei</a:t>
                      </a:r>
                      <a:endParaRPr lang="en-AU" sz="2000"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i="1" dirty="0"/>
                        <a:t>va</a:t>
                      </a:r>
                      <a:endParaRPr lang="en-AU" sz="2000" b="0"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3700426"/>
                  </a:ext>
                </a:extLst>
              </a:tr>
            </a:tbl>
          </a:graphicData>
        </a:graphic>
      </p:graphicFrame>
      <p:pic>
        <p:nvPicPr>
          <p:cNvPr id="7" name="Picture 6">
            <a:extLst>
              <a:ext uri="{FF2B5EF4-FFF2-40B4-BE49-F238E27FC236}">
                <a16:creationId xmlns:a16="http://schemas.microsoft.com/office/drawing/2014/main" id="{20542D7F-4C0B-C965-EC87-387A48F88A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75990" y="905601"/>
            <a:ext cx="3648010" cy="5411216"/>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19636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092493-6FA9-1876-FD2E-82B43BF26531}"/>
              </a:ext>
            </a:extLst>
          </p:cNvPr>
          <p:cNvSpPr>
            <a:spLocks noGrp="1"/>
          </p:cNvSpPr>
          <p:nvPr>
            <p:ph type="title"/>
          </p:nvPr>
        </p:nvSpPr>
        <p:spPr/>
        <p:txBody>
          <a:bodyPr/>
          <a:lstStyle/>
          <a:p>
            <a:r>
              <a:rPr lang="en-AU" dirty="0">
                <a:latin typeface="+mj-lt"/>
              </a:rPr>
              <a:t>Translate (1)</a:t>
            </a:r>
          </a:p>
        </p:txBody>
      </p:sp>
      <p:sp>
        <p:nvSpPr>
          <p:cNvPr id="7" name="TextBox 6">
            <a:extLst>
              <a:ext uri="{FF2B5EF4-FFF2-40B4-BE49-F238E27FC236}">
                <a16:creationId xmlns:a16="http://schemas.microsoft.com/office/drawing/2014/main" id="{674B297C-0AD2-EFF8-3709-15AB92A34E96}"/>
              </a:ext>
            </a:extLst>
          </p:cNvPr>
          <p:cNvSpPr txBox="1"/>
          <p:nvPr/>
        </p:nvSpPr>
        <p:spPr>
          <a:xfrm>
            <a:off x="360000" y="1017755"/>
            <a:ext cx="4313600" cy="5386090"/>
          </a:xfrm>
          <a:prstGeom prst="rect">
            <a:avLst/>
          </a:prstGeom>
          <a:noFill/>
        </p:spPr>
        <p:txBody>
          <a:bodyPr wrap="square">
            <a:spAutoFit/>
          </a:bodyPr>
          <a:lstStyle/>
          <a:p>
            <a:pPr marL="457200" indent="-457200" defTabSz="914377">
              <a:lnSpc>
                <a:spcPct val="150000"/>
              </a:lnSpc>
              <a:spcAft>
                <a:spcPts val="600"/>
              </a:spcAft>
              <a:buFont typeface="+mj-lt"/>
              <a:buAutoNum type="arabicPeriod"/>
            </a:pPr>
            <a:r>
              <a:rPr lang="en-AU" sz="1800" dirty="0"/>
              <a:t>I go to school at 8.</a:t>
            </a:r>
          </a:p>
          <a:p>
            <a:pPr marL="457200" indent="-457200" defTabSz="914377">
              <a:lnSpc>
                <a:spcPct val="150000"/>
              </a:lnSpc>
              <a:spcAft>
                <a:spcPts val="600"/>
              </a:spcAft>
              <a:buFont typeface="+mj-lt"/>
              <a:buAutoNum type="arabicPeriod"/>
            </a:pPr>
            <a:r>
              <a:rPr lang="en-AU" sz="1800" dirty="0"/>
              <a:t>I go to school by bus.</a:t>
            </a:r>
          </a:p>
          <a:p>
            <a:pPr marL="457200" indent="-457200" defTabSz="914377">
              <a:lnSpc>
                <a:spcPct val="150000"/>
              </a:lnSpc>
              <a:spcAft>
                <a:spcPts val="600"/>
              </a:spcAft>
              <a:buFont typeface="+mj-lt"/>
              <a:buAutoNum type="arabicPeriod"/>
            </a:pPr>
            <a:r>
              <a:rPr lang="en-AU" sz="1800" dirty="0"/>
              <a:t>You go to school at 8:30.</a:t>
            </a:r>
          </a:p>
          <a:p>
            <a:pPr marL="457200" indent="-457200" defTabSz="914377">
              <a:lnSpc>
                <a:spcPct val="150000"/>
              </a:lnSpc>
              <a:spcAft>
                <a:spcPts val="600"/>
              </a:spcAft>
              <a:buFont typeface="+mj-lt"/>
              <a:buAutoNum type="arabicPeriod"/>
            </a:pPr>
            <a:r>
              <a:rPr lang="en-AU" sz="1800" dirty="0"/>
              <a:t>He goes home by bike.</a:t>
            </a:r>
          </a:p>
          <a:p>
            <a:pPr marL="457200" indent="-457200" defTabSz="914377">
              <a:lnSpc>
                <a:spcPct val="150000"/>
              </a:lnSpc>
              <a:spcAft>
                <a:spcPts val="600"/>
              </a:spcAft>
              <a:buFont typeface="+mj-lt"/>
              <a:buAutoNum type="arabicPeriod"/>
            </a:pPr>
            <a:r>
              <a:rPr lang="en-AU" sz="1800" dirty="0"/>
              <a:t>She goes home at 3.</a:t>
            </a:r>
          </a:p>
          <a:p>
            <a:pPr marL="457200" indent="-457200" defTabSz="914377">
              <a:lnSpc>
                <a:spcPct val="150000"/>
              </a:lnSpc>
              <a:spcAft>
                <a:spcPts val="600"/>
              </a:spcAft>
              <a:buFont typeface="+mj-lt"/>
              <a:buAutoNum type="arabicPeriod"/>
            </a:pPr>
            <a:r>
              <a:rPr lang="en-AU" sz="1800" dirty="0"/>
              <a:t>I don’t go to the park.</a:t>
            </a:r>
          </a:p>
          <a:p>
            <a:pPr marL="457200" indent="-457200" defTabSz="914377">
              <a:lnSpc>
                <a:spcPct val="150000"/>
              </a:lnSpc>
              <a:spcAft>
                <a:spcPts val="600"/>
              </a:spcAft>
              <a:buFont typeface="+mj-lt"/>
              <a:buAutoNum type="arabicPeriod"/>
            </a:pPr>
            <a:r>
              <a:rPr lang="en-AU" sz="1800" dirty="0"/>
              <a:t>He goes to the park on foot.</a:t>
            </a:r>
          </a:p>
          <a:p>
            <a:pPr marL="457200" indent="-457200" defTabSz="914377">
              <a:lnSpc>
                <a:spcPct val="150000"/>
              </a:lnSpc>
              <a:spcAft>
                <a:spcPts val="600"/>
              </a:spcAft>
              <a:buFont typeface="+mj-lt"/>
              <a:buAutoNum type="arabicPeriod"/>
            </a:pPr>
            <a:r>
              <a:rPr lang="en-AU" sz="1800" dirty="0"/>
              <a:t>She goes to the cinema with Luca.</a:t>
            </a:r>
          </a:p>
          <a:p>
            <a:pPr marL="457200" indent="-457200" defTabSz="914377">
              <a:lnSpc>
                <a:spcPct val="150000"/>
              </a:lnSpc>
              <a:spcAft>
                <a:spcPts val="600"/>
              </a:spcAft>
              <a:buFont typeface="+mj-lt"/>
              <a:buAutoNum type="arabicPeriod"/>
            </a:pPr>
            <a:r>
              <a:rPr lang="en-AU" sz="1800" dirty="0"/>
              <a:t>She never goes to the cinema.</a:t>
            </a:r>
          </a:p>
          <a:p>
            <a:pPr marL="457200" indent="-457200" defTabSz="914377">
              <a:lnSpc>
                <a:spcPct val="150000"/>
              </a:lnSpc>
              <a:spcAft>
                <a:spcPts val="600"/>
              </a:spcAft>
              <a:buFont typeface="+mj-lt"/>
              <a:buAutoNum type="arabicPeriod"/>
            </a:pPr>
            <a:r>
              <a:rPr lang="en-AU" sz="1800" dirty="0"/>
              <a:t>I go to the shop by car.</a:t>
            </a:r>
          </a:p>
          <a:p>
            <a:pPr marL="457200" indent="-457200">
              <a:buFont typeface="+mj-lt"/>
              <a:buAutoNum type="arabicPeriod"/>
            </a:pPr>
            <a:endParaRPr lang="en-AU" dirty="0"/>
          </a:p>
        </p:txBody>
      </p:sp>
      <p:sp>
        <p:nvSpPr>
          <p:cNvPr id="6" name="Content Placeholder 1">
            <a:extLst>
              <a:ext uri="{FF2B5EF4-FFF2-40B4-BE49-F238E27FC236}">
                <a16:creationId xmlns:a16="http://schemas.microsoft.com/office/drawing/2014/main" id="{15EC112D-6080-7AD6-6D93-A72FE54B98F7}"/>
              </a:ext>
            </a:extLst>
          </p:cNvPr>
          <p:cNvSpPr txBox="1">
            <a:spLocks/>
          </p:cNvSpPr>
          <p:nvPr/>
        </p:nvSpPr>
        <p:spPr>
          <a:xfrm>
            <a:off x="5878534" y="1017755"/>
            <a:ext cx="3959733" cy="538609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600"/>
              </a:spcAft>
              <a:buFont typeface="+mj-lt"/>
              <a:buAutoNum type="arabicPeriod"/>
            </a:pPr>
            <a:r>
              <a:rPr lang="it-IT" sz="1800" b="1" i="1" dirty="0"/>
              <a:t>Vado a scuola alle otto.</a:t>
            </a:r>
          </a:p>
          <a:p>
            <a:pPr marL="457200" indent="-457200">
              <a:spcAft>
                <a:spcPts val="600"/>
              </a:spcAft>
              <a:buFont typeface="+mj-lt"/>
              <a:buAutoNum type="arabicPeriod"/>
            </a:pPr>
            <a:r>
              <a:rPr lang="it-IT" sz="1800" b="1" i="1" dirty="0"/>
              <a:t>Vado a scuola in autobus.</a:t>
            </a:r>
          </a:p>
          <a:p>
            <a:pPr marL="457200" indent="-457200">
              <a:spcAft>
                <a:spcPts val="600"/>
              </a:spcAft>
              <a:buFont typeface="+mj-lt"/>
              <a:buAutoNum type="arabicPeriod"/>
            </a:pPr>
            <a:r>
              <a:rPr lang="it-IT" sz="1800" b="1" i="1" dirty="0"/>
              <a:t>Vai a scuola alle otto e mezza.</a:t>
            </a:r>
          </a:p>
          <a:p>
            <a:pPr marL="457200" indent="-457200">
              <a:spcAft>
                <a:spcPts val="600"/>
              </a:spcAft>
              <a:buFont typeface="+mj-lt"/>
              <a:buAutoNum type="arabicPeriod"/>
            </a:pPr>
            <a:r>
              <a:rPr lang="it-IT" sz="1800" b="1" i="1" dirty="0"/>
              <a:t>Va a casa in bici</a:t>
            </a:r>
          </a:p>
          <a:p>
            <a:pPr marL="457200" indent="-457200">
              <a:spcAft>
                <a:spcPts val="600"/>
              </a:spcAft>
              <a:buFont typeface="+mj-lt"/>
              <a:buAutoNum type="arabicPeriod"/>
            </a:pPr>
            <a:r>
              <a:rPr lang="it-IT" sz="1800" b="1" i="1" dirty="0"/>
              <a:t>Va a casa alle tre.</a:t>
            </a:r>
          </a:p>
          <a:p>
            <a:pPr marL="457200" indent="-457200">
              <a:spcAft>
                <a:spcPts val="600"/>
              </a:spcAft>
              <a:buFont typeface="+mj-lt"/>
              <a:buAutoNum type="arabicPeriod"/>
            </a:pPr>
            <a:r>
              <a:rPr lang="it-IT" sz="1800" b="1" i="1" dirty="0"/>
              <a:t>Non vado al parco.</a:t>
            </a:r>
          </a:p>
          <a:p>
            <a:pPr marL="457200" indent="-457200">
              <a:spcAft>
                <a:spcPts val="600"/>
              </a:spcAft>
              <a:buFont typeface="+mj-lt"/>
              <a:buAutoNum type="arabicPeriod"/>
            </a:pPr>
            <a:r>
              <a:rPr lang="it-IT" sz="1800" b="1" i="1" dirty="0"/>
              <a:t>Va al parco a piedi.</a:t>
            </a:r>
          </a:p>
          <a:p>
            <a:pPr marL="457200" indent="-457200">
              <a:spcAft>
                <a:spcPts val="600"/>
              </a:spcAft>
              <a:buFont typeface="+mj-lt"/>
              <a:buAutoNum type="arabicPeriod"/>
            </a:pPr>
            <a:r>
              <a:rPr lang="it-IT" sz="1800" b="1" i="1" dirty="0"/>
              <a:t>Va al cinema con Luca.</a:t>
            </a:r>
          </a:p>
          <a:p>
            <a:pPr marL="457200" indent="-457200">
              <a:spcAft>
                <a:spcPts val="600"/>
              </a:spcAft>
              <a:buFont typeface="+mj-lt"/>
              <a:buAutoNum type="arabicPeriod"/>
            </a:pPr>
            <a:r>
              <a:rPr lang="it-IT" sz="1800" b="1" i="1" dirty="0"/>
              <a:t>Non va mai al cinema.</a:t>
            </a:r>
          </a:p>
          <a:p>
            <a:pPr marL="457200" indent="-457200">
              <a:spcAft>
                <a:spcPts val="600"/>
              </a:spcAft>
              <a:buFont typeface="+mj-lt"/>
              <a:buAutoNum type="arabicPeriod"/>
            </a:pPr>
            <a:r>
              <a:rPr lang="it-IT" sz="1800" b="1" i="1" dirty="0"/>
              <a:t>Vado al negozio in macchina.</a:t>
            </a:r>
          </a:p>
          <a:p>
            <a:pPr marL="457200" indent="-457200">
              <a:buFont typeface="+mj-lt"/>
              <a:buAutoNum type="arabicPeriod"/>
            </a:pPr>
            <a:endParaRPr lang="en-AU" b="1" i="1" dirty="0"/>
          </a:p>
        </p:txBody>
      </p:sp>
      <p:sp>
        <p:nvSpPr>
          <p:cNvPr id="3" name="Slide Number Placeholder 2">
            <a:extLst>
              <a:ext uri="{FF2B5EF4-FFF2-40B4-BE49-F238E27FC236}">
                <a16:creationId xmlns:a16="http://schemas.microsoft.com/office/drawing/2014/main" id="{9804BD29-3B50-B068-070C-DF281C2571D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81703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500"/>
                                        <p:tgtEl>
                                          <p:spTgt spid="6">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500"/>
                                        <p:tgtEl>
                                          <p:spTgt spid="6">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fade">
                                      <p:cBhvr>
                                        <p:cTn id="31" dur="500"/>
                                        <p:tgtEl>
                                          <p:spTgt spid="6">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fade">
                                      <p:cBhvr>
                                        <p:cTn id="34"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CDEC3-31BC-1240-E63A-BBFD94F27D9D}"/>
              </a:ext>
            </a:extLst>
          </p:cNvPr>
          <p:cNvSpPr>
            <a:spLocks noGrp="1"/>
          </p:cNvSpPr>
          <p:nvPr>
            <p:ph type="title"/>
          </p:nvPr>
        </p:nvSpPr>
        <p:spPr/>
        <p:txBody>
          <a:bodyPr/>
          <a:lstStyle/>
          <a:p>
            <a:r>
              <a:rPr lang="it-IT" i="1" dirty="0">
                <a:latin typeface="+mj-lt"/>
              </a:rPr>
              <a:t>andare alla spiaggia</a:t>
            </a:r>
            <a:br>
              <a:rPr lang="it-IT" i="1" dirty="0">
                <a:latin typeface="+mj-lt"/>
              </a:rPr>
            </a:br>
            <a:endParaRPr lang="it-IT" dirty="0">
              <a:latin typeface="+mj-lt"/>
            </a:endParaRPr>
          </a:p>
        </p:txBody>
      </p:sp>
      <p:pic>
        <p:nvPicPr>
          <p:cNvPr id="8" name="Picture 7" descr="A beach">
            <a:extLst>
              <a:ext uri="{FF2B5EF4-FFF2-40B4-BE49-F238E27FC236}">
                <a16:creationId xmlns:a16="http://schemas.microsoft.com/office/drawing/2014/main" id="{A1E71D01-5DD2-4719-B19D-5B8E4F2E5CB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2175513" y="975512"/>
            <a:ext cx="7840974" cy="5222088"/>
          </a:xfrm>
          <a:prstGeom prst="rect">
            <a:avLst/>
          </a:prstGeom>
        </p:spPr>
      </p:pic>
      <p:sp>
        <p:nvSpPr>
          <p:cNvPr id="3" name="Slide Number Placeholder 2">
            <a:extLst>
              <a:ext uri="{FF2B5EF4-FFF2-40B4-BE49-F238E27FC236}">
                <a16:creationId xmlns:a16="http://schemas.microsoft.com/office/drawing/2014/main" id="{ABE366A4-3339-622C-B787-BF384395DA96}"/>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18</a:t>
            </a:fld>
            <a:endParaRPr lang="en-AU" dirty="0"/>
          </a:p>
        </p:txBody>
      </p:sp>
    </p:spTree>
    <p:extLst>
      <p:ext uri="{BB962C8B-B14F-4D97-AF65-F5344CB8AC3E}">
        <p14:creationId xmlns:p14="http://schemas.microsoft.com/office/powerpoint/2010/main" val="258194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D04F98-43FB-65AB-48B6-14129AAA136D}"/>
              </a:ext>
            </a:extLst>
          </p:cNvPr>
          <p:cNvSpPr>
            <a:spLocks noGrp="1"/>
          </p:cNvSpPr>
          <p:nvPr>
            <p:ph type="title"/>
          </p:nvPr>
        </p:nvSpPr>
        <p:spPr/>
        <p:txBody>
          <a:bodyPr/>
          <a:lstStyle/>
          <a:p>
            <a:r>
              <a:rPr lang="it-IT" dirty="0">
                <a:latin typeface="+mj-lt"/>
              </a:rPr>
              <a:t>Let’s practise! – </a:t>
            </a:r>
            <a:r>
              <a:rPr lang="it-IT" i="1" dirty="0">
                <a:latin typeface="+mj-lt"/>
              </a:rPr>
              <a:t>andare alla spiaggia</a:t>
            </a:r>
            <a:endParaRPr lang="it-IT" dirty="0">
              <a:latin typeface="+mj-lt"/>
            </a:endParaRPr>
          </a:p>
        </p:txBody>
      </p:sp>
      <p:pic>
        <p:nvPicPr>
          <p:cNvPr id="5" name="Picture 4" descr="2 people pointing at themselves, signifying 'we'.">
            <a:extLst>
              <a:ext uri="{FF2B5EF4-FFF2-40B4-BE49-F238E27FC236}">
                <a16:creationId xmlns:a16="http://schemas.microsoft.com/office/drawing/2014/main" id="{FFF3EA57-69BF-D64E-6F92-88F21397D2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000" y="2738128"/>
            <a:ext cx="2257442" cy="2609869"/>
          </a:xfrm>
          <a:prstGeom prst="rect">
            <a:avLst/>
          </a:prstGeom>
        </p:spPr>
      </p:pic>
      <p:grpSp>
        <p:nvGrpSpPr>
          <p:cNvPr id="6" name="Group 5" descr="2 fingers pointing, signifying 'you plural'.">
            <a:extLst>
              <a:ext uri="{FF2B5EF4-FFF2-40B4-BE49-F238E27FC236}">
                <a16:creationId xmlns:a16="http://schemas.microsoft.com/office/drawing/2014/main" id="{78B28B92-70F1-108D-68DD-9F12873D79F7}"/>
              </a:ext>
            </a:extLst>
          </p:cNvPr>
          <p:cNvGrpSpPr/>
          <p:nvPr/>
        </p:nvGrpSpPr>
        <p:grpSpPr>
          <a:xfrm>
            <a:off x="3878324" y="1673680"/>
            <a:ext cx="3136790" cy="1858453"/>
            <a:chOff x="3878324" y="1673680"/>
            <a:chExt cx="3136790" cy="1858453"/>
          </a:xfrm>
        </p:grpSpPr>
        <p:pic>
          <p:nvPicPr>
            <p:cNvPr id="13" name="Picture 12">
              <a:extLst>
                <a:ext uri="{FF2B5EF4-FFF2-40B4-BE49-F238E27FC236}">
                  <a16:creationId xmlns:a16="http://schemas.microsoft.com/office/drawing/2014/main" id="{26069519-42C3-AACC-FBEC-7F97A9A647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78324" y="1944123"/>
              <a:ext cx="1836809" cy="1588010"/>
            </a:xfrm>
            <a:prstGeom prst="rect">
              <a:avLst/>
            </a:prstGeom>
          </p:spPr>
        </p:pic>
        <p:pic>
          <p:nvPicPr>
            <p:cNvPr id="14" name="Picture 13">
              <a:extLst>
                <a:ext uri="{FF2B5EF4-FFF2-40B4-BE49-F238E27FC236}">
                  <a16:creationId xmlns:a16="http://schemas.microsoft.com/office/drawing/2014/main" id="{46F982E1-67BE-3F9B-51C4-11AAA2DBD8F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83895" y="1673680"/>
              <a:ext cx="1231219" cy="1064448"/>
            </a:xfrm>
            <a:prstGeom prst="rect">
              <a:avLst/>
            </a:prstGeom>
          </p:spPr>
        </p:pic>
      </p:grpSp>
      <p:grpSp>
        <p:nvGrpSpPr>
          <p:cNvPr id="15" name="Group 14" descr="Person pointing a group of people, signifying 'they'.">
            <a:extLst>
              <a:ext uri="{FF2B5EF4-FFF2-40B4-BE49-F238E27FC236}">
                <a16:creationId xmlns:a16="http://schemas.microsoft.com/office/drawing/2014/main" id="{314BB7AE-EA4F-6123-E958-8DD5C9924ACE}"/>
              </a:ext>
            </a:extLst>
          </p:cNvPr>
          <p:cNvGrpSpPr/>
          <p:nvPr/>
        </p:nvGrpSpPr>
        <p:grpSpPr>
          <a:xfrm>
            <a:off x="6399505" y="4043063"/>
            <a:ext cx="4359548" cy="2562937"/>
            <a:chOff x="6399505" y="4043063"/>
            <a:chExt cx="4359548" cy="2562937"/>
          </a:xfrm>
        </p:grpSpPr>
        <p:pic>
          <p:nvPicPr>
            <p:cNvPr id="16" name="Picture 15" descr="1 person pointing at a group">
              <a:extLst>
                <a:ext uri="{FF2B5EF4-FFF2-40B4-BE49-F238E27FC236}">
                  <a16:creationId xmlns:a16="http://schemas.microsoft.com/office/drawing/2014/main" id="{6BB6C89C-FB46-08F0-B2AA-196DC5CE634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9505" y="4043063"/>
              <a:ext cx="2430904" cy="2472937"/>
            </a:xfrm>
            <a:prstGeom prst="rect">
              <a:avLst/>
            </a:prstGeom>
          </p:spPr>
        </p:pic>
        <p:pic>
          <p:nvPicPr>
            <p:cNvPr id="17" name="Picture 16">
              <a:extLst>
                <a:ext uri="{FF2B5EF4-FFF2-40B4-BE49-F238E27FC236}">
                  <a16:creationId xmlns:a16="http://schemas.microsoft.com/office/drawing/2014/main" id="{1ADA62D0-1CBD-4494-CF7C-5DC5A74C8A8F}"/>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830409" y="4213575"/>
              <a:ext cx="964322" cy="2392425"/>
            </a:xfrm>
            <a:prstGeom prst="rect">
              <a:avLst/>
            </a:prstGeom>
          </p:spPr>
        </p:pic>
        <p:pic>
          <p:nvPicPr>
            <p:cNvPr id="18" name="Picture 17">
              <a:extLst>
                <a:ext uri="{FF2B5EF4-FFF2-40B4-BE49-F238E27FC236}">
                  <a16:creationId xmlns:a16="http://schemas.microsoft.com/office/drawing/2014/main" id="{A6DF485C-73A4-DC85-57E6-0C91B74B308C}"/>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794731" y="4043063"/>
              <a:ext cx="964322" cy="2472937"/>
            </a:xfrm>
            <a:prstGeom prst="rect">
              <a:avLst/>
            </a:prstGeom>
          </p:spPr>
        </p:pic>
      </p:grpSp>
      <p:sp>
        <p:nvSpPr>
          <p:cNvPr id="2" name="Slide Number Placeholder 1">
            <a:extLst>
              <a:ext uri="{FF2B5EF4-FFF2-40B4-BE49-F238E27FC236}">
                <a16:creationId xmlns:a16="http://schemas.microsoft.com/office/drawing/2014/main" id="{006CB761-3F08-C192-9102-AECF21401B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325090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131491-460D-9CDD-A7CC-389465489365}"/>
              </a:ext>
            </a:extLst>
          </p:cNvPr>
          <p:cNvSpPr>
            <a:spLocks noGrp="1"/>
          </p:cNvSpPr>
          <p:nvPr>
            <p:ph type="title"/>
          </p:nvPr>
        </p:nvSpPr>
        <p:spPr/>
        <p:txBody>
          <a:bodyPr/>
          <a:lstStyle/>
          <a:p>
            <a:r>
              <a:rPr lang="it-IT" i="1" dirty="0">
                <a:latin typeface="+mj-lt"/>
              </a:rPr>
              <a:t>andare a scuola</a:t>
            </a:r>
            <a:br>
              <a:rPr lang="it-IT" i="1" dirty="0">
                <a:latin typeface="+mj-lt"/>
              </a:rPr>
            </a:br>
            <a:endParaRPr lang="it-IT" dirty="0">
              <a:latin typeface="+mj-lt"/>
            </a:endParaRPr>
          </a:p>
        </p:txBody>
      </p:sp>
      <p:pic>
        <p:nvPicPr>
          <p:cNvPr id="5" name="Picture 4" descr="A person standing in front of a classroom">
            <a:extLst>
              <a:ext uri="{FF2B5EF4-FFF2-40B4-BE49-F238E27FC236}">
                <a16:creationId xmlns:a16="http://schemas.microsoft.com/office/drawing/2014/main" id="{C2FA1D41-53A2-F338-4954-66E74919E0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0267" y="980933"/>
            <a:ext cx="8771466" cy="5459734"/>
          </a:xfrm>
          <a:prstGeom prst="rect">
            <a:avLst/>
          </a:prstGeom>
        </p:spPr>
      </p:pic>
      <p:sp>
        <p:nvSpPr>
          <p:cNvPr id="3" name="Slide Number Placeholder 2">
            <a:extLst>
              <a:ext uri="{FF2B5EF4-FFF2-40B4-BE49-F238E27FC236}">
                <a16:creationId xmlns:a16="http://schemas.microsoft.com/office/drawing/2014/main" id="{ABE366A4-3339-622C-B787-BF384395DA96}"/>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2</a:t>
            </a:fld>
            <a:endParaRPr lang="en-AU"/>
          </a:p>
        </p:txBody>
      </p:sp>
    </p:spTree>
    <p:extLst>
      <p:ext uri="{BB962C8B-B14F-4D97-AF65-F5344CB8AC3E}">
        <p14:creationId xmlns:p14="http://schemas.microsoft.com/office/powerpoint/2010/main" val="156296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D89E92-0AE6-B0DE-2AB2-B278C6483785}"/>
              </a:ext>
            </a:extLst>
          </p:cNvPr>
          <p:cNvSpPr>
            <a:spLocks noGrp="1"/>
          </p:cNvSpPr>
          <p:nvPr>
            <p:ph type="title"/>
          </p:nvPr>
        </p:nvSpPr>
        <p:spPr/>
        <p:txBody>
          <a:bodyPr/>
          <a:lstStyle/>
          <a:p>
            <a:r>
              <a:rPr lang="it-IT" i="1" dirty="0">
                <a:latin typeface="+mj-lt"/>
              </a:rPr>
              <a:t>andare allo stadio</a:t>
            </a:r>
            <a:br>
              <a:rPr lang="it-IT" i="1" dirty="0">
                <a:latin typeface="+mj-lt"/>
              </a:rPr>
            </a:br>
            <a:endParaRPr lang="it-IT" dirty="0">
              <a:latin typeface="+mj-lt"/>
            </a:endParaRPr>
          </a:p>
        </p:txBody>
      </p:sp>
      <p:pic>
        <p:nvPicPr>
          <p:cNvPr id="5" name="Picture 4" descr="A stadium">
            <a:extLst>
              <a:ext uri="{FF2B5EF4-FFF2-40B4-BE49-F238E27FC236}">
                <a16:creationId xmlns:a16="http://schemas.microsoft.com/office/drawing/2014/main" id="{A12114F6-5A9C-9633-525C-3F8360C2608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4208701" y="942103"/>
            <a:ext cx="3774599" cy="5661898"/>
          </a:xfrm>
          <a:prstGeom prst="rect">
            <a:avLst/>
          </a:prstGeom>
        </p:spPr>
      </p:pic>
      <p:sp>
        <p:nvSpPr>
          <p:cNvPr id="3" name="Slide Number Placeholder 2">
            <a:extLst>
              <a:ext uri="{FF2B5EF4-FFF2-40B4-BE49-F238E27FC236}">
                <a16:creationId xmlns:a16="http://schemas.microsoft.com/office/drawing/2014/main" id="{ABE366A4-3339-622C-B787-BF384395DA96}"/>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20</a:t>
            </a:fld>
            <a:endParaRPr lang="en-AU" dirty="0"/>
          </a:p>
        </p:txBody>
      </p:sp>
    </p:spTree>
    <p:extLst>
      <p:ext uri="{BB962C8B-B14F-4D97-AF65-F5344CB8AC3E}">
        <p14:creationId xmlns:p14="http://schemas.microsoft.com/office/powerpoint/2010/main" val="227468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D04F98-43FB-65AB-48B6-14129AAA136D}"/>
              </a:ext>
            </a:extLst>
          </p:cNvPr>
          <p:cNvSpPr>
            <a:spLocks noGrp="1"/>
          </p:cNvSpPr>
          <p:nvPr>
            <p:ph type="title"/>
          </p:nvPr>
        </p:nvSpPr>
        <p:spPr/>
        <p:txBody>
          <a:bodyPr/>
          <a:lstStyle/>
          <a:p>
            <a:r>
              <a:rPr lang="it-IT">
                <a:latin typeface="+mj-lt"/>
              </a:rPr>
              <a:t>Let’s practise! – </a:t>
            </a:r>
            <a:r>
              <a:rPr lang="it-IT" i="1">
                <a:latin typeface="+mj-lt"/>
              </a:rPr>
              <a:t>andare allo stadio</a:t>
            </a:r>
            <a:endParaRPr lang="it-IT">
              <a:latin typeface="+mj-lt"/>
            </a:endParaRPr>
          </a:p>
        </p:txBody>
      </p:sp>
      <p:pic>
        <p:nvPicPr>
          <p:cNvPr id="5" name="Picture 4" descr="2 people pointing at themselves, signifying 'we'.">
            <a:extLst>
              <a:ext uri="{FF2B5EF4-FFF2-40B4-BE49-F238E27FC236}">
                <a16:creationId xmlns:a16="http://schemas.microsoft.com/office/drawing/2014/main" id="{6AFB2C35-F500-4724-C101-0A99BD6877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000" y="2738128"/>
            <a:ext cx="2257442" cy="2609869"/>
          </a:xfrm>
          <a:prstGeom prst="rect">
            <a:avLst/>
          </a:prstGeom>
        </p:spPr>
      </p:pic>
      <p:grpSp>
        <p:nvGrpSpPr>
          <p:cNvPr id="6" name="Group 5" descr="2 fingers pointing, signifying 'you plural'.">
            <a:extLst>
              <a:ext uri="{FF2B5EF4-FFF2-40B4-BE49-F238E27FC236}">
                <a16:creationId xmlns:a16="http://schemas.microsoft.com/office/drawing/2014/main" id="{B36C4973-E1B2-A9BF-B337-BD8243EE8A38}"/>
              </a:ext>
            </a:extLst>
          </p:cNvPr>
          <p:cNvGrpSpPr/>
          <p:nvPr/>
        </p:nvGrpSpPr>
        <p:grpSpPr>
          <a:xfrm>
            <a:off x="3878324" y="1673680"/>
            <a:ext cx="3136790" cy="1858453"/>
            <a:chOff x="3878324" y="1673680"/>
            <a:chExt cx="3136790" cy="1858453"/>
          </a:xfrm>
        </p:grpSpPr>
        <p:pic>
          <p:nvPicPr>
            <p:cNvPr id="13" name="Picture 12">
              <a:extLst>
                <a:ext uri="{FF2B5EF4-FFF2-40B4-BE49-F238E27FC236}">
                  <a16:creationId xmlns:a16="http://schemas.microsoft.com/office/drawing/2014/main" id="{883C2623-AEE4-CC0B-195B-0C357746BE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78324" y="1944123"/>
              <a:ext cx="1836809" cy="1588010"/>
            </a:xfrm>
            <a:prstGeom prst="rect">
              <a:avLst/>
            </a:prstGeom>
          </p:spPr>
        </p:pic>
        <p:pic>
          <p:nvPicPr>
            <p:cNvPr id="14" name="Picture 13">
              <a:extLst>
                <a:ext uri="{FF2B5EF4-FFF2-40B4-BE49-F238E27FC236}">
                  <a16:creationId xmlns:a16="http://schemas.microsoft.com/office/drawing/2014/main" id="{3F094A95-655C-1632-187D-F4EAF089376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83895" y="1673680"/>
              <a:ext cx="1231219" cy="1064448"/>
            </a:xfrm>
            <a:prstGeom prst="rect">
              <a:avLst/>
            </a:prstGeom>
          </p:spPr>
        </p:pic>
      </p:grpSp>
      <p:grpSp>
        <p:nvGrpSpPr>
          <p:cNvPr id="15" name="Group 14" descr="Person pointing a group of people, signifying 'they'.">
            <a:extLst>
              <a:ext uri="{FF2B5EF4-FFF2-40B4-BE49-F238E27FC236}">
                <a16:creationId xmlns:a16="http://schemas.microsoft.com/office/drawing/2014/main" id="{FDBC2F17-A0A6-9567-C30F-99A254662600}"/>
              </a:ext>
            </a:extLst>
          </p:cNvPr>
          <p:cNvGrpSpPr/>
          <p:nvPr/>
        </p:nvGrpSpPr>
        <p:grpSpPr>
          <a:xfrm>
            <a:off x="6399505" y="4043063"/>
            <a:ext cx="4359548" cy="2562937"/>
            <a:chOff x="6399505" y="4043063"/>
            <a:chExt cx="4359548" cy="2562937"/>
          </a:xfrm>
        </p:grpSpPr>
        <p:pic>
          <p:nvPicPr>
            <p:cNvPr id="16" name="Picture 15" descr="1 person pointing at a group">
              <a:extLst>
                <a:ext uri="{FF2B5EF4-FFF2-40B4-BE49-F238E27FC236}">
                  <a16:creationId xmlns:a16="http://schemas.microsoft.com/office/drawing/2014/main" id="{64FD626B-FE5F-F642-39F6-04688650CC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9505" y="4043063"/>
              <a:ext cx="2430904" cy="2472937"/>
            </a:xfrm>
            <a:prstGeom prst="rect">
              <a:avLst/>
            </a:prstGeom>
          </p:spPr>
        </p:pic>
        <p:pic>
          <p:nvPicPr>
            <p:cNvPr id="17" name="Picture 16">
              <a:extLst>
                <a:ext uri="{FF2B5EF4-FFF2-40B4-BE49-F238E27FC236}">
                  <a16:creationId xmlns:a16="http://schemas.microsoft.com/office/drawing/2014/main" id="{B4386DBF-C51C-2802-5222-5BDEB253D8B1}"/>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830409" y="4213575"/>
              <a:ext cx="964322" cy="2392425"/>
            </a:xfrm>
            <a:prstGeom prst="rect">
              <a:avLst/>
            </a:prstGeom>
          </p:spPr>
        </p:pic>
        <p:pic>
          <p:nvPicPr>
            <p:cNvPr id="18" name="Picture 17">
              <a:extLst>
                <a:ext uri="{FF2B5EF4-FFF2-40B4-BE49-F238E27FC236}">
                  <a16:creationId xmlns:a16="http://schemas.microsoft.com/office/drawing/2014/main" id="{5D6A25E2-C786-DF26-8598-40DCE48BAAC0}"/>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794731" y="4043063"/>
              <a:ext cx="964322" cy="2472937"/>
            </a:xfrm>
            <a:prstGeom prst="rect">
              <a:avLst/>
            </a:prstGeom>
          </p:spPr>
        </p:pic>
      </p:grpSp>
      <p:sp>
        <p:nvSpPr>
          <p:cNvPr id="2" name="Slide Number Placeholder 1">
            <a:extLst>
              <a:ext uri="{FF2B5EF4-FFF2-40B4-BE49-F238E27FC236}">
                <a16:creationId xmlns:a16="http://schemas.microsoft.com/office/drawing/2014/main" id="{006CB761-3F08-C192-9102-AECF21401B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262078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59501B-2855-97D7-1C52-89205F9F8544}"/>
              </a:ext>
            </a:extLst>
          </p:cNvPr>
          <p:cNvSpPr>
            <a:spLocks noGrp="1"/>
          </p:cNvSpPr>
          <p:nvPr>
            <p:ph type="title"/>
          </p:nvPr>
        </p:nvSpPr>
        <p:spPr/>
        <p:txBody>
          <a:bodyPr/>
          <a:lstStyle/>
          <a:p>
            <a:r>
              <a:rPr lang="it-IT" i="1" dirty="0">
                <a:latin typeface="+mj-lt"/>
              </a:rPr>
              <a:t>andare in città</a:t>
            </a:r>
            <a:br>
              <a:rPr lang="it-IT" i="1" dirty="0">
                <a:latin typeface="+mj-lt"/>
              </a:rPr>
            </a:br>
            <a:endParaRPr lang="it-IT" dirty="0">
              <a:latin typeface="+mj-lt"/>
            </a:endParaRPr>
          </a:p>
        </p:txBody>
      </p:sp>
      <p:pic>
        <p:nvPicPr>
          <p:cNvPr id="4" name="Picture 3" descr="A town">
            <a:extLst>
              <a:ext uri="{FF2B5EF4-FFF2-40B4-BE49-F238E27FC236}">
                <a16:creationId xmlns:a16="http://schemas.microsoft.com/office/drawing/2014/main" id="{C0495ACD-3E97-5185-5095-C787A57D94E6}"/>
              </a:ext>
            </a:extLst>
          </p:cNvPr>
          <p:cNvPicPr>
            <a:picLocks noChangeAspect="1"/>
          </p:cNvPicPr>
          <p:nvPr/>
        </p:nvPicPr>
        <p:blipFill>
          <a:blip r:embed="rId3"/>
          <a:stretch>
            <a:fillRect/>
          </a:stretch>
        </p:blipFill>
        <p:spPr>
          <a:xfrm>
            <a:off x="4250964" y="982519"/>
            <a:ext cx="3690073" cy="5535109"/>
          </a:xfrm>
          <a:prstGeom prst="rect">
            <a:avLst/>
          </a:prstGeom>
        </p:spPr>
      </p:pic>
      <p:sp>
        <p:nvSpPr>
          <p:cNvPr id="3" name="Slide Number Placeholder 2">
            <a:extLst>
              <a:ext uri="{FF2B5EF4-FFF2-40B4-BE49-F238E27FC236}">
                <a16:creationId xmlns:a16="http://schemas.microsoft.com/office/drawing/2014/main" id="{ABE366A4-3339-622C-B787-BF384395DA96}"/>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22</a:t>
            </a:fld>
            <a:endParaRPr lang="en-AU" dirty="0"/>
          </a:p>
        </p:txBody>
      </p:sp>
    </p:spTree>
    <p:extLst>
      <p:ext uri="{BB962C8B-B14F-4D97-AF65-F5344CB8AC3E}">
        <p14:creationId xmlns:p14="http://schemas.microsoft.com/office/powerpoint/2010/main" val="39309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D04F98-43FB-65AB-48B6-14129AAA136D}"/>
              </a:ext>
            </a:extLst>
          </p:cNvPr>
          <p:cNvSpPr>
            <a:spLocks noGrp="1"/>
          </p:cNvSpPr>
          <p:nvPr>
            <p:ph type="title"/>
          </p:nvPr>
        </p:nvSpPr>
        <p:spPr/>
        <p:txBody>
          <a:bodyPr/>
          <a:lstStyle/>
          <a:p>
            <a:r>
              <a:rPr lang="it-IT">
                <a:latin typeface="+mj-lt"/>
              </a:rPr>
              <a:t>Let’s practise! – </a:t>
            </a:r>
            <a:r>
              <a:rPr lang="it-IT" i="1">
                <a:latin typeface="+mj-lt"/>
              </a:rPr>
              <a:t>andare in città</a:t>
            </a:r>
            <a:endParaRPr lang="it-IT">
              <a:latin typeface="+mj-lt"/>
            </a:endParaRPr>
          </a:p>
        </p:txBody>
      </p:sp>
      <p:pic>
        <p:nvPicPr>
          <p:cNvPr id="5" name="Picture 4" descr="2 people pointing at themselves, signifying 'we'.">
            <a:extLst>
              <a:ext uri="{FF2B5EF4-FFF2-40B4-BE49-F238E27FC236}">
                <a16:creationId xmlns:a16="http://schemas.microsoft.com/office/drawing/2014/main" id="{A5174CEC-D949-923F-17EE-7A5458FC1E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000" y="2738128"/>
            <a:ext cx="2257442" cy="2609869"/>
          </a:xfrm>
          <a:prstGeom prst="rect">
            <a:avLst/>
          </a:prstGeom>
        </p:spPr>
      </p:pic>
      <p:grpSp>
        <p:nvGrpSpPr>
          <p:cNvPr id="6" name="Group 5" descr="2 fingers pointing, signifying 'you plural'.">
            <a:extLst>
              <a:ext uri="{FF2B5EF4-FFF2-40B4-BE49-F238E27FC236}">
                <a16:creationId xmlns:a16="http://schemas.microsoft.com/office/drawing/2014/main" id="{53FDB3D5-C60B-5725-8C1F-0A98A0BE157C}"/>
              </a:ext>
            </a:extLst>
          </p:cNvPr>
          <p:cNvGrpSpPr/>
          <p:nvPr/>
        </p:nvGrpSpPr>
        <p:grpSpPr>
          <a:xfrm>
            <a:off x="3878324" y="1673680"/>
            <a:ext cx="3136790" cy="1858453"/>
            <a:chOff x="3878324" y="1673680"/>
            <a:chExt cx="3136790" cy="1858453"/>
          </a:xfrm>
        </p:grpSpPr>
        <p:pic>
          <p:nvPicPr>
            <p:cNvPr id="13" name="Picture 12">
              <a:extLst>
                <a:ext uri="{FF2B5EF4-FFF2-40B4-BE49-F238E27FC236}">
                  <a16:creationId xmlns:a16="http://schemas.microsoft.com/office/drawing/2014/main" id="{B7EBBA8F-9EE3-C998-8212-3D1E0735EF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78324" y="1944123"/>
              <a:ext cx="1836809" cy="1588010"/>
            </a:xfrm>
            <a:prstGeom prst="rect">
              <a:avLst/>
            </a:prstGeom>
          </p:spPr>
        </p:pic>
        <p:pic>
          <p:nvPicPr>
            <p:cNvPr id="14" name="Picture 13">
              <a:extLst>
                <a:ext uri="{FF2B5EF4-FFF2-40B4-BE49-F238E27FC236}">
                  <a16:creationId xmlns:a16="http://schemas.microsoft.com/office/drawing/2014/main" id="{0EF96AEB-BE5A-A336-B2AF-E4179BBEB205}"/>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83895" y="1673680"/>
              <a:ext cx="1231219" cy="1064448"/>
            </a:xfrm>
            <a:prstGeom prst="rect">
              <a:avLst/>
            </a:prstGeom>
          </p:spPr>
        </p:pic>
      </p:grpSp>
      <p:grpSp>
        <p:nvGrpSpPr>
          <p:cNvPr id="15" name="Group 14" descr="Person pointing a group of people, signifying 'they'.">
            <a:extLst>
              <a:ext uri="{FF2B5EF4-FFF2-40B4-BE49-F238E27FC236}">
                <a16:creationId xmlns:a16="http://schemas.microsoft.com/office/drawing/2014/main" id="{4798271E-4F5F-E1DF-A3F8-0C8CB9593923}"/>
              </a:ext>
            </a:extLst>
          </p:cNvPr>
          <p:cNvGrpSpPr/>
          <p:nvPr/>
        </p:nvGrpSpPr>
        <p:grpSpPr>
          <a:xfrm>
            <a:off x="6399505" y="4043063"/>
            <a:ext cx="4359548" cy="2562937"/>
            <a:chOff x="6399505" y="4043063"/>
            <a:chExt cx="4359548" cy="2562937"/>
          </a:xfrm>
        </p:grpSpPr>
        <p:pic>
          <p:nvPicPr>
            <p:cNvPr id="16" name="Picture 15" descr="1 person pointing at a group">
              <a:extLst>
                <a:ext uri="{FF2B5EF4-FFF2-40B4-BE49-F238E27FC236}">
                  <a16:creationId xmlns:a16="http://schemas.microsoft.com/office/drawing/2014/main" id="{1B9940CB-EAAF-7FAB-E64A-E2DC2799BB5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9505" y="4043063"/>
              <a:ext cx="2430904" cy="2472937"/>
            </a:xfrm>
            <a:prstGeom prst="rect">
              <a:avLst/>
            </a:prstGeom>
          </p:spPr>
        </p:pic>
        <p:pic>
          <p:nvPicPr>
            <p:cNvPr id="17" name="Picture 16">
              <a:extLst>
                <a:ext uri="{FF2B5EF4-FFF2-40B4-BE49-F238E27FC236}">
                  <a16:creationId xmlns:a16="http://schemas.microsoft.com/office/drawing/2014/main" id="{7345A5BE-82D2-C1B4-DA35-432EBB3FBE98}"/>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830409" y="4213575"/>
              <a:ext cx="964322" cy="2392425"/>
            </a:xfrm>
            <a:prstGeom prst="rect">
              <a:avLst/>
            </a:prstGeom>
          </p:spPr>
        </p:pic>
        <p:pic>
          <p:nvPicPr>
            <p:cNvPr id="18" name="Picture 17">
              <a:extLst>
                <a:ext uri="{FF2B5EF4-FFF2-40B4-BE49-F238E27FC236}">
                  <a16:creationId xmlns:a16="http://schemas.microsoft.com/office/drawing/2014/main" id="{18D31C36-28B3-BAD3-3A49-F57D584E319A}"/>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794731" y="4043063"/>
              <a:ext cx="964322" cy="2472937"/>
            </a:xfrm>
            <a:prstGeom prst="rect">
              <a:avLst/>
            </a:prstGeom>
          </p:spPr>
        </p:pic>
      </p:grpSp>
      <p:sp>
        <p:nvSpPr>
          <p:cNvPr id="2" name="Slide Number Placeholder 1">
            <a:extLst>
              <a:ext uri="{FF2B5EF4-FFF2-40B4-BE49-F238E27FC236}">
                <a16:creationId xmlns:a16="http://schemas.microsoft.com/office/drawing/2014/main" id="{006CB761-3F08-C192-9102-AECF21401B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326957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B67B95-D4D6-E374-EADE-10240782E981}"/>
              </a:ext>
            </a:extLst>
          </p:cNvPr>
          <p:cNvSpPr>
            <a:spLocks noGrp="1"/>
          </p:cNvSpPr>
          <p:nvPr>
            <p:ph type="title"/>
          </p:nvPr>
        </p:nvSpPr>
        <p:spPr/>
        <p:txBody>
          <a:bodyPr/>
          <a:lstStyle/>
          <a:p>
            <a:r>
              <a:rPr lang="it-IT" i="1" dirty="0">
                <a:latin typeface="+mj-lt"/>
              </a:rPr>
              <a:t>andare in piazza</a:t>
            </a:r>
            <a:br>
              <a:rPr lang="it-IT" i="1" dirty="0">
                <a:latin typeface="+mj-lt"/>
              </a:rPr>
            </a:br>
            <a:endParaRPr lang="it-IT" dirty="0">
              <a:latin typeface="+mj-lt"/>
            </a:endParaRPr>
          </a:p>
        </p:txBody>
      </p:sp>
      <p:pic>
        <p:nvPicPr>
          <p:cNvPr id="9" name="Picture 8" descr="A town square">
            <a:extLst>
              <a:ext uri="{FF2B5EF4-FFF2-40B4-BE49-F238E27FC236}">
                <a16:creationId xmlns:a16="http://schemas.microsoft.com/office/drawing/2014/main" id="{2345812C-5072-93DC-C430-30410C888D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7933" y="1028243"/>
            <a:ext cx="3856135" cy="5482217"/>
          </a:xfrm>
          <a:prstGeom prst="rect">
            <a:avLst/>
          </a:prstGeom>
        </p:spPr>
      </p:pic>
      <p:sp>
        <p:nvSpPr>
          <p:cNvPr id="3" name="Slide Number Placeholder 2">
            <a:extLst>
              <a:ext uri="{FF2B5EF4-FFF2-40B4-BE49-F238E27FC236}">
                <a16:creationId xmlns:a16="http://schemas.microsoft.com/office/drawing/2014/main" id="{DF5AC04E-2712-DE14-54D2-297B54B9FB5D}"/>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24</a:t>
            </a:fld>
            <a:endParaRPr lang="en-AU" dirty="0"/>
          </a:p>
        </p:txBody>
      </p:sp>
    </p:spTree>
    <p:extLst>
      <p:ext uri="{BB962C8B-B14F-4D97-AF65-F5344CB8AC3E}">
        <p14:creationId xmlns:p14="http://schemas.microsoft.com/office/powerpoint/2010/main" val="363462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D04F98-43FB-65AB-48B6-14129AAA136D}"/>
              </a:ext>
            </a:extLst>
          </p:cNvPr>
          <p:cNvSpPr>
            <a:spLocks noGrp="1"/>
          </p:cNvSpPr>
          <p:nvPr>
            <p:ph type="title"/>
          </p:nvPr>
        </p:nvSpPr>
        <p:spPr/>
        <p:txBody>
          <a:bodyPr/>
          <a:lstStyle/>
          <a:p>
            <a:r>
              <a:rPr lang="it-IT">
                <a:latin typeface="+mj-lt"/>
              </a:rPr>
              <a:t>Let’s practise! – </a:t>
            </a:r>
            <a:r>
              <a:rPr lang="it-IT" i="1">
                <a:latin typeface="+mj-lt"/>
              </a:rPr>
              <a:t>andare in piazza</a:t>
            </a:r>
            <a:endParaRPr lang="it-IT">
              <a:latin typeface="+mj-lt"/>
            </a:endParaRPr>
          </a:p>
        </p:txBody>
      </p:sp>
      <p:pic>
        <p:nvPicPr>
          <p:cNvPr id="7" name="Picture 6" descr="2 people pointing at themselves, signifying 'we'.">
            <a:extLst>
              <a:ext uri="{FF2B5EF4-FFF2-40B4-BE49-F238E27FC236}">
                <a16:creationId xmlns:a16="http://schemas.microsoft.com/office/drawing/2014/main" id="{69D52D14-1E42-B42F-EACF-046881D20F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000" y="2738128"/>
            <a:ext cx="2257442" cy="2609869"/>
          </a:xfrm>
          <a:prstGeom prst="rect">
            <a:avLst/>
          </a:prstGeom>
        </p:spPr>
      </p:pic>
      <p:grpSp>
        <p:nvGrpSpPr>
          <p:cNvPr id="5" name="Group 4" descr="2 fingers pointing, signifying 'you plural'.">
            <a:extLst>
              <a:ext uri="{FF2B5EF4-FFF2-40B4-BE49-F238E27FC236}">
                <a16:creationId xmlns:a16="http://schemas.microsoft.com/office/drawing/2014/main" id="{1A849B9C-9165-C5F8-F635-013490A64F04}"/>
              </a:ext>
            </a:extLst>
          </p:cNvPr>
          <p:cNvGrpSpPr/>
          <p:nvPr/>
        </p:nvGrpSpPr>
        <p:grpSpPr>
          <a:xfrm>
            <a:off x="3878324" y="1673680"/>
            <a:ext cx="3136790" cy="1858453"/>
            <a:chOff x="3878324" y="1673680"/>
            <a:chExt cx="3136790" cy="1858453"/>
          </a:xfrm>
        </p:grpSpPr>
        <p:pic>
          <p:nvPicPr>
            <p:cNvPr id="8" name="Picture 7">
              <a:extLst>
                <a:ext uri="{FF2B5EF4-FFF2-40B4-BE49-F238E27FC236}">
                  <a16:creationId xmlns:a16="http://schemas.microsoft.com/office/drawing/2014/main" id="{CEED1DF0-CB3A-C223-A877-9C145728F2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78324" y="1944123"/>
              <a:ext cx="1836809" cy="1588010"/>
            </a:xfrm>
            <a:prstGeom prst="rect">
              <a:avLst/>
            </a:prstGeom>
          </p:spPr>
        </p:pic>
        <p:pic>
          <p:nvPicPr>
            <p:cNvPr id="9" name="Picture 8">
              <a:extLst>
                <a:ext uri="{FF2B5EF4-FFF2-40B4-BE49-F238E27FC236}">
                  <a16:creationId xmlns:a16="http://schemas.microsoft.com/office/drawing/2014/main" id="{356533FE-0B94-BE92-9290-5044571AB6DF}"/>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83895" y="1673680"/>
              <a:ext cx="1231219" cy="1064448"/>
            </a:xfrm>
            <a:prstGeom prst="rect">
              <a:avLst/>
            </a:prstGeom>
          </p:spPr>
        </p:pic>
      </p:grpSp>
      <p:grpSp>
        <p:nvGrpSpPr>
          <p:cNvPr id="6" name="Group 5" descr="Person pointing a group of people, signifying 'they'.">
            <a:extLst>
              <a:ext uri="{FF2B5EF4-FFF2-40B4-BE49-F238E27FC236}">
                <a16:creationId xmlns:a16="http://schemas.microsoft.com/office/drawing/2014/main" id="{A94B0889-5E4D-ED84-2C78-AC2FDCB2AD84}"/>
              </a:ext>
            </a:extLst>
          </p:cNvPr>
          <p:cNvGrpSpPr/>
          <p:nvPr/>
        </p:nvGrpSpPr>
        <p:grpSpPr>
          <a:xfrm>
            <a:off x="6399505" y="4043063"/>
            <a:ext cx="4359548" cy="2562937"/>
            <a:chOff x="6399505" y="4043063"/>
            <a:chExt cx="4359548" cy="2562937"/>
          </a:xfrm>
        </p:grpSpPr>
        <p:pic>
          <p:nvPicPr>
            <p:cNvPr id="10" name="Picture 9" descr="1 person pointing at a group">
              <a:extLst>
                <a:ext uri="{FF2B5EF4-FFF2-40B4-BE49-F238E27FC236}">
                  <a16:creationId xmlns:a16="http://schemas.microsoft.com/office/drawing/2014/main" id="{A590D1DB-5D83-A1E7-CC83-FDA0CF9FD4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9505" y="4043063"/>
              <a:ext cx="2430904" cy="2472937"/>
            </a:xfrm>
            <a:prstGeom prst="rect">
              <a:avLst/>
            </a:prstGeom>
          </p:spPr>
        </p:pic>
        <p:pic>
          <p:nvPicPr>
            <p:cNvPr id="12" name="Picture 11">
              <a:extLst>
                <a:ext uri="{FF2B5EF4-FFF2-40B4-BE49-F238E27FC236}">
                  <a16:creationId xmlns:a16="http://schemas.microsoft.com/office/drawing/2014/main" id="{A21FCA93-188B-A569-EF45-38B073807ACC}"/>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830409" y="4213575"/>
              <a:ext cx="964322" cy="2392425"/>
            </a:xfrm>
            <a:prstGeom prst="rect">
              <a:avLst/>
            </a:prstGeom>
          </p:spPr>
        </p:pic>
        <p:pic>
          <p:nvPicPr>
            <p:cNvPr id="11" name="Picture 10">
              <a:extLst>
                <a:ext uri="{FF2B5EF4-FFF2-40B4-BE49-F238E27FC236}">
                  <a16:creationId xmlns:a16="http://schemas.microsoft.com/office/drawing/2014/main" id="{79CE3A45-27CE-6C75-58F8-88AFFE05F879}"/>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794731" y="4043063"/>
              <a:ext cx="964322" cy="2472937"/>
            </a:xfrm>
            <a:prstGeom prst="rect">
              <a:avLst/>
            </a:prstGeom>
          </p:spPr>
        </p:pic>
      </p:grpSp>
      <p:sp>
        <p:nvSpPr>
          <p:cNvPr id="2" name="Slide Number Placeholder 1">
            <a:extLst>
              <a:ext uri="{FF2B5EF4-FFF2-40B4-BE49-F238E27FC236}">
                <a16:creationId xmlns:a16="http://schemas.microsoft.com/office/drawing/2014/main" id="{006CB761-3F08-C192-9102-AECF21401B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a:p>
        </p:txBody>
      </p:sp>
    </p:spTree>
    <p:extLst>
      <p:ext uri="{BB962C8B-B14F-4D97-AF65-F5344CB8AC3E}">
        <p14:creationId xmlns:p14="http://schemas.microsoft.com/office/powerpoint/2010/main" val="294504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6B58A-0A90-2207-1276-498727808BD0}"/>
              </a:ext>
            </a:extLst>
          </p:cNvPr>
          <p:cNvSpPr>
            <a:spLocks noGrp="1"/>
          </p:cNvSpPr>
          <p:nvPr>
            <p:ph type="title"/>
          </p:nvPr>
        </p:nvSpPr>
        <p:spPr>
          <a:xfrm>
            <a:off x="360000" y="360000"/>
            <a:ext cx="11484000" cy="545601"/>
          </a:xfrm>
        </p:spPr>
        <p:txBody>
          <a:bodyPr/>
          <a:lstStyle/>
          <a:p>
            <a:r>
              <a:rPr lang="en-AU" dirty="0">
                <a:latin typeface="+mj-lt"/>
              </a:rPr>
              <a:t>Plural</a:t>
            </a:r>
          </a:p>
        </p:txBody>
      </p:sp>
      <p:sp>
        <p:nvSpPr>
          <p:cNvPr id="5" name="Text Placeholder 4">
            <a:extLst>
              <a:ext uri="{FF2B5EF4-FFF2-40B4-BE49-F238E27FC236}">
                <a16:creationId xmlns:a16="http://schemas.microsoft.com/office/drawing/2014/main" id="{35C67EA8-4096-562D-9953-EC3F4CEFB3DC}"/>
              </a:ext>
            </a:extLst>
          </p:cNvPr>
          <p:cNvSpPr>
            <a:spLocks noGrp="1"/>
          </p:cNvSpPr>
          <p:nvPr>
            <p:ph type="body" sz="quarter" idx="18"/>
          </p:nvPr>
        </p:nvSpPr>
        <p:spPr>
          <a:xfrm>
            <a:off x="360000" y="982520"/>
            <a:ext cx="11484000" cy="310015"/>
          </a:xfrm>
        </p:spPr>
        <p:txBody>
          <a:bodyPr/>
          <a:lstStyle/>
          <a:p>
            <a:r>
              <a:rPr lang="it-IT" i="1">
                <a:latin typeface="+mj-lt"/>
              </a:rPr>
              <a:t>andare</a:t>
            </a:r>
            <a:r>
              <a:rPr lang="it-IT">
                <a:latin typeface="+mj-lt"/>
              </a:rPr>
              <a:t> – to go</a:t>
            </a:r>
          </a:p>
        </p:txBody>
      </p:sp>
      <p:graphicFrame>
        <p:nvGraphicFramePr>
          <p:cNvPr id="2" name="Table 1" descr="Table of full conjugation of the plural forms of andare.">
            <a:extLst>
              <a:ext uri="{FF2B5EF4-FFF2-40B4-BE49-F238E27FC236}">
                <a16:creationId xmlns:a16="http://schemas.microsoft.com/office/drawing/2014/main" id="{3A450323-D89E-C275-D041-BA9788FE264E}"/>
              </a:ext>
            </a:extLst>
          </p:cNvPr>
          <p:cNvGraphicFramePr>
            <a:graphicFrameLocks noGrp="1"/>
          </p:cNvGraphicFramePr>
          <p:nvPr>
            <p:extLst>
              <p:ext uri="{D42A27DB-BD31-4B8C-83A1-F6EECF244321}">
                <p14:modId xmlns:p14="http://schemas.microsoft.com/office/powerpoint/2010/main" val="4038938186"/>
              </p:ext>
            </p:extLst>
          </p:nvPr>
        </p:nvGraphicFramePr>
        <p:xfrm>
          <a:off x="360000" y="2510198"/>
          <a:ext cx="6527391" cy="2802684"/>
        </p:xfrm>
        <a:graphic>
          <a:graphicData uri="http://schemas.openxmlformats.org/drawingml/2006/table">
            <a:tbl>
              <a:tblPr firstRow="1" bandRow="1">
                <a:tableStyleId>{69012ECD-51FC-41F1-AA8D-1B2483CD663E}</a:tableStyleId>
              </a:tblPr>
              <a:tblGrid>
                <a:gridCol w="3216632">
                  <a:extLst>
                    <a:ext uri="{9D8B030D-6E8A-4147-A177-3AD203B41FA5}">
                      <a16:colId xmlns:a16="http://schemas.microsoft.com/office/drawing/2014/main" val="3356363762"/>
                    </a:ext>
                  </a:extLst>
                </a:gridCol>
                <a:gridCol w="3310759">
                  <a:extLst>
                    <a:ext uri="{9D8B030D-6E8A-4147-A177-3AD203B41FA5}">
                      <a16:colId xmlns:a16="http://schemas.microsoft.com/office/drawing/2014/main" val="1260087956"/>
                    </a:ext>
                  </a:extLst>
                </a:gridCol>
              </a:tblGrid>
              <a:tr h="700671">
                <a:tc>
                  <a:txBody>
                    <a:bodyPr/>
                    <a:lstStyle/>
                    <a:p>
                      <a:r>
                        <a:rPr lang="en-AU" sz="2000" b="1" i="0" dirty="0">
                          <a:latin typeface="+mj-lt"/>
                        </a:rPr>
                        <a:t>Subject pronoun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1" i="0" dirty="0">
                          <a:latin typeface="+mj-lt"/>
                        </a:rPr>
                        <a:t>Verb conjugation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4211240"/>
                  </a:ext>
                </a:extLst>
              </a:tr>
              <a:tr h="700671">
                <a:tc>
                  <a:txBody>
                    <a:bodyPr/>
                    <a:lstStyle/>
                    <a:p>
                      <a:r>
                        <a:rPr lang="en-AU" sz="2000" i="1" dirty="0"/>
                        <a:t>noi</a:t>
                      </a:r>
                      <a:endParaRPr lang="en-AU" sz="2000"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i="1" dirty="0"/>
                        <a:t>andiamo</a:t>
                      </a:r>
                      <a:endParaRPr lang="en-AU" sz="2000" b="0"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8655892"/>
                  </a:ext>
                </a:extLst>
              </a:tr>
              <a:tr h="700671">
                <a:tc>
                  <a:txBody>
                    <a:bodyPr/>
                    <a:lstStyle/>
                    <a:p>
                      <a:r>
                        <a:rPr lang="en-AU" sz="2000" i="1" dirty="0"/>
                        <a:t>voi</a:t>
                      </a:r>
                      <a:endParaRPr lang="en-AU" sz="2000"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i="1" dirty="0"/>
                        <a:t>andate</a:t>
                      </a:r>
                      <a:endParaRPr lang="en-AU" sz="2000" b="0"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4323394"/>
                  </a:ext>
                </a:extLst>
              </a:tr>
              <a:tr h="700671">
                <a:tc>
                  <a:txBody>
                    <a:bodyPr/>
                    <a:lstStyle/>
                    <a:p>
                      <a:r>
                        <a:rPr lang="en-AU" sz="2000" i="1" dirty="0"/>
                        <a:t>loro</a:t>
                      </a:r>
                      <a:endParaRPr lang="en-AU" sz="2000"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i="1" dirty="0"/>
                        <a:t>vanno</a:t>
                      </a:r>
                      <a:endParaRPr lang="en-AU" sz="2000" b="0"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3700426"/>
                  </a:ext>
                </a:extLst>
              </a:tr>
            </a:tbl>
          </a:graphicData>
        </a:graphic>
      </p:graphicFrame>
      <p:pic>
        <p:nvPicPr>
          <p:cNvPr id="7" name="Picture 6">
            <a:extLst>
              <a:ext uri="{FF2B5EF4-FFF2-40B4-BE49-F238E27FC236}">
                <a16:creationId xmlns:a16="http://schemas.microsoft.com/office/drawing/2014/main" id="{A8D5F552-FAA5-BDF3-D738-80289DA19D4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81333" y="632800"/>
            <a:ext cx="4404202" cy="5726412"/>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26</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402267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092493-6FA9-1876-FD2E-82B43BF26531}"/>
              </a:ext>
            </a:extLst>
          </p:cNvPr>
          <p:cNvSpPr>
            <a:spLocks noGrp="1"/>
          </p:cNvSpPr>
          <p:nvPr>
            <p:ph type="title"/>
          </p:nvPr>
        </p:nvSpPr>
        <p:spPr/>
        <p:txBody>
          <a:bodyPr/>
          <a:lstStyle/>
          <a:p>
            <a:r>
              <a:rPr lang="en-AU" dirty="0">
                <a:latin typeface="+mj-lt"/>
              </a:rPr>
              <a:t>Translate (2)</a:t>
            </a:r>
          </a:p>
        </p:txBody>
      </p:sp>
      <p:sp>
        <p:nvSpPr>
          <p:cNvPr id="5" name="Content Placeholder 1">
            <a:extLst>
              <a:ext uri="{FF2B5EF4-FFF2-40B4-BE49-F238E27FC236}">
                <a16:creationId xmlns:a16="http://schemas.microsoft.com/office/drawing/2014/main" id="{F9856D8F-DC46-6C3C-13E3-300F20D88085}"/>
              </a:ext>
            </a:extLst>
          </p:cNvPr>
          <p:cNvSpPr txBox="1">
            <a:spLocks/>
          </p:cNvSpPr>
          <p:nvPr/>
        </p:nvSpPr>
        <p:spPr>
          <a:xfrm>
            <a:off x="360000" y="1442548"/>
            <a:ext cx="4994053" cy="45360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600"/>
              </a:spcAft>
              <a:buFont typeface="+mj-lt"/>
              <a:buAutoNum type="arabicPeriod"/>
            </a:pPr>
            <a:r>
              <a:rPr lang="en-AU" sz="1800" i="1" dirty="0"/>
              <a:t>We go to the square at 4.</a:t>
            </a:r>
          </a:p>
          <a:p>
            <a:pPr marL="457200" indent="-457200">
              <a:spcAft>
                <a:spcPts val="600"/>
              </a:spcAft>
              <a:buFont typeface="+mj-lt"/>
              <a:buAutoNum type="arabicPeriod"/>
            </a:pPr>
            <a:r>
              <a:rPr lang="en-AU" sz="1800" i="1" dirty="0"/>
              <a:t>You (pl.) go to the city by bus.</a:t>
            </a:r>
          </a:p>
          <a:p>
            <a:pPr marL="457200" indent="-457200">
              <a:spcAft>
                <a:spcPts val="600"/>
              </a:spcAft>
              <a:buFont typeface="+mj-lt"/>
              <a:buAutoNum type="arabicPeriod"/>
            </a:pPr>
            <a:r>
              <a:rPr lang="en-AU" sz="1800" i="1" dirty="0"/>
              <a:t>We go to the beach at 9.</a:t>
            </a:r>
          </a:p>
          <a:p>
            <a:pPr marL="457200" indent="-457200">
              <a:spcAft>
                <a:spcPts val="600"/>
              </a:spcAft>
              <a:buFont typeface="+mj-lt"/>
              <a:buAutoNum type="arabicPeriod"/>
            </a:pPr>
            <a:r>
              <a:rPr lang="en-AU" sz="1800" i="1" dirty="0"/>
              <a:t>They don’t go to the stadium.</a:t>
            </a:r>
          </a:p>
          <a:p>
            <a:pPr marL="457200" indent="-457200">
              <a:spcAft>
                <a:spcPts val="600"/>
              </a:spcAft>
              <a:buFont typeface="+mj-lt"/>
              <a:buAutoNum type="arabicPeriod"/>
            </a:pPr>
            <a:r>
              <a:rPr lang="en-AU" sz="1800" i="1" dirty="0"/>
              <a:t>They go to the stadium by car.</a:t>
            </a:r>
          </a:p>
          <a:p>
            <a:pPr marL="457200" indent="-457200">
              <a:spcAft>
                <a:spcPts val="600"/>
              </a:spcAft>
              <a:buFont typeface="+mj-lt"/>
              <a:buAutoNum type="arabicPeriod"/>
            </a:pPr>
            <a:r>
              <a:rPr lang="en-AU" sz="1800" i="1" dirty="0"/>
              <a:t>Do you (pl.) go to the city?</a:t>
            </a:r>
          </a:p>
          <a:p>
            <a:pPr marL="457200" indent="-457200">
              <a:spcAft>
                <a:spcPts val="600"/>
              </a:spcAft>
              <a:buFont typeface="+mj-lt"/>
              <a:buAutoNum type="arabicPeriod"/>
            </a:pPr>
            <a:r>
              <a:rPr lang="en-AU" sz="1800" i="1" dirty="0"/>
              <a:t>Will we go to the beach?</a:t>
            </a:r>
          </a:p>
          <a:p>
            <a:pPr>
              <a:spcAft>
                <a:spcPts val="600"/>
              </a:spcAft>
            </a:pPr>
            <a:endParaRPr lang="en-AU" sz="1800" i="1" dirty="0"/>
          </a:p>
        </p:txBody>
      </p:sp>
      <p:sp>
        <p:nvSpPr>
          <p:cNvPr id="6" name="Content Placeholder 1">
            <a:extLst>
              <a:ext uri="{FF2B5EF4-FFF2-40B4-BE49-F238E27FC236}">
                <a16:creationId xmlns:a16="http://schemas.microsoft.com/office/drawing/2014/main" id="{15EC112D-6080-7AD6-6D93-A72FE54B98F7}"/>
              </a:ext>
            </a:extLst>
          </p:cNvPr>
          <p:cNvSpPr txBox="1">
            <a:spLocks/>
          </p:cNvSpPr>
          <p:nvPr/>
        </p:nvSpPr>
        <p:spPr>
          <a:xfrm>
            <a:off x="5354053" y="1442548"/>
            <a:ext cx="4994053" cy="45360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600"/>
              </a:spcAft>
              <a:buFont typeface="+mj-lt"/>
              <a:buAutoNum type="arabicPeriod"/>
            </a:pPr>
            <a:r>
              <a:rPr lang="it-IT" sz="1800" b="1" i="1" dirty="0"/>
              <a:t>Andiamo in piazza alle quattro.</a:t>
            </a:r>
          </a:p>
          <a:p>
            <a:pPr marL="457200" indent="-457200">
              <a:spcAft>
                <a:spcPts val="600"/>
              </a:spcAft>
              <a:buFont typeface="+mj-lt"/>
              <a:buAutoNum type="arabicPeriod"/>
            </a:pPr>
            <a:r>
              <a:rPr lang="it-IT" sz="1800" b="1" i="1" dirty="0"/>
              <a:t>Andate in città in autobus.</a:t>
            </a:r>
          </a:p>
          <a:p>
            <a:pPr marL="457200" indent="-457200">
              <a:spcAft>
                <a:spcPts val="600"/>
              </a:spcAft>
              <a:buFont typeface="+mj-lt"/>
              <a:buAutoNum type="arabicPeriod"/>
            </a:pPr>
            <a:r>
              <a:rPr lang="it-IT" sz="1800" b="1" i="1" dirty="0"/>
              <a:t>Andiamo alla spiaggia alle nove.</a:t>
            </a:r>
          </a:p>
          <a:p>
            <a:pPr marL="457200" indent="-457200">
              <a:spcAft>
                <a:spcPts val="600"/>
              </a:spcAft>
              <a:buFont typeface="+mj-lt"/>
              <a:buAutoNum type="arabicPeriod"/>
            </a:pPr>
            <a:r>
              <a:rPr lang="it-IT" sz="1800" b="1" i="1" dirty="0"/>
              <a:t>Non vanno allo stadio.</a:t>
            </a:r>
          </a:p>
          <a:p>
            <a:pPr marL="457200" indent="-457200">
              <a:spcAft>
                <a:spcPts val="600"/>
              </a:spcAft>
              <a:buFont typeface="+mj-lt"/>
              <a:buAutoNum type="arabicPeriod"/>
            </a:pPr>
            <a:r>
              <a:rPr lang="it-IT" sz="1800" b="1" i="1" dirty="0"/>
              <a:t>Vanno allo stadio in macchina.</a:t>
            </a:r>
          </a:p>
          <a:p>
            <a:pPr marL="457200" indent="-457200">
              <a:spcAft>
                <a:spcPts val="600"/>
              </a:spcAft>
              <a:buFont typeface="+mj-lt"/>
              <a:buAutoNum type="arabicPeriod"/>
            </a:pPr>
            <a:r>
              <a:rPr lang="it-IT" sz="1800" b="1" i="1" dirty="0"/>
              <a:t>Andate in città?</a:t>
            </a:r>
          </a:p>
          <a:p>
            <a:pPr marL="457200" indent="-457200">
              <a:spcAft>
                <a:spcPts val="600"/>
              </a:spcAft>
              <a:buFont typeface="+mj-lt"/>
              <a:buAutoNum type="arabicPeriod"/>
            </a:pPr>
            <a:r>
              <a:rPr lang="it-IT" sz="1800" b="1" i="1" dirty="0"/>
              <a:t>Andiamo alla spiaggia?</a:t>
            </a:r>
          </a:p>
        </p:txBody>
      </p:sp>
      <p:sp>
        <p:nvSpPr>
          <p:cNvPr id="3" name="Slide Number Placeholder 2">
            <a:extLst>
              <a:ext uri="{FF2B5EF4-FFF2-40B4-BE49-F238E27FC236}">
                <a16:creationId xmlns:a16="http://schemas.microsoft.com/office/drawing/2014/main" id="{9804BD29-3B50-B068-070C-DF281C2571D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106523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500"/>
                                        <p:tgtEl>
                                          <p:spTgt spid="6">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5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fade">
                                      <p:cBhvr>
                                        <p:cTn id="40" dur="500"/>
                                        <p:tgtEl>
                                          <p:spTgt spid="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fade">
                                      <p:cBhvr>
                                        <p:cTn id="45" dur="500"/>
                                        <p:tgtEl>
                                          <p:spTgt spid="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500"/>
                                        <p:tgtEl>
                                          <p:spTgt spid="5">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Effect transition="in" filter="fade">
                                      <p:cBhvr>
                                        <p:cTn id="55" dur="500"/>
                                        <p:tgtEl>
                                          <p:spTgt spid="5">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
                                            <p:txEl>
                                              <p:pRg st="6" end="6"/>
                                            </p:txEl>
                                          </p:spTgt>
                                        </p:tgtEl>
                                        <p:attrNameLst>
                                          <p:attrName>style.visibility</p:attrName>
                                        </p:attrNameLst>
                                      </p:cBhvr>
                                      <p:to>
                                        <p:strVal val="visible"/>
                                      </p:to>
                                    </p:set>
                                    <p:animEffect transition="in" filter="fade">
                                      <p:cBhvr>
                                        <p:cTn id="6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6B58A-0A90-2207-1276-498727808BD0}"/>
              </a:ext>
            </a:extLst>
          </p:cNvPr>
          <p:cNvSpPr>
            <a:spLocks noGrp="1"/>
          </p:cNvSpPr>
          <p:nvPr>
            <p:ph type="title"/>
          </p:nvPr>
        </p:nvSpPr>
        <p:spPr>
          <a:xfrm>
            <a:off x="360000" y="360000"/>
            <a:ext cx="11484000" cy="545601"/>
          </a:xfrm>
        </p:spPr>
        <p:txBody>
          <a:bodyPr/>
          <a:lstStyle/>
          <a:p>
            <a:r>
              <a:rPr lang="it-IT" i="1">
                <a:latin typeface="+mj-lt"/>
              </a:rPr>
              <a:t>Andare</a:t>
            </a:r>
          </a:p>
        </p:txBody>
      </p:sp>
      <p:graphicFrame>
        <p:nvGraphicFramePr>
          <p:cNvPr id="8" name="Table 7">
            <a:extLst>
              <a:ext uri="{FF2B5EF4-FFF2-40B4-BE49-F238E27FC236}">
                <a16:creationId xmlns:a16="http://schemas.microsoft.com/office/drawing/2014/main" id="{7F45487F-B242-87BE-8C57-D43D2061DD12}"/>
              </a:ext>
            </a:extLst>
          </p:cNvPr>
          <p:cNvGraphicFramePr>
            <a:graphicFrameLocks noGrp="1"/>
          </p:cNvGraphicFramePr>
          <p:nvPr>
            <p:extLst>
              <p:ext uri="{D42A27DB-BD31-4B8C-83A1-F6EECF244321}">
                <p14:modId xmlns:p14="http://schemas.microsoft.com/office/powerpoint/2010/main" val="281320525"/>
              </p:ext>
            </p:extLst>
          </p:nvPr>
        </p:nvGraphicFramePr>
        <p:xfrm>
          <a:off x="360000" y="1095840"/>
          <a:ext cx="4064000" cy="1584960"/>
        </p:xfrm>
        <a:graphic>
          <a:graphicData uri="http://schemas.openxmlformats.org/drawingml/2006/table">
            <a:tbl>
              <a:tblPr firstRow="1" bandRow="1">
                <a:tableStyleId>{69012ECD-51FC-41F1-AA8D-1B2483CD663E}</a:tableStyleId>
              </a:tblPr>
              <a:tblGrid>
                <a:gridCol w="2032000">
                  <a:extLst>
                    <a:ext uri="{9D8B030D-6E8A-4147-A177-3AD203B41FA5}">
                      <a16:colId xmlns:a16="http://schemas.microsoft.com/office/drawing/2014/main" val="470593585"/>
                    </a:ext>
                  </a:extLst>
                </a:gridCol>
                <a:gridCol w="2032000">
                  <a:extLst>
                    <a:ext uri="{9D8B030D-6E8A-4147-A177-3AD203B41FA5}">
                      <a16:colId xmlns:a16="http://schemas.microsoft.com/office/drawing/2014/main" val="620316497"/>
                    </a:ext>
                  </a:extLst>
                </a:gridCol>
              </a:tblGrid>
              <a:tr h="0">
                <a:tc>
                  <a:txBody>
                    <a:bodyPr/>
                    <a:lstStyle/>
                    <a:p>
                      <a:r>
                        <a:rPr lang="it-IT" sz="2000" b="1" i="0" noProof="0" dirty="0">
                          <a:solidFill>
                            <a:schemeClr val="bg1"/>
                          </a:solidFill>
                          <a:latin typeface="+mj-lt"/>
                        </a:rPr>
                        <a:t>Singular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t-IT" sz="2000" b="1" i="1" noProof="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3158525"/>
                  </a:ext>
                </a:extLst>
              </a:tr>
              <a:tr h="370840">
                <a:tc>
                  <a:txBody>
                    <a:bodyPr/>
                    <a:lstStyle/>
                    <a:p>
                      <a:r>
                        <a:rPr lang="it-IT" sz="2000" b="0" i="1" noProof="0">
                          <a:solidFill>
                            <a:schemeClr val="tx1"/>
                          </a:solidFill>
                        </a:rPr>
                        <a:t>io</a:t>
                      </a:r>
                      <a:endParaRPr lang="it-IT" sz="2000" b="0" i="1" noProof="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2000" b="0" i="1" noProof="0" dirty="0">
                          <a:solidFill>
                            <a:schemeClr val="tx1"/>
                          </a:solidFill>
                        </a:rPr>
                        <a:t>vado</a:t>
                      </a:r>
                      <a:endParaRPr lang="it-IT" sz="2000" b="0" i="1" noProof="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532748"/>
                  </a:ext>
                </a:extLst>
              </a:tr>
              <a:tr h="370840">
                <a:tc>
                  <a:txBody>
                    <a:bodyPr/>
                    <a:lstStyle/>
                    <a:p>
                      <a:r>
                        <a:rPr lang="it-IT" sz="2000" i="1" noProof="0"/>
                        <a:t>tu</a:t>
                      </a:r>
                      <a:endParaRPr lang="it-IT" sz="2000" i="1" noProof="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2000" i="1" noProof="0" dirty="0"/>
                        <a:t>vai</a:t>
                      </a:r>
                      <a:endParaRPr lang="it-IT" sz="2000" i="1" noProof="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100661"/>
                  </a:ext>
                </a:extLst>
              </a:tr>
              <a:tr h="370840">
                <a:tc>
                  <a:txBody>
                    <a:bodyPr/>
                    <a:lstStyle/>
                    <a:p>
                      <a:r>
                        <a:rPr lang="it-IT" sz="2000" i="1" noProof="0"/>
                        <a:t>lui/lei</a:t>
                      </a:r>
                      <a:endParaRPr lang="it-IT" sz="2000" i="1" noProof="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2000" i="1" noProof="0" dirty="0"/>
                        <a:t>va</a:t>
                      </a:r>
                      <a:endParaRPr lang="it-IT" sz="2000" i="1" noProof="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3628369"/>
                  </a:ext>
                </a:extLst>
              </a:tr>
            </a:tbl>
          </a:graphicData>
        </a:graphic>
      </p:graphicFrame>
      <p:graphicFrame>
        <p:nvGraphicFramePr>
          <p:cNvPr id="5" name="Table 4" descr="Table of full conjugation of andare.">
            <a:extLst>
              <a:ext uri="{FF2B5EF4-FFF2-40B4-BE49-F238E27FC236}">
                <a16:creationId xmlns:a16="http://schemas.microsoft.com/office/drawing/2014/main" id="{26C4A493-365D-C4B7-9998-1B2E4D2C30D5}"/>
              </a:ext>
            </a:extLst>
          </p:cNvPr>
          <p:cNvGraphicFramePr>
            <a:graphicFrameLocks noGrp="1"/>
          </p:cNvGraphicFramePr>
          <p:nvPr>
            <p:extLst>
              <p:ext uri="{D42A27DB-BD31-4B8C-83A1-F6EECF244321}">
                <p14:modId xmlns:p14="http://schemas.microsoft.com/office/powerpoint/2010/main" val="975150038"/>
              </p:ext>
            </p:extLst>
          </p:nvPr>
        </p:nvGraphicFramePr>
        <p:xfrm>
          <a:off x="6096000" y="1095840"/>
          <a:ext cx="4064000" cy="1584960"/>
        </p:xfrm>
        <a:graphic>
          <a:graphicData uri="http://schemas.openxmlformats.org/drawingml/2006/table">
            <a:tbl>
              <a:tblPr firstRow="1" bandRow="1">
                <a:tableStyleId>{69012ECD-51FC-41F1-AA8D-1B2483CD663E}</a:tableStyleId>
              </a:tblPr>
              <a:tblGrid>
                <a:gridCol w="2032000">
                  <a:extLst>
                    <a:ext uri="{9D8B030D-6E8A-4147-A177-3AD203B41FA5}">
                      <a16:colId xmlns:a16="http://schemas.microsoft.com/office/drawing/2014/main" val="2470749070"/>
                    </a:ext>
                  </a:extLst>
                </a:gridCol>
                <a:gridCol w="2032000">
                  <a:extLst>
                    <a:ext uri="{9D8B030D-6E8A-4147-A177-3AD203B41FA5}">
                      <a16:colId xmlns:a16="http://schemas.microsoft.com/office/drawing/2014/main" val="2350614759"/>
                    </a:ext>
                  </a:extLst>
                </a:gridCol>
              </a:tblGrid>
              <a:tr h="370840">
                <a:tc>
                  <a:txBody>
                    <a:bodyPr/>
                    <a:lstStyle/>
                    <a:p>
                      <a:r>
                        <a:rPr lang="it-IT" sz="2000" b="1" i="0" noProof="0">
                          <a:solidFill>
                            <a:schemeClr val="bg1"/>
                          </a:solidFill>
                          <a:latin typeface="+mj-lt"/>
                        </a:rPr>
                        <a:t>Plural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t-IT" sz="2000" b="1" i="1" noProof="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2108302"/>
                  </a:ext>
                </a:extLst>
              </a:tr>
              <a:tr h="370840">
                <a:tc>
                  <a:txBody>
                    <a:bodyPr/>
                    <a:lstStyle/>
                    <a:p>
                      <a:r>
                        <a:rPr lang="it-IT" sz="2000" b="0" i="1" noProof="0">
                          <a:solidFill>
                            <a:schemeClr val="tx1"/>
                          </a:solidFill>
                        </a:rPr>
                        <a:t>noi</a:t>
                      </a:r>
                      <a:endParaRPr lang="it-IT" sz="2000" b="0" i="1" noProof="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2000" b="0" i="1" noProof="0" dirty="0">
                          <a:solidFill>
                            <a:schemeClr val="tx1"/>
                          </a:solidFill>
                        </a:rPr>
                        <a:t>andiamo</a:t>
                      </a:r>
                      <a:endParaRPr lang="it-IT" sz="2000" b="0" i="1" noProof="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5220497"/>
                  </a:ext>
                </a:extLst>
              </a:tr>
              <a:tr h="370840">
                <a:tc>
                  <a:txBody>
                    <a:bodyPr/>
                    <a:lstStyle/>
                    <a:p>
                      <a:r>
                        <a:rPr lang="it-IT" sz="2000" i="1" noProof="0"/>
                        <a:t>voi</a:t>
                      </a:r>
                      <a:endParaRPr lang="it-IT" sz="2000" i="1" noProof="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2000" i="1" noProof="0" dirty="0"/>
                        <a:t>andate</a:t>
                      </a:r>
                      <a:endParaRPr lang="it-IT" sz="2000" i="1" noProof="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3275154"/>
                  </a:ext>
                </a:extLst>
              </a:tr>
              <a:tr h="370840">
                <a:tc>
                  <a:txBody>
                    <a:bodyPr/>
                    <a:lstStyle/>
                    <a:p>
                      <a:r>
                        <a:rPr lang="it-IT" sz="2000" i="1" noProof="0"/>
                        <a:t>loro</a:t>
                      </a:r>
                      <a:endParaRPr lang="it-IT" sz="2000" i="1" noProof="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2000" i="1" noProof="0" dirty="0"/>
                        <a:t>vanno</a:t>
                      </a:r>
                      <a:endParaRPr lang="it-IT" sz="2000" i="1" noProof="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0485299"/>
                  </a:ext>
                </a:extLst>
              </a:tr>
            </a:tbl>
          </a:graphicData>
        </a:graphic>
      </p:graphicFrame>
      <p:pic>
        <p:nvPicPr>
          <p:cNvPr id="6" name="Picture 5">
            <a:extLst>
              <a:ext uri="{FF2B5EF4-FFF2-40B4-BE49-F238E27FC236}">
                <a16:creationId xmlns:a16="http://schemas.microsoft.com/office/drawing/2014/main" id="{578D63B9-93E7-3C43-F0DD-CBFB4D837A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7417" y="2924640"/>
            <a:ext cx="2569166" cy="3810929"/>
          </a:xfrm>
          <a:prstGeom prst="rect">
            <a:avLst/>
          </a:prstGeom>
        </p:spPr>
      </p:pic>
      <p:pic>
        <p:nvPicPr>
          <p:cNvPr id="7" name="Picture 6">
            <a:extLst>
              <a:ext uri="{FF2B5EF4-FFF2-40B4-BE49-F238E27FC236}">
                <a16:creationId xmlns:a16="http://schemas.microsoft.com/office/drawing/2014/main" id="{BD6E897C-9A3A-5887-2C92-22ABC2FA347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30176" y="2924640"/>
            <a:ext cx="2835064" cy="3686196"/>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8838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a:xfrm>
            <a:off x="360000" y="360000"/>
            <a:ext cx="10080000" cy="537467"/>
          </a:xfrm>
        </p:spPr>
        <p:txBody>
          <a:bodyPr/>
          <a:lstStyle/>
          <a:p>
            <a:r>
              <a:rPr lang="en-AU" dirty="0">
                <a:solidFill>
                  <a:schemeClr val="bg1"/>
                </a:solidFill>
                <a:latin typeface="+mj-lt"/>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a:xfrm>
            <a:off x="360000" y="981264"/>
            <a:ext cx="10080000" cy="310015"/>
          </a:xfrm>
        </p:spPr>
        <p:txBody>
          <a:bodyPr/>
          <a:lstStyle/>
          <a:p>
            <a:r>
              <a:rPr lang="en-AU" dirty="0">
                <a:latin typeface="+mj-lt"/>
                <a:hlinkClick r:id="rId3">
                  <a:extLst>
                    <a:ext uri="{A12FA001-AC4F-418D-AE19-62706E023703}">
                      <ahyp:hlinkClr xmlns:ahyp="http://schemas.microsoft.com/office/drawing/2018/hyperlinkcolor" val="tx"/>
                    </a:ext>
                  </a:extLst>
                </a:hlinkClick>
              </a:rPr>
              <a:t>© State of New South Wales (Department of Education), 2024 </a:t>
            </a:r>
            <a:endParaRPr lang="en-AU" dirty="0">
              <a:latin typeface="+mj-lt"/>
            </a:endParaRPr>
          </a:p>
        </p:txBody>
      </p:sp>
      <p:sp>
        <p:nvSpPr>
          <p:cNvPr id="3" name="Content Placeholder 2">
            <a:extLst>
              <a:ext uri="{FF2B5EF4-FFF2-40B4-BE49-F238E27FC236}">
                <a16:creationId xmlns:a16="http://schemas.microsoft.com/office/drawing/2014/main" id="{7EAA4023-2429-765F-D84F-564DD266806A}"/>
              </a:ext>
            </a:extLst>
          </p:cNvPr>
          <p:cNvSpPr>
            <a:spLocks noGrp="1"/>
          </p:cNvSpPr>
          <p:nvPr>
            <p:ph idx="4294967295"/>
          </p:nvPr>
        </p:nvSpPr>
        <p:spPr>
          <a:xfrm>
            <a:off x="360000" y="1525588"/>
            <a:ext cx="11472863" cy="5180012"/>
          </a:xfrm>
        </p:spPr>
        <p:txBody>
          <a:bodyPr/>
          <a:lstStyle/>
          <a:p>
            <a:pPr>
              <a:lnSpc>
                <a:spcPct val="150000"/>
              </a:lnSpc>
              <a:spcAft>
                <a:spcPts val="600"/>
              </a:spcAft>
            </a:pPr>
            <a:r>
              <a:rPr lang="en-AU" sz="1200" b="0" i="0" dirty="0">
                <a:solidFill>
                  <a:schemeClr val="bg1"/>
                </a:solidFill>
                <a:effectLst/>
                <a:latin typeface="+mn-lt"/>
              </a:rPr>
              <a:t>The copyright material published in this resource is subject to the </a:t>
            </a:r>
            <a:r>
              <a:rPr lang="en-AU" sz="1200" b="0" i="1" dirty="0">
                <a:solidFill>
                  <a:schemeClr val="bg1"/>
                </a:solidFill>
                <a:effectLst/>
                <a:latin typeface="+mn-lt"/>
              </a:rPr>
              <a:t>Copyright Act 1968</a:t>
            </a:r>
            <a:r>
              <a:rPr lang="en-AU" sz="1200" b="0" i="0" dirty="0">
                <a:solidFill>
                  <a:schemeClr val="bg1"/>
                </a:solidFill>
                <a:effectLst/>
                <a:latin typeface="+mn-lt"/>
              </a:rPr>
              <a:t> (</a:t>
            </a:r>
            <a:r>
              <a:rPr lang="en-AU" sz="1200" b="0" i="0" dirty="0" err="1">
                <a:solidFill>
                  <a:schemeClr val="bg1"/>
                </a:solidFill>
                <a:effectLst/>
                <a:latin typeface="+mn-lt"/>
              </a:rPr>
              <a:t>Cth</a:t>
            </a:r>
            <a:r>
              <a:rPr lang="en-AU" sz="1200" b="0" i="0" dirty="0">
                <a:solidFill>
                  <a:schemeClr val="bg1"/>
                </a:solidFill>
                <a:effectLst/>
                <a:latin typeface="+mn-lt"/>
              </a:rPr>
              <a:t>) and is owned by the NSW Department of Education or, where indicated, by a party other than the NSW Department of Education (third-party material). </a:t>
            </a:r>
          </a:p>
          <a:p>
            <a:pPr>
              <a:lnSpc>
                <a:spcPct val="150000"/>
              </a:lnSpc>
              <a:spcAft>
                <a:spcPts val="600"/>
              </a:spcAft>
            </a:pPr>
            <a:r>
              <a:rPr lang="en-AU" sz="1200" b="0" i="0" dirty="0">
                <a:solidFill>
                  <a:schemeClr val="bg1"/>
                </a:solidFill>
                <a:effectLst/>
                <a:latin typeface="+mn-lt"/>
              </a:rPr>
              <a:t>Copyright material available in this resource and owned by the NSW Department of Education is licensed under a </a:t>
            </a:r>
            <a:r>
              <a:rPr lang="en-AU" sz="1200" b="0" i="0" u="sng" strike="noStrike" dirty="0">
                <a:solidFill>
                  <a:schemeClr val="accent4"/>
                </a:solidFill>
                <a:effectLst/>
                <a:latin typeface="+mn-lt"/>
                <a:hlinkClick r:id="rId4">
                  <a:extLst>
                    <a:ext uri="{A12FA001-AC4F-418D-AE19-62706E023703}">
                      <ahyp:hlinkClr xmlns:ahyp="http://schemas.microsoft.com/office/drawing/2018/hyperlinkcolor" val="tx"/>
                    </a:ext>
                  </a:extLst>
                </a:hlinkClick>
              </a:rPr>
              <a:t>Creative Commons Attribution 4.0 International (CC BY 4.0) license</a:t>
            </a:r>
            <a:r>
              <a:rPr lang="en-AU" sz="1200" b="0" i="0" dirty="0">
                <a:solidFill>
                  <a:schemeClr val="bg1"/>
                </a:solidFill>
                <a:effectLst/>
                <a:latin typeface="+mn-lt"/>
              </a:rPr>
              <a:t>.</a:t>
            </a:r>
            <a:r>
              <a:rPr lang="en-AU" sz="1200" b="0" i="0" dirty="0">
                <a:solidFill>
                  <a:schemeClr val="accent4"/>
                </a:solidFill>
                <a:effectLst/>
                <a:latin typeface="+mn-lt"/>
              </a:rPr>
              <a:t> </a:t>
            </a:r>
            <a:endParaRPr lang="en-AU" sz="1200" dirty="0">
              <a:solidFill>
                <a:schemeClr val="accent4"/>
              </a:solidFill>
              <a:latin typeface="+mn-lt"/>
            </a:endParaRPr>
          </a:p>
          <a:p>
            <a:pPr algn="l" rtl="0" fontAlgn="base">
              <a:lnSpc>
                <a:spcPct val="150000"/>
              </a:lnSpc>
              <a:spcAft>
                <a:spcPts val="600"/>
              </a:spcAft>
            </a:pPr>
            <a:r>
              <a:rPr lang="en-AU" sz="1200" b="0" i="0" dirty="0">
                <a:solidFill>
                  <a:schemeClr val="bg1"/>
                </a:solidFill>
                <a:effectLst/>
                <a:latin typeface="+mn-lt"/>
              </a:rPr>
              <a:t>This license allows you to share and adapt the material for any purpose, even commercially. </a:t>
            </a:r>
          </a:p>
          <a:p>
            <a:pPr algn="l" rtl="0" fontAlgn="base">
              <a:lnSpc>
                <a:spcPct val="150000"/>
              </a:lnSpc>
              <a:spcAft>
                <a:spcPts val="600"/>
              </a:spcAft>
            </a:pPr>
            <a:r>
              <a:rPr lang="en-AU" sz="1200" b="0" i="0" dirty="0">
                <a:solidFill>
                  <a:schemeClr val="bg1"/>
                </a:solidFill>
                <a:effectLst/>
                <a:latin typeface="+mn-lt"/>
              </a:rPr>
              <a:t>Attribution should be given to © State of New South Wales (Department of Education), 2024. </a:t>
            </a:r>
          </a:p>
          <a:p>
            <a:pPr algn="l" rtl="0" fontAlgn="base">
              <a:lnSpc>
                <a:spcPct val="150000"/>
              </a:lnSpc>
              <a:spcAft>
                <a:spcPts val="0"/>
              </a:spcAft>
            </a:pPr>
            <a:r>
              <a:rPr lang="en-AU" sz="1200" b="0" i="0" dirty="0">
                <a:solidFill>
                  <a:schemeClr val="bg1"/>
                </a:solidFill>
                <a:effectLst/>
                <a:latin typeface="+mn-lt"/>
              </a:rPr>
              <a:t>Material in this resource not available under a Creative Commons license: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latin typeface="+mn-lt"/>
              </a:rPr>
              <a:t>the NSW Department of Education logo, other logos and trademark-protected material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latin typeface="+mn-lt"/>
              </a:rPr>
              <a:t>material owned by a third party that has been reproduced with permission. You will need to obtain permission from the third party to reuse its material. </a:t>
            </a:r>
          </a:p>
          <a:p>
            <a:pPr algn="l" rtl="0" fontAlgn="base">
              <a:lnSpc>
                <a:spcPct val="150000"/>
              </a:lnSpc>
              <a:spcBef>
                <a:spcPts val="1200"/>
              </a:spcBef>
              <a:spcAft>
                <a:spcPts val="600"/>
              </a:spcAft>
            </a:pPr>
            <a:r>
              <a:rPr lang="en-AU" sz="1200" b="1" i="0" dirty="0">
                <a:solidFill>
                  <a:schemeClr val="bg1"/>
                </a:solidFill>
                <a:effectLst/>
                <a:latin typeface="+mj-lt"/>
              </a:rPr>
              <a:t>Links to third-party material and websites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a:t>
            </a:r>
            <a:r>
              <a:rPr lang="en-AU" sz="1200" b="0" i="1" dirty="0">
                <a:solidFill>
                  <a:schemeClr val="bg1"/>
                </a:solidFill>
                <a:effectLst/>
                <a:latin typeface="+mj-lt"/>
              </a:rPr>
              <a:t>the Copyright Act 1968 </a:t>
            </a:r>
            <a:r>
              <a:rPr lang="en-AU" sz="1200" b="0" i="0" dirty="0">
                <a:solidFill>
                  <a:schemeClr val="bg1"/>
                </a:solidFill>
                <a:effectLst/>
                <a:latin typeface="+mj-lt"/>
              </a:rPr>
              <a:t>(</a:t>
            </a:r>
            <a:r>
              <a:rPr lang="en-AU" sz="1200" b="0" i="0" dirty="0" err="1">
                <a:solidFill>
                  <a:schemeClr val="bg1"/>
                </a:solidFill>
                <a:effectLst/>
                <a:latin typeface="+mj-lt"/>
              </a:rPr>
              <a:t>Cth</a:t>
            </a:r>
            <a:r>
              <a:rPr lang="en-AU" sz="1200" b="0" i="0" dirty="0">
                <a:solidFill>
                  <a:schemeClr val="bg1"/>
                </a:solidFill>
                <a:effectLst/>
                <a:latin typeface="+mj-lt"/>
              </a:rPr>
              <a:t>). The department accepts no responsibility for content on third-party websites. </a:t>
            </a:r>
          </a:p>
        </p:txBody>
      </p:sp>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D04F98-43FB-65AB-48B6-14129AAA136D}"/>
              </a:ext>
            </a:extLst>
          </p:cNvPr>
          <p:cNvSpPr>
            <a:spLocks noGrp="1"/>
          </p:cNvSpPr>
          <p:nvPr>
            <p:ph type="title"/>
          </p:nvPr>
        </p:nvSpPr>
        <p:spPr/>
        <p:txBody>
          <a:bodyPr/>
          <a:lstStyle/>
          <a:p>
            <a:r>
              <a:rPr lang="it-IT">
                <a:latin typeface="+mj-lt"/>
              </a:rPr>
              <a:t>Let’s practise! – </a:t>
            </a:r>
            <a:r>
              <a:rPr lang="it-IT" i="1">
                <a:latin typeface="+mj-lt"/>
              </a:rPr>
              <a:t>andare a scuola </a:t>
            </a:r>
            <a:r>
              <a:rPr lang="it-IT">
                <a:latin typeface="+mj-lt"/>
              </a:rPr>
              <a:t>(1)</a:t>
            </a:r>
          </a:p>
        </p:txBody>
      </p:sp>
      <p:pic>
        <p:nvPicPr>
          <p:cNvPr id="5" name="Picture 4" descr="Girl pointing to herself, to signify 'I'.">
            <a:extLst>
              <a:ext uri="{FF2B5EF4-FFF2-40B4-BE49-F238E27FC236}">
                <a16:creationId xmlns:a16="http://schemas.microsoft.com/office/drawing/2014/main" id="{FC903B70-C2BB-FC1E-A326-B93069274F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7271" y="1318375"/>
            <a:ext cx="3048001" cy="2392425"/>
          </a:xfrm>
          <a:prstGeom prst="rect">
            <a:avLst/>
          </a:prstGeom>
        </p:spPr>
      </p:pic>
      <p:pic>
        <p:nvPicPr>
          <p:cNvPr id="7" name="Picture 6" descr="Finger pointing at you, to signify 'you'.">
            <a:extLst>
              <a:ext uri="{FF2B5EF4-FFF2-40B4-BE49-F238E27FC236}">
                <a16:creationId xmlns:a16="http://schemas.microsoft.com/office/drawing/2014/main" id="{BDBFB70D-45DD-D4D7-5CBD-B70E68D757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2902" y="1491714"/>
            <a:ext cx="2767254" cy="2392425"/>
          </a:xfrm>
          <a:prstGeom prst="rect">
            <a:avLst/>
          </a:prstGeom>
        </p:spPr>
      </p:pic>
      <p:pic>
        <p:nvPicPr>
          <p:cNvPr id="9" name="Picture 8" descr="Boy pointing to another boy, to signify 'he'.">
            <a:extLst>
              <a:ext uri="{FF2B5EF4-FFF2-40B4-BE49-F238E27FC236}">
                <a16:creationId xmlns:a16="http://schemas.microsoft.com/office/drawing/2014/main" id="{9AC04602-FA89-FDDF-A857-BBD746675A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8773" y="4043063"/>
            <a:ext cx="2430904" cy="2472937"/>
          </a:xfrm>
          <a:prstGeom prst="rect">
            <a:avLst/>
          </a:prstGeom>
        </p:spPr>
      </p:pic>
      <p:pic>
        <p:nvPicPr>
          <p:cNvPr id="11" name="Picture 10" descr="Boy pointing to a girl, to signify 'she'.">
            <a:extLst>
              <a:ext uri="{FF2B5EF4-FFF2-40B4-BE49-F238E27FC236}">
                <a16:creationId xmlns:a16="http://schemas.microsoft.com/office/drawing/2014/main" id="{7E7E9977-0382-5666-767C-0F3A8C57E80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67685" y="4105575"/>
            <a:ext cx="2365879" cy="2392425"/>
          </a:xfrm>
          <a:prstGeom prst="rect">
            <a:avLst/>
          </a:prstGeom>
        </p:spPr>
      </p:pic>
      <p:sp>
        <p:nvSpPr>
          <p:cNvPr id="2" name="Slide Number Placeholder 1">
            <a:extLst>
              <a:ext uri="{FF2B5EF4-FFF2-40B4-BE49-F238E27FC236}">
                <a16:creationId xmlns:a16="http://schemas.microsoft.com/office/drawing/2014/main" id="{006CB761-3F08-C192-9102-AECF21401B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40769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6EC919-E24E-AC7C-D0A2-CC777E105BE8}"/>
              </a:ext>
            </a:extLst>
          </p:cNvPr>
          <p:cNvSpPr>
            <a:spLocks noGrp="1"/>
          </p:cNvSpPr>
          <p:nvPr>
            <p:ph type="title"/>
          </p:nvPr>
        </p:nvSpPr>
        <p:spPr/>
        <p:txBody>
          <a:bodyPr/>
          <a:lstStyle/>
          <a:p>
            <a:r>
              <a:rPr lang="it-IT">
                <a:latin typeface="+mj-lt"/>
              </a:rPr>
              <a:t>Let’s practise! – </a:t>
            </a:r>
            <a:r>
              <a:rPr lang="it-IT" i="1">
                <a:latin typeface="+mj-lt"/>
              </a:rPr>
              <a:t>andare a scuola </a:t>
            </a:r>
            <a:r>
              <a:rPr lang="it-IT">
                <a:latin typeface="+mj-lt"/>
              </a:rPr>
              <a:t>(2)</a:t>
            </a:r>
          </a:p>
        </p:txBody>
      </p:sp>
      <p:sp>
        <p:nvSpPr>
          <p:cNvPr id="5" name="Text Placeholder 4">
            <a:extLst>
              <a:ext uri="{FF2B5EF4-FFF2-40B4-BE49-F238E27FC236}">
                <a16:creationId xmlns:a16="http://schemas.microsoft.com/office/drawing/2014/main" id="{C4B04A73-DBB9-27AF-C24D-D4E312D9DEA9}"/>
              </a:ext>
            </a:extLst>
          </p:cNvPr>
          <p:cNvSpPr>
            <a:spLocks noGrp="1"/>
          </p:cNvSpPr>
          <p:nvPr>
            <p:ph type="body" sz="quarter" idx="17"/>
          </p:nvPr>
        </p:nvSpPr>
        <p:spPr>
          <a:xfrm>
            <a:off x="584589" y="2589410"/>
            <a:ext cx="2991567" cy="2232936"/>
          </a:xfrm>
        </p:spPr>
        <p:txBody>
          <a:bodyPr/>
          <a:lstStyle/>
          <a:p>
            <a:r>
              <a:rPr lang="it-IT" i="1" dirty="0">
                <a:latin typeface="+mn-lt"/>
              </a:rPr>
              <a:t>A che ora vai a scuola?</a:t>
            </a:r>
          </a:p>
          <a:p>
            <a:r>
              <a:rPr lang="it-IT" i="1" dirty="0">
                <a:latin typeface="+mn-lt"/>
              </a:rPr>
              <a:t>Vado a scuola alle otto.</a:t>
            </a:r>
          </a:p>
          <a:p>
            <a:r>
              <a:rPr lang="it-IT" i="1" dirty="0">
                <a:latin typeface="+mn-lt"/>
              </a:rPr>
              <a:t>Come vai a scuola?</a:t>
            </a:r>
          </a:p>
          <a:p>
            <a:r>
              <a:rPr lang="it-IT" i="1" dirty="0">
                <a:latin typeface="+mn-lt"/>
              </a:rPr>
              <a:t>Vado a scuola a piedi.</a:t>
            </a:r>
          </a:p>
          <a:p>
            <a:endParaRPr lang="en-AU" dirty="0">
              <a:latin typeface="+mn-lt"/>
            </a:endParaRPr>
          </a:p>
        </p:txBody>
      </p:sp>
      <p:sp>
        <p:nvSpPr>
          <p:cNvPr id="10" name="Content Placeholder 7">
            <a:extLst>
              <a:ext uri="{FF2B5EF4-FFF2-40B4-BE49-F238E27FC236}">
                <a16:creationId xmlns:a16="http://schemas.microsoft.com/office/drawing/2014/main" id="{82CC0DC7-786D-CE88-0EAD-80BFB99E8019}"/>
              </a:ext>
            </a:extLst>
          </p:cNvPr>
          <p:cNvSpPr txBox="1">
            <a:spLocks/>
          </p:cNvSpPr>
          <p:nvPr/>
        </p:nvSpPr>
        <p:spPr>
          <a:xfrm>
            <a:off x="8425168" y="2589410"/>
            <a:ext cx="3766832" cy="223293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i="1" dirty="0"/>
              <a:t>A che ora va a scuola?</a:t>
            </a:r>
          </a:p>
          <a:p>
            <a:r>
              <a:rPr lang="it-IT" i="1" dirty="0"/>
              <a:t>Va a scuola alle otto.</a:t>
            </a:r>
          </a:p>
          <a:p>
            <a:r>
              <a:rPr lang="it-IT" i="1" dirty="0"/>
              <a:t>Come va a scuola?</a:t>
            </a:r>
          </a:p>
          <a:p>
            <a:r>
              <a:rPr lang="it-IT" i="1" dirty="0"/>
              <a:t>Va a scuola a piedi.</a:t>
            </a:r>
          </a:p>
        </p:txBody>
      </p:sp>
      <p:pic>
        <p:nvPicPr>
          <p:cNvPr id="4" name="Picture 3" descr="A person standing in front of a classroom">
            <a:extLst>
              <a:ext uri="{FF2B5EF4-FFF2-40B4-BE49-F238E27FC236}">
                <a16:creationId xmlns:a16="http://schemas.microsoft.com/office/drawing/2014/main" id="{4F52A8C8-31FA-77E2-419E-8AD672D01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3734" y="2394436"/>
            <a:ext cx="4213856" cy="2622884"/>
          </a:xfrm>
          <a:prstGeom prst="rect">
            <a:avLst/>
          </a:prstGeom>
        </p:spPr>
      </p:pic>
      <p:sp>
        <p:nvSpPr>
          <p:cNvPr id="2" name="Slide Number Placeholder 1">
            <a:extLst>
              <a:ext uri="{FF2B5EF4-FFF2-40B4-BE49-F238E27FC236}">
                <a16:creationId xmlns:a16="http://schemas.microsoft.com/office/drawing/2014/main" id="{67079301-7EB7-91D6-A2F8-C9AF2B2A88F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65343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4247BE-56E5-1679-03B4-17E97163DEF7}"/>
              </a:ext>
            </a:extLst>
          </p:cNvPr>
          <p:cNvSpPr>
            <a:spLocks noGrp="1"/>
          </p:cNvSpPr>
          <p:nvPr>
            <p:ph type="title"/>
          </p:nvPr>
        </p:nvSpPr>
        <p:spPr/>
        <p:txBody>
          <a:bodyPr/>
          <a:lstStyle/>
          <a:p>
            <a:r>
              <a:rPr lang="it-IT" i="1" dirty="0">
                <a:latin typeface="+mj-lt"/>
              </a:rPr>
              <a:t>andare a casa</a:t>
            </a:r>
            <a:br>
              <a:rPr lang="it-IT" i="1" dirty="0">
                <a:latin typeface="+mj-lt"/>
              </a:rPr>
            </a:br>
            <a:endParaRPr lang="it-IT" dirty="0">
              <a:latin typeface="+mj-lt"/>
            </a:endParaRPr>
          </a:p>
        </p:txBody>
      </p:sp>
      <p:pic>
        <p:nvPicPr>
          <p:cNvPr id="4" name="Picture 3" descr="A house">
            <a:extLst>
              <a:ext uri="{FF2B5EF4-FFF2-40B4-BE49-F238E27FC236}">
                <a16:creationId xmlns:a16="http://schemas.microsoft.com/office/drawing/2014/main" id="{ABAD3BF7-D0C6-DA34-9E45-AD11C9FA23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9466" y="836803"/>
            <a:ext cx="3793067" cy="5679197"/>
          </a:xfrm>
          <a:prstGeom prst="rect">
            <a:avLst/>
          </a:prstGeom>
        </p:spPr>
      </p:pic>
      <p:sp>
        <p:nvSpPr>
          <p:cNvPr id="3" name="Slide Number Placeholder 2">
            <a:extLst>
              <a:ext uri="{FF2B5EF4-FFF2-40B4-BE49-F238E27FC236}">
                <a16:creationId xmlns:a16="http://schemas.microsoft.com/office/drawing/2014/main" id="{ABE366A4-3339-622C-B787-BF384395DA96}"/>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5</a:t>
            </a:fld>
            <a:endParaRPr lang="en-AU"/>
          </a:p>
        </p:txBody>
      </p:sp>
    </p:spTree>
    <p:extLst>
      <p:ext uri="{BB962C8B-B14F-4D97-AF65-F5344CB8AC3E}">
        <p14:creationId xmlns:p14="http://schemas.microsoft.com/office/powerpoint/2010/main" val="76582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D04F98-43FB-65AB-48B6-14129AAA136D}"/>
              </a:ext>
            </a:extLst>
          </p:cNvPr>
          <p:cNvSpPr>
            <a:spLocks noGrp="1"/>
          </p:cNvSpPr>
          <p:nvPr>
            <p:ph type="title"/>
          </p:nvPr>
        </p:nvSpPr>
        <p:spPr/>
        <p:txBody>
          <a:bodyPr/>
          <a:lstStyle/>
          <a:p>
            <a:r>
              <a:rPr lang="it-IT">
                <a:latin typeface="+mj-lt"/>
              </a:rPr>
              <a:t>Let’s practise! – </a:t>
            </a:r>
            <a:r>
              <a:rPr lang="it-IT" i="1">
                <a:latin typeface="+mj-lt"/>
              </a:rPr>
              <a:t>andare a casa </a:t>
            </a:r>
            <a:r>
              <a:rPr lang="it-IT">
                <a:latin typeface="+mj-lt"/>
              </a:rPr>
              <a:t>(1)</a:t>
            </a:r>
          </a:p>
        </p:txBody>
      </p:sp>
      <p:pic>
        <p:nvPicPr>
          <p:cNvPr id="5" name="Picture 4" descr="Girl pointing to herself, to signify 'I'.">
            <a:extLst>
              <a:ext uri="{FF2B5EF4-FFF2-40B4-BE49-F238E27FC236}">
                <a16:creationId xmlns:a16="http://schemas.microsoft.com/office/drawing/2014/main" id="{8FE9266F-10A9-56DC-65CA-6D3F01942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7271" y="1369454"/>
            <a:ext cx="3048001" cy="2392425"/>
          </a:xfrm>
          <a:prstGeom prst="rect">
            <a:avLst/>
          </a:prstGeom>
        </p:spPr>
      </p:pic>
      <p:pic>
        <p:nvPicPr>
          <p:cNvPr id="7" name="Picture 6" descr="Finger pointing at you, to signify 'you'.">
            <a:extLst>
              <a:ext uri="{FF2B5EF4-FFF2-40B4-BE49-F238E27FC236}">
                <a16:creationId xmlns:a16="http://schemas.microsoft.com/office/drawing/2014/main" id="{1347C7CF-7DE7-A105-6B4D-337F30AE9E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2902" y="1491714"/>
            <a:ext cx="2767254" cy="2392425"/>
          </a:xfrm>
          <a:prstGeom prst="rect">
            <a:avLst/>
          </a:prstGeom>
        </p:spPr>
      </p:pic>
      <p:pic>
        <p:nvPicPr>
          <p:cNvPr id="9" name="Picture 8" descr="Boy pointing to another boy, to signify 'he'.">
            <a:extLst>
              <a:ext uri="{FF2B5EF4-FFF2-40B4-BE49-F238E27FC236}">
                <a16:creationId xmlns:a16="http://schemas.microsoft.com/office/drawing/2014/main" id="{D966818F-9C1D-CF33-CC50-E46C23001D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8773" y="4043063"/>
            <a:ext cx="2430904" cy="2472937"/>
          </a:xfrm>
          <a:prstGeom prst="rect">
            <a:avLst/>
          </a:prstGeom>
        </p:spPr>
      </p:pic>
      <p:pic>
        <p:nvPicPr>
          <p:cNvPr id="11" name="Picture 10" descr="Boy pointing to a girl, to signify 'she'.">
            <a:extLst>
              <a:ext uri="{FF2B5EF4-FFF2-40B4-BE49-F238E27FC236}">
                <a16:creationId xmlns:a16="http://schemas.microsoft.com/office/drawing/2014/main" id="{8EEF3149-C606-AF30-79FC-DEC4A9EE4ED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67685" y="4105575"/>
            <a:ext cx="2365879" cy="2392425"/>
          </a:xfrm>
          <a:prstGeom prst="rect">
            <a:avLst/>
          </a:prstGeom>
        </p:spPr>
      </p:pic>
      <p:sp>
        <p:nvSpPr>
          <p:cNvPr id="2" name="Slide Number Placeholder 1">
            <a:extLst>
              <a:ext uri="{FF2B5EF4-FFF2-40B4-BE49-F238E27FC236}">
                <a16:creationId xmlns:a16="http://schemas.microsoft.com/office/drawing/2014/main" id="{006CB761-3F08-C192-9102-AECF21401B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70944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6EC919-E24E-AC7C-D0A2-CC777E105BE8}"/>
              </a:ext>
            </a:extLst>
          </p:cNvPr>
          <p:cNvSpPr>
            <a:spLocks noGrp="1"/>
          </p:cNvSpPr>
          <p:nvPr>
            <p:ph type="title"/>
          </p:nvPr>
        </p:nvSpPr>
        <p:spPr/>
        <p:txBody>
          <a:bodyPr/>
          <a:lstStyle/>
          <a:p>
            <a:r>
              <a:rPr lang="it-IT">
                <a:latin typeface="+mj-lt"/>
              </a:rPr>
              <a:t>Let’s practise! – </a:t>
            </a:r>
            <a:r>
              <a:rPr lang="it-IT" i="1">
                <a:latin typeface="+mj-lt"/>
              </a:rPr>
              <a:t>andare a casa </a:t>
            </a:r>
            <a:r>
              <a:rPr lang="it-IT">
                <a:latin typeface="+mj-lt"/>
              </a:rPr>
              <a:t>(2)</a:t>
            </a:r>
          </a:p>
        </p:txBody>
      </p:sp>
      <p:sp>
        <p:nvSpPr>
          <p:cNvPr id="4" name="Text Placeholder 3">
            <a:extLst>
              <a:ext uri="{FF2B5EF4-FFF2-40B4-BE49-F238E27FC236}">
                <a16:creationId xmlns:a16="http://schemas.microsoft.com/office/drawing/2014/main" id="{2B9A1B99-E539-05BC-1B5D-93E5F34DFB90}"/>
              </a:ext>
            </a:extLst>
          </p:cNvPr>
          <p:cNvSpPr>
            <a:spLocks noGrp="1"/>
          </p:cNvSpPr>
          <p:nvPr>
            <p:ph type="body" sz="quarter" idx="17"/>
          </p:nvPr>
        </p:nvSpPr>
        <p:spPr>
          <a:xfrm>
            <a:off x="360000" y="1567087"/>
            <a:ext cx="3128267" cy="2835580"/>
          </a:xfrm>
        </p:spPr>
        <p:txBody>
          <a:bodyPr/>
          <a:lstStyle/>
          <a:p>
            <a:r>
              <a:rPr lang="it-IT" i="1" dirty="0">
                <a:latin typeface="+mn-lt"/>
              </a:rPr>
              <a:t>A che ora vai a casa?</a:t>
            </a:r>
          </a:p>
          <a:p>
            <a:r>
              <a:rPr lang="it-IT" i="1" dirty="0">
                <a:latin typeface="+mn-lt"/>
              </a:rPr>
              <a:t>Vado a casa alle tre.</a:t>
            </a:r>
          </a:p>
          <a:p>
            <a:r>
              <a:rPr lang="it-IT" i="1" dirty="0">
                <a:latin typeface="+mn-lt"/>
              </a:rPr>
              <a:t>Come vai a casa?</a:t>
            </a:r>
          </a:p>
          <a:p>
            <a:r>
              <a:rPr lang="it-IT" i="1" dirty="0">
                <a:latin typeface="+mn-lt"/>
              </a:rPr>
              <a:t>Vado a casa in autobus.</a:t>
            </a:r>
          </a:p>
          <a:p>
            <a:endParaRPr lang="en-AU" dirty="0">
              <a:latin typeface="+mn-lt"/>
            </a:endParaRPr>
          </a:p>
        </p:txBody>
      </p:sp>
      <p:sp>
        <p:nvSpPr>
          <p:cNvPr id="10" name="Content Placeholder 7">
            <a:extLst>
              <a:ext uri="{FF2B5EF4-FFF2-40B4-BE49-F238E27FC236}">
                <a16:creationId xmlns:a16="http://schemas.microsoft.com/office/drawing/2014/main" id="{82CC0DC7-786D-CE88-0EAD-80BFB99E8019}"/>
              </a:ext>
            </a:extLst>
          </p:cNvPr>
          <p:cNvSpPr txBox="1">
            <a:spLocks/>
          </p:cNvSpPr>
          <p:nvPr/>
        </p:nvSpPr>
        <p:spPr>
          <a:xfrm>
            <a:off x="8200579" y="1567087"/>
            <a:ext cx="3766832" cy="278266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i="1" dirty="0"/>
              <a:t>A che ora va a casa?</a:t>
            </a:r>
          </a:p>
          <a:p>
            <a:r>
              <a:rPr lang="it-IT" i="1" dirty="0"/>
              <a:t>Va a casa alle tre.</a:t>
            </a:r>
          </a:p>
          <a:p>
            <a:r>
              <a:rPr lang="it-IT" i="1" dirty="0"/>
              <a:t>Come va a casa?</a:t>
            </a:r>
          </a:p>
          <a:p>
            <a:r>
              <a:rPr lang="it-IT" i="1" dirty="0"/>
              <a:t>Va a casa in autobus.</a:t>
            </a:r>
          </a:p>
        </p:txBody>
      </p:sp>
      <p:pic>
        <p:nvPicPr>
          <p:cNvPr id="6" name="Picture 5" descr="A house">
            <a:extLst>
              <a:ext uri="{FF2B5EF4-FFF2-40B4-BE49-F238E27FC236}">
                <a16:creationId xmlns:a16="http://schemas.microsoft.com/office/drawing/2014/main" id="{82A696EB-410F-A8C1-609D-B6E8A8BFB1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0710" y="1567087"/>
            <a:ext cx="2967426" cy="4443001"/>
          </a:xfrm>
          <a:prstGeom prst="rect">
            <a:avLst/>
          </a:prstGeom>
        </p:spPr>
      </p:pic>
      <p:sp>
        <p:nvSpPr>
          <p:cNvPr id="2" name="Slide Number Placeholder 1">
            <a:extLst>
              <a:ext uri="{FF2B5EF4-FFF2-40B4-BE49-F238E27FC236}">
                <a16:creationId xmlns:a16="http://schemas.microsoft.com/office/drawing/2014/main" id="{67079301-7EB7-91D6-A2F8-C9AF2B2A88F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49549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B174A9-7A91-798D-C771-4B72732AFC4B}"/>
              </a:ext>
            </a:extLst>
          </p:cNvPr>
          <p:cNvSpPr>
            <a:spLocks noGrp="1"/>
          </p:cNvSpPr>
          <p:nvPr>
            <p:ph type="title"/>
          </p:nvPr>
        </p:nvSpPr>
        <p:spPr/>
        <p:txBody>
          <a:bodyPr/>
          <a:lstStyle/>
          <a:p>
            <a:r>
              <a:rPr lang="it-IT" i="1" dirty="0">
                <a:latin typeface="+mj-lt"/>
              </a:rPr>
              <a:t>andare al parco</a:t>
            </a:r>
            <a:br>
              <a:rPr lang="it-IT" i="1" dirty="0">
                <a:latin typeface="+mj-lt"/>
              </a:rPr>
            </a:br>
            <a:endParaRPr lang="it-IT" dirty="0">
              <a:latin typeface="+mj-lt"/>
            </a:endParaRPr>
          </a:p>
        </p:txBody>
      </p:sp>
      <p:pic>
        <p:nvPicPr>
          <p:cNvPr id="4" name="Picture 3" descr="A park">
            <a:extLst>
              <a:ext uri="{FF2B5EF4-FFF2-40B4-BE49-F238E27FC236}">
                <a16:creationId xmlns:a16="http://schemas.microsoft.com/office/drawing/2014/main" id="{A8260EC1-4EEE-73D5-320C-315E4FEB7B2B}"/>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953933" y="883716"/>
            <a:ext cx="4284134" cy="5712176"/>
          </a:xfrm>
          <a:prstGeom prst="rect">
            <a:avLst/>
          </a:prstGeom>
        </p:spPr>
      </p:pic>
      <p:sp>
        <p:nvSpPr>
          <p:cNvPr id="3" name="Slide Number Placeholder 2">
            <a:extLst>
              <a:ext uri="{FF2B5EF4-FFF2-40B4-BE49-F238E27FC236}">
                <a16:creationId xmlns:a16="http://schemas.microsoft.com/office/drawing/2014/main" id="{ABE366A4-3339-622C-B787-BF384395DA96}"/>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8</a:t>
            </a:fld>
            <a:endParaRPr lang="en-AU"/>
          </a:p>
        </p:txBody>
      </p:sp>
    </p:spTree>
    <p:extLst>
      <p:ext uri="{BB962C8B-B14F-4D97-AF65-F5344CB8AC3E}">
        <p14:creationId xmlns:p14="http://schemas.microsoft.com/office/powerpoint/2010/main" val="71251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D04F98-43FB-65AB-48B6-14129AAA136D}"/>
              </a:ext>
            </a:extLst>
          </p:cNvPr>
          <p:cNvSpPr>
            <a:spLocks noGrp="1"/>
          </p:cNvSpPr>
          <p:nvPr>
            <p:ph type="title"/>
          </p:nvPr>
        </p:nvSpPr>
        <p:spPr/>
        <p:txBody>
          <a:bodyPr/>
          <a:lstStyle/>
          <a:p>
            <a:r>
              <a:rPr lang="it-IT">
                <a:latin typeface="+mj-lt"/>
              </a:rPr>
              <a:t>Let’s practise! – </a:t>
            </a:r>
            <a:r>
              <a:rPr lang="it-IT" i="1">
                <a:latin typeface="+mj-lt"/>
              </a:rPr>
              <a:t>andare al parco </a:t>
            </a:r>
            <a:r>
              <a:rPr lang="it-IT">
                <a:latin typeface="+mj-lt"/>
              </a:rPr>
              <a:t>(1)</a:t>
            </a:r>
          </a:p>
        </p:txBody>
      </p:sp>
      <p:pic>
        <p:nvPicPr>
          <p:cNvPr id="5" name="Picture 4" descr="Girl pointing to herself, to signify 'I'.">
            <a:extLst>
              <a:ext uri="{FF2B5EF4-FFF2-40B4-BE49-F238E27FC236}">
                <a16:creationId xmlns:a16="http://schemas.microsoft.com/office/drawing/2014/main" id="{62FCF408-57EF-F8AA-244B-1AFEF60270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09671" y="1440331"/>
            <a:ext cx="3048001" cy="2392425"/>
          </a:xfrm>
          <a:prstGeom prst="rect">
            <a:avLst/>
          </a:prstGeom>
        </p:spPr>
      </p:pic>
      <p:pic>
        <p:nvPicPr>
          <p:cNvPr id="7" name="Picture 6" descr="Finger pointing at you, to signify 'you'.">
            <a:extLst>
              <a:ext uri="{FF2B5EF4-FFF2-40B4-BE49-F238E27FC236}">
                <a16:creationId xmlns:a16="http://schemas.microsoft.com/office/drawing/2014/main" id="{AFC0EEBB-2AC6-12DA-B16E-0DA3F7329F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2902" y="1491714"/>
            <a:ext cx="2767254" cy="2392425"/>
          </a:xfrm>
          <a:prstGeom prst="rect">
            <a:avLst/>
          </a:prstGeom>
        </p:spPr>
      </p:pic>
      <p:pic>
        <p:nvPicPr>
          <p:cNvPr id="9" name="Picture 8" descr="Boy pointing to another boy, to signify 'he'.">
            <a:extLst>
              <a:ext uri="{FF2B5EF4-FFF2-40B4-BE49-F238E27FC236}">
                <a16:creationId xmlns:a16="http://schemas.microsoft.com/office/drawing/2014/main" id="{15A48334-7516-789F-01AE-C8069C2673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8773" y="4043063"/>
            <a:ext cx="2430904" cy="2472937"/>
          </a:xfrm>
          <a:prstGeom prst="rect">
            <a:avLst/>
          </a:prstGeom>
        </p:spPr>
      </p:pic>
      <p:pic>
        <p:nvPicPr>
          <p:cNvPr id="11" name="Picture 10" descr="Boy pointing to a girl, to signify 'she'.">
            <a:extLst>
              <a:ext uri="{FF2B5EF4-FFF2-40B4-BE49-F238E27FC236}">
                <a16:creationId xmlns:a16="http://schemas.microsoft.com/office/drawing/2014/main" id="{B5E0FB3A-86C1-C537-0395-704CC03980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67685" y="4105575"/>
            <a:ext cx="2365879" cy="2392425"/>
          </a:xfrm>
          <a:prstGeom prst="rect">
            <a:avLst/>
          </a:prstGeom>
        </p:spPr>
      </p:pic>
      <p:sp>
        <p:nvSpPr>
          <p:cNvPr id="2" name="Slide Number Placeholder 1">
            <a:extLst>
              <a:ext uri="{FF2B5EF4-FFF2-40B4-BE49-F238E27FC236}">
                <a16:creationId xmlns:a16="http://schemas.microsoft.com/office/drawing/2014/main" id="{006CB761-3F08-C192-9102-AECF21401B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75057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3084</Words>
  <Application>Microsoft Office PowerPoint</Application>
  <PresentationFormat>Widescreen</PresentationFormat>
  <Paragraphs>378</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Public Sans Light</vt:lpstr>
      <vt:lpstr>Times New Roman</vt:lpstr>
      <vt:lpstr>Public Sans</vt:lpstr>
      <vt:lpstr>Arial</vt:lpstr>
      <vt:lpstr>3_NSWG Corporate</vt:lpstr>
      <vt:lpstr>Revision of irregular verb andare</vt:lpstr>
      <vt:lpstr>andare a scuola </vt:lpstr>
      <vt:lpstr>Let’s practise! – andare a scuola (1)</vt:lpstr>
      <vt:lpstr>Let’s practise! – andare a scuola (2)</vt:lpstr>
      <vt:lpstr>andare a casa </vt:lpstr>
      <vt:lpstr>Let’s practise! – andare a casa (1)</vt:lpstr>
      <vt:lpstr>Let’s practise! – andare a casa (2)</vt:lpstr>
      <vt:lpstr>andare al parco </vt:lpstr>
      <vt:lpstr>Let’s practise! – andare al parco (1)</vt:lpstr>
      <vt:lpstr>Let’s practise! – andare al parco (2)</vt:lpstr>
      <vt:lpstr>andare al cinema </vt:lpstr>
      <vt:lpstr>Let’s practise! – andare al cinema (1)</vt:lpstr>
      <vt:lpstr>Let’s practise! – andare al cinema (2)</vt:lpstr>
      <vt:lpstr>andare al negozio </vt:lpstr>
      <vt:lpstr>Let’s practise! – andare al negozio</vt:lpstr>
      <vt:lpstr>Singular</vt:lpstr>
      <vt:lpstr>Translate (1)</vt:lpstr>
      <vt:lpstr>andare alla spiaggia </vt:lpstr>
      <vt:lpstr>Let’s practise! – andare alla spiaggia</vt:lpstr>
      <vt:lpstr>andare allo stadio </vt:lpstr>
      <vt:lpstr>Let’s practise! – andare allo stadio</vt:lpstr>
      <vt:lpstr>andare in città </vt:lpstr>
      <vt:lpstr>Let’s practise! – andare in città</vt:lpstr>
      <vt:lpstr>andare in piazza </vt:lpstr>
      <vt:lpstr>Let’s practise! – andare in piazza</vt:lpstr>
      <vt:lpstr>Plural</vt:lpstr>
      <vt:lpstr>Translate (2)</vt:lpstr>
      <vt:lpstr>Andare</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 of irregular verb andare</dc:title>
  <dc:creator>NSW Department of Education</dc:creator>
  <dcterms:created xsi:type="dcterms:W3CDTF">2024-09-24T00:47:31Z</dcterms:created>
  <dcterms:modified xsi:type="dcterms:W3CDTF">2024-09-24T00:47:56Z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2024-09-24T00:47:40Z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67645275-c39e-473d-98fd-d079c82be502</vt:lpwstr>
  </property>
  <property fmtid="{D5CDD505-2E9C-101B-9397-08002B2CF9AE}" pid="8" name="MSIP_Label_b603dfd7-d93a-4381-a340-2995d8282205_ContentBits">
    <vt:lpwstr>0</vt:lpwstr>
  </property>
</Properties>
</file>