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08" r:id="rId1"/>
  </p:sldMasterIdLst>
  <p:notesMasterIdLst>
    <p:notesMasterId r:id="rId8"/>
  </p:notesMasterIdLst>
  <p:handoutMasterIdLst>
    <p:handoutMasterId r:id="rId9"/>
  </p:handoutMasterIdLst>
  <p:sldIdLst>
    <p:sldId id="485" r:id="rId2"/>
    <p:sldId id="26194" r:id="rId3"/>
    <p:sldId id="2141411581" r:id="rId4"/>
    <p:sldId id="2141411603" r:id="rId5"/>
    <p:sldId id="2141411604" r:id="rId6"/>
    <p:sldId id="2141411556" r:id="rId7"/>
  </p:sldIdLst>
  <p:sldSz cx="12192000" cy="6858000"/>
  <p:notesSz cx="6858000" cy="9144000"/>
  <p:embeddedFontLst>
    <p:embeddedFont>
      <p:font typeface="Public Sans" pitchFamily="2" charset="0"/>
      <p:regular r:id="rId10"/>
      <p:bold r:id="rId11"/>
      <p:italic r:id="rId12"/>
      <p:boldItalic r:id="rId13"/>
    </p:embeddedFont>
    <p:embeddedFont>
      <p:font typeface="Public Sans Light" pitchFamily="2" charset="0"/>
      <p:regular r:id="rId14"/>
      <p:italic r:id="rId15"/>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s" id="{D3C3C79F-0297-4EC3-AE6B-98DA82E56DE6}">
          <p14:sldIdLst>
            <p14:sldId id="485"/>
            <p14:sldId id="26194"/>
            <p14:sldId id="2141411581"/>
            <p14:sldId id="2141411603"/>
            <p14:sldId id="2141411604"/>
          </p14:sldIdLst>
        </p14:section>
        <p14:section name="Copyright &amp; Referencing" id="{AADF0A9D-2732-4BD2-863E-4D527F1C2E30}">
          <p14:sldIdLst>
            <p14:sldId id="2141411556"/>
          </p14:sldIdLst>
        </p14:section>
      </p14:sectionLst>
    </p:ex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6C"/>
    <a:srgbClr val="CBEDFD"/>
    <a:srgbClr val="CDD3D6"/>
    <a:srgbClr val="EBEBEB"/>
    <a:srgbClr val="146CFD"/>
    <a:srgbClr val="0070C0"/>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197C80-6560-4246-B8C4-D13F896D1D4F}" v="7" dt="2024-09-24T00:46:40.931"/>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53" autoAdjust="0"/>
    <p:restoredTop sz="73636" autoAdjust="0"/>
  </p:normalViewPr>
  <p:slideViewPr>
    <p:cSldViewPr snapToGrid="0">
      <p:cViewPr varScale="1">
        <p:scale>
          <a:sx n="73" d="100"/>
          <a:sy n="73" d="100"/>
        </p:scale>
        <p:origin x="1377" y="48"/>
      </p:cViewPr>
      <p:guideLst>
        <p:guide orient="horz" pos="2160"/>
        <p:guide pos="3863"/>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4.fntdata"/><Relationship Id="rId18" Type="http://schemas.openxmlformats.org/officeDocument/2006/relationships/theme" Target="theme/theme1.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font" Target="fonts/font5.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24/09/2024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24/09/2024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a:ea typeface="Calibri"/>
                <a:cs typeface="Calibri"/>
              </a:rPr>
              <a:t>Teacher notes:</a:t>
            </a:r>
          </a:p>
          <a:p>
            <a:r>
              <a:rPr lang="en-US" sz="1800" b="0" dirty="0">
                <a:ea typeface="Calibri"/>
                <a:cs typeface="Calibri"/>
              </a:rPr>
              <a:t>Use this PowerPoint to revise regular -</a:t>
            </a:r>
            <a:r>
              <a:rPr lang="en-US" sz="1800" b="0" i="1" dirty="0">
                <a:ea typeface="Calibri"/>
                <a:cs typeface="Calibri"/>
              </a:rPr>
              <a:t>are</a:t>
            </a:r>
            <a:r>
              <a:rPr lang="en-US" sz="1800" b="0" dirty="0">
                <a:ea typeface="Calibri"/>
                <a:cs typeface="Calibri"/>
              </a:rPr>
              <a:t>, -</a:t>
            </a:r>
            <a:r>
              <a:rPr lang="en-US" sz="1800" b="0" i="1" dirty="0">
                <a:ea typeface="Calibri"/>
                <a:cs typeface="Calibri"/>
              </a:rPr>
              <a:t>ere</a:t>
            </a:r>
            <a:r>
              <a:rPr lang="en-US" sz="1800" b="0" dirty="0">
                <a:ea typeface="Calibri"/>
                <a:cs typeface="Calibri"/>
              </a:rPr>
              <a:t> and -</a:t>
            </a:r>
            <a:r>
              <a:rPr lang="en-US" sz="1800" b="0" i="1" dirty="0">
                <a:ea typeface="Calibri"/>
                <a:cs typeface="Calibri"/>
              </a:rPr>
              <a:t>ire </a:t>
            </a:r>
            <a:r>
              <a:rPr lang="en-US" sz="1800" b="0" dirty="0">
                <a:ea typeface="Calibri"/>
                <a:cs typeface="Calibri"/>
              </a:rPr>
              <a:t>verb conjugations.</a:t>
            </a:r>
          </a:p>
        </p:txBody>
      </p:sp>
      <p:sp>
        <p:nvSpPr>
          <p:cNvPr id="4" name="Slide Number Placeholder 3"/>
          <p:cNvSpPr>
            <a:spLocks noGrp="1"/>
          </p:cNvSpPr>
          <p:nvPr>
            <p:ph type="sldNum" sz="quarter" idx="5"/>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721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notes:</a:t>
            </a:r>
          </a:p>
          <a:p>
            <a:r>
              <a:rPr lang="en-AU" dirty="0"/>
              <a:t>This slide is included as a support for students if necessary. Point out that Italians do not use these subject pronouns as we do in English – they are usually omitted.</a:t>
            </a:r>
          </a:p>
          <a:p>
            <a:endParaRPr lang="en-AU" dirty="0"/>
          </a:p>
          <a:p>
            <a:endParaRPr lang="en-AU" b="1" u="sng"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4059768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Teacher notes:</a:t>
            </a:r>
          </a:p>
          <a:p>
            <a:r>
              <a:rPr lang="en-AU" dirty="0"/>
              <a:t>Revise endings of regular -</a:t>
            </a:r>
            <a:r>
              <a:rPr lang="en-AU" i="1" dirty="0"/>
              <a:t>are</a:t>
            </a:r>
            <a:r>
              <a:rPr lang="en-AU" dirty="0"/>
              <a:t> verbs. </a:t>
            </a:r>
          </a:p>
          <a:p>
            <a:r>
              <a:rPr lang="en-AU" sz="2400" i="0" dirty="0"/>
              <a:t>Ask students to give the conjugations of the new verbs for this unit, </a:t>
            </a:r>
            <a:r>
              <a:rPr lang="it-IT" sz="2400" i="1" noProof="0" dirty="0"/>
              <a:t>pranzare</a:t>
            </a:r>
            <a:r>
              <a:rPr lang="it-IT" sz="2400" i="0" noProof="0" dirty="0"/>
              <a:t> and </a:t>
            </a:r>
            <a:r>
              <a:rPr lang="it-IT" sz="2400" i="1" noProof="0" dirty="0"/>
              <a:t>cenare</a:t>
            </a:r>
            <a:r>
              <a:rPr lang="en-AU" sz="2400" i="1" dirty="0"/>
              <a:t>,</a:t>
            </a:r>
            <a:r>
              <a:rPr lang="en-AU" sz="2400" i="0" dirty="0"/>
              <a:t> based on this model.</a:t>
            </a:r>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1876840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i="0" dirty="0"/>
              <a:t>Teachers notes:</a:t>
            </a:r>
          </a:p>
          <a:p>
            <a:r>
              <a:rPr lang="en-AU" dirty="0"/>
              <a:t>Revise endings of regular -</a:t>
            </a:r>
            <a:r>
              <a:rPr lang="en-AU" i="1" dirty="0"/>
              <a:t>ere </a:t>
            </a:r>
            <a:r>
              <a:rPr lang="en-AU" dirty="0"/>
              <a:t>verbs. </a:t>
            </a:r>
          </a:p>
          <a:p>
            <a:r>
              <a:rPr lang="en-AU" sz="1600" i="0" dirty="0"/>
              <a:t>Ask students to give the conjugations of the prior learning verb </a:t>
            </a:r>
            <a:r>
              <a:rPr lang="it-IT" sz="1600" i="1" noProof="0" dirty="0"/>
              <a:t>leggere</a:t>
            </a:r>
            <a:r>
              <a:rPr lang="it-IT" sz="1600" i="0" noProof="0" dirty="0"/>
              <a:t> based on this model. Take care with the pronunciation of the hard ‘g’ for </a:t>
            </a:r>
            <a:r>
              <a:rPr lang="it-IT" sz="1600" i="1" noProof="0" dirty="0"/>
              <a:t>leggo</a:t>
            </a:r>
            <a:r>
              <a:rPr lang="it-IT" sz="1600" i="0" noProof="0" dirty="0"/>
              <a:t> and </a:t>
            </a:r>
            <a:r>
              <a:rPr lang="it-IT" sz="1600" i="1" noProof="0" dirty="0"/>
              <a:t>leggono</a:t>
            </a:r>
            <a:r>
              <a:rPr lang="it-IT" sz="1600" i="0" noProof="0" dirty="0"/>
              <a:t>, compared to the soft g for </a:t>
            </a:r>
            <a:r>
              <a:rPr lang="it-IT" sz="1600" i="1" noProof="0" dirty="0"/>
              <a:t>leggi</a:t>
            </a:r>
            <a:r>
              <a:rPr lang="it-IT" sz="1600" i="0" noProof="0" dirty="0"/>
              <a:t>, </a:t>
            </a:r>
            <a:r>
              <a:rPr lang="it-IT" sz="1600" i="1" noProof="0" dirty="0"/>
              <a:t>legge</a:t>
            </a:r>
            <a:r>
              <a:rPr lang="it-IT" sz="1600" i="0" noProof="0" dirty="0"/>
              <a:t>, </a:t>
            </a:r>
            <a:r>
              <a:rPr lang="it-IT" sz="1600" i="1" noProof="0" dirty="0"/>
              <a:t>leggete</a:t>
            </a:r>
            <a:r>
              <a:rPr lang="it-IT" sz="1600" i="0" noProof="0" dirty="0"/>
              <a:t> and </a:t>
            </a:r>
            <a:r>
              <a:rPr lang="it-IT" sz="1600" i="1" noProof="0" dirty="0"/>
              <a:t>leggiamo</a:t>
            </a:r>
            <a:r>
              <a:rPr lang="it-IT" sz="1600" i="0" noProof="0" dirty="0"/>
              <a:t>.</a:t>
            </a:r>
          </a:p>
          <a:p>
            <a:endParaRPr lang="en-AU" b="1" i="0"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268403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i="0" dirty="0"/>
              <a:t>Teacher notes:</a:t>
            </a:r>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t>Revise endings of regular </a:t>
            </a:r>
            <a:r>
              <a:rPr lang="en-AU" i="1" dirty="0"/>
              <a:t>-ire </a:t>
            </a:r>
            <a:r>
              <a:rPr lang="en-AU" dirty="0"/>
              <a:t>verbs. </a:t>
            </a:r>
          </a:p>
          <a:p>
            <a:r>
              <a:rPr lang="en-AU" i="0" dirty="0"/>
              <a:t>Students have been introduced </a:t>
            </a:r>
            <a:r>
              <a:rPr lang="it-IT" i="0" noProof="0" dirty="0"/>
              <a:t>to </a:t>
            </a:r>
            <a:r>
              <a:rPr lang="it-IT" i="1" noProof="0" dirty="0"/>
              <a:t>vestirsi</a:t>
            </a:r>
            <a:r>
              <a:rPr lang="it-IT" i="0" noProof="0" dirty="0"/>
              <a:t> through the daily routine vocabulary, which means ‘to dress oneself’. Ask students to conjugate </a:t>
            </a:r>
            <a:r>
              <a:rPr lang="it-IT" i="1" noProof="0" dirty="0"/>
              <a:t>vestire</a:t>
            </a:r>
            <a:r>
              <a:rPr lang="it-IT" i="0" noProof="0" dirty="0"/>
              <a:t> (‘to dress’) based on this model.</a:t>
            </a:r>
          </a:p>
          <a:p>
            <a:endParaRPr lang="en-AU" i="0"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3419456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Slide not shared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4052191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dirty="0"/>
          </a:p>
        </p:txBody>
      </p:sp>
    </p:spTree>
    <p:extLst>
      <p:ext uri="{BB962C8B-B14F-4D97-AF65-F5344CB8AC3E}">
        <p14:creationId xmlns:p14="http://schemas.microsoft.com/office/powerpoint/2010/main" val="2074413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010305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44599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691796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69275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2390351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400930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964854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30891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96252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3173554078"/>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education.nsw.gov.au/rights-and-accountability/copyright" TargetMode="External"/><Relationship Id="rId2" Type="http://schemas.openxmlformats.org/officeDocument/2006/relationships/notesSlide" Target="../notesSlides/notesSlide6.xml"/><Relationship Id="rId1" Type="http://schemas.openxmlformats.org/officeDocument/2006/relationships/slideLayout" Target="../slideLayouts/slideLayout10.xml"/><Relationship Id="rId4" Type="http://schemas.openxmlformats.org/officeDocument/2006/relationships/hyperlink" Target="https://creativecommons.org/licenses/by/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6E314C-54E1-134A-9BA5-C47E8026D3E4}"/>
              </a:ext>
            </a:extLst>
          </p:cNvPr>
          <p:cNvSpPr>
            <a:spLocks noGrp="1"/>
          </p:cNvSpPr>
          <p:nvPr>
            <p:ph type="ctrTitle"/>
          </p:nvPr>
        </p:nvSpPr>
        <p:spPr/>
        <p:txBody>
          <a:bodyPr/>
          <a:lstStyle/>
          <a:p>
            <a:r>
              <a:rPr lang="en-US" dirty="0">
                <a:latin typeface="+mj-lt"/>
              </a:rPr>
              <a:t>Regular verb conjugations</a:t>
            </a:r>
          </a:p>
        </p:txBody>
      </p:sp>
    </p:spTree>
    <p:extLst>
      <p:ext uri="{BB962C8B-B14F-4D97-AF65-F5344CB8AC3E}">
        <p14:creationId xmlns:p14="http://schemas.microsoft.com/office/powerpoint/2010/main" val="1649960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71AD2F8-B6F8-896B-F9DB-500EED9F515A}"/>
              </a:ext>
            </a:extLst>
          </p:cNvPr>
          <p:cNvSpPr>
            <a:spLocks noGrp="1"/>
          </p:cNvSpPr>
          <p:nvPr>
            <p:ph type="title"/>
          </p:nvPr>
        </p:nvSpPr>
        <p:spPr/>
        <p:txBody>
          <a:bodyPr/>
          <a:lstStyle/>
          <a:p>
            <a:r>
              <a:rPr lang="en-AU" dirty="0">
                <a:latin typeface="+mj-lt"/>
              </a:rPr>
              <a:t>Subject pronouns – revision</a:t>
            </a:r>
          </a:p>
        </p:txBody>
      </p:sp>
      <p:graphicFrame>
        <p:nvGraphicFramePr>
          <p:cNvPr id="2" name="Table 1" descr="Table of subject pronouns">
            <a:extLst>
              <a:ext uri="{FF2B5EF4-FFF2-40B4-BE49-F238E27FC236}">
                <a16:creationId xmlns:a16="http://schemas.microsoft.com/office/drawing/2014/main" id="{CC137F65-1129-F4C7-ACA6-53B3B4207DAF}"/>
              </a:ext>
            </a:extLst>
          </p:cNvPr>
          <p:cNvGraphicFramePr>
            <a:graphicFrameLocks noGrp="1"/>
          </p:cNvGraphicFramePr>
          <p:nvPr>
            <p:extLst>
              <p:ext uri="{D42A27DB-BD31-4B8C-83A1-F6EECF244321}">
                <p14:modId xmlns:p14="http://schemas.microsoft.com/office/powerpoint/2010/main" val="3011510086"/>
              </p:ext>
            </p:extLst>
          </p:nvPr>
        </p:nvGraphicFramePr>
        <p:xfrm>
          <a:off x="581853" y="1837887"/>
          <a:ext cx="5224371" cy="3445116"/>
        </p:xfrm>
        <a:graphic>
          <a:graphicData uri="http://schemas.openxmlformats.org/drawingml/2006/table">
            <a:tbl>
              <a:tblPr firstRow="1" bandRow="1">
                <a:tableStyleId>{69012ECD-51FC-41F1-AA8D-1B2483CD663E}</a:tableStyleId>
              </a:tblPr>
              <a:tblGrid>
                <a:gridCol w="2561734">
                  <a:extLst>
                    <a:ext uri="{9D8B030D-6E8A-4147-A177-3AD203B41FA5}">
                      <a16:colId xmlns:a16="http://schemas.microsoft.com/office/drawing/2014/main" val="1231226097"/>
                    </a:ext>
                  </a:extLst>
                </a:gridCol>
                <a:gridCol w="2662637">
                  <a:extLst>
                    <a:ext uri="{9D8B030D-6E8A-4147-A177-3AD203B41FA5}">
                      <a16:colId xmlns:a16="http://schemas.microsoft.com/office/drawing/2014/main" val="3024272453"/>
                    </a:ext>
                  </a:extLst>
                </a:gridCol>
              </a:tblGrid>
              <a:tr h="655539">
                <a:tc>
                  <a:txBody>
                    <a:bodyPr/>
                    <a:lstStyle/>
                    <a:p>
                      <a:r>
                        <a:rPr lang="it-IT" sz="2400" noProof="0" dirty="0">
                          <a:latin typeface="+mj-lt"/>
                        </a:rPr>
                        <a:t>Singular (</a:t>
                      </a:r>
                      <a:r>
                        <a:rPr lang="it-IT" sz="2400" i="1" noProof="0" dirty="0">
                          <a:latin typeface="+mj-lt"/>
                        </a:rPr>
                        <a:t>Italian</a:t>
                      </a:r>
                      <a:r>
                        <a:rPr lang="it-IT" sz="2400" noProof="0" dirty="0">
                          <a:latin typeface="+mj-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latin typeface="+mj-lt"/>
                        </a:rPr>
                        <a:t>Singular (English)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2859683"/>
                  </a:ext>
                </a:extLst>
              </a:tr>
              <a:tr h="655539">
                <a:tc>
                  <a:txBody>
                    <a:bodyPr/>
                    <a:lstStyle/>
                    <a:p>
                      <a:r>
                        <a:rPr lang="it-IT" sz="2400" i="1" noProof="0" dirty="0"/>
                        <a:t>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3807546"/>
                  </a:ext>
                </a:extLst>
              </a:tr>
              <a:tr h="655539">
                <a:tc>
                  <a:txBody>
                    <a:bodyPr/>
                    <a:lstStyle/>
                    <a:p>
                      <a:r>
                        <a:rPr lang="it-IT" sz="2400" i="1" noProof="0" dirty="0"/>
                        <a:t>tu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t>you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1851098"/>
                  </a:ext>
                </a:extLst>
              </a:tr>
              <a:tr h="655539">
                <a:tc>
                  <a:txBody>
                    <a:bodyPr/>
                    <a:lstStyle/>
                    <a:p>
                      <a:r>
                        <a:rPr lang="it-IT" sz="2400" i="1" noProof="0" dirty="0"/>
                        <a:t>lui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t>he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5901048"/>
                  </a:ext>
                </a:extLst>
              </a:tr>
              <a:tr h="655539">
                <a:tc>
                  <a:txBody>
                    <a:bodyPr/>
                    <a:lstStyle/>
                    <a:p>
                      <a:r>
                        <a:rPr lang="it-IT" sz="2400" i="1" noProof="0" dirty="0"/>
                        <a:t>lei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t>she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8798594"/>
                  </a:ext>
                </a:extLst>
              </a:tr>
            </a:tbl>
          </a:graphicData>
        </a:graphic>
      </p:graphicFrame>
      <p:graphicFrame>
        <p:nvGraphicFramePr>
          <p:cNvPr id="5" name="Table 4">
            <a:extLst>
              <a:ext uri="{FF2B5EF4-FFF2-40B4-BE49-F238E27FC236}">
                <a16:creationId xmlns:a16="http://schemas.microsoft.com/office/drawing/2014/main" id="{EDCF43A3-1756-D1C5-A5EF-7D926ED32B00}"/>
              </a:ext>
            </a:extLst>
          </p:cNvPr>
          <p:cNvGraphicFramePr>
            <a:graphicFrameLocks noGrp="1"/>
          </p:cNvGraphicFramePr>
          <p:nvPr>
            <p:extLst>
              <p:ext uri="{D42A27DB-BD31-4B8C-83A1-F6EECF244321}">
                <p14:modId xmlns:p14="http://schemas.microsoft.com/office/powerpoint/2010/main" val="456776508"/>
              </p:ext>
            </p:extLst>
          </p:nvPr>
        </p:nvGraphicFramePr>
        <p:xfrm>
          <a:off x="6232205" y="1837887"/>
          <a:ext cx="5251795" cy="2622156"/>
        </p:xfrm>
        <a:graphic>
          <a:graphicData uri="http://schemas.openxmlformats.org/drawingml/2006/table">
            <a:tbl>
              <a:tblPr firstRow="1" bandRow="1">
                <a:tableStyleId>{69012ECD-51FC-41F1-AA8D-1B2483CD663E}</a:tableStyleId>
              </a:tblPr>
              <a:tblGrid>
                <a:gridCol w="2348459">
                  <a:extLst>
                    <a:ext uri="{9D8B030D-6E8A-4147-A177-3AD203B41FA5}">
                      <a16:colId xmlns:a16="http://schemas.microsoft.com/office/drawing/2014/main" val="4077663528"/>
                    </a:ext>
                  </a:extLst>
                </a:gridCol>
                <a:gridCol w="2903336">
                  <a:extLst>
                    <a:ext uri="{9D8B030D-6E8A-4147-A177-3AD203B41FA5}">
                      <a16:colId xmlns:a16="http://schemas.microsoft.com/office/drawing/2014/main" val="4134711559"/>
                    </a:ext>
                  </a:extLst>
                </a:gridCol>
              </a:tblGrid>
              <a:tr h="655539">
                <a:tc>
                  <a:txBody>
                    <a:bodyPr/>
                    <a:lstStyle/>
                    <a:p>
                      <a:r>
                        <a:rPr lang="it-IT" sz="2400" noProof="0" dirty="0">
                          <a:latin typeface="+mj-lt"/>
                        </a:rPr>
                        <a:t>Plural (</a:t>
                      </a:r>
                      <a:r>
                        <a:rPr lang="it-IT" sz="2400" i="1" noProof="0" dirty="0">
                          <a:latin typeface="+mj-lt"/>
                        </a:rPr>
                        <a:t>Italian</a:t>
                      </a:r>
                      <a:r>
                        <a:rPr lang="it-IT" sz="2400" noProof="0" dirty="0">
                          <a:latin typeface="+mj-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latin typeface="+mj-lt"/>
                        </a:rPr>
                        <a:t>Plural (English)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6692405"/>
                  </a:ext>
                </a:extLst>
              </a:tr>
              <a:tr h="655539">
                <a:tc>
                  <a:txBody>
                    <a:bodyPr/>
                    <a:lstStyle/>
                    <a:p>
                      <a:r>
                        <a:rPr lang="it-IT" sz="2400" i="1" noProof="0" dirty="0"/>
                        <a:t>noi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t>we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911597"/>
                  </a:ext>
                </a:extLst>
              </a:tr>
              <a:tr h="655539">
                <a:tc>
                  <a:txBody>
                    <a:bodyPr/>
                    <a:lstStyle/>
                    <a:p>
                      <a:r>
                        <a:rPr lang="it-IT" sz="2400" i="1" noProof="0" dirty="0"/>
                        <a:t>voi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t>you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0093881"/>
                  </a:ext>
                </a:extLst>
              </a:tr>
              <a:tr h="655539">
                <a:tc>
                  <a:txBody>
                    <a:bodyPr/>
                    <a:lstStyle/>
                    <a:p>
                      <a:r>
                        <a:rPr lang="it-IT" sz="2400" i="1" noProof="0" dirty="0"/>
                        <a:t>loro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it-IT" sz="2400" noProof="0" dirty="0"/>
                        <a:t>they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4965786"/>
                  </a:ext>
                </a:extLst>
              </a:tr>
            </a:tbl>
          </a:graphicData>
        </a:graphic>
      </p:graphicFrame>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dirty="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239374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516B58A-0A90-2207-1276-498727808BD0}"/>
              </a:ext>
            </a:extLst>
          </p:cNvPr>
          <p:cNvSpPr>
            <a:spLocks noGrp="1"/>
          </p:cNvSpPr>
          <p:nvPr>
            <p:ph type="title"/>
          </p:nvPr>
        </p:nvSpPr>
        <p:spPr/>
        <p:txBody>
          <a:bodyPr/>
          <a:lstStyle/>
          <a:p>
            <a:r>
              <a:rPr lang="en-AU" dirty="0">
                <a:latin typeface="+mj-lt"/>
              </a:rPr>
              <a:t>Regular </a:t>
            </a:r>
            <a:r>
              <a:rPr lang="en-AU" i="1" dirty="0">
                <a:latin typeface="+mj-lt"/>
              </a:rPr>
              <a:t>–are </a:t>
            </a:r>
            <a:r>
              <a:rPr lang="en-AU" dirty="0">
                <a:latin typeface="+mj-lt"/>
              </a:rPr>
              <a:t>verbs</a:t>
            </a:r>
          </a:p>
        </p:txBody>
      </p:sp>
      <p:sp>
        <p:nvSpPr>
          <p:cNvPr id="5" name="Text Placeholder 4">
            <a:extLst>
              <a:ext uri="{FF2B5EF4-FFF2-40B4-BE49-F238E27FC236}">
                <a16:creationId xmlns:a16="http://schemas.microsoft.com/office/drawing/2014/main" id="{35339817-8B6F-6F3A-AE7B-D9E1073C684F}"/>
              </a:ext>
            </a:extLst>
          </p:cNvPr>
          <p:cNvSpPr>
            <a:spLocks noGrp="1"/>
          </p:cNvSpPr>
          <p:nvPr>
            <p:ph type="body" sz="quarter" idx="18"/>
          </p:nvPr>
        </p:nvSpPr>
        <p:spPr/>
        <p:txBody>
          <a:bodyPr/>
          <a:lstStyle/>
          <a:p>
            <a:r>
              <a:rPr lang="it-IT" i="1">
                <a:latin typeface="+mj-lt"/>
              </a:rPr>
              <a:t>tornare</a:t>
            </a:r>
            <a:r>
              <a:rPr lang="it-IT">
                <a:latin typeface="+mj-lt"/>
              </a:rPr>
              <a:t> – to return or go back</a:t>
            </a:r>
          </a:p>
        </p:txBody>
      </p:sp>
      <p:graphicFrame>
        <p:nvGraphicFramePr>
          <p:cNvPr id="2" name="Table 1" descr="Table of regular -are verbs">
            <a:extLst>
              <a:ext uri="{FF2B5EF4-FFF2-40B4-BE49-F238E27FC236}">
                <a16:creationId xmlns:a16="http://schemas.microsoft.com/office/drawing/2014/main" id="{79AAEBF1-F59E-56C0-4A66-C4ABD2A674AF}"/>
              </a:ext>
            </a:extLst>
          </p:cNvPr>
          <p:cNvGraphicFramePr>
            <a:graphicFrameLocks noGrp="1"/>
          </p:cNvGraphicFramePr>
          <p:nvPr>
            <p:extLst>
              <p:ext uri="{D42A27DB-BD31-4B8C-83A1-F6EECF244321}">
                <p14:modId xmlns:p14="http://schemas.microsoft.com/office/powerpoint/2010/main" val="4159443582"/>
              </p:ext>
            </p:extLst>
          </p:nvPr>
        </p:nvGraphicFramePr>
        <p:xfrm>
          <a:off x="1190450" y="2014003"/>
          <a:ext cx="2830719" cy="3745805"/>
        </p:xfrm>
        <a:graphic>
          <a:graphicData uri="http://schemas.openxmlformats.org/drawingml/2006/table">
            <a:tbl>
              <a:tblPr firstRow="1" bandRow="1">
                <a:tableStyleId>{69012ECD-51FC-41F1-AA8D-1B2483CD663E}</a:tableStyleId>
              </a:tblPr>
              <a:tblGrid>
                <a:gridCol w="2830719">
                  <a:extLst>
                    <a:ext uri="{9D8B030D-6E8A-4147-A177-3AD203B41FA5}">
                      <a16:colId xmlns:a16="http://schemas.microsoft.com/office/drawing/2014/main" val="1231226097"/>
                    </a:ext>
                  </a:extLst>
                </a:gridCol>
              </a:tblGrid>
              <a:tr h="472743">
                <a:tc>
                  <a:txBody>
                    <a:bodyPr/>
                    <a:lstStyle/>
                    <a:p>
                      <a:r>
                        <a:rPr lang="it-IT" sz="2400" noProof="0" dirty="0">
                          <a:latin typeface="+mj-lt"/>
                        </a:rPr>
                        <a:t>Singular (</a:t>
                      </a:r>
                      <a:r>
                        <a:rPr lang="it-IT" sz="2400" i="1" noProof="0" dirty="0">
                          <a:latin typeface="+mj-lt"/>
                        </a:rPr>
                        <a:t>Italian</a:t>
                      </a:r>
                      <a:r>
                        <a:rPr lang="it-IT" sz="2400" noProof="0" dirty="0">
                          <a:latin typeface="+mj-lt"/>
                        </a:rPr>
                        <a:t>)</a:t>
                      </a:r>
                    </a:p>
                  </a:txBody>
                  <a:tcPr/>
                </a:tc>
                <a:extLst>
                  <a:ext uri="{0D108BD9-81ED-4DB2-BD59-A6C34878D82A}">
                    <a16:rowId xmlns:a16="http://schemas.microsoft.com/office/drawing/2014/main" val="2192859683"/>
                  </a:ext>
                </a:extLst>
              </a:tr>
              <a:tr h="815966">
                <a:tc>
                  <a:txBody>
                    <a:bodyPr/>
                    <a:lstStyle/>
                    <a:p>
                      <a:r>
                        <a:rPr lang="it-IT" sz="2400" i="1" noProof="0"/>
                        <a:t>io torn</a:t>
                      </a:r>
                      <a:r>
                        <a:rPr lang="it-IT" sz="2400" b="1" i="1" noProof="0"/>
                        <a:t>o</a:t>
                      </a:r>
                    </a:p>
                  </a:txBody>
                  <a:tcPr/>
                </a:tc>
                <a:extLst>
                  <a:ext uri="{0D108BD9-81ED-4DB2-BD59-A6C34878D82A}">
                    <a16:rowId xmlns:a16="http://schemas.microsoft.com/office/drawing/2014/main" val="1073807546"/>
                  </a:ext>
                </a:extLst>
              </a:tr>
              <a:tr h="815966">
                <a:tc>
                  <a:txBody>
                    <a:bodyPr/>
                    <a:lstStyle/>
                    <a:p>
                      <a:r>
                        <a:rPr lang="it-IT" sz="2400" i="1" noProof="0"/>
                        <a:t>tu torn</a:t>
                      </a:r>
                      <a:r>
                        <a:rPr lang="it-IT" sz="2400" b="1" i="1" noProof="0"/>
                        <a:t>i</a:t>
                      </a:r>
                    </a:p>
                  </a:txBody>
                  <a:tcPr/>
                </a:tc>
                <a:extLst>
                  <a:ext uri="{0D108BD9-81ED-4DB2-BD59-A6C34878D82A}">
                    <a16:rowId xmlns:a16="http://schemas.microsoft.com/office/drawing/2014/main" val="3061851098"/>
                  </a:ext>
                </a:extLst>
              </a:tr>
              <a:tr h="825164">
                <a:tc>
                  <a:txBody>
                    <a:bodyPr/>
                    <a:lstStyle/>
                    <a:p>
                      <a:r>
                        <a:rPr lang="it-IT" sz="2400" i="1" noProof="0"/>
                        <a:t>lui torn</a:t>
                      </a:r>
                      <a:r>
                        <a:rPr lang="it-IT" sz="2400" b="1" i="1" noProof="0"/>
                        <a:t>a</a:t>
                      </a:r>
                    </a:p>
                  </a:txBody>
                  <a:tcPr/>
                </a:tc>
                <a:extLst>
                  <a:ext uri="{0D108BD9-81ED-4DB2-BD59-A6C34878D82A}">
                    <a16:rowId xmlns:a16="http://schemas.microsoft.com/office/drawing/2014/main" val="3905901048"/>
                  </a:ext>
                </a:extLst>
              </a:tr>
              <a:tr h="815966">
                <a:tc>
                  <a:txBody>
                    <a:bodyPr/>
                    <a:lstStyle/>
                    <a:p>
                      <a:r>
                        <a:rPr lang="it-IT" sz="2400" i="1" noProof="0" dirty="0"/>
                        <a:t>lei torn</a:t>
                      </a:r>
                      <a:r>
                        <a:rPr lang="it-IT" sz="2400" b="1" i="1" noProof="0" dirty="0"/>
                        <a:t>a</a:t>
                      </a:r>
                    </a:p>
                  </a:txBody>
                  <a:tcPr/>
                </a:tc>
                <a:extLst>
                  <a:ext uri="{0D108BD9-81ED-4DB2-BD59-A6C34878D82A}">
                    <a16:rowId xmlns:a16="http://schemas.microsoft.com/office/drawing/2014/main" val="988798594"/>
                  </a:ext>
                </a:extLst>
              </a:tr>
            </a:tbl>
          </a:graphicData>
        </a:graphic>
      </p:graphicFrame>
      <p:graphicFrame>
        <p:nvGraphicFramePr>
          <p:cNvPr id="6" name="Table 5" descr="Table of regular -are verbs">
            <a:extLst>
              <a:ext uri="{FF2B5EF4-FFF2-40B4-BE49-F238E27FC236}">
                <a16:creationId xmlns:a16="http://schemas.microsoft.com/office/drawing/2014/main" id="{744A37EB-FF1C-5F4F-16DD-875300EA3F21}"/>
              </a:ext>
            </a:extLst>
          </p:cNvPr>
          <p:cNvGraphicFramePr>
            <a:graphicFrameLocks noGrp="1"/>
          </p:cNvGraphicFramePr>
          <p:nvPr>
            <p:extLst>
              <p:ext uri="{D42A27DB-BD31-4B8C-83A1-F6EECF244321}">
                <p14:modId xmlns:p14="http://schemas.microsoft.com/office/powerpoint/2010/main" val="2904636954"/>
              </p:ext>
            </p:extLst>
          </p:nvPr>
        </p:nvGraphicFramePr>
        <p:xfrm>
          <a:off x="4886224" y="2014003"/>
          <a:ext cx="2743200" cy="2929839"/>
        </p:xfrm>
        <a:graphic>
          <a:graphicData uri="http://schemas.openxmlformats.org/drawingml/2006/table">
            <a:tbl>
              <a:tblPr firstRow="1" bandRow="1">
                <a:tableStyleId>{69012ECD-51FC-41F1-AA8D-1B2483CD663E}</a:tableStyleId>
              </a:tblPr>
              <a:tblGrid>
                <a:gridCol w="2743200">
                  <a:extLst>
                    <a:ext uri="{9D8B030D-6E8A-4147-A177-3AD203B41FA5}">
                      <a16:colId xmlns:a16="http://schemas.microsoft.com/office/drawing/2014/main" val="1504640845"/>
                    </a:ext>
                  </a:extLst>
                </a:gridCol>
              </a:tblGrid>
              <a:tr h="472743">
                <a:tc>
                  <a:txBody>
                    <a:bodyPr/>
                    <a:lstStyle/>
                    <a:p>
                      <a:r>
                        <a:rPr lang="it-IT" sz="2400" noProof="0" dirty="0">
                          <a:latin typeface="+mj-lt"/>
                        </a:rPr>
                        <a:t>Plural (</a:t>
                      </a:r>
                      <a:r>
                        <a:rPr lang="it-IT" sz="2400" i="1" noProof="0" dirty="0">
                          <a:latin typeface="+mj-lt"/>
                        </a:rPr>
                        <a:t>Italian</a:t>
                      </a:r>
                      <a:r>
                        <a:rPr lang="it-IT" sz="2400" noProof="0" dirty="0">
                          <a:latin typeface="+mj-lt"/>
                        </a:rPr>
                        <a:t>)</a:t>
                      </a:r>
                    </a:p>
                  </a:txBody>
                  <a:tcPr/>
                </a:tc>
                <a:extLst>
                  <a:ext uri="{0D108BD9-81ED-4DB2-BD59-A6C34878D82A}">
                    <a16:rowId xmlns:a16="http://schemas.microsoft.com/office/drawing/2014/main" val="2192859683"/>
                  </a:ext>
                </a:extLst>
              </a:tr>
              <a:tr h="815966">
                <a:tc>
                  <a:txBody>
                    <a:bodyPr/>
                    <a:lstStyle/>
                    <a:p>
                      <a:r>
                        <a:rPr lang="it-IT" sz="2400" i="1" noProof="0"/>
                        <a:t>noi torn</a:t>
                      </a:r>
                      <a:r>
                        <a:rPr lang="it-IT" sz="2400" b="1" i="1" noProof="0"/>
                        <a:t>iamo</a:t>
                      </a:r>
                    </a:p>
                  </a:txBody>
                  <a:tcPr/>
                </a:tc>
                <a:extLst>
                  <a:ext uri="{0D108BD9-81ED-4DB2-BD59-A6C34878D82A}">
                    <a16:rowId xmlns:a16="http://schemas.microsoft.com/office/drawing/2014/main" val="1073807546"/>
                  </a:ext>
                </a:extLst>
              </a:tr>
              <a:tr h="815966">
                <a:tc>
                  <a:txBody>
                    <a:bodyPr/>
                    <a:lstStyle/>
                    <a:p>
                      <a:r>
                        <a:rPr lang="it-IT" sz="2400" i="1" noProof="0"/>
                        <a:t>voi torn</a:t>
                      </a:r>
                      <a:r>
                        <a:rPr lang="it-IT" sz="2400" b="1" i="1" noProof="0"/>
                        <a:t>ate</a:t>
                      </a:r>
                    </a:p>
                  </a:txBody>
                  <a:tcPr/>
                </a:tc>
                <a:extLst>
                  <a:ext uri="{0D108BD9-81ED-4DB2-BD59-A6C34878D82A}">
                    <a16:rowId xmlns:a16="http://schemas.microsoft.com/office/drawing/2014/main" val="3061851098"/>
                  </a:ext>
                </a:extLst>
              </a:tr>
              <a:tr h="825164">
                <a:tc>
                  <a:txBody>
                    <a:bodyPr/>
                    <a:lstStyle/>
                    <a:p>
                      <a:r>
                        <a:rPr lang="it-IT" sz="2400" i="1" noProof="0" dirty="0"/>
                        <a:t>loro torn</a:t>
                      </a:r>
                      <a:r>
                        <a:rPr lang="it-IT" sz="2400" b="1" i="1" noProof="0" dirty="0"/>
                        <a:t>ano</a:t>
                      </a:r>
                    </a:p>
                  </a:txBody>
                  <a:tcPr/>
                </a:tc>
                <a:extLst>
                  <a:ext uri="{0D108BD9-81ED-4DB2-BD59-A6C34878D82A}">
                    <a16:rowId xmlns:a16="http://schemas.microsoft.com/office/drawing/2014/main" val="3905901048"/>
                  </a:ext>
                </a:extLst>
              </a:tr>
            </a:tbl>
          </a:graphicData>
        </a:graphic>
      </p:graphicFrame>
      <p:pic>
        <p:nvPicPr>
          <p:cNvPr id="10" name="Picture 9">
            <a:extLst>
              <a:ext uri="{FF2B5EF4-FFF2-40B4-BE49-F238E27FC236}">
                <a16:creationId xmlns:a16="http://schemas.microsoft.com/office/drawing/2014/main" id="{192299AD-D362-128C-009A-80391156EC9C}"/>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86635" y="1573879"/>
            <a:ext cx="2537365" cy="4614101"/>
          </a:xfrm>
          <a:prstGeom prst="rect">
            <a:avLst/>
          </a:prstGeom>
        </p:spPr>
      </p:pic>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3196367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516B58A-0A90-2207-1276-498727808BD0}"/>
              </a:ext>
            </a:extLst>
          </p:cNvPr>
          <p:cNvSpPr>
            <a:spLocks noGrp="1"/>
          </p:cNvSpPr>
          <p:nvPr>
            <p:ph type="title"/>
          </p:nvPr>
        </p:nvSpPr>
        <p:spPr/>
        <p:txBody>
          <a:bodyPr/>
          <a:lstStyle/>
          <a:p>
            <a:r>
              <a:rPr lang="en-AU" dirty="0">
                <a:latin typeface="+mj-lt"/>
              </a:rPr>
              <a:t>Regular </a:t>
            </a:r>
            <a:r>
              <a:rPr lang="en-AU" i="1" dirty="0">
                <a:latin typeface="+mj-lt"/>
              </a:rPr>
              <a:t>–ere </a:t>
            </a:r>
            <a:r>
              <a:rPr lang="en-AU" dirty="0">
                <a:latin typeface="+mj-lt"/>
              </a:rPr>
              <a:t>verbs</a:t>
            </a:r>
          </a:p>
        </p:txBody>
      </p:sp>
      <p:sp>
        <p:nvSpPr>
          <p:cNvPr id="6" name="Text Placeholder 5">
            <a:extLst>
              <a:ext uri="{FF2B5EF4-FFF2-40B4-BE49-F238E27FC236}">
                <a16:creationId xmlns:a16="http://schemas.microsoft.com/office/drawing/2014/main" id="{5BABE624-CFEB-F339-1D02-22440C500B5C}"/>
              </a:ext>
            </a:extLst>
          </p:cNvPr>
          <p:cNvSpPr>
            <a:spLocks noGrp="1"/>
          </p:cNvSpPr>
          <p:nvPr>
            <p:ph type="body" sz="quarter" idx="18"/>
          </p:nvPr>
        </p:nvSpPr>
        <p:spPr/>
        <p:txBody>
          <a:bodyPr/>
          <a:lstStyle/>
          <a:p>
            <a:r>
              <a:rPr lang="it-IT" i="1">
                <a:latin typeface="+mj-lt"/>
              </a:rPr>
              <a:t>mettere</a:t>
            </a:r>
            <a:r>
              <a:rPr lang="it-IT">
                <a:latin typeface="+mj-lt"/>
              </a:rPr>
              <a:t> – to put</a:t>
            </a:r>
          </a:p>
        </p:txBody>
      </p:sp>
      <p:graphicFrame>
        <p:nvGraphicFramePr>
          <p:cNvPr id="5" name="Table 4" descr="Table of regular -ere verbs">
            <a:extLst>
              <a:ext uri="{FF2B5EF4-FFF2-40B4-BE49-F238E27FC236}">
                <a16:creationId xmlns:a16="http://schemas.microsoft.com/office/drawing/2014/main" id="{D518559C-D865-2DD9-2848-7E497A401395}"/>
              </a:ext>
            </a:extLst>
          </p:cNvPr>
          <p:cNvGraphicFramePr>
            <a:graphicFrameLocks noGrp="1"/>
          </p:cNvGraphicFramePr>
          <p:nvPr>
            <p:extLst>
              <p:ext uri="{D42A27DB-BD31-4B8C-83A1-F6EECF244321}">
                <p14:modId xmlns:p14="http://schemas.microsoft.com/office/powerpoint/2010/main" val="824857428"/>
              </p:ext>
            </p:extLst>
          </p:nvPr>
        </p:nvGraphicFramePr>
        <p:xfrm>
          <a:off x="973713" y="2013034"/>
          <a:ext cx="2674664" cy="3736607"/>
        </p:xfrm>
        <a:graphic>
          <a:graphicData uri="http://schemas.openxmlformats.org/drawingml/2006/table">
            <a:tbl>
              <a:tblPr firstRow="1" bandRow="1">
                <a:tableStyleId>{69012ECD-51FC-41F1-AA8D-1B2483CD663E}</a:tableStyleId>
              </a:tblPr>
              <a:tblGrid>
                <a:gridCol w="2674664">
                  <a:extLst>
                    <a:ext uri="{9D8B030D-6E8A-4147-A177-3AD203B41FA5}">
                      <a16:colId xmlns:a16="http://schemas.microsoft.com/office/drawing/2014/main" val="1231226097"/>
                    </a:ext>
                  </a:extLst>
                </a:gridCol>
              </a:tblGrid>
              <a:tr h="472743">
                <a:tc>
                  <a:txBody>
                    <a:bodyPr/>
                    <a:lstStyle/>
                    <a:p>
                      <a:r>
                        <a:rPr lang="it-IT" sz="2400" noProof="0" dirty="0">
                          <a:latin typeface="+mj-lt"/>
                        </a:rPr>
                        <a:t>Singular (</a:t>
                      </a:r>
                      <a:r>
                        <a:rPr lang="it-IT" sz="2400" i="1" noProof="0" dirty="0">
                          <a:latin typeface="+mj-lt"/>
                        </a:rPr>
                        <a:t>Italian</a:t>
                      </a:r>
                      <a:r>
                        <a:rPr lang="it-IT" sz="2400" noProof="0" dirty="0">
                          <a:latin typeface="+mj-lt"/>
                        </a:rPr>
                        <a:t>)</a:t>
                      </a:r>
                    </a:p>
                  </a:txBody>
                  <a:tcPr/>
                </a:tc>
                <a:extLst>
                  <a:ext uri="{0D108BD9-81ED-4DB2-BD59-A6C34878D82A}">
                    <a16:rowId xmlns:a16="http://schemas.microsoft.com/office/drawing/2014/main" val="2192859683"/>
                  </a:ext>
                </a:extLst>
              </a:tr>
              <a:tr h="815966">
                <a:tc>
                  <a:txBody>
                    <a:bodyPr/>
                    <a:lstStyle/>
                    <a:p>
                      <a:r>
                        <a:rPr lang="it-IT" sz="2400" i="1" noProof="0" dirty="0"/>
                        <a:t>io </a:t>
                      </a:r>
                      <a:r>
                        <a:rPr lang="it-IT" sz="2400" b="0" i="1" noProof="0" dirty="0"/>
                        <a:t>mett</a:t>
                      </a:r>
                      <a:r>
                        <a:rPr lang="it-IT" sz="2400" b="1" i="1" noProof="0" dirty="0"/>
                        <a:t>o</a:t>
                      </a:r>
                    </a:p>
                  </a:txBody>
                  <a:tcPr/>
                </a:tc>
                <a:extLst>
                  <a:ext uri="{0D108BD9-81ED-4DB2-BD59-A6C34878D82A}">
                    <a16:rowId xmlns:a16="http://schemas.microsoft.com/office/drawing/2014/main" val="1073807546"/>
                  </a:ext>
                </a:extLst>
              </a:tr>
              <a:tr h="815966">
                <a:tc>
                  <a:txBody>
                    <a:bodyPr/>
                    <a:lstStyle/>
                    <a:p>
                      <a:r>
                        <a:rPr lang="it-IT" sz="2400" i="1" noProof="0" dirty="0"/>
                        <a:t>tu </a:t>
                      </a:r>
                      <a:r>
                        <a:rPr lang="it-IT" sz="2400" b="0" i="1" noProof="0" dirty="0"/>
                        <a:t>mett</a:t>
                      </a:r>
                      <a:r>
                        <a:rPr lang="it-IT" sz="2400" b="1" i="1" noProof="0" dirty="0"/>
                        <a:t>i</a:t>
                      </a:r>
                    </a:p>
                  </a:txBody>
                  <a:tcPr/>
                </a:tc>
                <a:extLst>
                  <a:ext uri="{0D108BD9-81ED-4DB2-BD59-A6C34878D82A}">
                    <a16:rowId xmlns:a16="http://schemas.microsoft.com/office/drawing/2014/main" val="3061851098"/>
                  </a:ext>
                </a:extLst>
              </a:tr>
              <a:tr h="815966">
                <a:tc>
                  <a:txBody>
                    <a:bodyPr/>
                    <a:lstStyle/>
                    <a:p>
                      <a:r>
                        <a:rPr lang="it-IT" sz="2400" i="1" noProof="0" dirty="0"/>
                        <a:t>lui </a:t>
                      </a:r>
                      <a:r>
                        <a:rPr lang="it-IT" sz="2400" b="0" i="1" noProof="0" dirty="0"/>
                        <a:t>mett</a:t>
                      </a:r>
                      <a:r>
                        <a:rPr lang="it-IT" sz="2400" b="1" i="1" noProof="0" dirty="0"/>
                        <a:t>e</a:t>
                      </a:r>
                    </a:p>
                  </a:txBody>
                  <a:tcPr/>
                </a:tc>
                <a:extLst>
                  <a:ext uri="{0D108BD9-81ED-4DB2-BD59-A6C34878D82A}">
                    <a16:rowId xmlns:a16="http://schemas.microsoft.com/office/drawing/2014/main" val="3905901048"/>
                  </a:ext>
                </a:extLst>
              </a:tr>
              <a:tr h="815966">
                <a:tc>
                  <a:txBody>
                    <a:bodyPr/>
                    <a:lstStyle/>
                    <a:p>
                      <a:r>
                        <a:rPr lang="it-IT" sz="2400" i="1" noProof="0" dirty="0"/>
                        <a:t>lei </a:t>
                      </a:r>
                      <a:r>
                        <a:rPr lang="it-IT" sz="2400" b="0" i="1" noProof="0" dirty="0"/>
                        <a:t>mett</a:t>
                      </a:r>
                      <a:r>
                        <a:rPr lang="it-IT" sz="2400" b="1" i="1" noProof="0" dirty="0"/>
                        <a:t>e</a:t>
                      </a:r>
                    </a:p>
                  </a:txBody>
                  <a:tcPr/>
                </a:tc>
                <a:extLst>
                  <a:ext uri="{0D108BD9-81ED-4DB2-BD59-A6C34878D82A}">
                    <a16:rowId xmlns:a16="http://schemas.microsoft.com/office/drawing/2014/main" val="988798594"/>
                  </a:ext>
                </a:extLst>
              </a:tr>
            </a:tbl>
          </a:graphicData>
        </a:graphic>
      </p:graphicFrame>
      <p:graphicFrame>
        <p:nvGraphicFramePr>
          <p:cNvPr id="2" name="Table 1" descr="Table of regular -ere verbs">
            <a:extLst>
              <a:ext uri="{FF2B5EF4-FFF2-40B4-BE49-F238E27FC236}">
                <a16:creationId xmlns:a16="http://schemas.microsoft.com/office/drawing/2014/main" id="{F97BCF39-EB15-76A8-B050-2D463974BB86}"/>
              </a:ext>
            </a:extLst>
          </p:cNvPr>
          <p:cNvGraphicFramePr>
            <a:graphicFrameLocks noGrp="1"/>
          </p:cNvGraphicFramePr>
          <p:nvPr>
            <p:extLst>
              <p:ext uri="{D42A27DB-BD31-4B8C-83A1-F6EECF244321}">
                <p14:modId xmlns:p14="http://schemas.microsoft.com/office/powerpoint/2010/main" val="1522620587"/>
              </p:ext>
            </p:extLst>
          </p:nvPr>
        </p:nvGraphicFramePr>
        <p:xfrm>
          <a:off x="5014718" y="2013034"/>
          <a:ext cx="2628556" cy="2920641"/>
        </p:xfrm>
        <a:graphic>
          <a:graphicData uri="http://schemas.openxmlformats.org/drawingml/2006/table">
            <a:tbl>
              <a:tblPr firstRow="1" bandRow="1">
                <a:tableStyleId>{69012ECD-51FC-41F1-AA8D-1B2483CD663E}</a:tableStyleId>
              </a:tblPr>
              <a:tblGrid>
                <a:gridCol w="2628556">
                  <a:extLst>
                    <a:ext uri="{9D8B030D-6E8A-4147-A177-3AD203B41FA5}">
                      <a16:colId xmlns:a16="http://schemas.microsoft.com/office/drawing/2014/main" val="1504640845"/>
                    </a:ext>
                  </a:extLst>
                </a:gridCol>
              </a:tblGrid>
              <a:tr h="472743">
                <a:tc>
                  <a:txBody>
                    <a:bodyPr/>
                    <a:lstStyle/>
                    <a:p>
                      <a:r>
                        <a:rPr lang="it-IT" sz="2400" noProof="0" dirty="0">
                          <a:latin typeface="+mj-lt"/>
                        </a:rPr>
                        <a:t>Plural (</a:t>
                      </a:r>
                      <a:r>
                        <a:rPr lang="it-IT" sz="2400" i="1" noProof="0" dirty="0">
                          <a:latin typeface="+mj-lt"/>
                        </a:rPr>
                        <a:t>Italian</a:t>
                      </a:r>
                      <a:r>
                        <a:rPr lang="it-IT" sz="2400" noProof="0" dirty="0">
                          <a:latin typeface="+mj-lt"/>
                        </a:rPr>
                        <a:t>)</a:t>
                      </a:r>
                    </a:p>
                  </a:txBody>
                  <a:tcPr/>
                </a:tc>
                <a:extLst>
                  <a:ext uri="{0D108BD9-81ED-4DB2-BD59-A6C34878D82A}">
                    <a16:rowId xmlns:a16="http://schemas.microsoft.com/office/drawing/2014/main" val="2192859683"/>
                  </a:ext>
                </a:extLst>
              </a:tr>
              <a:tr h="815966">
                <a:tc>
                  <a:txBody>
                    <a:bodyPr/>
                    <a:lstStyle/>
                    <a:p>
                      <a:r>
                        <a:rPr lang="it-IT" sz="2400" i="1" noProof="0"/>
                        <a:t>noi </a:t>
                      </a:r>
                      <a:r>
                        <a:rPr lang="it-IT" sz="2400" b="0" i="1" noProof="0"/>
                        <a:t>mett</a:t>
                      </a:r>
                      <a:r>
                        <a:rPr lang="it-IT" sz="2400" b="1" i="1" noProof="0"/>
                        <a:t>iamo</a:t>
                      </a:r>
                    </a:p>
                  </a:txBody>
                  <a:tcPr/>
                </a:tc>
                <a:extLst>
                  <a:ext uri="{0D108BD9-81ED-4DB2-BD59-A6C34878D82A}">
                    <a16:rowId xmlns:a16="http://schemas.microsoft.com/office/drawing/2014/main" val="1073807546"/>
                  </a:ext>
                </a:extLst>
              </a:tr>
              <a:tr h="815966">
                <a:tc>
                  <a:txBody>
                    <a:bodyPr/>
                    <a:lstStyle/>
                    <a:p>
                      <a:r>
                        <a:rPr lang="it-IT" sz="2400" i="1" noProof="0"/>
                        <a:t>voi mett</a:t>
                      </a:r>
                      <a:r>
                        <a:rPr lang="it-IT" sz="2400" b="1" i="1" noProof="0"/>
                        <a:t>ete</a:t>
                      </a:r>
                    </a:p>
                  </a:txBody>
                  <a:tcPr/>
                </a:tc>
                <a:extLst>
                  <a:ext uri="{0D108BD9-81ED-4DB2-BD59-A6C34878D82A}">
                    <a16:rowId xmlns:a16="http://schemas.microsoft.com/office/drawing/2014/main" val="3061851098"/>
                  </a:ext>
                </a:extLst>
              </a:tr>
              <a:tr h="815966">
                <a:tc>
                  <a:txBody>
                    <a:bodyPr/>
                    <a:lstStyle/>
                    <a:p>
                      <a:r>
                        <a:rPr lang="it-IT" sz="2400" i="1" noProof="0" dirty="0"/>
                        <a:t>loro mett</a:t>
                      </a:r>
                      <a:r>
                        <a:rPr lang="it-IT" sz="2400" b="1" i="1" noProof="0" dirty="0"/>
                        <a:t>ono</a:t>
                      </a:r>
                    </a:p>
                  </a:txBody>
                  <a:tcPr/>
                </a:tc>
                <a:extLst>
                  <a:ext uri="{0D108BD9-81ED-4DB2-BD59-A6C34878D82A}">
                    <a16:rowId xmlns:a16="http://schemas.microsoft.com/office/drawing/2014/main" val="3905901048"/>
                  </a:ext>
                </a:extLst>
              </a:tr>
            </a:tbl>
          </a:graphicData>
        </a:graphic>
      </p:graphicFrame>
      <p:pic>
        <p:nvPicPr>
          <p:cNvPr id="11" name="Picture 10">
            <a:extLst>
              <a:ext uri="{FF2B5EF4-FFF2-40B4-BE49-F238E27FC236}">
                <a16:creationId xmlns:a16="http://schemas.microsoft.com/office/drawing/2014/main" id="{543B0937-E109-0685-5BDB-4CF5DC668094}"/>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89113" y="1887196"/>
            <a:ext cx="2434887" cy="3988284"/>
          </a:xfrm>
          <a:prstGeom prst="rect">
            <a:avLst/>
          </a:prstGeom>
        </p:spPr>
      </p:pic>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1806003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516B58A-0A90-2207-1276-498727808BD0}"/>
              </a:ext>
            </a:extLst>
          </p:cNvPr>
          <p:cNvSpPr>
            <a:spLocks noGrp="1"/>
          </p:cNvSpPr>
          <p:nvPr>
            <p:ph type="title"/>
          </p:nvPr>
        </p:nvSpPr>
        <p:spPr/>
        <p:txBody>
          <a:bodyPr/>
          <a:lstStyle/>
          <a:p>
            <a:r>
              <a:rPr lang="en-AU" dirty="0">
                <a:latin typeface="+mj-lt"/>
              </a:rPr>
              <a:t>Regular –</a:t>
            </a:r>
            <a:r>
              <a:rPr lang="en-AU" i="1" dirty="0">
                <a:latin typeface="+mj-lt"/>
              </a:rPr>
              <a:t>ire</a:t>
            </a:r>
            <a:r>
              <a:rPr lang="en-AU" dirty="0">
                <a:latin typeface="+mj-lt"/>
              </a:rPr>
              <a:t> verbs</a:t>
            </a:r>
          </a:p>
        </p:txBody>
      </p:sp>
      <p:sp>
        <p:nvSpPr>
          <p:cNvPr id="6" name="Text Placeholder 5">
            <a:extLst>
              <a:ext uri="{FF2B5EF4-FFF2-40B4-BE49-F238E27FC236}">
                <a16:creationId xmlns:a16="http://schemas.microsoft.com/office/drawing/2014/main" id="{071DB242-0B4F-DDCD-E60B-3D74D0FFD43B}"/>
              </a:ext>
            </a:extLst>
          </p:cNvPr>
          <p:cNvSpPr>
            <a:spLocks noGrp="1"/>
          </p:cNvSpPr>
          <p:nvPr>
            <p:ph type="body" sz="quarter" idx="18"/>
          </p:nvPr>
        </p:nvSpPr>
        <p:spPr/>
        <p:txBody>
          <a:bodyPr/>
          <a:lstStyle/>
          <a:p>
            <a:r>
              <a:rPr lang="it-IT" i="1">
                <a:latin typeface="+mj-lt"/>
              </a:rPr>
              <a:t>dormire</a:t>
            </a:r>
            <a:r>
              <a:rPr lang="it-IT">
                <a:latin typeface="+mj-lt"/>
              </a:rPr>
              <a:t> – to sleep</a:t>
            </a:r>
          </a:p>
        </p:txBody>
      </p:sp>
      <p:graphicFrame>
        <p:nvGraphicFramePr>
          <p:cNvPr id="5" name="Table 4" descr="Table of regular -ire verbs">
            <a:extLst>
              <a:ext uri="{FF2B5EF4-FFF2-40B4-BE49-F238E27FC236}">
                <a16:creationId xmlns:a16="http://schemas.microsoft.com/office/drawing/2014/main" id="{DC1A13BB-2FC9-FB0D-2B42-5F0710BC4714}"/>
              </a:ext>
            </a:extLst>
          </p:cNvPr>
          <p:cNvGraphicFramePr>
            <a:graphicFrameLocks noGrp="1"/>
          </p:cNvGraphicFramePr>
          <p:nvPr>
            <p:extLst>
              <p:ext uri="{D42A27DB-BD31-4B8C-83A1-F6EECF244321}">
                <p14:modId xmlns:p14="http://schemas.microsoft.com/office/powerpoint/2010/main" val="239912284"/>
              </p:ext>
            </p:extLst>
          </p:nvPr>
        </p:nvGraphicFramePr>
        <p:xfrm>
          <a:off x="1370252" y="1963545"/>
          <a:ext cx="2800789" cy="3736607"/>
        </p:xfrm>
        <a:graphic>
          <a:graphicData uri="http://schemas.openxmlformats.org/drawingml/2006/table">
            <a:tbl>
              <a:tblPr firstRow="1" bandRow="1">
                <a:tableStyleId>{69012ECD-51FC-41F1-AA8D-1B2483CD663E}</a:tableStyleId>
              </a:tblPr>
              <a:tblGrid>
                <a:gridCol w="2800789">
                  <a:extLst>
                    <a:ext uri="{9D8B030D-6E8A-4147-A177-3AD203B41FA5}">
                      <a16:colId xmlns:a16="http://schemas.microsoft.com/office/drawing/2014/main" val="1231226097"/>
                    </a:ext>
                  </a:extLst>
                </a:gridCol>
              </a:tblGrid>
              <a:tr h="472743">
                <a:tc>
                  <a:txBody>
                    <a:bodyPr/>
                    <a:lstStyle/>
                    <a:p>
                      <a:r>
                        <a:rPr lang="it-IT" sz="2400" noProof="0" dirty="0">
                          <a:latin typeface="+mj-lt"/>
                        </a:rPr>
                        <a:t>Singular (</a:t>
                      </a:r>
                      <a:r>
                        <a:rPr lang="it-IT" sz="2400" i="1" noProof="0" dirty="0">
                          <a:latin typeface="+mj-lt"/>
                        </a:rPr>
                        <a:t>Italian</a:t>
                      </a:r>
                      <a:r>
                        <a:rPr lang="it-IT" sz="2400" noProof="0" dirty="0">
                          <a:latin typeface="+mj-lt"/>
                        </a:rPr>
                        <a:t>)</a:t>
                      </a:r>
                    </a:p>
                  </a:txBody>
                  <a:tcPr/>
                </a:tc>
                <a:extLst>
                  <a:ext uri="{0D108BD9-81ED-4DB2-BD59-A6C34878D82A}">
                    <a16:rowId xmlns:a16="http://schemas.microsoft.com/office/drawing/2014/main" val="2192859683"/>
                  </a:ext>
                </a:extLst>
              </a:tr>
              <a:tr h="815966">
                <a:tc>
                  <a:txBody>
                    <a:bodyPr/>
                    <a:lstStyle/>
                    <a:p>
                      <a:r>
                        <a:rPr lang="it-IT" sz="2400" i="1" noProof="0" dirty="0"/>
                        <a:t>io </a:t>
                      </a:r>
                      <a:r>
                        <a:rPr lang="it-IT" sz="2400" b="0" i="1" noProof="0" dirty="0"/>
                        <a:t>dorm</a:t>
                      </a:r>
                      <a:r>
                        <a:rPr lang="it-IT" sz="2400" b="1" i="1" noProof="0" dirty="0"/>
                        <a:t>o</a:t>
                      </a:r>
                    </a:p>
                  </a:txBody>
                  <a:tcPr/>
                </a:tc>
                <a:extLst>
                  <a:ext uri="{0D108BD9-81ED-4DB2-BD59-A6C34878D82A}">
                    <a16:rowId xmlns:a16="http://schemas.microsoft.com/office/drawing/2014/main" val="1073807546"/>
                  </a:ext>
                </a:extLst>
              </a:tr>
              <a:tr h="815966">
                <a:tc>
                  <a:txBody>
                    <a:bodyPr/>
                    <a:lstStyle/>
                    <a:p>
                      <a:r>
                        <a:rPr lang="it-IT" sz="2400" i="1" noProof="0" dirty="0"/>
                        <a:t>tu </a:t>
                      </a:r>
                      <a:r>
                        <a:rPr lang="it-IT" sz="2400" b="0" i="1" noProof="0" dirty="0"/>
                        <a:t>dorm</a:t>
                      </a:r>
                      <a:r>
                        <a:rPr lang="it-IT" sz="2400" b="1" i="1" noProof="0" dirty="0"/>
                        <a:t>i</a:t>
                      </a:r>
                    </a:p>
                  </a:txBody>
                  <a:tcPr/>
                </a:tc>
                <a:extLst>
                  <a:ext uri="{0D108BD9-81ED-4DB2-BD59-A6C34878D82A}">
                    <a16:rowId xmlns:a16="http://schemas.microsoft.com/office/drawing/2014/main" val="3061851098"/>
                  </a:ext>
                </a:extLst>
              </a:tr>
              <a:tr h="815966">
                <a:tc>
                  <a:txBody>
                    <a:bodyPr/>
                    <a:lstStyle/>
                    <a:p>
                      <a:r>
                        <a:rPr lang="it-IT" sz="2400" i="1" noProof="0" dirty="0"/>
                        <a:t>lui </a:t>
                      </a:r>
                      <a:r>
                        <a:rPr lang="it-IT" sz="2400" b="0" i="1" noProof="0" dirty="0"/>
                        <a:t>dorm</a:t>
                      </a:r>
                      <a:r>
                        <a:rPr lang="it-IT" sz="2400" b="1" i="1" noProof="0" dirty="0"/>
                        <a:t>e</a:t>
                      </a:r>
                    </a:p>
                  </a:txBody>
                  <a:tcPr/>
                </a:tc>
                <a:extLst>
                  <a:ext uri="{0D108BD9-81ED-4DB2-BD59-A6C34878D82A}">
                    <a16:rowId xmlns:a16="http://schemas.microsoft.com/office/drawing/2014/main" val="3905901048"/>
                  </a:ext>
                </a:extLst>
              </a:tr>
              <a:tr h="815966">
                <a:tc>
                  <a:txBody>
                    <a:bodyPr/>
                    <a:lstStyle/>
                    <a:p>
                      <a:r>
                        <a:rPr lang="it-IT" sz="2400" i="1" noProof="0" dirty="0"/>
                        <a:t>lei </a:t>
                      </a:r>
                      <a:r>
                        <a:rPr lang="it-IT" sz="2400" b="0" i="1" noProof="0" dirty="0"/>
                        <a:t>dorm</a:t>
                      </a:r>
                      <a:r>
                        <a:rPr lang="it-IT" sz="2400" b="1" i="1" noProof="0" dirty="0"/>
                        <a:t>e</a:t>
                      </a:r>
                    </a:p>
                  </a:txBody>
                  <a:tcPr/>
                </a:tc>
                <a:extLst>
                  <a:ext uri="{0D108BD9-81ED-4DB2-BD59-A6C34878D82A}">
                    <a16:rowId xmlns:a16="http://schemas.microsoft.com/office/drawing/2014/main" val="988798594"/>
                  </a:ext>
                </a:extLst>
              </a:tr>
            </a:tbl>
          </a:graphicData>
        </a:graphic>
      </p:graphicFrame>
      <p:graphicFrame>
        <p:nvGraphicFramePr>
          <p:cNvPr id="2" name="Table 1" descr="Table of regular -ire verbs">
            <a:extLst>
              <a:ext uri="{FF2B5EF4-FFF2-40B4-BE49-F238E27FC236}">
                <a16:creationId xmlns:a16="http://schemas.microsoft.com/office/drawing/2014/main" id="{80F9BD4D-110D-B50E-4C3A-75A1B0C58EF0}"/>
              </a:ext>
            </a:extLst>
          </p:cNvPr>
          <p:cNvGraphicFramePr>
            <a:graphicFrameLocks noGrp="1"/>
          </p:cNvGraphicFramePr>
          <p:nvPr>
            <p:extLst>
              <p:ext uri="{D42A27DB-BD31-4B8C-83A1-F6EECF244321}">
                <p14:modId xmlns:p14="http://schemas.microsoft.com/office/powerpoint/2010/main" val="726018779"/>
              </p:ext>
            </p:extLst>
          </p:nvPr>
        </p:nvGraphicFramePr>
        <p:xfrm>
          <a:off x="4675418" y="1963545"/>
          <a:ext cx="2475404" cy="2920641"/>
        </p:xfrm>
        <a:graphic>
          <a:graphicData uri="http://schemas.openxmlformats.org/drawingml/2006/table">
            <a:tbl>
              <a:tblPr firstRow="1" bandRow="1">
                <a:tableStyleId>{69012ECD-51FC-41F1-AA8D-1B2483CD663E}</a:tableStyleId>
              </a:tblPr>
              <a:tblGrid>
                <a:gridCol w="2475404">
                  <a:extLst>
                    <a:ext uri="{9D8B030D-6E8A-4147-A177-3AD203B41FA5}">
                      <a16:colId xmlns:a16="http://schemas.microsoft.com/office/drawing/2014/main" val="1504640845"/>
                    </a:ext>
                  </a:extLst>
                </a:gridCol>
              </a:tblGrid>
              <a:tr h="472743">
                <a:tc>
                  <a:txBody>
                    <a:bodyPr/>
                    <a:lstStyle/>
                    <a:p>
                      <a:r>
                        <a:rPr lang="it-IT" sz="2400" noProof="0" dirty="0">
                          <a:latin typeface="+mj-lt"/>
                        </a:rPr>
                        <a:t>Plural (</a:t>
                      </a:r>
                      <a:r>
                        <a:rPr lang="it-IT" sz="2400" i="1" noProof="0" dirty="0">
                          <a:latin typeface="+mj-lt"/>
                        </a:rPr>
                        <a:t>Italian</a:t>
                      </a:r>
                      <a:r>
                        <a:rPr lang="it-IT" sz="2400" noProof="0" dirty="0">
                          <a:latin typeface="+mj-lt"/>
                        </a:rPr>
                        <a:t>)</a:t>
                      </a:r>
                    </a:p>
                  </a:txBody>
                  <a:tcPr/>
                </a:tc>
                <a:extLst>
                  <a:ext uri="{0D108BD9-81ED-4DB2-BD59-A6C34878D82A}">
                    <a16:rowId xmlns:a16="http://schemas.microsoft.com/office/drawing/2014/main" val="2192859683"/>
                  </a:ext>
                </a:extLst>
              </a:tr>
              <a:tr h="815966">
                <a:tc>
                  <a:txBody>
                    <a:bodyPr/>
                    <a:lstStyle/>
                    <a:p>
                      <a:r>
                        <a:rPr lang="it-IT" sz="2400" i="1" noProof="0"/>
                        <a:t>noi </a:t>
                      </a:r>
                      <a:r>
                        <a:rPr lang="it-IT" sz="2400" b="0" i="1" noProof="0"/>
                        <a:t>dorm</a:t>
                      </a:r>
                      <a:r>
                        <a:rPr lang="it-IT" sz="2400" b="1" i="1" noProof="0"/>
                        <a:t>iamo</a:t>
                      </a:r>
                    </a:p>
                  </a:txBody>
                  <a:tcPr/>
                </a:tc>
                <a:extLst>
                  <a:ext uri="{0D108BD9-81ED-4DB2-BD59-A6C34878D82A}">
                    <a16:rowId xmlns:a16="http://schemas.microsoft.com/office/drawing/2014/main" val="1073807546"/>
                  </a:ext>
                </a:extLst>
              </a:tr>
              <a:tr h="815966">
                <a:tc>
                  <a:txBody>
                    <a:bodyPr/>
                    <a:lstStyle/>
                    <a:p>
                      <a:r>
                        <a:rPr lang="it-IT" sz="2400" i="1" noProof="0"/>
                        <a:t>voi dorm</a:t>
                      </a:r>
                      <a:r>
                        <a:rPr lang="it-IT" sz="2400" b="1" i="1" noProof="0"/>
                        <a:t>ite</a:t>
                      </a:r>
                    </a:p>
                  </a:txBody>
                  <a:tcPr/>
                </a:tc>
                <a:extLst>
                  <a:ext uri="{0D108BD9-81ED-4DB2-BD59-A6C34878D82A}">
                    <a16:rowId xmlns:a16="http://schemas.microsoft.com/office/drawing/2014/main" val="3061851098"/>
                  </a:ext>
                </a:extLst>
              </a:tr>
              <a:tr h="815966">
                <a:tc>
                  <a:txBody>
                    <a:bodyPr/>
                    <a:lstStyle/>
                    <a:p>
                      <a:r>
                        <a:rPr lang="it-IT" sz="2400" i="1" noProof="0" dirty="0"/>
                        <a:t>loro dorm</a:t>
                      </a:r>
                      <a:r>
                        <a:rPr lang="it-IT" sz="2400" b="1" i="1" noProof="0" dirty="0"/>
                        <a:t>ono</a:t>
                      </a:r>
                    </a:p>
                  </a:txBody>
                  <a:tcPr/>
                </a:tc>
                <a:extLst>
                  <a:ext uri="{0D108BD9-81ED-4DB2-BD59-A6C34878D82A}">
                    <a16:rowId xmlns:a16="http://schemas.microsoft.com/office/drawing/2014/main" val="3905901048"/>
                  </a:ext>
                </a:extLst>
              </a:tr>
            </a:tbl>
          </a:graphicData>
        </a:graphic>
      </p:graphicFrame>
      <p:pic>
        <p:nvPicPr>
          <p:cNvPr id="10" name="Picture 9">
            <a:extLst>
              <a:ext uri="{FF2B5EF4-FFF2-40B4-BE49-F238E27FC236}">
                <a16:creationId xmlns:a16="http://schemas.microsoft.com/office/drawing/2014/main" id="{25194EE5-E57E-908F-622F-12378B730709}"/>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3979" y="2181961"/>
            <a:ext cx="2770821" cy="2954860"/>
          </a:xfrm>
          <a:prstGeom prst="rect">
            <a:avLst/>
          </a:prstGeom>
        </p:spPr>
      </p:pic>
      <p:sp>
        <p:nvSpPr>
          <p:cNvPr id="3" name="Slide Number Placeholder 2">
            <a:extLst>
              <a:ext uri="{FF2B5EF4-FFF2-40B4-BE49-F238E27FC236}">
                <a16:creationId xmlns:a16="http://schemas.microsoft.com/office/drawing/2014/main" id="{030EDE2A-4F3E-0CC3-366D-60685299D44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10A01DC5-1685-4615-8240-15192985C6A2}" type="slidenum">
              <a:rPr kumimoji="0" lang="en-AU" sz="1200" b="0" i="0" u="none" strike="noStrike" kern="1200" cap="none" spc="0" normalizeH="0" baseline="0" noProof="0" smtClean="0">
                <a:ln>
                  <a:noFill/>
                </a:ln>
                <a:solidFill>
                  <a:srgbClr val="22272B"/>
                </a:solidFill>
                <a:effectLst/>
                <a:uLnTx/>
                <a:uFillTx/>
                <a:latin typeface="Public Sans Light"/>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a:ln>
                <a:noFill/>
              </a:ln>
              <a:solidFill>
                <a:srgbClr val="22272B"/>
              </a:solidFill>
              <a:effectLst/>
              <a:uLnTx/>
              <a:uFillTx/>
              <a:latin typeface="Public Sans Light"/>
              <a:ea typeface="+mn-ea"/>
              <a:cs typeface="+mn-cs"/>
            </a:endParaRPr>
          </a:p>
        </p:txBody>
      </p:sp>
    </p:spTree>
    <p:extLst>
      <p:ext uri="{BB962C8B-B14F-4D97-AF65-F5344CB8AC3E}">
        <p14:creationId xmlns:p14="http://schemas.microsoft.com/office/powerpoint/2010/main" val="2207422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3FCC-D5F4-2A9E-D546-4CFD56D3A43D}"/>
              </a:ext>
            </a:extLst>
          </p:cNvPr>
          <p:cNvSpPr>
            <a:spLocks noGrp="1"/>
          </p:cNvSpPr>
          <p:nvPr>
            <p:ph type="title"/>
          </p:nvPr>
        </p:nvSpPr>
        <p:spPr>
          <a:xfrm>
            <a:off x="360000" y="360000"/>
            <a:ext cx="10080000" cy="537467"/>
          </a:xfrm>
        </p:spPr>
        <p:txBody>
          <a:bodyPr/>
          <a:lstStyle/>
          <a:p>
            <a:r>
              <a:rPr lang="en-AU" dirty="0">
                <a:solidFill>
                  <a:schemeClr val="bg1"/>
                </a:solidFill>
                <a:latin typeface="+mj-lt"/>
              </a:rPr>
              <a:t>Copyright</a:t>
            </a:r>
          </a:p>
        </p:txBody>
      </p:sp>
      <p:sp>
        <p:nvSpPr>
          <p:cNvPr id="5" name="Text Placeholder 4">
            <a:extLst>
              <a:ext uri="{FF2B5EF4-FFF2-40B4-BE49-F238E27FC236}">
                <a16:creationId xmlns:a16="http://schemas.microsoft.com/office/drawing/2014/main" id="{D474E811-4B36-F17B-4C02-2091063AF943}"/>
              </a:ext>
            </a:extLst>
          </p:cNvPr>
          <p:cNvSpPr>
            <a:spLocks noGrp="1"/>
          </p:cNvSpPr>
          <p:nvPr>
            <p:ph type="body" sz="quarter" idx="18"/>
          </p:nvPr>
        </p:nvSpPr>
        <p:spPr>
          <a:xfrm>
            <a:off x="360000" y="981264"/>
            <a:ext cx="10080000" cy="310015"/>
          </a:xfrm>
        </p:spPr>
        <p:txBody>
          <a:bodyPr/>
          <a:lstStyle/>
          <a:p>
            <a:r>
              <a:rPr lang="en-AU" dirty="0">
                <a:latin typeface="+mj-lt"/>
                <a:hlinkClick r:id="rId3">
                  <a:extLst>
                    <a:ext uri="{A12FA001-AC4F-418D-AE19-62706E023703}">
                      <ahyp:hlinkClr xmlns:ahyp="http://schemas.microsoft.com/office/drawing/2018/hyperlinkcolor" val="tx"/>
                    </a:ext>
                  </a:extLst>
                </a:hlinkClick>
              </a:rPr>
              <a:t>© State of New South Wales (Department of Education), 2024 </a:t>
            </a:r>
            <a:endParaRPr lang="en-AU" dirty="0">
              <a:latin typeface="+mj-lt"/>
            </a:endParaRPr>
          </a:p>
        </p:txBody>
      </p:sp>
      <p:sp>
        <p:nvSpPr>
          <p:cNvPr id="3" name="Content Placeholder 2">
            <a:extLst>
              <a:ext uri="{FF2B5EF4-FFF2-40B4-BE49-F238E27FC236}">
                <a16:creationId xmlns:a16="http://schemas.microsoft.com/office/drawing/2014/main" id="{7EAA4023-2429-765F-D84F-564DD266806A}"/>
              </a:ext>
            </a:extLst>
          </p:cNvPr>
          <p:cNvSpPr>
            <a:spLocks noGrp="1"/>
          </p:cNvSpPr>
          <p:nvPr>
            <p:ph idx="4294967295"/>
          </p:nvPr>
        </p:nvSpPr>
        <p:spPr>
          <a:xfrm>
            <a:off x="360000" y="1481138"/>
            <a:ext cx="11472863" cy="5180012"/>
          </a:xfrm>
        </p:spPr>
        <p:txBody>
          <a:bodyPr/>
          <a:lstStyle/>
          <a:p>
            <a:pPr>
              <a:lnSpc>
                <a:spcPct val="150000"/>
              </a:lnSpc>
              <a:spcAft>
                <a:spcPts val="600"/>
              </a:spcAft>
            </a:pPr>
            <a:r>
              <a:rPr lang="en-AU" sz="1200" b="0" i="0" dirty="0">
                <a:solidFill>
                  <a:schemeClr val="bg1"/>
                </a:solidFill>
                <a:effectLst/>
                <a:latin typeface="+mn-lt"/>
              </a:rPr>
              <a:t>The copyright material published in this resource is subject to the </a:t>
            </a:r>
            <a:r>
              <a:rPr lang="en-AU" sz="1200" b="0" i="1" dirty="0">
                <a:solidFill>
                  <a:schemeClr val="bg1"/>
                </a:solidFill>
                <a:effectLst/>
                <a:latin typeface="+mn-lt"/>
              </a:rPr>
              <a:t>Copyright Act 1968</a:t>
            </a:r>
            <a:r>
              <a:rPr lang="en-AU" sz="1200" b="0" i="0" dirty="0">
                <a:solidFill>
                  <a:schemeClr val="bg1"/>
                </a:solidFill>
                <a:effectLst/>
                <a:latin typeface="+mn-lt"/>
              </a:rPr>
              <a:t> (</a:t>
            </a:r>
            <a:r>
              <a:rPr lang="en-AU" sz="1200" b="0" i="0" dirty="0" err="1">
                <a:solidFill>
                  <a:schemeClr val="bg1"/>
                </a:solidFill>
                <a:effectLst/>
                <a:latin typeface="+mn-lt"/>
              </a:rPr>
              <a:t>Cth</a:t>
            </a:r>
            <a:r>
              <a:rPr lang="en-AU" sz="1200" b="0" i="0" dirty="0">
                <a:solidFill>
                  <a:schemeClr val="bg1"/>
                </a:solidFill>
                <a:effectLst/>
                <a:latin typeface="+mn-lt"/>
              </a:rPr>
              <a:t>) and is owned by the NSW Department of Education or, where indicated, by a party other than the NSW Department of Education (third-party material). </a:t>
            </a:r>
          </a:p>
          <a:p>
            <a:pPr>
              <a:lnSpc>
                <a:spcPct val="150000"/>
              </a:lnSpc>
              <a:spcAft>
                <a:spcPts val="600"/>
              </a:spcAft>
            </a:pPr>
            <a:r>
              <a:rPr lang="en-AU" sz="1200" b="0" i="0" dirty="0">
                <a:solidFill>
                  <a:schemeClr val="bg1"/>
                </a:solidFill>
                <a:effectLst/>
                <a:latin typeface="+mn-lt"/>
              </a:rPr>
              <a:t>Copyright material available in this resource and owned by the NSW Department of Education is licensed under a </a:t>
            </a:r>
            <a:r>
              <a:rPr lang="en-AU" sz="1200" b="0" i="0" u="sng" strike="noStrike" dirty="0">
                <a:solidFill>
                  <a:schemeClr val="accent4"/>
                </a:solidFill>
                <a:effectLst/>
                <a:latin typeface="+mn-lt"/>
                <a:hlinkClick r:id="rId4">
                  <a:extLst>
                    <a:ext uri="{A12FA001-AC4F-418D-AE19-62706E023703}">
                      <ahyp:hlinkClr xmlns:ahyp="http://schemas.microsoft.com/office/drawing/2018/hyperlinkcolor" val="tx"/>
                    </a:ext>
                  </a:extLst>
                </a:hlinkClick>
              </a:rPr>
              <a:t>Creative Commons Attribution 4.0 International (CC BY 4.0) licence</a:t>
            </a:r>
            <a:r>
              <a:rPr lang="en-AU" sz="1200" b="0" i="0" dirty="0">
                <a:solidFill>
                  <a:schemeClr val="bg1"/>
                </a:solidFill>
                <a:effectLst/>
                <a:latin typeface="+mn-lt"/>
              </a:rPr>
              <a:t>.</a:t>
            </a:r>
            <a:r>
              <a:rPr lang="en-AU" sz="1200" b="0" i="0" dirty="0">
                <a:solidFill>
                  <a:schemeClr val="accent4"/>
                </a:solidFill>
                <a:effectLst/>
                <a:latin typeface="+mn-lt"/>
              </a:rPr>
              <a:t> </a:t>
            </a:r>
            <a:endParaRPr lang="en-AU" sz="1200" dirty="0">
              <a:solidFill>
                <a:schemeClr val="accent4"/>
              </a:solidFill>
              <a:latin typeface="+mn-lt"/>
            </a:endParaRPr>
          </a:p>
          <a:p>
            <a:pPr algn="l" rtl="0" fontAlgn="base">
              <a:lnSpc>
                <a:spcPct val="150000"/>
              </a:lnSpc>
              <a:spcAft>
                <a:spcPts val="600"/>
              </a:spcAft>
            </a:pPr>
            <a:r>
              <a:rPr lang="en-AU" sz="1200" b="0" i="0" dirty="0">
                <a:solidFill>
                  <a:schemeClr val="bg1"/>
                </a:solidFill>
                <a:effectLst/>
                <a:latin typeface="+mn-lt"/>
              </a:rPr>
              <a:t>This license allows you to share and adapt the material for any purpose, even commercially. </a:t>
            </a:r>
          </a:p>
          <a:p>
            <a:pPr algn="l" rtl="0" fontAlgn="base">
              <a:lnSpc>
                <a:spcPct val="150000"/>
              </a:lnSpc>
              <a:spcAft>
                <a:spcPts val="600"/>
              </a:spcAft>
            </a:pPr>
            <a:r>
              <a:rPr lang="en-AU" sz="1200" b="0" i="0" dirty="0">
                <a:solidFill>
                  <a:schemeClr val="bg1"/>
                </a:solidFill>
                <a:effectLst/>
                <a:latin typeface="+mn-lt"/>
              </a:rPr>
              <a:t>Attribution should be given to © State of New South Wales (Department of Education), 2024. </a:t>
            </a:r>
          </a:p>
          <a:p>
            <a:pPr algn="l" rtl="0" fontAlgn="base">
              <a:lnSpc>
                <a:spcPct val="150000"/>
              </a:lnSpc>
              <a:spcAft>
                <a:spcPts val="0"/>
              </a:spcAft>
            </a:pPr>
            <a:r>
              <a:rPr lang="en-AU" sz="1200" b="0" i="0" dirty="0">
                <a:solidFill>
                  <a:schemeClr val="bg1"/>
                </a:solidFill>
                <a:effectLst/>
                <a:latin typeface="+mn-lt"/>
              </a:rPr>
              <a:t>Material in this resource not available under a Creative Commons license: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latin typeface="+mn-lt"/>
              </a:rPr>
              <a:t>the NSW Department of Education logo, other logos and trademark-protected material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latin typeface="+mn-lt"/>
              </a:rPr>
              <a:t>material owned by a third party that has been reproduced with permission. You will need to obtain permission from the third party to reuse its material. </a:t>
            </a:r>
          </a:p>
          <a:p>
            <a:pPr algn="l" rtl="0" fontAlgn="base">
              <a:lnSpc>
                <a:spcPct val="150000"/>
              </a:lnSpc>
              <a:spcBef>
                <a:spcPts val="1200"/>
              </a:spcBef>
              <a:spcAft>
                <a:spcPts val="600"/>
              </a:spcAft>
            </a:pPr>
            <a:r>
              <a:rPr lang="en-AU" sz="1200" b="1" i="0" dirty="0">
                <a:solidFill>
                  <a:schemeClr val="bg1"/>
                </a:solidFill>
                <a:effectLst/>
                <a:latin typeface="+mj-lt"/>
              </a:rPr>
              <a:t>Links to third-party material and websites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latin typeface="+mn-l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latin typeface="+mn-lt"/>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b="0" i="1" dirty="0">
                <a:solidFill>
                  <a:schemeClr val="bg1"/>
                </a:solidFill>
                <a:effectLst/>
                <a:latin typeface="+mn-lt"/>
              </a:rPr>
              <a:t>Copyright Act 1968 </a:t>
            </a:r>
            <a:r>
              <a:rPr lang="en-AU" sz="1200" b="0" i="0" dirty="0">
                <a:solidFill>
                  <a:schemeClr val="bg1"/>
                </a:solidFill>
                <a:effectLst/>
                <a:latin typeface="+mn-lt"/>
              </a:rPr>
              <a:t>(</a:t>
            </a:r>
            <a:r>
              <a:rPr lang="en-AU" sz="1200" b="0" i="0" dirty="0" err="1">
                <a:solidFill>
                  <a:schemeClr val="bg1"/>
                </a:solidFill>
                <a:effectLst/>
                <a:latin typeface="+mn-lt"/>
              </a:rPr>
              <a:t>Cth</a:t>
            </a:r>
            <a:r>
              <a:rPr lang="en-AU" sz="1200" b="0" i="0" dirty="0">
                <a:solidFill>
                  <a:schemeClr val="bg1"/>
                </a:solidFill>
                <a:effectLst/>
                <a:latin typeface="+mn-lt"/>
              </a:rPr>
              <a:t>). The department accepts no responsibility for content on third-party websites. </a:t>
            </a:r>
          </a:p>
        </p:txBody>
      </p:sp>
    </p:spTree>
    <p:extLst>
      <p:ext uri="{BB962C8B-B14F-4D97-AF65-F5344CB8AC3E}">
        <p14:creationId xmlns:p14="http://schemas.microsoft.com/office/powerpoint/2010/main" val="131511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8" id="{5B7CFD80-9B3F-274A-83E4-7C2C4402A121}" vid="{8F029A35-CC8A-F847-83C7-786F3DC187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658</Words>
  <Application>Microsoft Office PowerPoint</Application>
  <PresentationFormat>Widescreen</PresentationFormat>
  <Paragraphs>89</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Calibri</vt:lpstr>
      <vt:lpstr>Public Sans Light</vt:lpstr>
      <vt:lpstr>Public Sans</vt:lpstr>
      <vt:lpstr>Times New Roman</vt:lpstr>
      <vt:lpstr>Arial</vt:lpstr>
      <vt:lpstr>3_NSWG Corporate</vt:lpstr>
      <vt:lpstr>Regular verb conjugations</vt:lpstr>
      <vt:lpstr>Subject pronouns – revision</vt:lpstr>
      <vt:lpstr>Regular –are verbs</vt:lpstr>
      <vt:lpstr>Regular –ere verbs</vt:lpstr>
      <vt:lpstr>Regular –ire verbs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Regular verb conjugations</dc:title>
  <dc:creator>NSW Department of Education</dc:creator>
  <dcterms:created xsi:type="dcterms:W3CDTF">2024-09-24T00:46:21Z</dcterms:created>
  <dcterms:modified xsi:type="dcterms:W3CDTF">2024-09-24T00:46:49Z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2024-09-24T00:46:32Z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01c93742-f6d0-4996-82bf-00abd90a7774</vt:lpwstr>
  </property>
  <property fmtid="{D5CDD505-2E9C-101B-9397-08002B2CF9AE}" pid="8" name="MSIP_Label_b603dfd7-d93a-4381-a340-2995d8282205_ContentBits">
    <vt:lpwstr>0</vt:lpwstr>
  </property>
</Properties>
</file>