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44" r:id="rId1"/>
  </p:sldMasterIdLst>
  <p:notesMasterIdLst>
    <p:notesMasterId r:id="rId28"/>
  </p:notesMasterIdLst>
  <p:handoutMasterIdLst>
    <p:handoutMasterId r:id="rId29"/>
  </p:handoutMasterIdLst>
  <p:sldIdLst>
    <p:sldId id="257" r:id="rId2"/>
    <p:sldId id="280" r:id="rId3"/>
    <p:sldId id="362" r:id="rId4"/>
    <p:sldId id="363" r:id="rId5"/>
    <p:sldId id="364" r:id="rId6"/>
    <p:sldId id="365" r:id="rId7"/>
    <p:sldId id="366" r:id="rId8"/>
    <p:sldId id="2141411557" r:id="rId9"/>
    <p:sldId id="368" r:id="rId10"/>
    <p:sldId id="369" r:id="rId11"/>
    <p:sldId id="371" r:id="rId12"/>
    <p:sldId id="372" r:id="rId13"/>
    <p:sldId id="370" r:id="rId14"/>
    <p:sldId id="26409" r:id="rId15"/>
    <p:sldId id="2141411558" r:id="rId16"/>
    <p:sldId id="375" r:id="rId17"/>
    <p:sldId id="376" r:id="rId18"/>
    <p:sldId id="377" r:id="rId19"/>
    <p:sldId id="378" r:id="rId20"/>
    <p:sldId id="379" r:id="rId21"/>
    <p:sldId id="381" r:id="rId22"/>
    <p:sldId id="384" r:id="rId23"/>
    <p:sldId id="382" r:id="rId24"/>
    <p:sldId id="383" r:id="rId25"/>
    <p:sldId id="385" r:id="rId26"/>
    <p:sldId id="2141411556" r:id="rId27"/>
  </p:sldIdLst>
  <p:sldSz cx="12192000" cy="6858000"/>
  <p:notesSz cx="6858000" cy="9144000"/>
  <p:embeddedFontLst>
    <p:embeddedFont>
      <p:font typeface="Public Sans" pitchFamily="2" charset="0"/>
      <p:regular r:id="rId30"/>
      <p:bold r:id="rId31"/>
      <p:italic r:id="rId32"/>
      <p:boldItalic r:id="rId33"/>
    </p:embeddedFont>
    <p:embeddedFont>
      <p:font typeface="Public Sans Light" pitchFamily="2" charset="0"/>
      <p:regular r:id="rId34"/>
      <p:italic r:id="rId3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1366" autoAdjust="0"/>
  </p:normalViewPr>
  <p:slideViewPr>
    <p:cSldViewPr snapToGrid="0">
      <p:cViewPr varScale="1">
        <p:scale>
          <a:sx n="86" d="100"/>
          <a:sy n="86" d="100"/>
        </p:scale>
        <p:origin x="668" y="10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sz="1800" dirty="0">
                <a:effectLst/>
                <a:latin typeface="Arial" panose="020B0604020202020204" pitchFamily="34" charset="0"/>
                <a:ea typeface="Calibri" panose="020F0502020204030204" pitchFamily="34" charset="0"/>
              </a:rPr>
              <a:t>Use choral repetition to practise correct pronunciation and intonation for slides 2 to 13. Revise the question and answer structures </a:t>
            </a:r>
            <a:r>
              <a:rPr lang="el-GR" sz="1800" i="1" dirty="0">
                <a:effectLst/>
                <a:latin typeface="Arial" panose="020B0604020202020204" pitchFamily="34" charset="0"/>
                <a:ea typeface="Calibri" panose="020F0502020204030204" pitchFamily="34" charset="0"/>
              </a:rPr>
              <a:t>Σου αρέσει/αρέσουν</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Μου αρέσει/αρέσουν</a:t>
            </a:r>
            <a:r>
              <a:rPr lang="en-AU" sz="1800" dirty="0">
                <a:effectLst/>
                <a:latin typeface="Arial" panose="020B0604020202020204" pitchFamily="34" charset="0"/>
                <a:ea typeface="Calibri" panose="020F0502020204030204" pitchFamily="34" charset="0"/>
              </a:rPr>
              <a:t> (prior learning), asking students to give their opinion of the subjects in Greek as you go through the slides. Remind students that </a:t>
            </a:r>
            <a:r>
              <a:rPr lang="el-GR" sz="1800" i="1" dirty="0">
                <a:effectLst/>
                <a:latin typeface="Arial" panose="020B0604020202020204" pitchFamily="34" charset="0"/>
                <a:ea typeface="Calibri" panose="020F0502020204030204" pitchFamily="34" charset="0"/>
              </a:rPr>
              <a:t>αγγλικά</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μαθηματικά</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ελληνικά</a:t>
            </a:r>
            <a:r>
              <a:rPr lang="el-GR" sz="1800" dirty="0">
                <a:solidFill>
                  <a:srgbClr val="FF0000"/>
                </a:solidFill>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are plural so the verb form of </a:t>
            </a:r>
            <a:r>
              <a:rPr lang="el-GR" sz="1800" i="1" dirty="0">
                <a:effectLst/>
                <a:latin typeface="Arial" panose="020B0604020202020204" pitchFamily="34" charset="0"/>
                <a:ea typeface="Calibri" panose="020F0502020204030204" pitchFamily="34" charset="0"/>
              </a:rPr>
              <a:t>αρέσει</a:t>
            </a:r>
            <a:r>
              <a:rPr lang="en-AU" sz="1800" dirty="0">
                <a:effectLst/>
                <a:latin typeface="Arial" panose="020B0604020202020204" pitchFamily="34" charset="0"/>
                <a:ea typeface="Calibri" panose="020F0502020204030204" pitchFamily="34" charset="0"/>
              </a:rPr>
              <a:t> changes to the plural, </a:t>
            </a:r>
            <a:r>
              <a:rPr lang="el-GR" sz="1800" i="1" dirty="0">
                <a:effectLst/>
                <a:latin typeface="Arial" panose="020B0604020202020204" pitchFamily="34" charset="0"/>
                <a:ea typeface="Calibri" panose="020F0502020204030204" pitchFamily="34" charset="0"/>
              </a:rPr>
              <a:t>Μου αρέσουν τα μαθηματικά</a:t>
            </a:r>
            <a:r>
              <a:rPr lang="en-AU" sz="1800" dirty="0">
                <a:effectLst/>
                <a:latin typeface="Arial" panose="020B0604020202020204" pitchFamily="34" charset="0"/>
                <a:ea typeface="Calibri" panose="020F0502020204030204" pitchFamily="34" charset="0"/>
              </a:rPr>
              <a:t>.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79398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8707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i="0" dirty="0">
                <a:solidFill>
                  <a:srgbClr val="FF0000"/>
                </a:solidFill>
                <a:effectLst/>
                <a:latin typeface="Public Sans" pitchFamily="2" charset="0"/>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FF0000"/>
                </a:solidFill>
                <a:effectLst/>
                <a:latin typeface="Public Sans" pitchFamily="2" charset="0"/>
              </a:rPr>
              <a:t>Introducing </a:t>
            </a:r>
            <a:r>
              <a:rPr lang="en-AU" b="0" i="1" dirty="0" err="1">
                <a:solidFill>
                  <a:srgbClr val="FF0000"/>
                </a:solidFill>
                <a:effectLst/>
                <a:latin typeface="Public Sans" pitchFamily="2" charset="0"/>
              </a:rPr>
              <a:t>Τι</a:t>
            </a:r>
            <a:r>
              <a:rPr lang="en-AU" b="0" i="1" dirty="0">
                <a:solidFill>
                  <a:srgbClr val="FF0000"/>
                </a:solidFill>
                <a:effectLst/>
                <a:latin typeface="Public Sans" pitchFamily="2" charset="0"/>
              </a:rPr>
              <a:t> </a:t>
            </a:r>
            <a:r>
              <a:rPr lang="en-AU" b="0" i="1" dirty="0" err="1">
                <a:solidFill>
                  <a:srgbClr val="FF0000"/>
                </a:solidFill>
                <a:effectLst/>
                <a:latin typeface="Public Sans" pitchFamily="2" charset="0"/>
              </a:rPr>
              <a:t>έχεις</a:t>
            </a:r>
            <a:r>
              <a:rPr lang="en-AU" b="0" i="1" dirty="0">
                <a:solidFill>
                  <a:srgbClr val="FF0000"/>
                </a:solidFill>
                <a:effectLst/>
                <a:latin typeface="Public Sans" pitchFamily="2" charset="0"/>
              </a:rPr>
              <a:t> </a:t>
            </a:r>
            <a:r>
              <a:rPr lang="en-AU" b="0" i="1" dirty="0" err="1">
                <a:solidFill>
                  <a:srgbClr val="FF0000"/>
                </a:solidFill>
                <a:effectLst/>
                <a:latin typeface="Public Sans" pitchFamily="2" charset="0"/>
              </a:rPr>
              <a:t>την</a:t>
            </a:r>
            <a:r>
              <a:rPr lang="en-AU" b="0" i="1" dirty="0">
                <a:solidFill>
                  <a:srgbClr val="FF0000"/>
                </a:solidFill>
                <a:effectLst/>
                <a:latin typeface="Public Sans" pitchFamily="2" charset="0"/>
              </a:rPr>
              <a:t> [</a:t>
            </a:r>
            <a:r>
              <a:rPr lang="en-AU" b="0" i="1" dirty="0" err="1">
                <a:solidFill>
                  <a:srgbClr val="FF0000"/>
                </a:solidFill>
                <a:effectLst/>
                <a:latin typeface="Public Sans" pitchFamily="2" charset="0"/>
              </a:rPr>
              <a:t>μέρ</a:t>
            </a:r>
            <a:r>
              <a:rPr lang="en-AU" b="0" i="1" dirty="0">
                <a:solidFill>
                  <a:srgbClr val="FF0000"/>
                </a:solidFill>
                <a:effectLst/>
                <a:latin typeface="Public Sans" pitchFamily="2" charset="0"/>
              </a:rPr>
              <a:t>α] στις [ώρα]; </a:t>
            </a:r>
            <a:r>
              <a:rPr lang="en-AU" b="0" i="0" dirty="0">
                <a:solidFill>
                  <a:srgbClr val="FF0000"/>
                </a:solidFill>
                <a:effectLst/>
                <a:latin typeface="Public Sans" pitchFamily="2" charset="0"/>
              </a:rPr>
              <a:t>(What do you have on [day] at [time]?)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Write the question </a:t>
            </a:r>
            <a:r>
              <a:rPr lang="el-GR" sz="1800" i="1" dirty="0">
                <a:effectLst/>
                <a:latin typeface="Arial" panose="020B0604020202020204" pitchFamily="34" charset="0"/>
                <a:ea typeface="Calibri" panose="020F0502020204030204" pitchFamily="34" charset="0"/>
              </a:rPr>
              <a:t>Τι ώρα έχεις</a:t>
            </a:r>
            <a:r>
              <a:rPr lang="el-GR" sz="1800" dirty="0">
                <a:effectLst/>
                <a:latin typeface="Arial" panose="020B0604020202020204" pitchFamily="34" charset="0"/>
                <a:ea typeface="Calibri" panose="020F0502020204030204" pitchFamily="34" charset="0"/>
              </a:rPr>
              <a:t> </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subject without article</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on the board. Model an interaction, asking students </a:t>
            </a:r>
            <a:r>
              <a:rPr lang="el-GR" sz="1800" i="1" dirty="0">
                <a:effectLst/>
                <a:latin typeface="Arial" panose="020B0604020202020204" pitchFamily="34" charset="0"/>
                <a:ea typeface="Calibri" panose="020F0502020204030204" pitchFamily="34" charset="0"/>
              </a:rPr>
              <a:t>Τι ώρα έχεις</a:t>
            </a:r>
            <a:r>
              <a:rPr lang="el-GR" sz="1800" dirty="0">
                <a:effectLst/>
                <a:latin typeface="Arial" panose="020B0604020202020204" pitchFamily="34" charset="0"/>
                <a:ea typeface="Calibri" panose="020F0502020204030204" pitchFamily="34" charset="0"/>
              </a:rPr>
              <a:t> </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subject</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Write a sample response on the board using the information from the timetable. For example, </a:t>
            </a:r>
            <a:r>
              <a:rPr lang="el-GR" sz="1800" i="1" dirty="0">
                <a:effectLst/>
                <a:latin typeface="Arial" panose="020B0604020202020204" pitchFamily="34" charset="0"/>
                <a:ea typeface="Calibri" panose="020F0502020204030204" pitchFamily="34" charset="0"/>
              </a:rPr>
              <a:t>Έχω [</a:t>
            </a:r>
            <a:r>
              <a:rPr lang="en-AU" sz="1800" dirty="0">
                <a:effectLst/>
                <a:latin typeface="Arial" panose="020B0604020202020204" pitchFamily="34" charset="0"/>
                <a:ea typeface="Calibri" panose="020F0502020204030204" pitchFamily="34" charset="0"/>
              </a:rPr>
              <a:t>subject</a:t>
            </a:r>
            <a:r>
              <a:rPr lang="el-GR" sz="1800" i="1" dirty="0">
                <a:effectLst/>
                <a:latin typeface="Arial" panose="020B0604020202020204" pitchFamily="34" charset="0"/>
                <a:ea typeface="Calibri" panose="020F0502020204030204" pitchFamily="34" charset="0"/>
              </a:rPr>
              <a:t>] στις [</a:t>
            </a:r>
            <a:r>
              <a:rPr lang="en-AU" sz="1800" dirty="0">
                <a:effectLst/>
                <a:latin typeface="Arial" panose="020B0604020202020204" pitchFamily="34" charset="0"/>
                <a:ea typeface="Calibri" panose="020F0502020204030204" pitchFamily="34" charset="0"/>
              </a:rPr>
              <a:t>time</a:t>
            </a:r>
            <a:r>
              <a:rPr lang="el-GR" sz="1800" i="1" dirty="0">
                <a:effectLst/>
                <a:latin typeface="Arial" panose="020B0604020202020204" pitchFamily="34" charset="0"/>
                <a:ea typeface="Calibri" panose="020F0502020204030204" pitchFamily="34" charset="0"/>
              </a:rPr>
              <a:t>]</a:t>
            </a:r>
            <a:r>
              <a:rPr lang="el-GR" sz="1800"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Point out to students that the article (</a:t>
            </a:r>
            <a:r>
              <a:rPr lang="el-GR" sz="1800" i="1" dirty="0">
                <a:effectLst/>
                <a:latin typeface="Arial" panose="020B0604020202020204" pitchFamily="34" charset="0"/>
                <a:ea typeface="Calibri" panose="020F0502020204030204" pitchFamily="34" charset="0"/>
              </a:rPr>
              <a:t>η</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τα</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το</a:t>
            </a:r>
            <a:r>
              <a:rPr lang="en-AU" sz="1800" dirty="0">
                <a:effectLst/>
                <a:latin typeface="Arial" panose="020B0604020202020204" pitchFamily="34" charset="0"/>
                <a:ea typeface="Calibri" panose="020F0502020204030204" pitchFamily="34" charset="0"/>
              </a:rPr>
              <a:t>) is not used when asking about what time a subject appears in the timetable, but it must be used when asking and speaking about preferences. Repeat the interaction a number of times with input from students until they are confident to interact independently using the information in the timetable on the slide. Direct students to form 5 groups (ideally of even numbers) to represent each day of the school week. Allocate a day of the week to each group. When directed, the first student in the group asks the next student to their left </a:t>
            </a:r>
            <a:r>
              <a:rPr lang="el-GR" sz="1800" i="1" dirty="0">
                <a:effectLst/>
                <a:latin typeface="Arial" panose="020B0604020202020204" pitchFamily="34" charset="0"/>
                <a:ea typeface="Calibri" panose="020F0502020204030204" pitchFamily="34" charset="0"/>
              </a:rPr>
              <a:t>Τι ώρα έχεις</a:t>
            </a:r>
            <a:r>
              <a:rPr lang="en-AU" sz="1800" dirty="0">
                <a:effectLst/>
                <a:latin typeface="Arial" panose="020B0604020202020204" pitchFamily="34" charset="0"/>
                <a:ea typeface="Calibri" panose="020F0502020204030204" pitchFamily="34" charset="0"/>
              </a:rPr>
              <a:t> [subject]</a:t>
            </a:r>
            <a:r>
              <a:rPr lang="en-AU" sz="1800" i="1" dirty="0">
                <a:effectLst/>
                <a:latin typeface="Arial" panose="020B0604020202020204" pitchFamily="34" charset="0"/>
                <a:ea typeface="Calibri" panose="020F0502020204030204" pitchFamily="34" charset="0"/>
              </a:rPr>
              <a:t>;</a:t>
            </a:r>
            <a:r>
              <a:rPr lang="en-AU" sz="1800" dirty="0">
                <a:effectLst/>
                <a:latin typeface="Arial" panose="020B0604020202020204" pitchFamily="34" charset="0"/>
                <a:ea typeface="Calibri" panose="020F0502020204030204" pitchFamily="34" charset="0"/>
              </a:rPr>
              <a:t> Students refer to the timetable to formulate a response, for example, Team </a:t>
            </a:r>
            <a:r>
              <a:rPr lang="el-GR" sz="1800" i="1" dirty="0">
                <a:effectLst/>
                <a:latin typeface="Arial" panose="020B0604020202020204" pitchFamily="34" charset="0"/>
                <a:ea typeface="Calibri" panose="020F0502020204030204" pitchFamily="34" charset="0"/>
              </a:rPr>
              <a:t>Δευτέρα</a:t>
            </a:r>
            <a:r>
              <a:rPr lang="en-AU" sz="1800" dirty="0">
                <a:effectLst/>
                <a:latin typeface="Arial" panose="020B0604020202020204" pitchFamily="34" charset="0"/>
                <a:ea typeface="Calibri" panose="020F0502020204030204" pitchFamily="34" charset="0"/>
              </a:rPr>
              <a:t> would respond:</a:t>
            </a:r>
            <a:r>
              <a:rPr lang="en-AU" sz="1800" i="1"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Έχω μαθηματικά</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στις εννέα η ώρα</a:t>
            </a:r>
            <a:r>
              <a:rPr lang="en-AU" sz="1800" dirty="0">
                <a:effectLst/>
                <a:latin typeface="Arial" panose="020B0604020202020204" pitchFamily="34" charset="0"/>
                <a:ea typeface="Calibri" panose="020F0502020204030204" pitchFamily="34" charset="0"/>
              </a:rPr>
              <a:t>. This student then asks the next student what time they study the next subject on the same day in the timetable. Teams can time themselves or race another group to be the first to complete the day’s timetable by asking about every class scheduled for that day. Some students might need to have more than one turn, depending on the class and group size.</a:t>
            </a:r>
            <a:endParaRPr lang="en-AU" i="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92663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9EB47-DBE3-F200-0355-9190BBF1E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DF213-F756-667C-BA27-BF6CA4A4E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6AD0D-C10A-34A1-E1A5-81306344D69C}"/>
              </a:ext>
            </a:extLst>
          </p:cNvPr>
          <p:cNvSpPr>
            <a:spLocks noGrp="1"/>
          </p:cNvSpPr>
          <p:nvPr>
            <p:ph type="body" idx="1"/>
          </p:nvPr>
        </p:nvSpPr>
        <p:spPr/>
        <p:txBody>
          <a:bodyPr/>
          <a:lstStyle/>
          <a:p>
            <a:r>
              <a:rPr lang="en-AU" b="1" dirty="0"/>
              <a:t>Teacher notes:</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Use slides 15 to 17 to demonstrate an interaction. Ask a volunteer student the questions on the slide and direct them to read the responses, sharing their preference for the subject by choosing from </a:t>
            </a:r>
            <a:r>
              <a:rPr lang="el-GR" sz="1800" i="1" dirty="0">
                <a:effectLst/>
                <a:latin typeface="Arial" panose="020B0604020202020204" pitchFamily="34" charset="0"/>
                <a:ea typeface="Calibri" panose="020F0502020204030204" pitchFamily="34" charset="0"/>
              </a:rPr>
              <a:t>Μου αρέσει/αρέσουν</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Δε μου αρέσει/αρέσουν</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Δε μου αρέσει/αρέσουν καθόλου</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Μου αρέσει/αρέσουν πολύ</a:t>
            </a:r>
            <a:r>
              <a:rPr lang="el-GR" sz="1800" dirty="0">
                <a:effectLst/>
                <a:latin typeface="Arial" panose="020B0604020202020204" pitchFamily="34" charset="0"/>
                <a:ea typeface="Calibri" panose="020F0502020204030204" pitchFamily="34" charset="0"/>
              </a:rPr>
              <a:t> or </a:t>
            </a:r>
            <a:r>
              <a:rPr lang="el-GR" sz="1800" i="1" dirty="0">
                <a:effectLst/>
                <a:latin typeface="Arial" panose="020B0604020202020204" pitchFamily="34" charset="0"/>
                <a:ea typeface="Calibri" panose="020F0502020204030204" pitchFamily="34" charset="0"/>
              </a:rPr>
              <a:t>Μου αρέσει/αρέσουν λίγο</a:t>
            </a:r>
            <a:r>
              <a:rPr lang="el-GR" sz="1800" dirty="0">
                <a:effectLst/>
                <a:latin typeface="Arial" panose="020B0604020202020204" pitchFamily="34" charset="0"/>
                <a:ea typeface="Calibri" panose="020F0502020204030204" pitchFamily="34" charset="0"/>
              </a:rPr>
              <a:t> </a:t>
            </a:r>
            <a:r>
              <a:rPr lang="en-AU" sz="1800" dirty="0">
                <a:effectLst/>
                <a:latin typeface="Arial" panose="020B0604020202020204" pitchFamily="34" charset="0"/>
                <a:ea typeface="Calibri" panose="020F0502020204030204" pitchFamily="34" charset="0"/>
              </a:rPr>
              <a:t>on the slide. </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As you progress through slides 18 to 22, direct students to work in pairs to ask and respond to the questions, filling in the missing phrases to complete the interactions. </a:t>
            </a:r>
          </a:p>
          <a:p>
            <a:pPr marL="285750" indent="-285750">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In slides 23 to 25, students interact independently without the support of the written text. To consolidate their understanding of the new structures, direct students to write a sentence to express their opinion of each subject, for example</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Μου αρέσει πολύ</a:t>
            </a:r>
            <a:r>
              <a:rPr lang="el-GR"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η τέχνη</a:t>
            </a:r>
            <a:r>
              <a:rPr lang="en-AU"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Μου αρέσουν τα ελληνικά</a:t>
            </a:r>
            <a:r>
              <a:rPr lang="en-AU" sz="1800" dirty="0">
                <a:effectLst/>
                <a:latin typeface="Arial" panose="020B0604020202020204" pitchFamily="34" charset="0"/>
                <a:ea typeface="Calibri" panose="020F0502020204030204" pitchFamily="34" charset="0"/>
              </a:rPr>
              <a:t>, </a:t>
            </a:r>
            <a:r>
              <a:rPr lang="el-GR" sz="1800" i="1" dirty="0">
                <a:effectLst/>
                <a:latin typeface="Arial" panose="020B0604020202020204" pitchFamily="34" charset="0"/>
                <a:ea typeface="Calibri" panose="020F0502020204030204" pitchFamily="34" charset="0"/>
              </a:rPr>
              <a:t>Μου αρέσουν λίγο τα μαθηματικά</a:t>
            </a:r>
            <a:r>
              <a:rPr lang="en-AU" sz="1800" dirty="0">
                <a:effectLst/>
                <a:latin typeface="Arial" panose="020B0604020202020204" pitchFamily="34" charset="0"/>
                <a:ea typeface="Calibri" panose="020F0502020204030204" pitchFamily="34" charset="0"/>
              </a:rPr>
              <a:t>, and so on. </a:t>
            </a:r>
            <a:endParaRPr lang="en-AU" dirty="0"/>
          </a:p>
        </p:txBody>
      </p:sp>
      <p:sp>
        <p:nvSpPr>
          <p:cNvPr id="4" name="Slide Number Placeholder 3">
            <a:extLst>
              <a:ext uri="{FF2B5EF4-FFF2-40B4-BE49-F238E27FC236}">
                <a16:creationId xmlns:a16="http://schemas.microsoft.com/office/drawing/2014/main" id="{EEEFA6CC-B66C-DA58-05F1-BFBA54C98158}"/>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93319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5980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04854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381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40325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778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09841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31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23107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24779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76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44139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20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32572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1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9939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8238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1298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21511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886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686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3835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2484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20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8750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06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65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26728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6560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3806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901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13802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78179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3"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384110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6"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l-GR" i="1" dirty="0"/>
              <a:t>Τα</a:t>
            </a:r>
            <a:r>
              <a:rPr lang="el-GR" i="1" dirty="0">
                <a:cs typeface="Arial"/>
              </a:rPr>
              <a:t> μαθήματα</a:t>
            </a:r>
            <a:endParaRPr lang="it-IT" i="1" dirty="0"/>
          </a:p>
        </p:txBody>
      </p:sp>
      <p:sp>
        <p:nvSpPr>
          <p:cNvPr id="4" name="Text Placeholder 3">
            <a:extLst>
              <a:ext uri="{FF2B5EF4-FFF2-40B4-BE49-F238E27FC236}">
                <a16:creationId xmlns:a16="http://schemas.microsoft.com/office/drawing/2014/main" id="{76578CEB-0950-0BCF-368F-62B0718A510A}"/>
              </a:ext>
            </a:extLst>
          </p:cNvPr>
          <p:cNvSpPr>
            <a:spLocks noGrp="1"/>
          </p:cNvSpPr>
          <p:nvPr>
            <p:ph type="body" sz="quarter" idx="14"/>
          </p:nvPr>
        </p:nvSpPr>
        <p:spPr/>
        <p:txBody>
          <a:bodyPr/>
          <a:lstStyle/>
          <a:p>
            <a:r>
              <a:rPr lang="en-AU" dirty="0"/>
              <a:t>School subjects</a:t>
            </a:r>
          </a:p>
        </p:txBody>
      </p:sp>
      <p:sp>
        <p:nvSpPr>
          <p:cNvPr id="3" name="Footer Placeholder 2">
            <a:extLst>
              <a:ext uri="{FF2B5EF4-FFF2-40B4-BE49-F238E27FC236}">
                <a16:creationId xmlns:a16="http://schemas.microsoft.com/office/drawing/2014/main" id="{8396F773-FCED-2CBE-9BE7-2C35CA2E1C29}"/>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65F3-2365-71CC-3AE6-951315281ECF}"/>
              </a:ext>
            </a:extLst>
          </p:cNvPr>
          <p:cNvSpPr>
            <a:spLocks noGrp="1"/>
          </p:cNvSpPr>
          <p:nvPr>
            <p:ph type="title"/>
          </p:nvPr>
        </p:nvSpPr>
        <p:spPr/>
        <p:txBody>
          <a:bodyPr/>
          <a:lstStyle/>
          <a:p>
            <a:r>
              <a:rPr lang="it-IT" b="0" i="1" dirty="0">
                <a:effectLst/>
              </a:rPr>
              <a:t>η</a:t>
            </a:r>
            <a:r>
              <a:rPr lang="en-AU" i="1" dirty="0"/>
              <a:t> </a:t>
            </a:r>
            <a:r>
              <a:rPr lang="it-IT" b="0" i="1" dirty="0">
                <a:effectLst/>
              </a:rPr>
              <a:t>μουσική</a:t>
            </a:r>
            <a:endParaRPr lang="it-IT" i="1" dirty="0"/>
          </a:p>
        </p:txBody>
      </p:sp>
      <p:pic>
        <p:nvPicPr>
          <p:cNvPr id="10" name="Picture Placeholder 9" descr="Music">
            <a:extLst>
              <a:ext uri="{FF2B5EF4-FFF2-40B4-BE49-F238E27FC236}">
                <a16:creationId xmlns:a16="http://schemas.microsoft.com/office/drawing/2014/main" id="{6C09BBD3-B08D-D4E5-49E8-B0DDA4C817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FDAB18B-7239-0CD9-C6B0-FA40259DB90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9327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15B-6EDB-787B-BF5E-89CF54086957}"/>
              </a:ext>
            </a:extLst>
          </p:cNvPr>
          <p:cNvSpPr>
            <a:spLocks noGrp="1"/>
          </p:cNvSpPr>
          <p:nvPr>
            <p:ph type="title"/>
          </p:nvPr>
        </p:nvSpPr>
        <p:spPr/>
        <p:txBody>
          <a:bodyPr/>
          <a:lstStyle/>
          <a:p>
            <a:r>
              <a:rPr lang="el-GR" b="0" i="1" dirty="0">
                <a:effectLst/>
              </a:rPr>
              <a:t>η επιστήμη</a:t>
            </a:r>
            <a:endParaRPr lang="it-IT" i="1" dirty="0"/>
          </a:p>
        </p:txBody>
      </p:sp>
      <p:pic>
        <p:nvPicPr>
          <p:cNvPr id="8" name="Picture Placeholder 7" descr="Science">
            <a:extLst>
              <a:ext uri="{FF2B5EF4-FFF2-40B4-BE49-F238E27FC236}">
                <a16:creationId xmlns:a16="http://schemas.microsoft.com/office/drawing/2014/main" id="{70141CFE-7702-E546-1103-07E4D2506DC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6EF62A6-3BA4-0DD1-25C2-DF9E6139F0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3244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6DD2-0DE4-3BEE-9504-58A9B96B4508}"/>
              </a:ext>
            </a:extLst>
          </p:cNvPr>
          <p:cNvSpPr>
            <a:spLocks noGrp="1"/>
          </p:cNvSpPr>
          <p:nvPr>
            <p:ph type="title"/>
          </p:nvPr>
        </p:nvSpPr>
        <p:spPr/>
        <p:txBody>
          <a:bodyPr/>
          <a:lstStyle/>
          <a:p>
            <a:r>
              <a:rPr lang="el-GR" i="1" dirty="0"/>
              <a:t>η πληροφορική</a:t>
            </a:r>
            <a:endParaRPr lang="it-IT" i="1" dirty="0"/>
          </a:p>
        </p:txBody>
      </p:sp>
      <p:pic>
        <p:nvPicPr>
          <p:cNvPr id="8" name="Picture Placeholder 7" descr="Computer studies ">
            <a:extLst>
              <a:ext uri="{FF2B5EF4-FFF2-40B4-BE49-F238E27FC236}">
                <a16:creationId xmlns:a16="http://schemas.microsoft.com/office/drawing/2014/main" id="{19647695-6AC9-F975-1C7B-773391BC129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6DF4EB8-CCBB-97E1-3711-0F36071526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3061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92F-7609-13E9-A6E8-F7C700EA45D3}"/>
              </a:ext>
            </a:extLst>
          </p:cNvPr>
          <p:cNvSpPr>
            <a:spLocks noGrp="1"/>
          </p:cNvSpPr>
          <p:nvPr>
            <p:ph type="title"/>
          </p:nvPr>
        </p:nvSpPr>
        <p:spPr/>
        <p:txBody>
          <a:bodyPr/>
          <a:lstStyle/>
          <a:p>
            <a:r>
              <a:rPr lang="el-GR" b="0" i="1" dirty="0">
                <a:effectLst/>
              </a:rPr>
              <a:t>η φυσική αγωγη</a:t>
            </a:r>
            <a:endParaRPr lang="it-IT" i="1" dirty="0"/>
          </a:p>
        </p:txBody>
      </p:sp>
      <p:pic>
        <p:nvPicPr>
          <p:cNvPr id="8" name="Picture Placeholder 7" descr="Physical education">
            <a:extLst>
              <a:ext uri="{FF2B5EF4-FFF2-40B4-BE49-F238E27FC236}">
                <a16:creationId xmlns:a16="http://schemas.microsoft.com/office/drawing/2014/main" id="{20D7E23F-0C5F-15AB-A290-B554319596E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3AFC902-E4EF-54AD-A249-20AEA7F7F4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551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l-GR" i="1" dirty="0"/>
              <a:t>Πρόγραμμα σχολείου</a:t>
            </a:r>
            <a:endParaRPr lang="el-GR" i="1" dirty="0">
              <a:latin typeface="+mj-lt"/>
            </a:endParaRPr>
          </a:p>
        </p:txBody>
      </p:sp>
      <p:graphicFrame>
        <p:nvGraphicFramePr>
          <p:cNvPr id="9" name="Table 8">
            <a:extLst>
              <a:ext uri="{FF2B5EF4-FFF2-40B4-BE49-F238E27FC236}">
                <a16:creationId xmlns:a16="http://schemas.microsoft.com/office/drawing/2014/main" id="{708DBFFC-2966-B36C-DC17-924F3367436B}"/>
              </a:ext>
            </a:extLst>
          </p:cNvPr>
          <p:cNvGraphicFramePr>
            <a:graphicFrameLocks noGrp="1"/>
          </p:cNvGraphicFramePr>
          <p:nvPr>
            <p:extLst>
              <p:ext uri="{D42A27DB-BD31-4B8C-83A1-F6EECF244321}">
                <p14:modId xmlns:p14="http://schemas.microsoft.com/office/powerpoint/2010/main" val="2507250586"/>
              </p:ext>
            </p:extLst>
          </p:nvPr>
        </p:nvGraphicFramePr>
        <p:xfrm>
          <a:off x="801498" y="1303867"/>
          <a:ext cx="10687767" cy="5024210"/>
        </p:xfrm>
        <a:graphic>
          <a:graphicData uri="http://schemas.openxmlformats.org/drawingml/2006/table">
            <a:tbl>
              <a:tblPr firstRow="1" bandRow="1">
                <a:tableStyleId>{72833802-FEF1-4C79-8D5D-14CF1EAF98D9}</a:tableStyleId>
              </a:tblPr>
              <a:tblGrid>
                <a:gridCol w="1030132">
                  <a:extLst>
                    <a:ext uri="{9D8B030D-6E8A-4147-A177-3AD203B41FA5}">
                      <a16:colId xmlns:a16="http://schemas.microsoft.com/office/drawing/2014/main" val="1351160326"/>
                    </a:ext>
                  </a:extLst>
                </a:gridCol>
                <a:gridCol w="1931527">
                  <a:extLst>
                    <a:ext uri="{9D8B030D-6E8A-4147-A177-3AD203B41FA5}">
                      <a16:colId xmlns:a16="http://schemas.microsoft.com/office/drawing/2014/main" val="2336441848"/>
                    </a:ext>
                  </a:extLst>
                </a:gridCol>
                <a:gridCol w="1931527">
                  <a:extLst>
                    <a:ext uri="{9D8B030D-6E8A-4147-A177-3AD203B41FA5}">
                      <a16:colId xmlns:a16="http://schemas.microsoft.com/office/drawing/2014/main" val="1303356101"/>
                    </a:ext>
                  </a:extLst>
                </a:gridCol>
                <a:gridCol w="1931527">
                  <a:extLst>
                    <a:ext uri="{9D8B030D-6E8A-4147-A177-3AD203B41FA5}">
                      <a16:colId xmlns:a16="http://schemas.microsoft.com/office/drawing/2014/main" val="2926106802"/>
                    </a:ext>
                  </a:extLst>
                </a:gridCol>
                <a:gridCol w="1931527">
                  <a:extLst>
                    <a:ext uri="{9D8B030D-6E8A-4147-A177-3AD203B41FA5}">
                      <a16:colId xmlns:a16="http://schemas.microsoft.com/office/drawing/2014/main" val="1562070231"/>
                    </a:ext>
                  </a:extLst>
                </a:gridCol>
                <a:gridCol w="1931527">
                  <a:extLst>
                    <a:ext uri="{9D8B030D-6E8A-4147-A177-3AD203B41FA5}">
                      <a16:colId xmlns:a16="http://schemas.microsoft.com/office/drawing/2014/main" val="1923598019"/>
                    </a:ext>
                  </a:extLst>
                </a:gridCol>
              </a:tblGrid>
              <a:tr h="648356">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Δευτέρα</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Τρίτη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Τετάρτη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Πέμπτη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Παρασκευή</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729309">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 </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dirty="0"/>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θέατρο</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729309">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 </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dirty="0"/>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 </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729309">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διάλειμμα</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διάλειμμα</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διάλειμμα</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διάλειμμα</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διάλειμμα</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729309">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dirty="0"/>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l-GR" sz="1800" b="0" i="1" u="none" strike="noStrike" noProof="0" dirty="0">
                          <a:solidFill>
                            <a:schemeClr val="tx1"/>
                          </a:solidFill>
                          <a:latin typeface="Public Sans Light"/>
                        </a:rPr>
                        <a:t>πληροφορική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729309">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γεωγραφία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729309">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800" b="0" i="1" kern="1200" dirty="0">
                          <a:solidFill>
                            <a:schemeClr val="tx1"/>
                          </a:solidFill>
                          <a:effectLst/>
                          <a:latin typeface="+mn-lt"/>
                          <a:ea typeface="+mn-ea"/>
                          <a:cs typeface="+mn-cs"/>
                        </a:rPr>
                        <a:t>μουσική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τέχνη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51007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7F4A-AD02-5C5C-9D30-21F2E083D28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55EDD9B-79D0-4363-6E70-D7CC5B25A034}"/>
              </a:ext>
            </a:extLst>
          </p:cNvPr>
          <p:cNvSpPr>
            <a:spLocks noGrp="1"/>
          </p:cNvSpPr>
          <p:nvPr>
            <p:ph type="title"/>
          </p:nvPr>
        </p:nvSpPr>
        <p:spPr>
          <a:xfrm>
            <a:off x="347368" y="92749"/>
            <a:ext cx="10080000" cy="545601"/>
          </a:xfrm>
        </p:spPr>
        <p:txBody>
          <a:bodyPr/>
          <a:lstStyle/>
          <a:p>
            <a:pPr>
              <a:lnSpc>
                <a:spcPct val="150000"/>
              </a:lnSpc>
              <a:spcAft>
                <a:spcPts val="600"/>
              </a:spcAft>
            </a:pPr>
            <a:r>
              <a:rPr lang="el-GR" sz="3600" b="0" i="1" dirty="0">
                <a:effectLst/>
              </a:rPr>
              <a:t>Τι ώρα έχεις</a:t>
            </a:r>
            <a:r>
              <a:rPr lang="el-GR" sz="3600" i="1" dirty="0"/>
              <a:t> </a:t>
            </a:r>
            <a:r>
              <a:rPr lang="el-GR" sz="3600" b="0" i="1" dirty="0">
                <a:effectLst/>
              </a:rPr>
              <a:t>θέατρο</a:t>
            </a:r>
            <a:r>
              <a:rPr lang="en-AU" sz="3600" b="0" i="1" dirty="0">
                <a:effectLst/>
              </a:rPr>
              <a:t>;</a:t>
            </a:r>
            <a:endParaRPr lang="en-AU" sz="3600" i="1" dirty="0"/>
          </a:p>
        </p:txBody>
      </p:sp>
      <p:sp>
        <p:nvSpPr>
          <p:cNvPr id="9" name="Text Placeholder 8">
            <a:extLst>
              <a:ext uri="{FF2B5EF4-FFF2-40B4-BE49-F238E27FC236}">
                <a16:creationId xmlns:a16="http://schemas.microsoft.com/office/drawing/2014/main" id="{E75E4E3C-EA96-D8CE-F7B9-16C192895840}"/>
              </a:ext>
            </a:extLst>
          </p:cNvPr>
          <p:cNvSpPr>
            <a:spLocks noGrp="1"/>
          </p:cNvSpPr>
          <p:nvPr>
            <p:ph type="body" sz="quarter" idx="18"/>
          </p:nvPr>
        </p:nvSpPr>
        <p:spPr>
          <a:xfrm>
            <a:off x="347368" y="982520"/>
            <a:ext cx="10080000" cy="310015"/>
          </a:xfrm>
        </p:spPr>
        <p:txBody>
          <a:bodyPr/>
          <a:lstStyle/>
          <a:p>
            <a:r>
              <a:rPr lang="en-AU" dirty="0"/>
              <a:t>When do you have …? Do you like …?</a:t>
            </a:r>
          </a:p>
        </p:txBody>
      </p:sp>
      <p:sp>
        <p:nvSpPr>
          <p:cNvPr id="8" name="Content Placeholder 7">
            <a:extLst>
              <a:ext uri="{FF2B5EF4-FFF2-40B4-BE49-F238E27FC236}">
                <a16:creationId xmlns:a16="http://schemas.microsoft.com/office/drawing/2014/main" id="{FFE50B9A-C435-E052-6640-12B96643F18D}"/>
              </a:ext>
            </a:extLst>
          </p:cNvPr>
          <p:cNvSpPr>
            <a:spLocks noGrp="1"/>
          </p:cNvSpPr>
          <p:nvPr>
            <p:ph sz="half" idx="1"/>
          </p:nvPr>
        </p:nvSpPr>
        <p:spPr>
          <a:xfrm>
            <a:off x="347368" y="1584000"/>
            <a:ext cx="3809962" cy="1604677"/>
          </a:xfrm>
        </p:spPr>
        <p:txBody>
          <a:bodyPr/>
          <a:lstStyle/>
          <a:p>
            <a:pPr>
              <a:lnSpc>
                <a:spcPct val="150000"/>
              </a:lnSpc>
              <a:spcAft>
                <a:spcPts val="600"/>
              </a:spcAft>
            </a:pPr>
            <a:r>
              <a:rPr lang="el-GR" sz="2000" b="0" i="1" dirty="0">
                <a:effectLst/>
              </a:rPr>
              <a:t>Τι ώρα έχεις</a:t>
            </a:r>
            <a:r>
              <a:rPr lang="el-GR" sz="2000" i="1" dirty="0"/>
              <a:t> </a:t>
            </a:r>
            <a:r>
              <a:rPr lang="el-GR" sz="2000" b="0" i="1" dirty="0">
                <a:effectLst/>
              </a:rPr>
              <a:t>θέατρο</a:t>
            </a:r>
            <a:r>
              <a:rPr lang="en-AU" sz="2000" b="0" i="1" dirty="0">
                <a:effectLst/>
              </a:rPr>
              <a:t>;</a:t>
            </a:r>
            <a:endParaRPr lang="en-AU" sz="2000" i="1" dirty="0"/>
          </a:p>
          <a:p>
            <a:pPr>
              <a:lnSpc>
                <a:spcPct val="150000"/>
              </a:lnSpc>
              <a:spcAft>
                <a:spcPts val="600"/>
              </a:spcAft>
            </a:pPr>
            <a:r>
              <a:rPr lang="el-GR" sz="2000" b="0" i="1" dirty="0">
                <a:effectLst/>
              </a:rPr>
              <a:t>Έχω</a:t>
            </a:r>
            <a:r>
              <a:rPr lang="en-AU" sz="2000" b="0" i="1" dirty="0">
                <a:effectLst/>
              </a:rPr>
              <a:t> </a:t>
            </a:r>
            <a:r>
              <a:rPr lang="el-GR" sz="2000" b="0" i="1" dirty="0">
                <a:effectLst/>
              </a:rPr>
              <a:t>θέατρο</a:t>
            </a:r>
            <a:r>
              <a:rPr lang="en-AU" sz="2000" b="0" i="1" dirty="0">
                <a:effectLst/>
              </a:rPr>
              <a:t> </a:t>
            </a:r>
            <a:r>
              <a:rPr lang="el-GR" sz="2000" b="0" i="1" dirty="0">
                <a:solidFill>
                  <a:schemeClr val="accent2"/>
                </a:solidFill>
                <a:effectLst/>
              </a:rPr>
              <a:t>Παρασκευή</a:t>
            </a:r>
            <a:r>
              <a:rPr lang="en-AU" sz="2000" b="0" i="1" dirty="0">
                <a:solidFill>
                  <a:schemeClr val="accent2"/>
                </a:solidFill>
                <a:effectLst/>
              </a:rPr>
              <a:t> </a:t>
            </a:r>
            <a:r>
              <a:rPr lang="el-GR" sz="2000" b="0" i="1" dirty="0">
                <a:effectLst/>
              </a:rPr>
              <a:t>στις</a:t>
            </a:r>
            <a:r>
              <a:rPr lang="en-AU" sz="2000" b="0" i="1" dirty="0">
                <a:effectLst/>
              </a:rPr>
              <a:t> </a:t>
            </a:r>
            <a:r>
              <a:rPr lang="el-GR" sz="2000" b="0" i="1" dirty="0">
                <a:solidFill>
                  <a:schemeClr val="accent2"/>
                </a:solidFill>
                <a:effectLst/>
              </a:rPr>
              <a:t>εννέα</a:t>
            </a:r>
            <a:r>
              <a:rPr lang="en-AU" sz="2000" b="0" i="1" dirty="0">
                <a:effectLst/>
              </a:rPr>
              <a:t>.</a:t>
            </a:r>
            <a:endParaRPr lang="en-AU" sz="2000" i="1" dirty="0"/>
          </a:p>
        </p:txBody>
      </p:sp>
      <p:sp>
        <p:nvSpPr>
          <p:cNvPr id="11" name="Content Placeholder 7">
            <a:extLst>
              <a:ext uri="{FF2B5EF4-FFF2-40B4-BE49-F238E27FC236}">
                <a16:creationId xmlns:a16="http://schemas.microsoft.com/office/drawing/2014/main" id="{9A1026A0-100A-3912-E0BE-118E91D965D0}"/>
              </a:ext>
            </a:extLst>
          </p:cNvPr>
          <p:cNvSpPr txBox="1">
            <a:spLocks/>
          </p:cNvSpPr>
          <p:nvPr/>
        </p:nvSpPr>
        <p:spPr>
          <a:xfrm>
            <a:off x="347368" y="3275532"/>
            <a:ext cx="3549949" cy="287761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το</a:t>
            </a:r>
            <a:r>
              <a:rPr lang="el-GR" sz="2000" b="0" i="1" dirty="0">
                <a:solidFill>
                  <a:srgbClr val="000000"/>
                </a:solidFill>
                <a:effectLst/>
              </a:rPr>
              <a:t> θέατρο</a:t>
            </a:r>
            <a:r>
              <a:rPr lang="en-AU" sz="2000" b="0" i="1" dirty="0">
                <a:solidFill>
                  <a:srgbClr val="000000"/>
                </a:solidFill>
                <a:effectLst/>
              </a:rPr>
              <a:t>;</a:t>
            </a:r>
            <a:endParaRPr lang="en-AU" sz="2000" i="1" dirty="0"/>
          </a:p>
          <a:p>
            <a:pPr>
              <a:lnSpc>
                <a:spcPct val="150000"/>
              </a:lnSpc>
              <a:spcAft>
                <a:spcPts val="600"/>
              </a:spcAft>
            </a:pPr>
            <a:r>
              <a:rPr lang="en-AU"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a:t>
            </a:r>
            <a:r>
              <a:rPr lang="en-AU" sz="2000" b="0" i="1" dirty="0">
                <a:solidFill>
                  <a:srgbClr val="000000"/>
                </a:solidFill>
                <a:effectLst/>
                <a:cs typeface="Arial"/>
              </a:rPr>
              <a:t>.</a:t>
            </a:r>
            <a:r>
              <a:rPr lang="el-GR" sz="2000" b="0" i="1" dirty="0">
                <a:solidFill>
                  <a:srgbClr val="000000"/>
                </a:solidFill>
                <a:effectLst/>
                <a:cs typeface="Arial"/>
              </a:rPr>
              <a:t> </a:t>
            </a:r>
            <a:endParaRPr lang="en-AU"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r>
              <a:rPr lang="en-AU" sz="2000" b="0" i="1" dirty="0">
                <a:solidFill>
                  <a:srgbClr val="000000"/>
                </a:solidFill>
                <a:effectLst/>
                <a:cs typeface="Arial"/>
              </a:rPr>
              <a:t>.</a:t>
            </a:r>
            <a:endParaRPr lang="en-AU"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2" name="Table 1">
            <a:extLst>
              <a:ext uri="{FF2B5EF4-FFF2-40B4-BE49-F238E27FC236}">
                <a16:creationId xmlns:a16="http://schemas.microsoft.com/office/drawing/2014/main" id="{E0747573-6E65-0F58-710C-D65327A9DE69}"/>
              </a:ext>
            </a:extLst>
          </p:cNvPr>
          <p:cNvGraphicFramePr>
            <a:graphicFrameLocks noGrp="1"/>
          </p:cNvGraphicFramePr>
          <p:nvPr>
            <p:extLst>
              <p:ext uri="{D42A27DB-BD31-4B8C-83A1-F6EECF244321}">
                <p14:modId xmlns:p14="http://schemas.microsoft.com/office/powerpoint/2010/main" val="3649503838"/>
              </p:ext>
            </p:extLst>
          </p:nvPr>
        </p:nvGraphicFramePr>
        <p:xfrm>
          <a:off x="4236406" y="1636705"/>
          <a:ext cx="3719188" cy="4238775"/>
        </p:xfrm>
        <a:graphic>
          <a:graphicData uri="http://schemas.openxmlformats.org/drawingml/2006/table">
            <a:tbl>
              <a:tblPr firstRow="1" bandRow="1">
                <a:tableStyleId>{72833802-FEF1-4C79-8D5D-14CF1EAF98D9}</a:tableStyleId>
              </a:tblPr>
              <a:tblGrid>
                <a:gridCol w="1421480">
                  <a:extLst>
                    <a:ext uri="{9D8B030D-6E8A-4147-A177-3AD203B41FA5}">
                      <a16:colId xmlns:a16="http://schemas.microsoft.com/office/drawing/2014/main" val="1351160326"/>
                    </a:ext>
                  </a:extLst>
                </a:gridCol>
                <a:gridCol w="2297708">
                  <a:extLst>
                    <a:ext uri="{9D8B030D-6E8A-4147-A177-3AD203B41FA5}">
                      <a16:colId xmlns:a16="http://schemas.microsoft.com/office/drawing/2014/main" val="1923598019"/>
                    </a:ext>
                  </a:extLst>
                </a:gridCol>
              </a:tblGrid>
              <a:tr h="398750">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Παρασκευή</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8255">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θέατρο</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8255">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l-GR" i="1" noProof="0" dirty="0">
                          <a:solidFill>
                            <a:schemeClr val="tx1"/>
                          </a:solidFill>
                        </a:rPr>
                        <a:t>αγγλικά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8750">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8255">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noProof="0" dirty="0">
                          <a:solidFill>
                            <a:schemeClr val="tx1"/>
                          </a:solidFill>
                        </a:rPr>
                        <a:t>πληροφορική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8255">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8255">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3" name="Picture Placeholder 2" descr="Drama">
            <a:extLst>
              <a:ext uri="{FF2B5EF4-FFF2-40B4-BE49-F238E27FC236}">
                <a16:creationId xmlns:a16="http://schemas.microsoft.com/office/drawing/2014/main" id="{332A73F9-F46C-BE2A-45F1-6192E825AC6C}"/>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1A40831F-CDED-D7E1-D2EC-537653F3310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30861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B800-AE2C-6800-C69B-4B792C3EA099}"/>
              </a:ext>
            </a:extLst>
          </p:cNvPr>
          <p:cNvSpPr>
            <a:spLocks noGrp="1"/>
          </p:cNvSpPr>
          <p:nvPr>
            <p:ph type="title"/>
          </p:nvPr>
        </p:nvSpPr>
        <p:spPr>
          <a:xfrm>
            <a:off x="343648" y="49532"/>
            <a:ext cx="10080000" cy="545601"/>
          </a:xfrm>
        </p:spPr>
        <p:txBody>
          <a:bodyPr/>
          <a:lstStyle/>
          <a:p>
            <a:pPr>
              <a:lnSpc>
                <a:spcPct val="150000"/>
              </a:lnSpc>
              <a:spcAft>
                <a:spcPts val="600"/>
              </a:spcAft>
            </a:pPr>
            <a:r>
              <a:rPr lang="el-GR" sz="3600" b="0" i="1" dirty="0">
                <a:effectLst/>
              </a:rPr>
              <a:t>Τι ώρα έχεις</a:t>
            </a:r>
            <a:r>
              <a:rPr lang="el-GR" sz="3600" i="1" dirty="0"/>
              <a:t> </a:t>
            </a:r>
            <a:r>
              <a:rPr lang="el-GR" sz="3600" b="0" i="1" dirty="0">
                <a:effectLst/>
              </a:rPr>
              <a:t>τέχνη</a:t>
            </a:r>
            <a:r>
              <a:rPr lang="en-AU" sz="3600" b="0" i="1" dirty="0">
                <a:effectLst/>
              </a:rPr>
              <a:t>;</a:t>
            </a:r>
            <a:endParaRPr lang="en-AU" sz="3600" i="1" dirty="0"/>
          </a:p>
        </p:txBody>
      </p:sp>
      <p:sp>
        <p:nvSpPr>
          <p:cNvPr id="12" name="Text Placeholder 8">
            <a:extLst>
              <a:ext uri="{FF2B5EF4-FFF2-40B4-BE49-F238E27FC236}">
                <a16:creationId xmlns:a16="http://schemas.microsoft.com/office/drawing/2014/main" id="{5C7EA6CE-E870-C700-53DE-109ECAF1C5EA}"/>
              </a:ext>
            </a:extLst>
          </p:cNvPr>
          <p:cNvSpPr>
            <a:spLocks noGrp="1"/>
          </p:cNvSpPr>
          <p:nvPr>
            <p:ph type="body" sz="quarter" idx="18"/>
          </p:nvPr>
        </p:nvSpPr>
        <p:spPr>
          <a:xfrm>
            <a:off x="343648" y="982520"/>
            <a:ext cx="10080000" cy="310015"/>
          </a:xfrm>
        </p:spPr>
        <p:txBody>
          <a:bodyPr/>
          <a:lstStyle/>
          <a:p>
            <a:r>
              <a:rPr lang="en-AU" dirty="0"/>
              <a:t>When do you have …? Do you like …?</a:t>
            </a:r>
          </a:p>
        </p:txBody>
      </p:sp>
      <p:sp>
        <p:nvSpPr>
          <p:cNvPr id="9" name="Content Placeholder 7">
            <a:extLst>
              <a:ext uri="{FF2B5EF4-FFF2-40B4-BE49-F238E27FC236}">
                <a16:creationId xmlns:a16="http://schemas.microsoft.com/office/drawing/2014/main" id="{73DCC665-D939-6E6D-8E11-DE81F482CDEA}"/>
              </a:ext>
            </a:extLst>
          </p:cNvPr>
          <p:cNvSpPr>
            <a:spLocks noGrp="1"/>
          </p:cNvSpPr>
          <p:nvPr>
            <p:ph sz="half" idx="1"/>
          </p:nvPr>
        </p:nvSpPr>
        <p:spPr>
          <a:xfrm>
            <a:off x="343648" y="1584001"/>
            <a:ext cx="4075952" cy="1271028"/>
          </a:xfrm>
        </p:spPr>
        <p:txBody>
          <a:bodyPr/>
          <a:lstStyle/>
          <a:p>
            <a:pPr>
              <a:lnSpc>
                <a:spcPct val="150000"/>
              </a:lnSpc>
              <a:spcAft>
                <a:spcPts val="600"/>
              </a:spcAft>
            </a:pPr>
            <a:r>
              <a:rPr lang="el-GR" sz="2000" b="0" i="1" dirty="0">
                <a:effectLst/>
              </a:rPr>
              <a:t>Τι ώρα έχεις</a:t>
            </a:r>
            <a:r>
              <a:rPr lang="el-GR" sz="2000" i="1" dirty="0"/>
              <a:t> </a:t>
            </a:r>
            <a:r>
              <a:rPr lang="el-GR" sz="2000" b="0" i="1" dirty="0">
                <a:solidFill>
                  <a:srgbClr val="000000"/>
                </a:solidFill>
                <a:effectLst/>
                <a:latin typeface="Arial" panose="020B0604020202020204" pitchFamily="34" charset="0"/>
              </a:rPr>
              <a:t>τέχνη</a:t>
            </a:r>
            <a:r>
              <a:rPr lang="en-AU" sz="2000" b="0" i="1" dirty="0">
                <a:effectLst/>
              </a:rPr>
              <a:t>;</a:t>
            </a:r>
            <a:endParaRPr lang="en-AU" sz="2000" i="1" dirty="0"/>
          </a:p>
          <a:p>
            <a:pPr>
              <a:lnSpc>
                <a:spcPct val="150000"/>
              </a:lnSpc>
              <a:spcAft>
                <a:spcPts val="600"/>
              </a:spcAft>
            </a:pPr>
            <a:r>
              <a:rPr lang="el-GR" sz="2000" i="1" dirty="0">
                <a:solidFill>
                  <a:srgbClr val="000000"/>
                </a:solidFill>
                <a:effectLst/>
              </a:rPr>
              <a:t>Έχω </a:t>
            </a:r>
            <a:r>
              <a:rPr lang="el-GR" sz="2000" i="1" dirty="0">
                <a:solidFill>
                  <a:srgbClr val="000000"/>
                </a:solidFill>
                <a:effectLst/>
                <a:cs typeface="Arial"/>
              </a:rPr>
              <a:t>τέχνη</a:t>
            </a:r>
            <a:r>
              <a:rPr lang="el-GR" sz="2000" i="1" dirty="0">
                <a:solidFill>
                  <a:srgbClr val="000000"/>
                </a:solidFill>
                <a:effectLst/>
              </a:rPr>
              <a:t> την</a:t>
            </a:r>
            <a:r>
              <a:rPr lang="el-GR" sz="2000" i="1" dirty="0">
                <a:solidFill>
                  <a:srgbClr val="000000"/>
                </a:solidFill>
                <a:effectLst/>
                <a:cs typeface="Arial"/>
              </a:rPr>
              <a:t> </a:t>
            </a:r>
            <a:r>
              <a:rPr lang="el-GR" sz="2000" i="1" dirty="0">
                <a:solidFill>
                  <a:schemeClr val="accent2"/>
                </a:solidFill>
                <a:effectLst/>
                <a:cs typeface="Arial"/>
              </a:rPr>
              <a:t>Πέμπτη</a:t>
            </a:r>
            <a:r>
              <a:rPr lang="el-GR" sz="2000" i="1" dirty="0">
                <a:solidFill>
                  <a:srgbClr val="000000"/>
                </a:solidFill>
                <a:effectLst/>
                <a:cs typeface="Arial"/>
              </a:rPr>
              <a:t> </a:t>
            </a:r>
            <a:r>
              <a:rPr lang="el-GR" sz="2000" i="1" dirty="0">
                <a:solidFill>
                  <a:srgbClr val="000000"/>
                </a:solidFill>
                <a:cs typeface="Arial"/>
              </a:rPr>
              <a:t>στις </a:t>
            </a:r>
            <a:r>
              <a:rPr lang="el-GR" sz="2000" i="1" dirty="0">
                <a:solidFill>
                  <a:schemeClr val="accent2"/>
                </a:solidFill>
                <a:cs typeface="Arial"/>
              </a:rPr>
              <a:t>δύο</a:t>
            </a:r>
            <a:r>
              <a:rPr lang="el-GR" sz="2000" b="0" i="1" dirty="0">
                <a:effectLst/>
              </a:rPr>
              <a:t>.</a:t>
            </a:r>
            <a:endParaRPr lang="el-GR" sz="2000" i="1" dirty="0"/>
          </a:p>
        </p:txBody>
      </p:sp>
      <p:sp>
        <p:nvSpPr>
          <p:cNvPr id="10" name="Content Placeholder 7">
            <a:extLst>
              <a:ext uri="{FF2B5EF4-FFF2-40B4-BE49-F238E27FC236}">
                <a16:creationId xmlns:a16="http://schemas.microsoft.com/office/drawing/2014/main" id="{DA4B5666-9904-34F7-3034-87FAB6281793}"/>
              </a:ext>
            </a:extLst>
          </p:cNvPr>
          <p:cNvSpPr txBox="1">
            <a:spLocks/>
          </p:cNvSpPr>
          <p:nvPr/>
        </p:nvSpPr>
        <p:spPr>
          <a:xfrm>
            <a:off x="343648" y="3241962"/>
            <a:ext cx="4075952" cy="29361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a:t>
            </a:r>
            <a:r>
              <a:rPr lang="el-GR" sz="2000" b="0" i="1" dirty="0">
                <a:solidFill>
                  <a:srgbClr val="000000"/>
                </a:solidFill>
                <a:effectLst/>
              </a:rPr>
              <a:t>η τέχνη;</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endParaRPr lang="el-GR"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4" name="Table 3">
            <a:extLst>
              <a:ext uri="{FF2B5EF4-FFF2-40B4-BE49-F238E27FC236}">
                <a16:creationId xmlns:a16="http://schemas.microsoft.com/office/drawing/2014/main" id="{16BEA26D-D73A-9885-75BB-27DF04B54E30}"/>
              </a:ext>
            </a:extLst>
          </p:cNvPr>
          <p:cNvGraphicFramePr>
            <a:graphicFrameLocks noGrp="1"/>
          </p:cNvGraphicFramePr>
          <p:nvPr>
            <p:extLst>
              <p:ext uri="{D42A27DB-BD31-4B8C-83A1-F6EECF244321}">
                <p14:modId xmlns:p14="http://schemas.microsoft.com/office/powerpoint/2010/main" val="317689147"/>
              </p:ext>
            </p:extLst>
          </p:nvPr>
        </p:nvGraphicFramePr>
        <p:xfrm>
          <a:off x="4336143" y="1679922"/>
          <a:ext cx="3519714" cy="4209141"/>
        </p:xfrm>
        <a:graphic>
          <a:graphicData uri="http://schemas.openxmlformats.org/drawingml/2006/table">
            <a:tbl>
              <a:tblPr firstRow="1" bandRow="1">
                <a:tableStyleId>{72833802-FEF1-4C79-8D5D-14CF1EAF98D9}</a:tableStyleId>
              </a:tblPr>
              <a:tblGrid>
                <a:gridCol w="1759857">
                  <a:extLst>
                    <a:ext uri="{9D8B030D-6E8A-4147-A177-3AD203B41FA5}">
                      <a16:colId xmlns:a16="http://schemas.microsoft.com/office/drawing/2014/main" val="1351160326"/>
                    </a:ext>
                  </a:extLst>
                </a:gridCol>
                <a:gridCol w="1759857">
                  <a:extLst>
                    <a:ext uri="{9D8B030D-6E8A-4147-A177-3AD203B41FA5}">
                      <a16:colId xmlns:a16="http://schemas.microsoft.com/office/drawing/2014/main" val="1562070231"/>
                    </a:ext>
                  </a:extLst>
                </a:gridCol>
              </a:tblGrid>
              <a:tr h="395963">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dirty="0">
                          <a:solidFill>
                            <a:schemeClr val="bg1"/>
                          </a:solidFill>
                          <a:effectLst/>
                          <a:latin typeface="+mn-lt"/>
                          <a:ea typeface="+mn-ea"/>
                          <a:cs typeface="+mn-cs"/>
                        </a:rPr>
                        <a:t>Πέμπτη</a:t>
                      </a:r>
                      <a:r>
                        <a:rPr lang="el-GR" sz="1800" b="0" i="0" kern="1200" dirty="0">
                          <a:solidFill>
                            <a:schemeClr val="bg1"/>
                          </a:solidFill>
                          <a:effectLst/>
                          <a:latin typeface="+mn-lt"/>
                          <a:ea typeface="+mn-ea"/>
                          <a:cs typeface="+mn-cs"/>
                        </a:rPr>
                        <a:t> </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3443">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3443">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dirty="0"/>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963">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3443">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3443">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γεωγραφία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3443">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τέχνη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Art">
            <a:extLst>
              <a:ext uri="{FF2B5EF4-FFF2-40B4-BE49-F238E27FC236}">
                <a16:creationId xmlns:a16="http://schemas.microsoft.com/office/drawing/2014/main" id="{8AEB8033-EDAC-31B8-3D89-7D0FD8159C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168A19A-0178-0A8F-FDA7-D3CF3BB028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96367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98C7-2B05-FAAF-1319-9640CBC431B2}"/>
              </a:ext>
            </a:extLst>
          </p:cNvPr>
          <p:cNvSpPr>
            <a:spLocks noGrp="1"/>
          </p:cNvSpPr>
          <p:nvPr>
            <p:ph type="title"/>
          </p:nvPr>
        </p:nvSpPr>
        <p:spPr>
          <a:xfrm>
            <a:off x="324598" y="145454"/>
            <a:ext cx="10080000" cy="545601"/>
          </a:xfrm>
        </p:spPr>
        <p:txBody>
          <a:bodyPr/>
          <a:lstStyle/>
          <a:p>
            <a:pPr>
              <a:lnSpc>
                <a:spcPct val="150000"/>
              </a:lnSpc>
              <a:spcAft>
                <a:spcPts val="600"/>
              </a:spcAft>
            </a:pPr>
            <a:r>
              <a:rPr lang="el-GR" sz="3600" b="0" i="1" dirty="0">
                <a:effectLst/>
              </a:rPr>
              <a:t>Τι ώρα έχεις</a:t>
            </a:r>
            <a:r>
              <a:rPr lang="el-GR" sz="3600" i="1" dirty="0"/>
              <a:t> </a:t>
            </a:r>
            <a:r>
              <a:rPr lang="el-GR" sz="3600" b="0" i="1" dirty="0">
                <a:effectLst/>
                <a:cs typeface="Arial"/>
              </a:rPr>
              <a:t>αγγλικά</a:t>
            </a:r>
            <a:r>
              <a:rPr lang="en-AU" sz="3600" b="0" i="1" dirty="0">
                <a:effectLst/>
              </a:rPr>
              <a:t>;</a:t>
            </a:r>
            <a:endParaRPr lang="en-AU" sz="3600" i="1" dirty="0"/>
          </a:p>
        </p:txBody>
      </p:sp>
      <p:sp>
        <p:nvSpPr>
          <p:cNvPr id="11" name="Text Placeholder 8">
            <a:extLst>
              <a:ext uri="{FF2B5EF4-FFF2-40B4-BE49-F238E27FC236}">
                <a16:creationId xmlns:a16="http://schemas.microsoft.com/office/drawing/2014/main" id="{6C372DE8-94F2-8AC9-8D86-168E19ABFF16}"/>
              </a:ext>
            </a:extLst>
          </p:cNvPr>
          <p:cNvSpPr>
            <a:spLocks noGrp="1"/>
          </p:cNvSpPr>
          <p:nvPr>
            <p:ph type="body" sz="quarter" idx="18"/>
          </p:nvPr>
        </p:nvSpPr>
        <p:spPr>
          <a:xfrm>
            <a:off x="324598" y="982520"/>
            <a:ext cx="10080000" cy="310015"/>
          </a:xfrm>
        </p:spPr>
        <p:txBody>
          <a:bodyPr/>
          <a:lstStyle/>
          <a:p>
            <a:r>
              <a:rPr lang="en-AU" dirty="0"/>
              <a:t>When do you have …? Do you like …?</a:t>
            </a:r>
          </a:p>
        </p:txBody>
      </p:sp>
      <p:sp>
        <p:nvSpPr>
          <p:cNvPr id="9" name="Content Placeholder 7">
            <a:extLst>
              <a:ext uri="{FF2B5EF4-FFF2-40B4-BE49-F238E27FC236}">
                <a16:creationId xmlns:a16="http://schemas.microsoft.com/office/drawing/2014/main" id="{A96A6435-6019-AA12-9709-E04B95F7A660}"/>
              </a:ext>
            </a:extLst>
          </p:cNvPr>
          <p:cNvSpPr>
            <a:spLocks noGrp="1"/>
          </p:cNvSpPr>
          <p:nvPr>
            <p:ph sz="half" idx="1"/>
          </p:nvPr>
        </p:nvSpPr>
        <p:spPr>
          <a:xfrm>
            <a:off x="324598" y="1584000"/>
            <a:ext cx="4106725" cy="1592814"/>
          </a:xfrm>
        </p:spPr>
        <p:txBody>
          <a:bodyPr/>
          <a:lstStyle/>
          <a:p>
            <a:pPr>
              <a:lnSpc>
                <a:spcPct val="150000"/>
              </a:lnSpc>
              <a:spcAft>
                <a:spcPts val="600"/>
              </a:spcAft>
            </a:pPr>
            <a:r>
              <a:rPr lang="el-GR" sz="2000" b="0" i="1" dirty="0">
                <a:effectLst/>
              </a:rPr>
              <a:t>Τι ώρα έχεις</a:t>
            </a:r>
            <a:r>
              <a:rPr lang="el-GR" sz="2000" i="1" dirty="0"/>
              <a:t> </a:t>
            </a:r>
            <a:r>
              <a:rPr lang="el-GR" sz="2000" b="0" i="1" dirty="0">
                <a:solidFill>
                  <a:srgbClr val="000000"/>
                </a:solidFill>
                <a:effectLst/>
                <a:cs typeface="Arial"/>
              </a:rPr>
              <a:t>αγγλικά</a:t>
            </a:r>
            <a:r>
              <a:rPr lang="en-AU" sz="2000" b="0" i="1" dirty="0">
                <a:effectLst/>
              </a:rPr>
              <a:t>;</a:t>
            </a:r>
            <a:endParaRPr lang="en-AU" sz="2000" i="1" dirty="0"/>
          </a:p>
          <a:p>
            <a:pPr>
              <a:lnSpc>
                <a:spcPct val="150000"/>
              </a:lnSpc>
              <a:spcAft>
                <a:spcPts val="600"/>
              </a:spcAft>
            </a:pPr>
            <a:r>
              <a:rPr lang="el-GR" sz="2000" b="0" i="1" dirty="0">
                <a:solidFill>
                  <a:srgbClr val="000000"/>
                </a:solidFill>
                <a:effectLst/>
              </a:rPr>
              <a:t>Έχω </a:t>
            </a:r>
            <a:r>
              <a:rPr lang="el-GR" sz="2000" b="0" i="1" dirty="0">
                <a:solidFill>
                  <a:srgbClr val="000000"/>
                </a:solidFill>
                <a:effectLst/>
                <a:cs typeface="Arial"/>
              </a:rPr>
              <a:t>αγγλικά</a:t>
            </a:r>
            <a:r>
              <a:rPr lang="el-GR" sz="2000" b="0" i="1" dirty="0">
                <a:solidFill>
                  <a:srgbClr val="000000"/>
                </a:solidFill>
                <a:effectLst/>
              </a:rPr>
              <a:t> την</a:t>
            </a:r>
            <a:r>
              <a:rPr lang="el-GR" sz="2000" b="0" i="1" dirty="0">
                <a:solidFill>
                  <a:srgbClr val="000000"/>
                </a:solidFill>
                <a:effectLst/>
                <a:cs typeface="Arial"/>
              </a:rPr>
              <a:t> </a:t>
            </a:r>
            <a:r>
              <a:rPr lang="el-GR" sz="2000" b="0" i="1" dirty="0">
                <a:solidFill>
                  <a:schemeClr val="accent2"/>
                </a:solidFill>
                <a:effectLst/>
              </a:rPr>
              <a:t>Τετάρτη</a:t>
            </a:r>
            <a:r>
              <a:rPr lang="el-GR" sz="2000" b="0" i="1" dirty="0">
                <a:solidFill>
                  <a:srgbClr val="000000"/>
                </a:solidFill>
                <a:effectLst/>
                <a:cs typeface="Arial"/>
              </a:rPr>
              <a:t> </a:t>
            </a:r>
            <a:r>
              <a:rPr lang="el-GR" sz="2000" i="1" dirty="0">
                <a:solidFill>
                  <a:srgbClr val="000000"/>
                </a:solidFill>
                <a:cs typeface="Arial"/>
              </a:rPr>
              <a:t>στις </a:t>
            </a:r>
            <a:r>
              <a:rPr lang="el-GR" sz="2000" i="1" dirty="0">
                <a:solidFill>
                  <a:schemeClr val="accent2"/>
                </a:solidFill>
                <a:cs typeface="Arial"/>
              </a:rPr>
              <a:t>δέκα</a:t>
            </a:r>
            <a:r>
              <a:rPr lang="en-AU" sz="2000" b="0" i="1" dirty="0">
                <a:effectLst/>
              </a:rPr>
              <a:t>.</a:t>
            </a:r>
            <a:endParaRPr lang="el-GR" sz="2000" i="1" dirty="0"/>
          </a:p>
          <a:p>
            <a:endParaRPr lang="it-IT" dirty="0"/>
          </a:p>
        </p:txBody>
      </p:sp>
      <p:sp>
        <p:nvSpPr>
          <p:cNvPr id="6" name="Content Placeholder 7">
            <a:extLst>
              <a:ext uri="{FF2B5EF4-FFF2-40B4-BE49-F238E27FC236}">
                <a16:creationId xmlns:a16="http://schemas.microsoft.com/office/drawing/2014/main" id="{7F8D6CA1-B9AA-0DE6-7613-44F1BE34C61F}"/>
              </a:ext>
            </a:extLst>
          </p:cNvPr>
          <p:cNvSpPr txBox="1">
            <a:spLocks/>
          </p:cNvSpPr>
          <p:nvPr/>
        </p:nvSpPr>
        <p:spPr>
          <a:xfrm>
            <a:off x="324598" y="3176814"/>
            <a:ext cx="4106725" cy="291918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a:t>
            </a:r>
            <a:r>
              <a:rPr lang="el-GR" sz="2000" i="1" dirty="0">
                <a:solidFill>
                  <a:srgbClr val="000000"/>
                </a:solidFill>
                <a:cs typeface="Arial"/>
              </a:rPr>
              <a:t>τα αγγλικά</a:t>
            </a:r>
            <a:r>
              <a:rPr lang="el-GR" sz="2000" b="0" i="1" dirty="0">
                <a:solidFill>
                  <a:srgbClr val="000000"/>
                </a:solidFill>
                <a:effectLst/>
              </a:rPr>
              <a:t>;</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r>
              <a:rPr lang="en-AU" sz="2000" b="0" i="1" dirty="0">
                <a:solidFill>
                  <a:srgbClr val="000000"/>
                </a:solidFill>
                <a:effectLst/>
                <a:cs typeface="Arial"/>
              </a:rPr>
              <a:t>.</a:t>
            </a:r>
            <a:endParaRPr lang="en-AU"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4" name="Table 3">
            <a:extLst>
              <a:ext uri="{FF2B5EF4-FFF2-40B4-BE49-F238E27FC236}">
                <a16:creationId xmlns:a16="http://schemas.microsoft.com/office/drawing/2014/main" id="{3A88A212-8E10-E6F0-7506-6EC26D089DC5}"/>
              </a:ext>
            </a:extLst>
          </p:cNvPr>
          <p:cNvGraphicFramePr>
            <a:graphicFrameLocks noGrp="1"/>
          </p:cNvGraphicFramePr>
          <p:nvPr>
            <p:extLst>
              <p:ext uri="{D42A27DB-BD31-4B8C-83A1-F6EECF244321}">
                <p14:modId xmlns:p14="http://schemas.microsoft.com/office/powerpoint/2010/main" val="3009640419"/>
              </p:ext>
            </p:extLst>
          </p:nvPr>
        </p:nvGraphicFramePr>
        <p:xfrm>
          <a:off x="4431323" y="1616875"/>
          <a:ext cx="3516762" cy="4335235"/>
        </p:xfrm>
        <a:graphic>
          <a:graphicData uri="http://schemas.openxmlformats.org/drawingml/2006/table">
            <a:tbl>
              <a:tblPr firstRow="1" bandRow="1">
                <a:tableStyleId>{72833802-FEF1-4C79-8D5D-14CF1EAF98D9}</a:tableStyleId>
              </a:tblPr>
              <a:tblGrid>
                <a:gridCol w="1758381">
                  <a:extLst>
                    <a:ext uri="{9D8B030D-6E8A-4147-A177-3AD203B41FA5}">
                      <a16:colId xmlns:a16="http://schemas.microsoft.com/office/drawing/2014/main" val="1351160326"/>
                    </a:ext>
                  </a:extLst>
                </a:gridCol>
                <a:gridCol w="1758381">
                  <a:extLst>
                    <a:ext uri="{9D8B030D-6E8A-4147-A177-3AD203B41FA5}">
                      <a16:colId xmlns:a16="http://schemas.microsoft.com/office/drawing/2014/main" val="2926106802"/>
                    </a:ext>
                  </a:extLst>
                </a:gridCol>
              </a:tblGrid>
              <a:tr h="407825">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noProof="0" dirty="0">
                          <a:solidFill>
                            <a:schemeClr val="bg1"/>
                          </a:solidFill>
                          <a:effectLst/>
                          <a:latin typeface="+mn-lt"/>
                          <a:ea typeface="+mn-ea"/>
                          <a:cs typeface="+mn-cs"/>
                        </a:rPr>
                        <a:t>Τετάρτη</a:t>
                      </a:r>
                      <a:endParaRPr lang="el-GR" b="1" i="1" noProof="0"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703917">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703917">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b="0" i="1" dirty="0">
                          <a:solidFill>
                            <a:srgbClr val="000000"/>
                          </a:solidFill>
                          <a:effectLst/>
                          <a:latin typeface="+mn-lt"/>
                        </a:rPr>
                        <a:t>αγγλικά</a:t>
                      </a:r>
                      <a:endParaRPr lang="en-AU"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407825">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703917">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703917">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703917">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μουσική</a:t>
                      </a:r>
                      <a:endParaRPr lang="en-AU" i="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English">
            <a:extLst>
              <a:ext uri="{FF2B5EF4-FFF2-40B4-BE49-F238E27FC236}">
                <a16:creationId xmlns:a16="http://schemas.microsoft.com/office/drawing/2014/main" id="{F33AA98B-C6EF-70DC-D5EE-9A3A348EF6BE}"/>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EA058D3-D21B-2D87-2C28-24BC3B0CBD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89171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78BB-977F-9ABF-D6F5-3A412B73D481}"/>
              </a:ext>
            </a:extLst>
          </p:cNvPr>
          <p:cNvSpPr>
            <a:spLocks noGrp="1"/>
          </p:cNvSpPr>
          <p:nvPr>
            <p:ph type="title"/>
          </p:nvPr>
        </p:nvSpPr>
        <p:spPr>
          <a:xfrm>
            <a:off x="360000" y="360000"/>
            <a:ext cx="10080000" cy="545601"/>
          </a:xfrm>
        </p:spPr>
        <p:txBody>
          <a:bodyPr/>
          <a:lstStyle/>
          <a:p>
            <a:r>
              <a:rPr lang="el-GR" sz="3600" b="0" i="1" dirty="0">
                <a:effectLst/>
              </a:rPr>
              <a:t>Τι ώρα έχεις</a:t>
            </a:r>
            <a:r>
              <a:rPr lang="el-GR" sz="3600" i="1" dirty="0"/>
              <a:t> γεωγραφία</a:t>
            </a:r>
            <a:r>
              <a:rPr lang="el-GR" sz="3600" b="0" i="1" dirty="0">
                <a:effectLst/>
              </a:rPr>
              <a:t>;</a:t>
            </a:r>
            <a:br>
              <a:rPr lang="el-GR" sz="3600" i="1" dirty="0"/>
            </a:br>
            <a:endParaRPr lang="it-IT" sz="3600" i="1" dirty="0"/>
          </a:p>
        </p:txBody>
      </p:sp>
      <p:sp>
        <p:nvSpPr>
          <p:cNvPr id="10" name="Text Placeholder 8">
            <a:extLst>
              <a:ext uri="{FF2B5EF4-FFF2-40B4-BE49-F238E27FC236}">
                <a16:creationId xmlns:a16="http://schemas.microsoft.com/office/drawing/2014/main" id="{24BC9FC5-F6F1-3D9C-022D-9823135F52C0}"/>
              </a:ext>
            </a:extLst>
          </p:cNvPr>
          <p:cNvSpPr>
            <a:spLocks noGrp="1"/>
          </p:cNvSpPr>
          <p:nvPr>
            <p:ph type="body" sz="quarter" idx="18"/>
          </p:nvPr>
        </p:nvSpPr>
        <p:spPr>
          <a:xfrm>
            <a:off x="360000" y="982520"/>
            <a:ext cx="10080000" cy="310015"/>
          </a:xfrm>
        </p:spPr>
        <p:txBody>
          <a:bodyPr/>
          <a:lstStyle/>
          <a:p>
            <a:r>
              <a:rPr lang="en-AU" dirty="0"/>
              <a:t>When do you have …? Do you like …?</a:t>
            </a:r>
          </a:p>
        </p:txBody>
      </p:sp>
      <p:sp>
        <p:nvSpPr>
          <p:cNvPr id="9" name="Content Placeholder 7">
            <a:extLst>
              <a:ext uri="{FF2B5EF4-FFF2-40B4-BE49-F238E27FC236}">
                <a16:creationId xmlns:a16="http://schemas.microsoft.com/office/drawing/2014/main" id="{BFE5597E-BAA6-21B4-5862-BF5544C9B70D}"/>
              </a:ext>
            </a:extLst>
          </p:cNvPr>
          <p:cNvSpPr>
            <a:spLocks noGrp="1"/>
          </p:cNvSpPr>
          <p:nvPr>
            <p:ph sz="half" idx="1"/>
          </p:nvPr>
        </p:nvSpPr>
        <p:spPr>
          <a:xfrm>
            <a:off x="360000" y="1584000"/>
            <a:ext cx="4059600" cy="1673397"/>
          </a:xfrm>
        </p:spPr>
        <p:txBody>
          <a:bodyPr/>
          <a:lstStyle/>
          <a:p>
            <a:pPr>
              <a:lnSpc>
                <a:spcPct val="150000"/>
              </a:lnSpc>
              <a:spcAft>
                <a:spcPts val="600"/>
              </a:spcAft>
            </a:pPr>
            <a:r>
              <a:rPr lang="en-AU" sz="2000" i="1" dirty="0"/>
              <a:t>__ ___</a:t>
            </a:r>
            <a:r>
              <a:rPr lang="el-GR" sz="2000" b="0" i="1" dirty="0">
                <a:effectLst/>
              </a:rPr>
              <a:t> έχεις</a:t>
            </a:r>
            <a:r>
              <a:rPr lang="el-GR" sz="2000" i="1" dirty="0"/>
              <a:t> γεωγραφία</a:t>
            </a:r>
            <a:r>
              <a:rPr lang="el-GR" sz="2000" b="0" i="1" dirty="0">
                <a:effectLst/>
              </a:rPr>
              <a:t>;</a:t>
            </a:r>
            <a:endParaRPr lang="el-GR" sz="2000" i="1" dirty="0"/>
          </a:p>
          <a:p>
            <a:pPr>
              <a:lnSpc>
                <a:spcPct val="150000"/>
              </a:lnSpc>
              <a:spcAft>
                <a:spcPts val="600"/>
              </a:spcAft>
            </a:pPr>
            <a:r>
              <a:rPr lang="el-GR" sz="2000" b="0" i="1" dirty="0">
                <a:solidFill>
                  <a:srgbClr val="000000"/>
                </a:solidFill>
                <a:effectLst/>
              </a:rPr>
              <a:t>Έχω </a:t>
            </a:r>
            <a:r>
              <a:rPr lang="el-GR" sz="2000" i="1" dirty="0"/>
              <a:t>γεωγραφία</a:t>
            </a:r>
            <a:r>
              <a:rPr lang="el-GR" sz="2000" b="0" i="1" dirty="0">
                <a:solidFill>
                  <a:srgbClr val="000000"/>
                </a:solidFill>
                <a:effectLst/>
              </a:rPr>
              <a:t> την</a:t>
            </a:r>
            <a:r>
              <a:rPr lang="el-GR" sz="2000" b="0" i="1" dirty="0">
                <a:solidFill>
                  <a:srgbClr val="000000"/>
                </a:solidFill>
                <a:effectLst/>
                <a:cs typeface="Arial"/>
              </a:rPr>
              <a:t> </a:t>
            </a:r>
            <a:r>
              <a:rPr lang="el-GR" sz="2000" i="1" dirty="0">
                <a:solidFill>
                  <a:schemeClr val="accent2"/>
                </a:solidFill>
              </a:rPr>
              <a:t>Πέμπτη</a:t>
            </a:r>
            <a:r>
              <a:rPr lang="el-GR" sz="2000" b="0" i="1" dirty="0">
                <a:solidFill>
                  <a:srgbClr val="000000"/>
                </a:solidFill>
                <a:effectLst/>
                <a:cs typeface="Arial"/>
              </a:rPr>
              <a:t> </a:t>
            </a:r>
            <a:r>
              <a:rPr lang="el-GR" sz="2000" i="1" dirty="0"/>
              <a:t>στη </a:t>
            </a:r>
            <a:r>
              <a:rPr lang="el-GR" sz="2000" i="1" dirty="0">
                <a:solidFill>
                  <a:schemeClr val="accent2"/>
                </a:solidFill>
              </a:rPr>
              <a:t>μία</a:t>
            </a:r>
            <a:r>
              <a:rPr lang="el-GR" sz="2000" b="0" i="1" dirty="0">
                <a:effectLst/>
              </a:rPr>
              <a:t>.</a:t>
            </a:r>
            <a:endParaRPr lang="el-GR" sz="2000" i="1" dirty="0"/>
          </a:p>
        </p:txBody>
      </p:sp>
      <p:sp>
        <p:nvSpPr>
          <p:cNvPr id="7" name="Content Placeholder 7">
            <a:extLst>
              <a:ext uri="{FF2B5EF4-FFF2-40B4-BE49-F238E27FC236}">
                <a16:creationId xmlns:a16="http://schemas.microsoft.com/office/drawing/2014/main" id="{677B54A0-C26E-8D65-DC43-3B86E1DBAEFD}"/>
              </a:ext>
            </a:extLst>
          </p:cNvPr>
          <p:cNvSpPr txBox="1">
            <a:spLocks/>
          </p:cNvSpPr>
          <p:nvPr/>
        </p:nvSpPr>
        <p:spPr>
          <a:xfrm>
            <a:off x="360000" y="3257397"/>
            <a:ext cx="4059600" cy="29243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a:t>
            </a:r>
            <a:r>
              <a:rPr lang="el-GR" sz="2000" i="1" dirty="0"/>
              <a:t>η γεωγραφία</a:t>
            </a:r>
            <a:r>
              <a:rPr lang="el-GR" sz="2000" b="0" i="1" dirty="0">
                <a:solidFill>
                  <a:srgbClr val="000000"/>
                </a:solidFill>
                <a:effectLst/>
              </a:rPr>
              <a:t>;</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r>
              <a:rPr lang="en-AU" sz="2000" b="0" i="1" dirty="0">
                <a:solidFill>
                  <a:srgbClr val="000000"/>
                </a:solidFill>
                <a:effectLst/>
                <a:cs typeface="Arial"/>
              </a:rPr>
              <a:t>.</a:t>
            </a:r>
            <a:endParaRPr lang="en-AU"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it-IT" sz="2000" i="1" dirty="0"/>
          </a:p>
          <a:p>
            <a:endParaRPr lang="it-IT" sz="2000" i="1" dirty="0"/>
          </a:p>
        </p:txBody>
      </p:sp>
      <p:graphicFrame>
        <p:nvGraphicFramePr>
          <p:cNvPr id="4" name="Table 3">
            <a:extLst>
              <a:ext uri="{FF2B5EF4-FFF2-40B4-BE49-F238E27FC236}">
                <a16:creationId xmlns:a16="http://schemas.microsoft.com/office/drawing/2014/main" id="{0F977679-BBF5-4901-25F3-4B1A64A8E063}"/>
              </a:ext>
            </a:extLst>
          </p:cNvPr>
          <p:cNvGraphicFramePr>
            <a:graphicFrameLocks noGrp="1"/>
          </p:cNvGraphicFramePr>
          <p:nvPr>
            <p:extLst>
              <p:ext uri="{D42A27DB-BD31-4B8C-83A1-F6EECF244321}">
                <p14:modId xmlns:p14="http://schemas.microsoft.com/office/powerpoint/2010/main" val="1582172912"/>
              </p:ext>
            </p:extLst>
          </p:nvPr>
        </p:nvGraphicFramePr>
        <p:xfrm>
          <a:off x="4606925" y="1630246"/>
          <a:ext cx="3500434" cy="4308493"/>
        </p:xfrm>
        <a:graphic>
          <a:graphicData uri="http://schemas.openxmlformats.org/drawingml/2006/table">
            <a:tbl>
              <a:tblPr firstRow="1" bandRow="1">
                <a:tableStyleId>{72833802-FEF1-4C79-8D5D-14CF1EAF98D9}</a:tableStyleId>
              </a:tblPr>
              <a:tblGrid>
                <a:gridCol w="1750217">
                  <a:extLst>
                    <a:ext uri="{9D8B030D-6E8A-4147-A177-3AD203B41FA5}">
                      <a16:colId xmlns:a16="http://schemas.microsoft.com/office/drawing/2014/main" val="1351160326"/>
                    </a:ext>
                  </a:extLst>
                </a:gridCol>
                <a:gridCol w="1750217">
                  <a:extLst>
                    <a:ext uri="{9D8B030D-6E8A-4147-A177-3AD203B41FA5}">
                      <a16:colId xmlns:a16="http://schemas.microsoft.com/office/drawing/2014/main" val="1562070231"/>
                    </a:ext>
                  </a:extLst>
                </a:gridCol>
              </a:tblGrid>
              <a:tr h="405309">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dirty="0">
                          <a:solidFill>
                            <a:schemeClr val="bg1"/>
                          </a:solidFill>
                          <a:effectLst/>
                          <a:latin typeface="+mn-lt"/>
                          <a:ea typeface="+mn-ea"/>
                          <a:cs typeface="+mn-cs"/>
                        </a:rPr>
                        <a:t>Πέμπτη</a:t>
                      </a:r>
                      <a:endParaRPr lang="en-AU" b="1"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99575">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99575">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405309">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99575">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99575">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γεωγραφία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99575">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τέχνη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Geography">
            <a:extLst>
              <a:ext uri="{FF2B5EF4-FFF2-40B4-BE49-F238E27FC236}">
                <a16:creationId xmlns:a16="http://schemas.microsoft.com/office/drawing/2014/main" id="{97A56F8D-C170-44C2-3BD7-2392F30ED1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B200A532-36ED-A8A3-14EB-7C60E04118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4573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500A-B529-7B66-B46C-6A23D09736E8}"/>
              </a:ext>
            </a:extLst>
          </p:cNvPr>
          <p:cNvSpPr>
            <a:spLocks noGrp="1"/>
          </p:cNvSpPr>
          <p:nvPr>
            <p:ph type="title"/>
          </p:nvPr>
        </p:nvSpPr>
        <p:spPr>
          <a:xfrm>
            <a:off x="360000" y="360000"/>
            <a:ext cx="10080000" cy="545601"/>
          </a:xfrm>
        </p:spPr>
        <p:txBody>
          <a:bodyPr/>
          <a:lstStyle/>
          <a:p>
            <a:r>
              <a:rPr lang="el-GR" sz="3600" b="0" i="1" dirty="0">
                <a:effectLst/>
              </a:rPr>
              <a:t>Τι ώρα έχεις</a:t>
            </a:r>
            <a:r>
              <a:rPr lang="el-GR" sz="3600" i="1" dirty="0"/>
              <a:t> </a:t>
            </a:r>
            <a:r>
              <a:rPr lang="el-GR" sz="3600" i="1" dirty="0">
                <a:cs typeface="Arial"/>
              </a:rPr>
              <a:t>ιστορία</a:t>
            </a:r>
            <a:r>
              <a:rPr lang="en-AU" sz="3600" b="0" i="1" dirty="0">
                <a:effectLst/>
              </a:rPr>
              <a:t>;</a:t>
            </a:r>
            <a:br>
              <a:rPr lang="en-AU" sz="3600" i="1" dirty="0"/>
            </a:br>
            <a:br>
              <a:rPr lang="el-GR" sz="3600" i="1" dirty="0"/>
            </a:br>
            <a:endParaRPr lang="it-IT" i="1" dirty="0"/>
          </a:p>
        </p:txBody>
      </p:sp>
      <p:sp>
        <p:nvSpPr>
          <p:cNvPr id="10" name="Text Placeholder 8">
            <a:extLst>
              <a:ext uri="{FF2B5EF4-FFF2-40B4-BE49-F238E27FC236}">
                <a16:creationId xmlns:a16="http://schemas.microsoft.com/office/drawing/2014/main" id="{93A9E91C-4096-A32A-18C3-BD98DEFBB87F}"/>
              </a:ext>
            </a:extLst>
          </p:cNvPr>
          <p:cNvSpPr>
            <a:spLocks noGrp="1"/>
          </p:cNvSpPr>
          <p:nvPr>
            <p:ph type="body" sz="quarter" idx="18"/>
          </p:nvPr>
        </p:nvSpPr>
        <p:spPr>
          <a:xfrm>
            <a:off x="360000" y="982520"/>
            <a:ext cx="10080000" cy="310015"/>
          </a:xfrm>
        </p:spPr>
        <p:txBody>
          <a:bodyPr/>
          <a:lstStyle/>
          <a:p>
            <a:r>
              <a:rPr lang="en-AU" dirty="0"/>
              <a:t>When do you have …? Do you like …?</a:t>
            </a:r>
          </a:p>
        </p:txBody>
      </p:sp>
      <p:sp>
        <p:nvSpPr>
          <p:cNvPr id="9" name="Content Placeholder 7">
            <a:extLst>
              <a:ext uri="{FF2B5EF4-FFF2-40B4-BE49-F238E27FC236}">
                <a16:creationId xmlns:a16="http://schemas.microsoft.com/office/drawing/2014/main" id="{7A810E86-BF59-5168-83B9-7EDD2C973D7A}"/>
              </a:ext>
            </a:extLst>
          </p:cNvPr>
          <p:cNvSpPr>
            <a:spLocks noGrp="1"/>
          </p:cNvSpPr>
          <p:nvPr>
            <p:ph sz="half" idx="1"/>
          </p:nvPr>
        </p:nvSpPr>
        <p:spPr>
          <a:xfrm>
            <a:off x="360000" y="1584000"/>
            <a:ext cx="4083046" cy="1689425"/>
          </a:xfrm>
        </p:spPr>
        <p:txBody>
          <a:bodyPr/>
          <a:lstStyle/>
          <a:p>
            <a:pPr>
              <a:lnSpc>
                <a:spcPct val="150000"/>
              </a:lnSpc>
              <a:spcAft>
                <a:spcPts val="600"/>
              </a:spcAft>
            </a:pPr>
            <a:r>
              <a:rPr lang="en-AU" sz="2000" i="1" dirty="0"/>
              <a:t>__ ___</a:t>
            </a:r>
            <a:r>
              <a:rPr lang="el-GR" sz="2000" b="0" i="1" dirty="0">
                <a:effectLst/>
              </a:rPr>
              <a:t> </a:t>
            </a:r>
            <a:r>
              <a:rPr lang="en-AU" sz="2000" i="1" dirty="0"/>
              <a:t>_____</a:t>
            </a:r>
            <a:r>
              <a:rPr lang="el-GR" sz="2000" i="1" dirty="0"/>
              <a:t> </a:t>
            </a:r>
            <a:r>
              <a:rPr lang="en-AU" sz="2000" i="1" dirty="0"/>
              <a:t> </a:t>
            </a:r>
            <a:r>
              <a:rPr lang="el-GR" sz="2000" i="1" dirty="0">
                <a:solidFill>
                  <a:srgbClr val="000000"/>
                </a:solidFill>
                <a:cs typeface="Arial"/>
              </a:rPr>
              <a:t>ιστορία</a:t>
            </a:r>
            <a:r>
              <a:rPr lang="en-AU" sz="2000" b="0" i="1" dirty="0">
                <a:effectLst/>
              </a:rPr>
              <a:t>;</a:t>
            </a:r>
            <a:endParaRPr lang="en-AU" sz="2000" i="1" dirty="0"/>
          </a:p>
          <a:p>
            <a:pPr>
              <a:lnSpc>
                <a:spcPct val="150000"/>
              </a:lnSpc>
              <a:spcAft>
                <a:spcPts val="600"/>
              </a:spcAft>
            </a:pPr>
            <a:r>
              <a:rPr lang="el-GR" sz="2000" b="0" i="1" dirty="0">
                <a:solidFill>
                  <a:srgbClr val="000000"/>
                </a:solidFill>
                <a:effectLst/>
              </a:rPr>
              <a:t>Έχω </a:t>
            </a:r>
            <a:r>
              <a:rPr lang="el-GR" sz="2000" i="1" dirty="0">
                <a:solidFill>
                  <a:srgbClr val="000000"/>
                </a:solidFill>
                <a:cs typeface="Arial"/>
              </a:rPr>
              <a:t>ιστορία</a:t>
            </a:r>
            <a:r>
              <a:rPr lang="el-GR" sz="2000" b="0" i="1" dirty="0">
                <a:solidFill>
                  <a:srgbClr val="000000"/>
                </a:solidFill>
                <a:effectLst/>
              </a:rPr>
              <a:t> την</a:t>
            </a:r>
            <a:r>
              <a:rPr lang="el-GR" sz="2000" b="0" i="1" dirty="0">
                <a:solidFill>
                  <a:srgbClr val="000000"/>
                </a:solidFill>
                <a:effectLst/>
                <a:cs typeface="Arial"/>
              </a:rPr>
              <a:t> </a:t>
            </a:r>
            <a:r>
              <a:rPr lang="el-GR" sz="2000" b="0" i="1" kern="1200" dirty="0">
                <a:solidFill>
                  <a:schemeClr val="accent2"/>
                </a:solidFill>
                <a:effectLst/>
                <a:latin typeface="+mn-lt"/>
                <a:ea typeface="+mn-ea"/>
                <a:cs typeface="+mn-cs"/>
              </a:rPr>
              <a:t>Δευτέρα</a:t>
            </a:r>
            <a:r>
              <a:rPr lang="el-GR" sz="1600" b="0" i="1" kern="1200" dirty="0">
                <a:solidFill>
                  <a:schemeClr val="accent2"/>
                </a:solidFill>
                <a:effectLst/>
                <a:latin typeface="+mn-lt"/>
                <a:ea typeface="+mn-ea"/>
                <a:cs typeface="+mn-cs"/>
              </a:rPr>
              <a:t> </a:t>
            </a:r>
            <a:r>
              <a:rPr lang="el-GR" sz="2000" i="1" dirty="0"/>
              <a:t>στη </a:t>
            </a:r>
            <a:r>
              <a:rPr lang="el-GR" sz="2000" i="1" dirty="0">
                <a:solidFill>
                  <a:schemeClr val="accent2"/>
                </a:solidFill>
              </a:rPr>
              <a:t>μία</a:t>
            </a:r>
            <a:r>
              <a:rPr lang="el-GR" sz="2000" b="0" i="1" dirty="0">
                <a:effectLst/>
              </a:rPr>
              <a:t>.</a:t>
            </a:r>
            <a:endParaRPr lang="el-GR" sz="2000" i="1" dirty="0"/>
          </a:p>
        </p:txBody>
      </p:sp>
      <p:sp>
        <p:nvSpPr>
          <p:cNvPr id="6" name="Content Placeholder 7">
            <a:extLst>
              <a:ext uri="{FF2B5EF4-FFF2-40B4-BE49-F238E27FC236}">
                <a16:creationId xmlns:a16="http://schemas.microsoft.com/office/drawing/2014/main" id="{9308A025-7F28-4FB8-4A9A-585B818BC5E6}"/>
              </a:ext>
            </a:extLst>
          </p:cNvPr>
          <p:cNvSpPr txBox="1">
            <a:spLocks/>
          </p:cNvSpPr>
          <p:nvPr/>
        </p:nvSpPr>
        <p:spPr>
          <a:xfrm>
            <a:off x="360000" y="3273425"/>
            <a:ext cx="4083046" cy="29464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a:t>
            </a:r>
            <a:r>
              <a:rPr lang="el-GR" sz="2000" i="1" dirty="0"/>
              <a:t>η </a:t>
            </a:r>
            <a:r>
              <a:rPr lang="el-GR" sz="2000" i="1" dirty="0">
                <a:solidFill>
                  <a:srgbClr val="000000"/>
                </a:solidFill>
                <a:cs typeface="Arial"/>
              </a:rPr>
              <a:t>ιστορία</a:t>
            </a:r>
            <a:r>
              <a:rPr lang="el-GR" sz="2000" b="0" i="1" dirty="0">
                <a:solidFill>
                  <a:srgbClr val="000000"/>
                </a:solidFill>
                <a:effectLst/>
              </a:rPr>
              <a:t>;</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endParaRPr lang="el-GR" sz="2000" i="1" dirty="0">
              <a:cs typeface="Arial"/>
            </a:endParaRPr>
          </a:p>
          <a:p>
            <a:pPr>
              <a:lnSpc>
                <a:spcPct val="150000"/>
              </a:lnSpc>
              <a:spcAft>
                <a:spcPts val="600"/>
              </a:spcAft>
            </a:pPr>
            <a:r>
              <a:rPr lang="el-GR" sz="2000" b="0" i="1" dirty="0">
                <a:solidFill>
                  <a:srgbClr val="000000"/>
                </a:solidFill>
                <a:effectLst/>
              </a:rPr>
              <a:t>Μου αρέσει λίγο.</a:t>
            </a:r>
            <a:endParaRPr lang="el-GR"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4" name="Table 3">
            <a:extLst>
              <a:ext uri="{FF2B5EF4-FFF2-40B4-BE49-F238E27FC236}">
                <a16:creationId xmlns:a16="http://schemas.microsoft.com/office/drawing/2014/main" id="{7C37D9A4-5549-D8BD-9287-26BC96A4953A}"/>
              </a:ext>
            </a:extLst>
          </p:cNvPr>
          <p:cNvGraphicFramePr>
            <a:graphicFrameLocks noGrp="1"/>
          </p:cNvGraphicFramePr>
          <p:nvPr>
            <p:extLst>
              <p:ext uri="{D42A27DB-BD31-4B8C-83A1-F6EECF244321}">
                <p14:modId xmlns:p14="http://schemas.microsoft.com/office/powerpoint/2010/main" val="2501776399"/>
              </p:ext>
            </p:extLst>
          </p:nvPr>
        </p:nvGraphicFramePr>
        <p:xfrm>
          <a:off x="4229242" y="1679922"/>
          <a:ext cx="3519714" cy="4209141"/>
        </p:xfrm>
        <a:graphic>
          <a:graphicData uri="http://schemas.openxmlformats.org/drawingml/2006/table">
            <a:tbl>
              <a:tblPr firstRow="1" bandRow="1">
                <a:tableStyleId>{72833802-FEF1-4C79-8D5D-14CF1EAF98D9}</a:tableStyleId>
              </a:tblPr>
              <a:tblGrid>
                <a:gridCol w="1759857">
                  <a:extLst>
                    <a:ext uri="{9D8B030D-6E8A-4147-A177-3AD203B41FA5}">
                      <a16:colId xmlns:a16="http://schemas.microsoft.com/office/drawing/2014/main" val="1351160326"/>
                    </a:ext>
                  </a:extLst>
                </a:gridCol>
                <a:gridCol w="1759857">
                  <a:extLst>
                    <a:ext uri="{9D8B030D-6E8A-4147-A177-3AD203B41FA5}">
                      <a16:colId xmlns:a16="http://schemas.microsoft.com/office/drawing/2014/main" val="2336441848"/>
                    </a:ext>
                  </a:extLst>
                </a:gridCol>
              </a:tblGrid>
              <a:tr h="395963">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dirty="0">
                          <a:solidFill>
                            <a:schemeClr val="bg1"/>
                          </a:solidFill>
                          <a:effectLst/>
                          <a:latin typeface="+mn-lt"/>
                          <a:ea typeface="+mn-ea"/>
                          <a:cs typeface="+mn-cs"/>
                        </a:rPr>
                        <a:t>Δευτέρα</a:t>
                      </a:r>
                      <a:endParaRPr lang="en-AU" b="1"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3443">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3443">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963">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3443">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3443">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3443">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History">
            <a:extLst>
              <a:ext uri="{FF2B5EF4-FFF2-40B4-BE49-F238E27FC236}">
                <a16:creationId xmlns:a16="http://schemas.microsoft.com/office/drawing/2014/main" id="{6F54A25F-C014-11B1-98C5-70D2967CAD4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504E95A-F120-4FD6-6160-830B12BD8CF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61971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DB20CF-2246-C1CD-D258-044C668FD556}"/>
              </a:ext>
            </a:extLst>
          </p:cNvPr>
          <p:cNvSpPr>
            <a:spLocks noGrp="1"/>
          </p:cNvSpPr>
          <p:nvPr>
            <p:ph type="title"/>
          </p:nvPr>
        </p:nvSpPr>
        <p:spPr/>
        <p:txBody>
          <a:bodyPr/>
          <a:lstStyle/>
          <a:p>
            <a:r>
              <a:rPr lang="el-GR" b="0" i="1" dirty="0">
                <a:effectLst/>
              </a:rPr>
              <a:t>το θέατρο</a:t>
            </a:r>
            <a:endParaRPr lang="it-IT" i="1" dirty="0"/>
          </a:p>
        </p:txBody>
      </p:sp>
      <p:pic>
        <p:nvPicPr>
          <p:cNvPr id="3" name="Picture Placeholder 2" descr="Drama">
            <a:extLst>
              <a:ext uri="{FF2B5EF4-FFF2-40B4-BE49-F238E27FC236}">
                <a16:creationId xmlns:a16="http://schemas.microsoft.com/office/drawing/2014/main" id="{8E335889-DF32-B4EB-55B9-AAEB78C9111B}"/>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p:blipFill>
        <p:spPr/>
      </p:pic>
      <p:sp>
        <p:nvSpPr>
          <p:cNvPr id="4" name="Slide Number Placeholder 3">
            <a:extLst>
              <a:ext uri="{FF2B5EF4-FFF2-40B4-BE49-F238E27FC236}">
                <a16:creationId xmlns:a16="http://schemas.microsoft.com/office/drawing/2014/main" id="{609D8DB2-3213-E8F6-4DCB-251FC46A055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79222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722B-A112-6611-B9D5-F6C6DAFC49E8}"/>
              </a:ext>
            </a:extLst>
          </p:cNvPr>
          <p:cNvSpPr>
            <a:spLocks noGrp="1"/>
          </p:cNvSpPr>
          <p:nvPr>
            <p:ph type="title"/>
          </p:nvPr>
        </p:nvSpPr>
        <p:spPr>
          <a:xfrm>
            <a:off x="360000" y="360000"/>
            <a:ext cx="10080000" cy="545601"/>
          </a:xfrm>
        </p:spPr>
        <p:txBody>
          <a:bodyPr/>
          <a:lstStyle/>
          <a:p>
            <a:r>
              <a:rPr lang="el-GR" sz="3600" b="0" i="1" dirty="0">
                <a:effectLst/>
              </a:rPr>
              <a:t>Τι ώρα έχεις</a:t>
            </a:r>
            <a:r>
              <a:rPr lang="el-GR" sz="3600" i="1" dirty="0"/>
              <a:t> </a:t>
            </a:r>
            <a:r>
              <a:rPr lang="el-GR" sz="3600" i="1" dirty="0">
                <a:cs typeface="Arial"/>
              </a:rPr>
              <a:t>ελληνικά</a:t>
            </a:r>
            <a:r>
              <a:rPr lang="en-AU" sz="3600" b="0" i="1" dirty="0">
                <a:effectLst/>
              </a:rPr>
              <a:t>;</a:t>
            </a:r>
            <a:br>
              <a:rPr lang="en-AU" sz="3600" i="1" dirty="0"/>
            </a:br>
            <a:br>
              <a:rPr lang="en-AU" sz="3600" i="1" dirty="0"/>
            </a:br>
            <a:br>
              <a:rPr lang="el-GR" sz="3600" i="1" dirty="0"/>
            </a:br>
            <a:endParaRPr lang="it-IT" i="1" dirty="0"/>
          </a:p>
        </p:txBody>
      </p:sp>
      <p:sp>
        <p:nvSpPr>
          <p:cNvPr id="11" name="Text Placeholder 8">
            <a:extLst>
              <a:ext uri="{FF2B5EF4-FFF2-40B4-BE49-F238E27FC236}">
                <a16:creationId xmlns:a16="http://schemas.microsoft.com/office/drawing/2014/main" id="{D0D89A1B-7F45-3020-74FE-65D272213456}"/>
              </a:ext>
            </a:extLst>
          </p:cNvPr>
          <p:cNvSpPr>
            <a:spLocks noGrp="1"/>
          </p:cNvSpPr>
          <p:nvPr>
            <p:ph type="body" sz="quarter" idx="18"/>
          </p:nvPr>
        </p:nvSpPr>
        <p:spPr>
          <a:xfrm>
            <a:off x="360000" y="982520"/>
            <a:ext cx="10080000" cy="310015"/>
          </a:xfrm>
        </p:spPr>
        <p:txBody>
          <a:bodyPr/>
          <a:lstStyle/>
          <a:p>
            <a:r>
              <a:rPr lang="en-AU" dirty="0"/>
              <a:t>When do you have …? Do you like …?</a:t>
            </a:r>
          </a:p>
        </p:txBody>
      </p:sp>
      <p:sp>
        <p:nvSpPr>
          <p:cNvPr id="10" name="Content Placeholder 7">
            <a:extLst>
              <a:ext uri="{FF2B5EF4-FFF2-40B4-BE49-F238E27FC236}">
                <a16:creationId xmlns:a16="http://schemas.microsoft.com/office/drawing/2014/main" id="{E8544590-D273-17EC-3B90-1427AF7BF928}"/>
              </a:ext>
            </a:extLst>
          </p:cNvPr>
          <p:cNvSpPr>
            <a:spLocks noGrp="1"/>
          </p:cNvSpPr>
          <p:nvPr>
            <p:ph sz="half" idx="1"/>
          </p:nvPr>
        </p:nvSpPr>
        <p:spPr>
          <a:xfrm>
            <a:off x="360000" y="1584000"/>
            <a:ext cx="3930646" cy="1684512"/>
          </a:xfrm>
        </p:spPr>
        <p:txBody>
          <a:bodyPr/>
          <a:lstStyle/>
          <a:p>
            <a:pPr>
              <a:lnSpc>
                <a:spcPct val="150000"/>
              </a:lnSpc>
              <a:spcAft>
                <a:spcPts val="600"/>
              </a:spcAft>
            </a:pPr>
            <a:r>
              <a:rPr lang="en-AU" sz="2000" i="1" dirty="0"/>
              <a:t>__ ___</a:t>
            </a:r>
            <a:r>
              <a:rPr lang="el-GR" sz="2000" b="0" i="1" dirty="0">
                <a:effectLst/>
              </a:rPr>
              <a:t> </a:t>
            </a:r>
            <a:r>
              <a:rPr lang="en-AU" sz="2000" i="1" dirty="0"/>
              <a:t>_____</a:t>
            </a:r>
            <a:r>
              <a:rPr lang="el-GR" sz="2000" i="1" dirty="0"/>
              <a:t> </a:t>
            </a:r>
            <a:r>
              <a:rPr lang="en-AU" sz="2000" i="1" dirty="0"/>
              <a:t> </a:t>
            </a:r>
            <a:r>
              <a:rPr lang="el-GR" sz="2000" i="1" dirty="0">
                <a:solidFill>
                  <a:srgbClr val="000000"/>
                </a:solidFill>
                <a:cs typeface="Arial"/>
              </a:rPr>
              <a:t>ελληνικά</a:t>
            </a:r>
            <a:r>
              <a:rPr lang="en-AU" sz="2000" b="0" i="1" dirty="0">
                <a:effectLst/>
              </a:rPr>
              <a:t>;</a:t>
            </a:r>
            <a:endParaRPr lang="en-AU" sz="2000" i="1" dirty="0"/>
          </a:p>
          <a:p>
            <a:pPr>
              <a:lnSpc>
                <a:spcPct val="150000"/>
              </a:lnSpc>
              <a:spcAft>
                <a:spcPts val="600"/>
              </a:spcAft>
            </a:pPr>
            <a:r>
              <a:rPr lang="el-GR" sz="2000" b="0" i="1" dirty="0">
                <a:solidFill>
                  <a:srgbClr val="000000"/>
                </a:solidFill>
                <a:effectLst/>
              </a:rPr>
              <a:t>Έχω </a:t>
            </a:r>
            <a:r>
              <a:rPr lang="el-GR" sz="2000" dirty="0">
                <a:solidFill>
                  <a:srgbClr val="000000"/>
                </a:solidFill>
                <a:cs typeface="Arial"/>
              </a:rPr>
              <a:t>ελληνικά</a:t>
            </a:r>
            <a:r>
              <a:rPr lang="el-GR" sz="2000" b="0" i="1" dirty="0">
                <a:solidFill>
                  <a:srgbClr val="000000"/>
                </a:solidFill>
                <a:effectLst/>
              </a:rPr>
              <a:t> την</a:t>
            </a:r>
            <a:r>
              <a:rPr lang="el-GR" sz="2000" b="0" i="1" dirty="0">
                <a:solidFill>
                  <a:srgbClr val="000000"/>
                </a:solidFill>
                <a:effectLst/>
                <a:cs typeface="Arial"/>
              </a:rPr>
              <a:t> </a:t>
            </a:r>
            <a:r>
              <a:rPr lang="el-GR" sz="2000" b="0" i="1" kern="1200" dirty="0">
                <a:solidFill>
                  <a:schemeClr val="accent2"/>
                </a:solidFill>
                <a:effectLst/>
                <a:ea typeface="+mn-ea"/>
                <a:cs typeface="+mn-cs"/>
              </a:rPr>
              <a:t>Δευτέρα</a:t>
            </a:r>
            <a:r>
              <a:rPr lang="el-GR" sz="1600" b="0" i="1" kern="1200" dirty="0">
                <a:solidFill>
                  <a:schemeClr val="accent2"/>
                </a:solidFill>
                <a:effectLst/>
                <a:ea typeface="+mn-ea"/>
                <a:cs typeface="+mn-cs"/>
              </a:rPr>
              <a:t> </a:t>
            </a:r>
            <a:r>
              <a:rPr lang="el-GR" sz="2000" i="1" dirty="0"/>
              <a:t>στη </a:t>
            </a:r>
            <a:r>
              <a:rPr lang="el-GR" sz="2000" i="1" dirty="0">
                <a:solidFill>
                  <a:schemeClr val="accent2"/>
                </a:solidFill>
              </a:rPr>
              <a:t>δέκα</a:t>
            </a:r>
            <a:r>
              <a:rPr lang="el-GR" sz="2000" b="0" i="1" dirty="0">
                <a:effectLst/>
              </a:rPr>
              <a:t>.</a:t>
            </a:r>
            <a:endParaRPr lang="el-GR" sz="2000" i="1" dirty="0"/>
          </a:p>
          <a:p>
            <a:endParaRPr lang="it-IT" dirty="0"/>
          </a:p>
        </p:txBody>
      </p:sp>
      <p:sp>
        <p:nvSpPr>
          <p:cNvPr id="6" name="Content Placeholder 7">
            <a:extLst>
              <a:ext uri="{FF2B5EF4-FFF2-40B4-BE49-F238E27FC236}">
                <a16:creationId xmlns:a16="http://schemas.microsoft.com/office/drawing/2014/main" id="{0A0219D1-813B-0F0E-35EF-CFE97DD53F2F}"/>
              </a:ext>
            </a:extLst>
          </p:cNvPr>
          <p:cNvSpPr txBox="1">
            <a:spLocks/>
          </p:cNvSpPr>
          <p:nvPr/>
        </p:nvSpPr>
        <p:spPr>
          <a:xfrm>
            <a:off x="360001" y="3268512"/>
            <a:ext cx="3930646" cy="294178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b="0" i="1" dirty="0">
                <a:solidFill>
                  <a:srgbClr val="000000"/>
                </a:solidFill>
                <a:effectLst/>
              </a:rPr>
              <a:t>Σου </a:t>
            </a:r>
            <a:r>
              <a:rPr lang="el-GR" sz="2000" i="1" dirty="0">
                <a:solidFill>
                  <a:srgbClr val="000000"/>
                </a:solidFill>
              </a:rPr>
              <a:t>αρέσει </a:t>
            </a:r>
            <a:r>
              <a:rPr lang="el-GR" sz="2000" b="0" i="1" dirty="0">
                <a:solidFill>
                  <a:srgbClr val="000000"/>
                </a:solidFill>
                <a:effectLst/>
              </a:rPr>
              <a:t>τα ελληνικά</a:t>
            </a:r>
            <a:r>
              <a:rPr lang="el-GR" sz="2000" dirty="0">
                <a:solidFill>
                  <a:srgbClr val="000000"/>
                </a:solidFill>
                <a:latin typeface="Arial"/>
                <a:cs typeface="Arial"/>
              </a:rPr>
              <a:t>;</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endParaRPr lang="el-GR"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a:p>
            <a:endParaRPr lang="it-IT" dirty="0"/>
          </a:p>
        </p:txBody>
      </p:sp>
      <p:graphicFrame>
        <p:nvGraphicFramePr>
          <p:cNvPr id="5" name="Table 4">
            <a:extLst>
              <a:ext uri="{FF2B5EF4-FFF2-40B4-BE49-F238E27FC236}">
                <a16:creationId xmlns:a16="http://schemas.microsoft.com/office/drawing/2014/main" id="{FCFD71A0-D5BA-5A57-3AD8-96F501130010}"/>
              </a:ext>
            </a:extLst>
          </p:cNvPr>
          <p:cNvGraphicFramePr>
            <a:graphicFrameLocks noGrp="1"/>
          </p:cNvGraphicFramePr>
          <p:nvPr>
            <p:extLst>
              <p:ext uri="{D42A27DB-BD31-4B8C-83A1-F6EECF244321}">
                <p14:modId xmlns:p14="http://schemas.microsoft.com/office/powerpoint/2010/main" val="735435566"/>
              </p:ext>
            </p:extLst>
          </p:nvPr>
        </p:nvGraphicFramePr>
        <p:xfrm>
          <a:off x="4453737" y="1830399"/>
          <a:ext cx="3447618" cy="4209141"/>
        </p:xfrm>
        <a:graphic>
          <a:graphicData uri="http://schemas.openxmlformats.org/drawingml/2006/table">
            <a:tbl>
              <a:tblPr firstRow="1" bandRow="1">
                <a:tableStyleId>{72833802-FEF1-4C79-8D5D-14CF1EAF98D9}</a:tableStyleId>
              </a:tblPr>
              <a:tblGrid>
                <a:gridCol w="1723809">
                  <a:extLst>
                    <a:ext uri="{9D8B030D-6E8A-4147-A177-3AD203B41FA5}">
                      <a16:colId xmlns:a16="http://schemas.microsoft.com/office/drawing/2014/main" val="1351160326"/>
                    </a:ext>
                  </a:extLst>
                </a:gridCol>
                <a:gridCol w="1723809">
                  <a:extLst>
                    <a:ext uri="{9D8B030D-6E8A-4147-A177-3AD203B41FA5}">
                      <a16:colId xmlns:a16="http://schemas.microsoft.com/office/drawing/2014/main" val="2336441848"/>
                    </a:ext>
                  </a:extLst>
                </a:gridCol>
              </a:tblGrid>
              <a:tr h="395963">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dirty="0">
                          <a:solidFill>
                            <a:schemeClr val="bg1"/>
                          </a:solidFill>
                          <a:effectLst/>
                          <a:latin typeface="+mn-lt"/>
                          <a:ea typeface="+mn-ea"/>
                          <a:cs typeface="+mn-cs"/>
                        </a:rPr>
                        <a:t>Δευτέρα</a:t>
                      </a:r>
                      <a:endParaRPr lang="en-AU" b="1"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3443">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3443">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963">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3443">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μαθηματικά</a:t>
                      </a:r>
                      <a:endParaRPr lang="en-AU" i="1"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3443">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3443">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7" name="Picture Placeholder 15" descr="Greek">
            <a:extLst>
              <a:ext uri="{FF2B5EF4-FFF2-40B4-BE49-F238E27FC236}">
                <a16:creationId xmlns:a16="http://schemas.microsoft.com/office/drawing/2014/main" id="{99B5E5B7-9E78-6B96-9E7C-4116184DE5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1198164">
            <a:off x="8511223" y="2062444"/>
            <a:ext cx="2419768" cy="3451557"/>
          </a:xfrm>
          <a:prstGeom prst="rect">
            <a:avLst/>
          </a:prstGeom>
          <a:ln w="76200">
            <a:solidFill>
              <a:schemeClr val="accent1">
                <a:lumMod val="50000"/>
                <a:lumOff val="50000"/>
              </a:schemeClr>
            </a:solidFill>
          </a:ln>
        </p:spPr>
      </p:pic>
      <p:sp>
        <p:nvSpPr>
          <p:cNvPr id="3" name="Slide Number Placeholder 2">
            <a:extLst>
              <a:ext uri="{FF2B5EF4-FFF2-40B4-BE49-F238E27FC236}">
                <a16:creationId xmlns:a16="http://schemas.microsoft.com/office/drawing/2014/main" id="{01109914-412D-1DBC-26FD-A0F4E7159C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9178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6DB7-5438-A586-71FC-EE4D23181368}"/>
              </a:ext>
            </a:extLst>
          </p:cNvPr>
          <p:cNvSpPr>
            <a:spLocks noGrp="1"/>
          </p:cNvSpPr>
          <p:nvPr>
            <p:ph type="title"/>
          </p:nvPr>
        </p:nvSpPr>
        <p:spPr>
          <a:xfrm>
            <a:off x="360000" y="360000"/>
            <a:ext cx="10080000" cy="545601"/>
          </a:xfrm>
        </p:spPr>
        <p:txBody>
          <a:bodyPr/>
          <a:lstStyle/>
          <a:p>
            <a:r>
              <a:rPr lang="el-GR" sz="3600" b="0" i="1" dirty="0">
                <a:effectLst/>
              </a:rPr>
              <a:t>Τι ώρα έχεις</a:t>
            </a:r>
            <a:r>
              <a:rPr lang="el-GR" sz="3600" i="1" dirty="0"/>
              <a:t> </a:t>
            </a:r>
            <a:r>
              <a:rPr lang="el-GR" i="1" dirty="0"/>
              <a:t>μαθηματικά</a:t>
            </a:r>
            <a:r>
              <a:rPr lang="en-AU" sz="3600" b="0" i="1" dirty="0">
                <a:effectLst/>
              </a:rPr>
              <a:t>;</a:t>
            </a:r>
            <a:br>
              <a:rPr lang="en-AU" sz="3600" i="1" dirty="0"/>
            </a:br>
            <a:endParaRPr lang="it-IT" sz="3600" i="1" dirty="0"/>
          </a:p>
        </p:txBody>
      </p:sp>
      <p:sp>
        <p:nvSpPr>
          <p:cNvPr id="11" name="Text Placeholder 8">
            <a:extLst>
              <a:ext uri="{FF2B5EF4-FFF2-40B4-BE49-F238E27FC236}">
                <a16:creationId xmlns:a16="http://schemas.microsoft.com/office/drawing/2014/main" id="{9E85FABA-0F5A-D8B1-0A50-7CC96009BBE9}"/>
              </a:ext>
            </a:extLst>
          </p:cNvPr>
          <p:cNvSpPr>
            <a:spLocks noGrp="1"/>
          </p:cNvSpPr>
          <p:nvPr>
            <p:ph type="body" sz="quarter" idx="18"/>
          </p:nvPr>
        </p:nvSpPr>
        <p:spPr>
          <a:xfrm>
            <a:off x="360000" y="982520"/>
            <a:ext cx="10080000" cy="310015"/>
          </a:xfrm>
        </p:spPr>
        <p:txBody>
          <a:bodyPr/>
          <a:lstStyle/>
          <a:p>
            <a:r>
              <a:rPr lang="en-AU" dirty="0"/>
              <a:t>When do you have …? Do you like …?</a:t>
            </a:r>
          </a:p>
        </p:txBody>
      </p:sp>
      <p:sp>
        <p:nvSpPr>
          <p:cNvPr id="10" name="Content Placeholder 7">
            <a:extLst>
              <a:ext uri="{FF2B5EF4-FFF2-40B4-BE49-F238E27FC236}">
                <a16:creationId xmlns:a16="http://schemas.microsoft.com/office/drawing/2014/main" id="{09070C88-44ED-BE76-D43D-FFDC95F400F9}"/>
              </a:ext>
            </a:extLst>
          </p:cNvPr>
          <p:cNvSpPr>
            <a:spLocks noGrp="1"/>
          </p:cNvSpPr>
          <p:nvPr>
            <p:ph sz="half" idx="1"/>
          </p:nvPr>
        </p:nvSpPr>
        <p:spPr>
          <a:xfrm>
            <a:off x="360000" y="1584000"/>
            <a:ext cx="3977538" cy="1452277"/>
          </a:xfrm>
        </p:spPr>
        <p:txBody>
          <a:bodyPr/>
          <a:lstStyle/>
          <a:p>
            <a:pPr>
              <a:lnSpc>
                <a:spcPct val="150000"/>
              </a:lnSpc>
              <a:spcAft>
                <a:spcPts val="600"/>
              </a:spcAft>
            </a:pPr>
            <a:r>
              <a:rPr lang="en-AU" sz="2000" i="1" dirty="0"/>
              <a:t>__ ___</a:t>
            </a:r>
            <a:r>
              <a:rPr lang="el-GR" sz="2000" b="0" i="1" dirty="0">
                <a:effectLst/>
              </a:rPr>
              <a:t> </a:t>
            </a:r>
            <a:r>
              <a:rPr lang="en-AU" sz="2000" i="1" dirty="0"/>
              <a:t>_____</a:t>
            </a:r>
            <a:r>
              <a:rPr lang="el-GR" sz="2000" i="1" dirty="0"/>
              <a:t> </a:t>
            </a:r>
            <a:r>
              <a:rPr lang="en-AU" sz="2000" i="1" dirty="0"/>
              <a:t> </a:t>
            </a:r>
            <a:r>
              <a:rPr lang="el-GR" sz="2000" i="1" dirty="0"/>
              <a:t>μαθηματικά</a:t>
            </a:r>
            <a:r>
              <a:rPr lang="en-AU" sz="2000" b="0" i="1" dirty="0">
                <a:effectLst/>
              </a:rPr>
              <a:t>;</a:t>
            </a:r>
            <a:endParaRPr lang="en-AU" sz="2000" i="1" dirty="0"/>
          </a:p>
          <a:p>
            <a:pPr>
              <a:lnSpc>
                <a:spcPct val="150000"/>
              </a:lnSpc>
              <a:spcAft>
                <a:spcPts val="600"/>
              </a:spcAft>
            </a:pPr>
            <a:r>
              <a:rPr lang="en-AU" sz="2000" i="1" dirty="0">
                <a:solidFill>
                  <a:srgbClr val="000000"/>
                </a:solidFill>
              </a:rPr>
              <a:t>___ __________</a:t>
            </a:r>
            <a:r>
              <a:rPr lang="en-AU" sz="2000" b="0" i="1" dirty="0">
                <a:solidFill>
                  <a:srgbClr val="000000"/>
                </a:solidFill>
                <a:effectLst/>
              </a:rPr>
              <a:t> </a:t>
            </a:r>
            <a:r>
              <a:rPr lang="el-GR" sz="2000" b="0" i="1" dirty="0">
                <a:solidFill>
                  <a:srgbClr val="000000"/>
                </a:solidFill>
                <a:effectLst/>
              </a:rPr>
              <a:t>την</a:t>
            </a:r>
            <a:r>
              <a:rPr lang="el-GR" sz="2000" b="0" i="1" dirty="0">
                <a:solidFill>
                  <a:srgbClr val="000000"/>
                </a:solidFill>
                <a:effectLst/>
                <a:cs typeface="Arial"/>
              </a:rPr>
              <a:t> </a:t>
            </a:r>
            <a:r>
              <a:rPr lang="el-GR" sz="2000" b="0" i="1" kern="1200" dirty="0">
                <a:solidFill>
                  <a:schemeClr val="accent2"/>
                </a:solidFill>
                <a:effectLst/>
                <a:latin typeface="+mn-lt"/>
                <a:ea typeface="+mn-ea"/>
                <a:cs typeface="+mn-cs"/>
              </a:rPr>
              <a:t>_____</a:t>
            </a:r>
            <a:r>
              <a:rPr lang="el-GR" sz="1600" b="0" i="1" kern="1200" dirty="0">
                <a:solidFill>
                  <a:schemeClr val="accent2"/>
                </a:solidFill>
                <a:effectLst/>
                <a:latin typeface="+mn-lt"/>
                <a:ea typeface="+mn-ea"/>
                <a:cs typeface="+mn-cs"/>
              </a:rPr>
              <a:t> </a:t>
            </a:r>
            <a:r>
              <a:rPr lang="el-GR" sz="2000" i="1" dirty="0"/>
              <a:t>στη </a:t>
            </a:r>
            <a:r>
              <a:rPr lang="el-GR" sz="2000" i="1" dirty="0">
                <a:solidFill>
                  <a:schemeClr val="accent2"/>
                </a:solidFill>
              </a:rPr>
              <a:t>_____</a:t>
            </a:r>
            <a:r>
              <a:rPr lang="el-GR" sz="2000" b="0" i="1" dirty="0">
                <a:effectLst/>
              </a:rPr>
              <a:t>.</a:t>
            </a:r>
            <a:endParaRPr lang="el-GR" sz="2000" i="1" dirty="0"/>
          </a:p>
        </p:txBody>
      </p:sp>
      <p:sp>
        <p:nvSpPr>
          <p:cNvPr id="5" name="Content Placeholder 7">
            <a:extLst>
              <a:ext uri="{FF2B5EF4-FFF2-40B4-BE49-F238E27FC236}">
                <a16:creationId xmlns:a16="http://schemas.microsoft.com/office/drawing/2014/main" id="{9734600B-C115-ED5C-1D44-3C4F32FD0173}"/>
              </a:ext>
            </a:extLst>
          </p:cNvPr>
          <p:cNvSpPr txBox="1">
            <a:spLocks/>
          </p:cNvSpPr>
          <p:nvPr/>
        </p:nvSpPr>
        <p:spPr>
          <a:xfrm>
            <a:off x="360000" y="3124108"/>
            <a:ext cx="3977538" cy="292787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i="1" dirty="0">
                <a:solidFill>
                  <a:srgbClr val="000000"/>
                </a:solidFill>
              </a:rPr>
              <a:t>___ ______</a:t>
            </a:r>
            <a:r>
              <a:rPr lang="el-GR" sz="2000" b="0" i="1" dirty="0">
                <a:solidFill>
                  <a:srgbClr val="000000"/>
                </a:solidFill>
                <a:effectLst/>
              </a:rPr>
              <a:t> τα </a:t>
            </a:r>
            <a:r>
              <a:rPr lang="el-GR" sz="2000" i="1" dirty="0"/>
              <a:t>μαθηματικά</a:t>
            </a:r>
            <a:r>
              <a:rPr lang="el-GR" sz="2000" dirty="0">
                <a:solidFill>
                  <a:srgbClr val="000000"/>
                </a:solidFill>
                <a:latin typeface="Arial"/>
                <a:cs typeface="Arial"/>
              </a:rPr>
              <a:t>;</a:t>
            </a:r>
            <a:endParaRPr lang="el-GR" sz="2000" i="1" dirty="0"/>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solidFill>
                  <a:srgbClr val="22272B"/>
                </a:solidFill>
              </a:rPr>
              <a:t>Όχι</a:t>
            </a:r>
            <a:r>
              <a:rPr lang="el-GR" sz="2000" i="1" dirty="0">
                <a:solidFill>
                  <a:srgbClr val="22272B"/>
                </a:solidFill>
                <a:cs typeface="Arial"/>
              </a:rPr>
              <a:t>, δε</a:t>
            </a:r>
            <a:r>
              <a:rPr lang="el-GR" sz="2000" b="0" i="1" dirty="0">
                <a:solidFill>
                  <a:srgbClr val="000000"/>
                </a:solidFill>
                <a:effectLst/>
                <a:cs typeface="Arial"/>
              </a:rPr>
              <a:t> μου αρέσει</a:t>
            </a:r>
            <a:r>
              <a:rPr lang="en-AU" sz="2000" b="0" i="1" dirty="0">
                <a:solidFill>
                  <a:srgbClr val="000000"/>
                </a:solidFill>
                <a:effectLst/>
                <a:cs typeface="Arial"/>
              </a:rPr>
              <a:t>.</a:t>
            </a:r>
            <a:endParaRPr lang="en-AU" sz="2000" i="1" dirty="0">
              <a:cs typeface="Arial"/>
            </a:endParaRP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6" name="Table 5">
            <a:extLst>
              <a:ext uri="{FF2B5EF4-FFF2-40B4-BE49-F238E27FC236}">
                <a16:creationId xmlns:a16="http://schemas.microsoft.com/office/drawing/2014/main" id="{2058C77E-674B-AE27-518E-10110113B917}"/>
              </a:ext>
            </a:extLst>
          </p:cNvPr>
          <p:cNvGraphicFramePr>
            <a:graphicFrameLocks noGrp="1"/>
          </p:cNvGraphicFramePr>
          <p:nvPr>
            <p:extLst>
              <p:ext uri="{D42A27DB-BD31-4B8C-83A1-F6EECF244321}">
                <p14:modId xmlns:p14="http://schemas.microsoft.com/office/powerpoint/2010/main" val="527464875"/>
              </p:ext>
            </p:extLst>
          </p:nvPr>
        </p:nvGraphicFramePr>
        <p:xfrm>
          <a:off x="4790987" y="1666339"/>
          <a:ext cx="3301678" cy="4209141"/>
        </p:xfrm>
        <a:graphic>
          <a:graphicData uri="http://schemas.openxmlformats.org/drawingml/2006/table">
            <a:tbl>
              <a:tblPr firstRow="1" bandRow="1">
                <a:tableStyleId>{72833802-FEF1-4C79-8D5D-14CF1EAF98D9}</a:tableStyleId>
              </a:tblPr>
              <a:tblGrid>
                <a:gridCol w="1650839">
                  <a:extLst>
                    <a:ext uri="{9D8B030D-6E8A-4147-A177-3AD203B41FA5}">
                      <a16:colId xmlns:a16="http://schemas.microsoft.com/office/drawing/2014/main" val="1351160326"/>
                    </a:ext>
                  </a:extLst>
                </a:gridCol>
                <a:gridCol w="1650839">
                  <a:extLst>
                    <a:ext uri="{9D8B030D-6E8A-4147-A177-3AD203B41FA5}">
                      <a16:colId xmlns:a16="http://schemas.microsoft.com/office/drawing/2014/main" val="1303356101"/>
                    </a:ext>
                  </a:extLst>
                </a:gridCol>
              </a:tblGrid>
              <a:tr h="395963">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noProof="0" dirty="0">
                          <a:solidFill>
                            <a:schemeClr val="bg1"/>
                          </a:solidFill>
                          <a:effectLst/>
                          <a:latin typeface="+mn-lt"/>
                          <a:ea typeface="+mn-ea"/>
                          <a:cs typeface="+mn-cs"/>
                        </a:rPr>
                        <a:t>Τρίτη</a:t>
                      </a:r>
                      <a:endParaRPr lang="el-GR" b="1" i="1" noProof="0"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3443">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dirty="0"/>
                        <a:t>μαθηματικά</a:t>
                      </a:r>
                      <a:endParaRPr lang="en-AU" i="1"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3443">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963">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3443">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3443">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err="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3443">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Mathematics">
            <a:extLst>
              <a:ext uri="{FF2B5EF4-FFF2-40B4-BE49-F238E27FC236}">
                <a16:creationId xmlns:a16="http://schemas.microsoft.com/office/drawing/2014/main" id="{DE8E9839-E9BE-BC26-989B-56CEE3E25D1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54EF1E2-F805-51CD-942B-E4C9ADE1AEF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41985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815B-6EDB-787B-BF5E-89CF54086957}"/>
              </a:ext>
            </a:extLst>
          </p:cNvPr>
          <p:cNvSpPr>
            <a:spLocks noGrp="1"/>
          </p:cNvSpPr>
          <p:nvPr>
            <p:ph type="title"/>
          </p:nvPr>
        </p:nvSpPr>
        <p:spPr>
          <a:xfrm>
            <a:off x="360000" y="360000"/>
            <a:ext cx="10080000" cy="545601"/>
          </a:xfrm>
        </p:spPr>
        <p:txBody>
          <a:bodyPr/>
          <a:lstStyle/>
          <a:p>
            <a:r>
              <a:rPr lang="el-GR" sz="3600" b="0" i="1" dirty="0">
                <a:effectLst/>
              </a:rPr>
              <a:t>Τι ώρα έχεις</a:t>
            </a:r>
            <a:r>
              <a:rPr lang="el-GR" sz="3600" i="1" dirty="0"/>
              <a:t> </a:t>
            </a:r>
            <a:r>
              <a:rPr lang="el-GR" sz="3600" b="0" i="1" dirty="0">
                <a:effectLst/>
                <a:cs typeface="Arial"/>
              </a:rPr>
              <a:t>επιστήμη</a:t>
            </a:r>
            <a:r>
              <a:rPr lang="en-AU" sz="3600" b="0" i="1" dirty="0">
                <a:effectLst/>
                <a:cs typeface="Arial"/>
              </a:rPr>
              <a:t>;</a:t>
            </a:r>
            <a:br>
              <a:rPr lang="en-AU" sz="3600" i="1" dirty="0">
                <a:latin typeface="Arial"/>
                <a:cs typeface="Arial"/>
              </a:rPr>
            </a:br>
            <a:br>
              <a:rPr lang="en-AU" sz="3600" i="1" dirty="0"/>
            </a:br>
            <a:endParaRPr lang="it-IT" sz="3600" i="1" dirty="0"/>
          </a:p>
        </p:txBody>
      </p:sp>
      <p:sp>
        <p:nvSpPr>
          <p:cNvPr id="7" name="Text Placeholder 8">
            <a:extLst>
              <a:ext uri="{FF2B5EF4-FFF2-40B4-BE49-F238E27FC236}">
                <a16:creationId xmlns:a16="http://schemas.microsoft.com/office/drawing/2014/main" id="{6975DE91-8CE6-70F1-5EDA-94BF55432570}"/>
              </a:ext>
            </a:extLst>
          </p:cNvPr>
          <p:cNvSpPr>
            <a:spLocks noGrp="1"/>
          </p:cNvSpPr>
          <p:nvPr>
            <p:ph type="body" sz="quarter" idx="18"/>
          </p:nvPr>
        </p:nvSpPr>
        <p:spPr>
          <a:xfrm>
            <a:off x="360000" y="982520"/>
            <a:ext cx="10080000" cy="310015"/>
          </a:xfrm>
        </p:spPr>
        <p:txBody>
          <a:bodyPr/>
          <a:lstStyle/>
          <a:p>
            <a:r>
              <a:rPr lang="en-AU" dirty="0"/>
              <a:t>When do you have…? Do you like…?</a:t>
            </a:r>
          </a:p>
        </p:txBody>
      </p:sp>
      <p:sp>
        <p:nvSpPr>
          <p:cNvPr id="12" name="Content Placeholder 7">
            <a:extLst>
              <a:ext uri="{FF2B5EF4-FFF2-40B4-BE49-F238E27FC236}">
                <a16:creationId xmlns:a16="http://schemas.microsoft.com/office/drawing/2014/main" id="{1389CFD2-FF57-7D0F-273F-94BDD0B3321A}"/>
              </a:ext>
            </a:extLst>
          </p:cNvPr>
          <p:cNvSpPr>
            <a:spLocks noGrp="1"/>
          </p:cNvSpPr>
          <p:nvPr>
            <p:ph sz="half" idx="1"/>
          </p:nvPr>
        </p:nvSpPr>
        <p:spPr>
          <a:xfrm>
            <a:off x="360000" y="1584000"/>
            <a:ext cx="4024431" cy="1616400"/>
          </a:xfrm>
        </p:spPr>
        <p:txBody>
          <a:bodyPr/>
          <a:lstStyle/>
          <a:p>
            <a:pPr>
              <a:lnSpc>
                <a:spcPct val="150000"/>
              </a:lnSpc>
            </a:pPr>
            <a:r>
              <a:rPr lang="en-AU" sz="2000" i="1" dirty="0"/>
              <a:t>__ ___</a:t>
            </a:r>
            <a:r>
              <a:rPr lang="el-GR" sz="2000" b="0" i="1" dirty="0">
                <a:effectLst/>
              </a:rPr>
              <a:t> </a:t>
            </a:r>
            <a:r>
              <a:rPr lang="en-AU" sz="2000" i="1" dirty="0"/>
              <a:t>_____</a:t>
            </a:r>
            <a:r>
              <a:rPr lang="el-GR" sz="2000" i="1" dirty="0"/>
              <a:t> </a:t>
            </a:r>
            <a:r>
              <a:rPr lang="el-GR" sz="2000" b="0" i="1" dirty="0">
                <a:solidFill>
                  <a:srgbClr val="000000"/>
                </a:solidFill>
                <a:effectLst/>
                <a:cs typeface="Arial"/>
              </a:rPr>
              <a:t>επιστήμη</a:t>
            </a:r>
            <a:r>
              <a:rPr lang="en-AU" sz="2000" b="0" i="1" dirty="0">
                <a:solidFill>
                  <a:srgbClr val="000000"/>
                </a:solidFill>
                <a:effectLst/>
                <a:cs typeface="Arial"/>
              </a:rPr>
              <a:t>;</a:t>
            </a:r>
            <a:endParaRPr lang="en-AU" sz="2000" i="1" dirty="0">
              <a:cs typeface="Arial"/>
            </a:endParaRPr>
          </a:p>
          <a:p>
            <a:pPr>
              <a:lnSpc>
                <a:spcPct val="150000"/>
              </a:lnSpc>
            </a:pPr>
            <a:r>
              <a:rPr lang="en-AU" sz="2000" i="1" dirty="0"/>
              <a:t>__ </a:t>
            </a:r>
            <a:r>
              <a:rPr lang="el-GR" sz="2000" b="0" i="1" dirty="0">
                <a:solidFill>
                  <a:srgbClr val="000000"/>
                </a:solidFill>
                <a:effectLst/>
                <a:cs typeface="Arial"/>
              </a:rPr>
              <a:t>επιστήμη</a:t>
            </a:r>
            <a:r>
              <a:rPr lang="en-AU" sz="2000" i="1" dirty="0"/>
              <a:t> _____ ____ </a:t>
            </a:r>
            <a:r>
              <a:rPr lang="el-GR" sz="2000" i="1" dirty="0"/>
              <a:t>στις </a:t>
            </a:r>
            <a:r>
              <a:rPr lang="el-GR" sz="2000" i="1" dirty="0">
                <a:solidFill>
                  <a:schemeClr val="accent2"/>
                </a:solidFill>
              </a:rPr>
              <a:t>δέκα</a:t>
            </a:r>
            <a:r>
              <a:rPr lang="el-GR" sz="2000" i="1" dirty="0"/>
              <a:t>.</a:t>
            </a:r>
          </a:p>
        </p:txBody>
      </p:sp>
      <p:sp>
        <p:nvSpPr>
          <p:cNvPr id="10" name="Content Placeholder 7">
            <a:extLst>
              <a:ext uri="{FF2B5EF4-FFF2-40B4-BE49-F238E27FC236}">
                <a16:creationId xmlns:a16="http://schemas.microsoft.com/office/drawing/2014/main" id="{33351BEF-BBA6-DAEA-1EC7-69D316B4BE19}"/>
              </a:ext>
            </a:extLst>
          </p:cNvPr>
          <p:cNvSpPr txBox="1">
            <a:spLocks/>
          </p:cNvSpPr>
          <p:nvPr/>
        </p:nvSpPr>
        <p:spPr>
          <a:xfrm>
            <a:off x="360000" y="3329165"/>
            <a:ext cx="4024431" cy="290970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pPr>
            <a:r>
              <a:rPr lang="el-GR" sz="2000" i="1" dirty="0"/>
              <a:t>Σου αρέσει η επιστήμη;</a:t>
            </a:r>
          </a:p>
          <a:p>
            <a:pPr>
              <a:lnSpc>
                <a:spcPct val="150000"/>
              </a:lnSpc>
              <a:spcAft>
                <a:spcPts val="600"/>
              </a:spcAft>
            </a:pPr>
            <a:r>
              <a:rPr lang="el-GR" sz="2000" i="1" dirty="0">
                <a:solidFill>
                  <a:srgbClr val="22272B"/>
                </a:solidFill>
                <a:cs typeface="Arial"/>
              </a:rPr>
              <a:t>Ναι, μ</a:t>
            </a:r>
            <a:r>
              <a:rPr lang="el-GR" sz="2000" i="1" dirty="0">
                <a:solidFill>
                  <a:srgbClr val="000000"/>
                </a:solidFill>
                <a:cs typeface="Arial"/>
              </a:rPr>
              <a:t>ου</a:t>
            </a:r>
            <a:r>
              <a:rPr lang="el-GR" sz="2000" b="0" i="1" dirty="0">
                <a:solidFill>
                  <a:srgbClr val="000000"/>
                </a:solidFill>
                <a:effectLst/>
                <a:cs typeface="Arial"/>
              </a:rPr>
              <a:t> αρέσει πολύ. </a:t>
            </a:r>
            <a:endParaRPr lang="el-GR" sz="2000" i="1" dirty="0">
              <a:cs typeface="Arial"/>
            </a:endParaRPr>
          </a:p>
          <a:p>
            <a:pPr>
              <a:lnSpc>
                <a:spcPct val="150000"/>
              </a:lnSpc>
              <a:spcAft>
                <a:spcPts val="600"/>
              </a:spcAft>
            </a:pPr>
            <a:r>
              <a:rPr lang="el-GR" sz="2000" i="1" dirty="0"/>
              <a:t>Δε μου αρέσει. </a:t>
            </a:r>
          </a:p>
          <a:p>
            <a:pPr>
              <a:lnSpc>
                <a:spcPct val="150000"/>
              </a:lnSpc>
              <a:spcAft>
                <a:spcPts val="600"/>
              </a:spcAft>
            </a:pPr>
            <a:r>
              <a:rPr lang="el-GR" sz="2000" b="0" i="1" dirty="0">
                <a:solidFill>
                  <a:srgbClr val="000000"/>
                </a:solidFill>
                <a:effectLst/>
              </a:rPr>
              <a:t>Μου αρέσει λίγο</a:t>
            </a:r>
            <a:r>
              <a:rPr lang="en-AU" sz="2000" b="0" i="1" dirty="0">
                <a:solidFill>
                  <a:srgbClr val="000000"/>
                </a:solidFill>
                <a:effectLst/>
              </a:rPr>
              <a:t>.</a:t>
            </a:r>
            <a:endParaRPr lang="en-AU" sz="2000" i="1" dirty="0"/>
          </a:p>
          <a:p>
            <a:pPr>
              <a:lnSpc>
                <a:spcPct val="150000"/>
              </a:lnSpc>
              <a:spcAft>
                <a:spcPts val="600"/>
              </a:spcAft>
            </a:pPr>
            <a:r>
              <a:rPr lang="el-GR" sz="2000" i="1" dirty="0">
                <a:solidFill>
                  <a:srgbClr val="000000"/>
                </a:solidFill>
              </a:rPr>
              <a:t>Δε</a:t>
            </a:r>
            <a:r>
              <a:rPr lang="el-GR" sz="2000" b="0" i="1" dirty="0">
                <a:solidFill>
                  <a:srgbClr val="000000"/>
                </a:solidFill>
                <a:effectLst/>
              </a:rPr>
              <a:t> μου αρέσει καθόλου</a:t>
            </a:r>
            <a:r>
              <a:rPr lang="en-AU" sz="2000" b="0" i="1" dirty="0">
                <a:solidFill>
                  <a:srgbClr val="000000"/>
                </a:solidFill>
                <a:effectLst/>
              </a:rPr>
              <a:t>.</a:t>
            </a:r>
            <a:endParaRPr lang="en-AU" sz="2000" i="1" dirty="0"/>
          </a:p>
        </p:txBody>
      </p:sp>
      <p:graphicFrame>
        <p:nvGraphicFramePr>
          <p:cNvPr id="4" name="Table 3">
            <a:extLst>
              <a:ext uri="{FF2B5EF4-FFF2-40B4-BE49-F238E27FC236}">
                <a16:creationId xmlns:a16="http://schemas.microsoft.com/office/drawing/2014/main" id="{5D6E2207-5CB6-1086-D1E8-925494CD77B9}"/>
              </a:ext>
            </a:extLst>
          </p:cNvPr>
          <p:cNvGraphicFramePr>
            <a:graphicFrameLocks noGrp="1"/>
          </p:cNvGraphicFramePr>
          <p:nvPr>
            <p:extLst>
              <p:ext uri="{D42A27DB-BD31-4B8C-83A1-F6EECF244321}">
                <p14:modId xmlns:p14="http://schemas.microsoft.com/office/powerpoint/2010/main" val="2944373746"/>
              </p:ext>
            </p:extLst>
          </p:nvPr>
        </p:nvGraphicFramePr>
        <p:xfrm>
          <a:off x="4585711" y="1708945"/>
          <a:ext cx="3507692" cy="4329218"/>
        </p:xfrm>
        <a:graphic>
          <a:graphicData uri="http://schemas.openxmlformats.org/drawingml/2006/table">
            <a:tbl>
              <a:tblPr firstRow="1" bandRow="1">
                <a:tableStyleId>{72833802-FEF1-4C79-8D5D-14CF1EAF98D9}</a:tableStyleId>
              </a:tblPr>
              <a:tblGrid>
                <a:gridCol w="1753846">
                  <a:extLst>
                    <a:ext uri="{9D8B030D-6E8A-4147-A177-3AD203B41FA5}">
                      <a16:colId xmlns:a16="http://schemas.microsoft.com/office/drawing/2014/main" val="1351160326"/>
                    </a:ext>
                  </a:extLst>
                </a:gridCol>
                <a:gridCol w="1753846">
                  <a:extLst>
                    <a:ext uri="{9D8B030D-6E8A-4147-A177-3AD203B41FA5}">
                      <a16:colId xmlns:a16="http://schemas.microsoft.com/office/drawing/2014/main" val="1303356101"/>
                    </a:ext>
                  </a:extLst>
                </a:gridCol>
              </a:tblGrid>
              <a:tr h="407259">
                <a:tc>
                  <a:txBody>
                    <a:bodyPr/>
                    <a:lstStyle/>
                    <a:p>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Τρίτη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702940">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702940">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407259">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702940">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702940">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702940">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Science">
            <a:extLst>
              <a:ext uri="{FF2B5EF4-FFF2-40B4-BE49-F238E27FC236}">
                <a16:creationId xmlns:a16="http://schemas.microsoft.com/office/drawing/2014/main" id="{70141CFE-7702-E546-1103-07E4D2506DC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6EF62A6-3BA4-0DD1-25C2-DF9E6139F06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71715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65F3-2365-71CC-3AE6-951315281ECF}"/>
              </a:ext>
            </a:extLst>
          </p:cNvPr>
          <p:cNvSpPr>
            <a:spLocks noGrp="1"/>
          </p:cNvSpPr>
          <p:nvPr>
            <p:ph type="title"/>
          </p:nvPr>
        </p:nvSpPr>
        <p:spPr/>
        <p:txBody>
          <a:bodyPr/>
          <a:lstStyle/>
          <a:p>
            <a:r>
              <a:rPr lang="el-GR" sz="3600" b="0" i="1" dirty="0">
                <a:effectLst/>
              </a:rPr>
              <a:t>Τι ώρα έχεις</a:t>
            </a:r>
            <a:r>
              <a:rPr lang="el-GR" sz="3600" i="1" dirty="0"/>
              <a:t> </a:t>
            </a:r>
            <a:r>
              <a:rPr lang="el-GR" b="0" i="1" dirty="0">
                <a:effectLst/>
              </a:rPr>
              <a:t>μουσική</a:t>
            </a:r>
            <a:r>
              <a:rPr lang="en-AU" b="0" i="1" dirty="0">
                <a:effectLst/>
              </a:rPr>
              <a:t>;</a:t>
            </a:r>
            <a:endParaRPr lang="it-IT" sz="3600" i="1" dirty="0"/>
          </a:p>
        </p:txBody>
      </p:sp>
      <p:sp>
        <p:nvSpPr>
          <p:cNvPr id="8" name="Text Placeholder 8">
            <a:extLst>
              <a:ext uri="{FF2B5EF4-FFF2-40B4-BE49-F238E27FC236}">
                <a16:creationId xmlns:a16="http://schemas.microsoft.com/office/drawing/2014/main" id="{175B6557-81C4-C8AC-FA82-6E9343087314}"/>
              </a:ext>
            </a:extLst>
          </p:cNvPr>
          <p:cNvSpPr>
            <a:spLocks noGrp="1"/>
          </p:cNvSpPr>
          <p:nvPr>
            <p:ph type="body" sz="quarter" idx="18"/>
          </p:nvPr>
        </p:nvSpPr>
        <p:spPr/>
        <p:txBody>
          <a:bodyPr/>
          <a:lstStyle/>
          <a:p>
            <a:r>
              <a:rPr lang="en-AU" dirty="0"/>
              <a:t>When do you have …? Do you like …?</a:t>
            </a:r>
          </a:p>
        </p:txBody>
      </p:sp>
      <p:graphicFrame>
        <p:nvGraphicFramePr>
          <p:cNvPr id="4" name="Table 3">
            <a:extLst>
              <a:ext uri="{FF2B5EF4-FFF2-40B4-BE49-F238E27FC236}">
                <a16:creationId xmlns:a16="http://schemas.microsoft.com/office/drawing/2014/main" id="{8728CB9C-808E-7FC9-A854-5EE7E6954BED}"/>
              </a:ext>
            </a:extLst>
          </p:cNvPr>
          <p:cNvGraphicFramePr>
            <a:graphicFrameLocks noGrp="1"/>
          </p:cNvGraphicFramePr>
          <p:nvPr>
            <p:extLst>
              <p:ext uri="{D42A27DB-BD31-4B8C-83A1-F6EECF244321}">
                <p14:modId xmlns:p14="http://schemas.microsoft.com/office/powerpoint/2010/main" val="1727215131"/>
              </p:ext>
            </p:extLst>
          </p:nvPr>
        </p:nvGraphicFramePr>
        <p:xfrm>
          <a:off x="4325372" y="1684633"/>
          <a:ext cx="3541256" cy="4199719"/>
        </p:xfrm>
        <a:graphic>
          <a:graphicData uri="http://schemas.openxmlformats.org/drawingml/2006/table">
            <a:tbl>
              <a:tblPr firstRow="1" bandRow="1">
                <a:tableStyleId>{72833802-FEF1-4C79-8D5D-14CF1EAF98D9}</a:tableStyleId>
              </a:tblPr>
              <a:tblGrid>
                <a:gridCol w="1770628">
                  <a:extLst>
                    <a:ext uri="{9D8B030D-6E8A-4147-A177-3AD203B41FA5}">
                      <a16:colId xmlns:a16="http://schemas.microsoft.com/office/drawing/2014/main" val="1351160326"/>
                    </a:ext>
                  </a:extLst>
                </a:gridCol>
                <a:gridCol w="1770628">
                  <a:extLst>
                    <a:ext uri="{9D8B030D-6E8A-4147-A177-3AD203B41FA5}">
                      <a16:colId xmlns:a16="http://schemas.microsoft.com/office/drawing/2014/main" val="2926106802"/>
                    </a:ext>
                  </a:extLst>
                </a:gridCol>
              </a:tblGrid>
              <a:tr h="39507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Τετάρτη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1913">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ελληνικά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1913">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077">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1913">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1913">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1913">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μουσική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10" name="Picture Placeholder 9" descr="Music">
            <a:extLst>
              <a:ext uri="{FF2B5EF4-FFF2-40B4-BE49-F238E27FC236}">
                <a16:creationId xmlns:a16="http://schemas.microsoft.com/office/drawing/2014/main" id="{6C09BBD3-B08D-D4E5-49E8-B0DDA4C817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FDAB18B-7239-0CD9-C6B0-FA40259DB90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21468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892F-7609-13E9-A6E8-F7C700EA45D3}"/>
              </a:ext>
            </a:extLst>
          </p:cNvPr>
          <p:cNvSpPr>
            <a:spLocks noGrp="1"/>
          </p:cNvSpPr>
          <p:nvPr>
            <p:ph type="title"/>
          </p:nvPr>
        </p:nvSpPr>
        <p:spPr/>
        <p:txBody>
          <a:bodyPr/>
          <a:lstStyle/>
          <a:p>
            <a:r>
              <a:rPr lang="el-GR" sz="3600" b="0" i="1" dirty="0">
                <a:effectLst/>
              </a:rPr>
              <a:t>Τι ώρα έχεις</a:t>
            </a:r>
            <a:r>
              <a:rPr lang="el-GR" sz="3600" i="1" dirty="0"/>
              <a:t> </a:t>
            </a:r>
            <a:r>
              <a:rPr lang="el-GR" b="0" i="1" dirty="0">
                <a:effectLst/>
              </a:rPr>
              <a:t>φυσική αγωγη</a:t>
            </a:r>
            <a:r>
              <a:rPr lang="en-AU" b="0" i="1" dirty="0">
                <a:effectLst/>
              </a:rPr>
              <a:t>;</a:t>
            </a:r>
            <a:endParaRPr lang="it-IT" sz="3600" i="1" dirty="0"/>
          </a:p>
        </p:txBody>
      </p:sp>
      <p:sp>
        <p:nvSpPr>
          <p:cNvPr id="6" name="Text Placeholder 8">
            <a:extLst>
              <a:ext uri="{FF2B5EF4-FFF2-40B4-BE49-F238E27FC236}">
                <a16:creationId xmlns:a16="http://schemas.microsoft.com/office/drawing/2014/main" id="{55F31122-7034-0183-EA74-0832E82352AF}"/>
              </a:ext>
            </a:extLst>
          </p:cNvPr>
          <p:cNvSpPr>
            <a:spLocks noGrp="1"/>
          </p:cNvSpPr>
          <p:nvPr>
            <p:ph type="body" sz="quarter" idx="18"/>
          </p:nvPr>
        </p:nvSpPr>
        <p:spPr/>
        <p:txBody>
          <a:bodyPr/>
          <a:lstStyle/>
          <a:p>
            <a:r>
              <a:rPr lang="en-AU" dirty="0"/>
              <a:t>When do you have …? Do you like …?</a:t>
            </a:r>
          </a:p>
        </p:txBody>
      </p:sp>
      <p:graphicFrame>
        <p:nvGraphicFramePr>
          <p:cNvPr id="4" name="Table 3">
            <a:extLst>
              <a:ext uri="{FF2B5EF4-FFF2-40B4-BE49-F238E27FC236}">
                <a16:creationId xmlns:a16="http://schemas.microsoft.com/office/drawing/2014/main" id="{3B8707E7-13C9-BD0D-A84B-95212BCE7276}"/>
              </a:ext>
            </a:extLst>
          </p:cNvPr>
          <p:cNvGraphicFramePr>
            <a:graphicFrameLocks noGrp="1"/>
          </p:cNvGraphicFramePr>
          <p:nvPr>
            <p:extLst>
              <p:ext uri="{D42A27DB-BD31-4B8C-83A1-F6EECF244321}">
                <p14:modId xmlns:p14="http://schemas.microsoft.com/office/powerpoint/2010/main" val="1626358580"/>
              </p:ext>
            </p:extLst>
          </p:nvPr>
        </p:nvGraphicFramePr>
        <p:xfrm>
          <a:off x="4417786" y="1681995"/>
          <a:ext cx="3356428" cy="4204996"/>
        </p:xfrm>
        <a:graphic>
          <a:graphicData uri="http://schemas.openxmlformats.org/drawingml/2006/table">
            <a:tbl>
              <a:tblPr firstRow="1" bandRow="1">
                <a:tableStyleId>{72833802-FEF1-4C79-8D5D-14CF1EAF98D9}</a:tableStyleId>
              </a:tblPr>
              <a:tblGrid>
                <a:gridCol w="1678214">
                  <a:extLst>
                    <a:ext uri="{9D8B030D-6E8A-4147-A177-3AD203B41FA5}">
                      <a16:colId xmlns:a16="http://schemas.microsoft.com/office/drawing/2014/main" val="1351160326"/>
                    </a:ext>
                  </a:extLst>
                </a:gridCol>
                <a:gridCol w="1678214">
                  <a:extLst>
                    <a:ext uri="{9D8B030D-6E8A-4147-A177-3AD203B41FA5}">
                      <a16:colId xmlns:a16="http://schemas.microsoft.com/office/drawing/2014/main" val="1303356101"/>
                    </a:ext>
                  </a:extLst>
                </a:gridCol>
              </a:tblGrid>
              <a:tr h="39557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i="1" dirty="0"/>
                        <a:t>Τρίτη</a:t>
                      </a:r>
                      <a:endParaRPr lang="en-AU"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682770">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μαθηματικά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682770">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επιστήμη</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395573">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682770">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noProof="0">
                          <a:solidFill>
                            <a:schemeClr val="tx1"/>
                          </a:solidFill>
                          <a:effectLst/>
                          <a:latin typeface="+mn-lt"/>
                          <a:ea typeface="+mn-ea"/>
                          <a:cs typeface="+mn-cs"/>
                        </a:rPr>
                        <a:t>φυσική αγωγη</a:t>
                      </a:r>
                      <a:endParaRPr lang="el-GR" i="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682770">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noProof="0" dirty="0">
                          <a:solidFill>
                            <a:schemeClr val="tx1"/>
                          </a:solidFill>
                          <a:effectLst/>
                          <a:latin typeface="+mn-lt"/>
                          <a:ea typeface="+mn-ea"/>
                          <a:cs typeface="+mn-cs"/>
                        </a:rPr>
                        <a:t>φυσική αγωγη</a:t>
                      </a:r>
                      <a:endParaRPr lang="el-GR" i="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682770">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ιστορία</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Physical education">
            <a:extLst>
              <a:ext uri="{FF2B5EF4-FFF2-40B4-BE49-F238E27FC236}">
                <a16:creationId xmlns:a16="http://schemas.microsoft.com/office/drawing/2014/main" id="{20D7E23F-0C5F-15AB-A290-B554319596E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3AFC902-E4EF-54AD-A249-20AEA7F7F43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144792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6DD2-0DE4-3BEE-9504-58A9B96B4508}"/>
              </a:ext>
            </a:extLst>
          </p:cNvPr>
          <p:cNvSpPr>
            <a:spLocks noGrp="1"/>
          </p:cNvSpPr>
          <p:nvPr>
            <p:ph type="title"/>
          </p:nvPr>
        </p:nvSpPr>
        <p:spPr/>
        <p:txBody>
          <a:bodyPr/>
          <a:lstStyle/>
          <a:p>
            <a:r>
              <a:rPr lang="el-GR" sz="3600" b="0" i="1" dirty="0">
                <a:effectLst/>
              </a:rPr>
              <a:t>Τι ώρα έχεις</a:t>
            </a:r>
            <a:r>
              <a:rPr lang="el-GR" sz="3600" i="1" dirty="0"/>
              <a:t> </a:t>
            </a:r>
            <a:r>
              <a:rPr lang="el-GR" i="1" dirty="0"/>
              <a:t>πληροφορική</a:t>
            </a:r>
            <a:r>
              <a:rPr lang="en-AU" i="1" dirty="0"/>
              <a:t>;</a:t>
            </a:r>
            <a:endParaRPr lang="it-IT" i="1" dirty="0"/>
          </a:p>
        </p:txBody>
      </p:sp>
      <p:sp>
        <p:nvSpPr>
          <p:cNvPr id="6" name="Text Placeholder 8">
            <a:extLst>
              <a:ext uri="{FF2B5EF4-FFF2-40B4-BE49-F238E27FC236}">
                <a16:creationId xmlns:a16="http://schemas.microsoft.com/office/drawing/2014/main" id="{1EAE35B4-DFE8-7B7E-5908-D0F08C3EF238}"/>
              </a:ext>
            </a:extLst>
          </p:cNvPr>
          <p:cNvSpPr>
            <a:spLocks noGrp="1"/>
          </p:cNvSpPr>
          <p:nvPr>
            <p:ph type="body" sz="quarter" idx="18"/>
          </p:nvPr>
        </p:nvSpPr>
        <p:spPr/>
        <p:txBody>
          <a:bodyPr/>
          <a:lstStyle/>
          <a:p>
            <a:r>
              <a:rPr lang="en-AU" dirty="0"/>
              <a:t>When do you have …? Do you like …?</a:t>
            </a:r>
          </a:p>
        </p:txBody>
      </p:sp>
      <p:graphicFrame>
        <p:nvGraphicFramePr>
          <p:cNvPr id="4" name="Table 3">
            <a:extLst>
              <a:ext uri="{FF2B5EF4-FFF2-40B4-BE49-F238E27FC236}">
                <a16:creationId xmlns:a16="http://schemas.microsoft.com/office/drawing/2014/main" id="{604404B0-A85F-9B7C-AAC1-506B06134373}"/>
              </a:ext>
            </a:extLst>
          </p:cNvPr>
          <p:cNvGraphicFramePr>
            <a:graphicFrameLocks noGrp="1"/>
          </p:cNvGraphicFramePr>
          <p:nvPr>
            <p:extLst>
              <p:ext uri="{D42A27DB-BD31-4B8C-83A1-F6EECF244321}">
                <p14:modId xmlns:p14="http://schemas.microsoft.com/office/powerpoint/2010/main" val="1236109915"/>
              </p:ext>
            </p:extLst>
          </p:nvPr>
        </p:nvGraphicFramePr>
        <p:xfrm>
          <a:off x="4669443" y="1583421"/>
          <a:ext cx="3228292" cy="4402143"/>
        </p:xfrm>
        <a:graphic>
          <a:graphicData uri="http://schemas.openxmlformats.org/drawingml/2006/table">
            <a:tbl>
              <a:tblPr firstRow="1" bandRow="1">
                <a:tableStyleId>{72833802-FEF1-4C79-8D5D-14CF1EAF98D9}</a:tableStyleId>
              </a:tblPr>
              <a:tblGrid>
                <a:gridCol w="1614146">
                  <a:extLst>
                    <a:ext uri="{9D8B030D-6E8A-4147-A177-3AD203B41FA5}">
                      <a16:colId xmlns:a16="http://schemas.microsoft.com/office/drawing/2014/main" val="1351160326"/>
                    </a:ext>
                  </a:extLst>
                </a:gridCol>
                <a:gridCol w="1614146">
                  <a:extLst>
                    <a:ext uri="{9D8B030D-6E8A-4147-A177-3AD203B41FA5}">
                      <a16:colId xmlns:a16="http://schemas.microsoft.com/office/drawing/2014/main" val="1923598019"/>
                    </a:ext>
                  </a:extLst>
                </a:gridCol>
              </a:tblGrid>
              <a:tr h="414119">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l-GR" i="1" dirty="0"/>
                        <a:t>Χρόνος</a:t>
                      </a:r>
                      <a:endParaRPr lang="en-AU" i="1" dirty="0"/>
                    </a:p>
                  </a:txBody>
                  <a:tcPr>
                    <a:lnB w="12700" cap="flat" cmpd="sng" algn="ctr">
                      <a:solidFill>
                        <a:schemeClr val="tx1"/>
                      </a:solidFill>
                      <a:prstDash val="solid"/>
                      <a:round/>
                      <a:headEnd type="none" w="med" len="med"/>
                      <a:tailEnd type="none" w="med" len="med"/>
                    </a:lnB>
                    <a:solidFill>
                      <a:schemeClr val="accent1"/>
                    </a:solidFill>
                  </a:tcPr>
                </a:tc>
                <a:tc>
                  <a:txBody>
                    <a:bodyPr/>
                    <a:lstStyle/>
                    <a:p>
                      <a:r>
                        <a:rPr lang="el-GR" sz="1800" b="1" i="1" kern="1200" dirty="0">
                          <a:solidFill>
                            <a:schemeClr val="bg1"/>
                          </a:solidFill>
                          <a:effectLst/>
                          <a:latin typeface="+mn-lt"/>
                          <a:ea typeface="+mn-ea"/>
                          <a:cs typeface="+mn-cs"/>
                        </a:rPr>
                        <a:t>Παρασκευή</a:t>
                      </a:r>
                      <a:endParaRPr lang="en-AU" b="1" i="1" dirty="0"/>
                    </a:p>
                  </a:txBody>
                  <a:tcP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719489331"/>
                  </a:ext>
                </a:extLst>
              </a:tr>
              <a:tr h="714781">
                <a:tc>
                  <a:txBody>
                    <a:bodyPr/>
                    <a:lstStyle/>
                    <a:p>
                      <a:r>
                        <a:rPr lang="en-AU"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θέατρο</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9993805"/>
                  </a:ext>
                </a:extLst>
              </a:tr>
              <a:tr h="714781">
                <a:tc>
                  <a:txBody>
                    <a:bodyPr/>
                    <a:lstStyle/>
                    <a:p>
                      <a:r>
                        <a:rPr lang="en-AU"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αγγλικά</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6591568"/>
                  </a:ext>
                </a:extLst>
              </a:tr>
              <a:tr h="414119">
                <a:tc>
                  <a:txBody>
                    <a:bodyPr/>
                    <a:lstStyle/>
                    <a:p>
                      <a:r>
                        <a:rPr lang="en-AU"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1" i="1" kern="1200" dirty="0">
                          <a:solidFill>
                            <a:schemeClr val="tx1"/>
                          </a:solidFill>
                          <a:effectLst/>
                          <a:latin typeface="+mn-lt"/>
                          <a:ea typeface="+mn-ea"/>
                          <a:cs typeface="+mn-cs"/>
                        </a:rPr>
                        <a:t>διάλειμμα</a:t>
                      </a:r>
                      <a:endParaRPr lang="en-AU"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6820547"/>
                  </a:ext>
                </a:extLst>
              </a:tr>
              <a:tr h="714781">
                <a:tc>
                  <a:txBody>
                    <a:bodyPr/>
                    <a:lstStyle/>
                    <a:p>
                      <a:r>
                        <a:rPr lang="en-AU"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i="1" noProof="0" dirty="0"/>
                        <a:t>πληροφορική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33910"/>
                  </a:ext>
                </a:extLst>
              </a:tr>
              <a:tr h="714781">
                <a:tc>
                  <a:txBody>
                    <a:bodyPr/>
                    <a:lstStyle/>
                    <a:p>
                      <a:r>
                        <a:rPr lang="en-AU"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20664"/>
                  </a:ext>
                </a:extLst>
              </a:tr>
              <a:tr h="714781">
                <a:tc>
                  <a:txBody>
                    <a:bodyPr/>
                    <a:lstStyle/>
                    <a:p>
                      <a:r>
                        <a:rPr lang="en-AU"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l-GR" sz="1800" b="0" i="1" kern="1200" dirty="0">
                          <a:solidFill>
                            <a:schemeClr val="tx1"/>
                          </a:solidFill>
                          <a:effectLst/>
                          <a:latin typeface="+mn-lt"/>
                          <a:ea typeface="+mn-ea"/>
                          <a:cs typeface="+mn-cs"/>
                        </a:rPr>
                        <a:t>φυσική αγωγή</a:t>
                      </a:r>
                      <a:endParaRPr lang="en-AU"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329448"/>
                  </a:ext>
                </a:extLst>
              </a:tr>
            </a:tbl>
          </a:graphicData>
        </a:graphic>
      </p:graphicFrame>
      <p:pic>
        <p:nvPicPr>
          <p:cNvPr id="8" name="Picture Placeholder 7" descr="Computers">
            <a:extLst>
              <a:ext uri="{FF2B5EF4-FFF2-40B4-BE49-F238E27FC236}">
                <a16:creationId xmlns:a16="http://schemas.microsoft.com/office/drawing/2014/main" id="{19647695-6AC9-F975-1C7B-773391BC129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06DF4EB8-CCBB-97E1-3711-0F360715265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695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t>© State of New South Wales (Department of Education), 2025</a:t>
            </a:r>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59568" y="1458668"/>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3">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a:t>
            </a:r>
            <a:r>
              <a:rPr lang="en-AU" sz="1200" b="0" i="0">
                <a:solidFill>
                  <a:schemeClr val="bg1"/>
                </a:solidFill>
                <a:effectLst/>
              </a:rPr>
              <a:t>), 2025. </a:t>
            </a:r>
            <a:endParaRPr lang="en-AU" sz="1200" b="0" i="0" dirty="0">
              <a:solidFill>
                <a:schemeClr val="bg1"/>
              </a:solidFill>
              <a:effectLst/>
            </a:endParaRP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B800-AE2C-6800-C69B-4B792C3EA099}"/>
              </a:ext>
            </a:extLst>
          </p:cNvPr>
          <p:cNvSpPr>
            <a:spLocks noGrp="1"/>
          </p:cNvSpPr>
          <p:nvPr>
            <p:ph type="title"/>
          </p:nvPr>
        </p:nvSpPr>
        <p:spPr/>
        <p:txBody>
          <a:bodyPr/>
          <a:lstStyle/>
          <a:p>
            <a:r>
              <a:rPr lang="el-GR" b="0" i="1" dirty="0">
                <a:effectLst/>
              </a:rPr>
              <a:t>η τέχνη</a:t>
            </a:r>
            <a:endParaRPr lang="it-IT" i="1" dirty="0"/>
          </a:p>
        </p:txBody>
      </p:sp>
      <p:pic>
        <p:nvPicPr>
          <p:cNvPr id="8" name="Picture Placeholder 7" descr="Art">
            <a:extLst>
              <a:ext uri="{FF2B5EF4-FFF2-40B4-BE49-F238E27FC236}">
                <a16:creationId xmlns:a16="http://schemas.microsoft.com/office/drawing/2014/main" id="{8AEB8033-EDAC-31B8-3D89-7D0FD8159C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168A19A-0178-0A8F-FDA7-D3CF3BB028E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5615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98C7-2B05-FAAF-1319-9640CBC431B2}"/>
              </a:ext>
            </a:extLst>
          </p:cNvPr>
          <p:cNvSpPr>
            <a:spLocks noGrp="1"/>
          </p:cNvSpPr>
          <p:nvPr>
            <p:ph type="title"/>
          </p:nvPr>
        </p:nvSpPr>
        <p:spPr/>
        <p:txBody>
          <a:bodyPr/>
          <a:lstStyle/>
          <a:p>
            <a:r>
              <a:rPr lang="el-GR" b="0" i="1" dirty="0">
                <a:effectLst/>
              </a:rPr>
              <a:t>τα αγγλικά</a:t>
            </a:r>
            <a:endParaRPr lang="it-IT" i="1" dirty="0"/>
          </a:p>
        </p:txBody>
      </p:sp>
      <p:pic>
        <p:nvPicPr>
          <p:cNvPr id="8" name="Picture Placeholder 7" descr="English">
            <a:extLst>
              <a:ext uri="{FF2B5EF4-FFF2-40B4-BE49-F238E27FC236}">
                <a16:creationId xmlns:a16="http://schemas.microsoft.com/office/drawing/2014/main" id="{F33AA98B-C6EF-70DC-D5EE-9A3A348EF6B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AEA058D3-D21B-2D87-2C28-24BC3B0CBD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4725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78BB-977F-9ABF-D6F5-3A412B73D481}"/>
              </a:ext>
            </a:extLst>
          </p:cNvPr>
          <p:cNvSpPr>
            <a:spLocks noGrp="1"/>
          </p:cNvSpPr>
          <p:nvPr>
            <p:ph type="title"/>
          </p:nvPr>
        </p:nvSpPr>
        <p:spPr/>
        <p:txBody>
          <a:bodyPr/>
          <a:lstStyle/>
          <a:p>
            <a:r>
              <a:rPr lang="el-GR" b="0" i="1" dirty="0">
                <a:effectLst/>
              </a:rPr>
              <a:t>η γεωγραφία</a:t>
            </a:r>
            <a:endParaRPr lang="it-IT" i="1" dirty="0"/>
          </a:p>
        </p:txBody>
      </p:sp>
      <p:pic>
        <p:nvPicPr>
          <p:cNvPr id="8" name="Picture Placeholder 7" descr="Geography">
            <a:extLst>
              <a:ext uri="{FF2B5EF4-FFF2-40B4-BE49-F238E27FC236}">
                <a16:creationId xmlns:a16="http://schemas.microsoft.com/office/drawing/2014/main" id="{97A56F8D-C170-44C2-3BD7-2392F30ED1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B200A532-36ED-A8A3-14EB-7C60E04118C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50137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500A-B529-7B66-B46C-6A23D09736E8}"/>
              </a:ext>
            </a:extLst>
          </p:cNvPr>
          <p:cNvSpPr>
            <a:spLocks noGrp="1"/>
          </p:cNvSpPr>
          <p:nvPr>
            <p:ph type="title"/>
          </p:nvPr>
        </p:nvSpPr>
        <p:spPr/>
        <p:txBody>
          <a:bodyPr/>
          <a:lstStyle/>
          <a:p>
            <a:r>
              <a:rPr lang="el-GR" b="0" i="1" dirty="0">
                <a:effectLst/>
              </a:rPr>
              <a:t>η ιστορία</a:t>
            </a:r>
            <a:endParaRPr lang="it-IT" i="1" dirty="0"/>
          </a:p>
        </p:txBody>
      </p:sp>
      <p:pic>
        <p:nvPicPr>
          <p:cNvPr id="8" name="Picture Placeholder 7" descr="History">
            <a:extLst>
              <a:ext uri="{FF2B5EF4-FFF2-40B4-BE49-F238E27FC236}">
                <a16:creationId xmlns:a16="http://schemas.microsoft.com/office/drawing/2014/main" id="{6F54A25F-C014-11B1-98C5-70D2967CAD4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4504E95A-F120-4FD6-6160-830B12BD8CF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45441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722B-A112-6611-B9D5-F6C6DAFC49E8}"/>
              </a:ext>
            </a:extLst>
          </p:cNvPr>
          <p:cNvSpPr>
            <a:spLocks noGrp="1"/>
          </p:cNvSpPr>
          <p:nvPr>
            <p:ph type="title"/>
          </p:nvPr>
        </p:nvSpPr>
        <p:spPr/>
        <p:txBody>
          <a:bodyPr/>
          <a:lstStyle/>
          <a:p>
            <a:r>
              <a:rPr lang="el-GR" b="0" i="1" dirty="0">
                <a:effectLst/>
              </a:rPr>
              <a:t>τα ελληνικά</a:t>
            </a:r>
            <a:endParaRPr lang="it-IT" i="1" dirty="0"/>
          </a:p>
        </p:txBody>
      </p:sp>
      <p:pic>
        <p:nvPicPr>
          <p:cNvPr id="4" name="Picture Placeholder 15" descr="Greek">
            <a:extLst>
              <a:ext uri="{FF2B5EF4-FFF2-40B4-BE49-F238E27FC236}">
                <a16:creationId xmlns:a16="http://schemas.microsoft.com/office/drawing/2014/main" id="{400D5CFB-A342-6B79-493E-87F5328E15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21198164">
            <a:off x="8511223" y="2062444"/>
            <a:ext cx="2419768" cy="3451557"/>
          </a:xfrm>
          <a:prstGeom prst="rect">
            <a:avLst/>
          </a:prstGeom>
          <a:ln w="76200">
            <a:solidFill>
              <a:schemeClr val="accent1">
                <a:lumMod val="50000"/>
                <a:lumOff val="50000"/>
              </a:schemeClr>
            </a:solidFill>
          </a:ln>
        </p:spPr>
      </p:pic>
      <p:sp>
        <p:nvSpPr>
          <p:cNvPr id="3" name="Slide Number Placeholder 2">
            <a:extLst>
              <a:ext uri="{FF2B5EF4-FFF2-40B4-BE49-F238E27FC236}">
                <a16:creationId xmlns:a16="http://schemas.microsoft.com/office/drawing/2014/main" id="{01109914-412D-1DBC-26FD-A0F4E7159C7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09433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B1881-A326-B62F-7D2B-2DF5C7084B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915E6-A16D-C847-EE1F-E3B6C8041215}"/>
              </a:ext>
            </a:extLst>
          </p:cNvPr>
          <p:cNvSpPr>
            <a:spLocks noGrp="1"/>
          </p:cNvSpPr>
          <p:nvPr>
            <p:ph type="title"/>
          </p:nvPr>
        </p:nvSpPr>
        <p:spPr/>
        <p:txBody>
          <a:bodyPr/>
          <a:lstStyle/>
          <a:p>
            <a:r>
              <a:rPr lang="el-GR" i="1" dirty="0"/>
              <a:t>το σπορ</a:t>
            </a:r>
            <a:endParaRPr lang="it-IT" i="1" dirty="0"/>
          </a:p>
        </p:txBody>
      </p:sp>
      <p:pic>
        <p:nvPicPr>
          <p:cNvPr id="6" name="Picture 5" descr="Sport&#10;">
            <a:extLst>
              <a:ext uri="{FF2B5EF4-FFF2-40B4-BE49-F238E27FC236}">
                <a16:creationId xmlns:a16="http://schemas.microsoft.com/office/drawing/2014/main" id="{B7134EFB-0F4B-C2FF-F1F6-EC7E2B4B9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0000">
            <a:off x="8603280" y="2492572"/>
            <a:ext cx="2240334" cy="2512732"/>
          </a:xfrm>
          <a:prstGeom prst="rect">
            <a:avLst/>
          </a:prstGeom>
        </p:spPr>
      </p:pic>
      <p:sp>
        <p:nvSpPr>
          <p:cNvPr id="3" name="Slide Number Placeholder 2">
            <a:extLst>
              <a:ext uri="{FF2B5EF4-FFF2-40B4-BE49-F238E27FC236}">
                <a16:creationId xmlns:a16="http://schemas.microsoft.com/office/drawing/2014/main" id="{1DF735A9-D25D-E5D8-BDA8-2E2D00E8CDCC}"/>
              </a:ext>
              <a:ext uri="{C183D7F6-B498-43B3-948B-1728B52AA6E4}">
                <adec:decorative xmlns:adec="http://schemas.microsoft.com/office/drawing/2017/decorative" val="1"/>
              </a:ext>
            </a:extLst>
          </p:cNvPr>
          <p:cNvSpPr>
            <a:spLocks noGrp="1"/>
          </p:cNvSpPr>
          <p:nvPr>
            <p:ph type="sldNum" sz="quarter" idx="10"/>
          </p:nvPr>
        </p:nvSpPr>
        <p:spPr>
          <a:xfrm>
            <a:off x="11124000" y="6526633"/>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07438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6DB7-5438-A586-71FC-EE4D23181368}"/>
              </a:ext>
            </a:extLst>
          </p:cNvPr>
          <p:cNvSpPr>
            <a:spLocks noGrp="1"/>
          </p:cNvSpPr>
          <p:nvPr>
            <p:ph type="title"/>
          </p:nvPr>
        </p:nvSpPr>
        <p:spPr/>
        <p:txBody>
          <a:bodyPr/>
          <a:lstStyle/>
          <a:p>
            <a:r>
              <a:rPr lang="el-GR" b="0" i="1" dirty="0">
                <a:effectLst/>
              </a:rPr>
              <a:t>τα </a:t>
            </a:r>
            <a:r>
              <a:rPr lang="el-GR" i="1" dirty="0"/>
              <a:t>μαθηματικά</a:t>
            </a:r>
            <a:endParaRPr lang="it-IT" i="1" dirty="0"/>
          </a:p>
        </p:txBody>
      </p:sp>
      <p:pic>
        <p:nvPicPr>
          <p:cNvPr id="8" name="Picture Placeholder 7" descr="Mathematics">
            <a:extLst>
              <a:ext uri="{FF2B5EF4-FFF2-40B4-BE49-F238E27FC236}">
                <a16:creationId xmlns:a16="http://schemas.microsoft.com/office/drawing/2014/main" id="{DE8E9839-E9BE-BC26-989B-56CEE3E25D1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Slide Number Placeholder 2">
            <a:extLst>
              <a:ext uri="{FF2B5EF4-FFF2-40B4-BE49-F238E27FC236}">
                <a16:creationId xmlns:a16="http://schemas.microsoft.com/office/drawing/2014/main" id="{554EF1E2-F805-51CD-942B-E4C9ADE1AEF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0552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1610</Words>
  <Application>Microsoft Office PowerPoint</Application>
  <PresentationFormat>Widescreen</PresentationFormat>
  <Paragraphs>342</Paragraphs>
  <Slides>26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Public Sans Light</vt:lpstr>
      <vt:lpstr>Public Sans</vt:lpstr>
      <vt:lpstr>Arial</vt:lpstr>
      <vt:lpstr>Times New Roman</vt:lpstr>
      <vt:lpstr>1_NSWG Corporate</vt:lpstr>
      <vt:lpstr>Τα μαθήματα</vt:lpstr>
      <vt:lpstr>το θέατρο</vt:lpstr>
      <vt:lpstr>η τέχνη</vt:lpstr>
      <vt:lpstr>τα αγγλικά</vt:lpstr>
      <vt:lpstr>η γεωγραφία</vt:lpstr>
      <vt:lpstr>η ιστορία</vt:lpstr>
      <vt:lpstr>τα ελληνικά</vt:lpstr>
      <vt:lpstr>το σπορ</vt:lpstr>
      <vt:lpstr>τα μαθηματικά</vt:lpstr>
      <vt:lpstr>η μουσική</vt:lpstr>
      <vt:lpstr>η επιστήμη</vt:lpstr>
      <vt:lpstr>η πληροφορική</vt:lpstr>
      <vt:lpstr>η φυσική αγωγη</vt:lpstr>
      <vt:lpstr>Πρόγραμμα σχολείου</vt:lpstr>
      <vt:lpstr>Τι ώρα έχεις θέατρο;</vt:lpstr>
      <vt:lpstr>Τι ώρα έχεις τέχνη;</vt:lpstr>
      <vt:lpstr>Τι ώρα έχεις αγγλικά;</vt:lpstr>
      <vt:lpstr>Τι ώρα έχεις γεωγραφία; </vt:lpstr>
      <vt:lpstr>Τι ώρα έχεις ιστορία;  </vt:lpstr>
      <vt:lpstr>Τι ώρα έχεις ελληνικά;   </vt:lpstr>
      <vt:lpstr>Τι ώρα έχεις μαθηματικά; </vt:lpstr>
      <vt:lpstr>Τι ώρα έχεις επιστήμη;  </vt:lpstr>
      <vt:lpstr>Τι ώρα έχεις μουσική;</vt:lpstr>
      <vt:lpstr>Τι ώρα έχεις φυσική αγωγη;</vt:lpstr>
      <vt:lpstr>Τι ώρα έχεις πληροφορική;</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μαθήματα – Modern Greek, Stage 4</dc:title>
  <dc:creator>NSW Department of Education</dc:creator>
  <cp:lastModifiedBy/>
  <cp:revision>1</cp:revision>
  <dcterms:created xsi:type="dcterms:W3CDTF">2025-05-07T01:46:37Z</dcterms:created>
  <dcterms:modified xsi:type="dcterms:W3CDTF">2025-05-07T01:46:52Z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2025-05-07T01:46:52Z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82d9ee40-dc18-41a2-9794-ffa42362ed4f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