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38" r:id="rId1"/>
  </p:sldMasterIdLst>
  <p:notesMasterIdLst>
    <p:notesMasterId r:id="rId8"/>
  </p:notesMasterIdLst>
  <p:handoutMasterIdLst>
    <p:handoutMasterId r:id="rId9"/>
  </p:handoutMasterIdLst>
  <p:sldIdLst>
    <p:sldId id="257" r:id="rId2"/>
    <p:sldId id="2141411592" r:id="rId3"/>
    <p:sldId id="2141411587" r:id="rId4"/>
    <p:sldId id="2141411593" r:id="rId5"/>
    <p:sldId id="2141411594" r:id="rId6"/>
    <p:sldId id="2141411556" r:id="rId7"/>
  </p:sldIdLst>
  <p:sldSz cx="12192000" cy="6858000"/>
  <p:notesSz cx="6858000" cy="9144000"/>
  <p:embeddedFontLst>
    <p:embeddedFont>
      <p:font typeface="Public Sans" pitchFamily="2" charset="0"/>
      <p:regular r:id="rId10"/>
      <p:bold r:id="rId11"/>
      <p:italic r:id="rId12"/>
      <p:boldItalic r:id="rId13"/>
    </p:embeddedFont>
    <p:embeddedFont>
      <p:font typeface="Public Sans Light" pitchFamily="2" charset="0"/>
      <p:regular r:id="rId14"/>
      <p: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3" autoAdjust="0"/>
    <p:restoredTop sz="58901" autoAdjust="0"/>
  </p:normalViewPr>
  <p:slideViewPr>
    <p:cSldViewPr snapToGrid="0">
      <p:cViewPr varScale="1">
        <p:scale>
          <a:sx n="62" d="100"/>
          <a:sy n="62" d="100"/>
        </p:scale>
        <p:origin x="1080" y="3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Use these sentence builders and scaffolds in a range of ways, for example:</a:t>
            </a:r>
          </a:p>
          <a:p>
            <a:pPr marL="285750" indent="-285750">
              <a:buFont typeface="Arial" panose="020B0604020202020204" pitchFamily="34" charset="0"/>
              <a:buChar char="•"/>
            </a:pPr>
            <a:r>
              <a:rPr lang="en-AU" dirty="0"/>
              <a:t>to support students requiring additional support</a:t>
            </a:r>
          </a:p>
          <a:p>
            <a:pPr marL="285750" indent="-285750">
              <a:buFont typeface="Arial" panose="020B0604020202020204" pitchFamily="34" charset="0"/>
              <a:buChar char="•"/>
            </a:pPr>
            <a:r>
              <a:rPr lang="en-AU" dirty="0"/>
              <a:t>for revision of key structures</a:t>
            </a:r>
          </a:p>
          <a:p>
            <a:pPr marL="285750" indent="-285750">
              <a:buFont typeface="Arial" panose="020B0604020202020204" pitchFamily="34" charset="0"/>
              <a:buChar char="•"/>
            </a:pPr>
            <a:r>
              <a:rPr lang="en-AU" dirty="0"/>
              <a:t>to scaffold interactions</a:t>
            </a:r>
          </a:p>
          <a:p>
            <a:pPr marL="285750" indent="-285750">
              <a:buFont typeface="Arial" panose="020B0604020202020204" pitchFamily="34" charset="0"/>
              <a:buChar char="•"/>
            </a:pPr>
            <a:r>
              <a:rPr lang="en-AU" dirty="0"/>
              <a:t>to play ‘mind reader’. </a:t>
            </a:r>
            <a:r>
              <a:rPr lang="en-AU" sz="1800" dirty="0">
                <a:effectLst/>
                <a:latin typeface="Arial" panose="020B0604020202020204" pitchFamily="34" charset="0"/>
                <a:ea typeface="Calibri" panose="020F0502020204030204" pitchFamily="34" charset="0"/>
              </a:rPr>
              <a:t>Using the structures from the sentence builder, write a sentence on a mini whiteboard or somewhere else concealed from the students. Call on one student to construct a meaningful sentence from the sentence builder and say it aloud. Repeat the sentence back to the student to reinforce correct pronunciation if necessary. Tell the class whether the guess for each column of the sentence builder is correct or not by providing a grid on the board to represent each column of the sentence builder and ticking and crossing the appropriate columns. For example, using slide 2, if your sentence is </a:t>
            </a:r>
            <a:r>
              <a:rPr lang="el-GR" sz="1800" i="1" dirty="0">
                <a:effectLst/>
                <a:latin typeface="Arial" panose="020B0604020202020204" pitchFamily="34" charset="0"/>
                <a:ea typeface="Calibri" panose="020F0502020204030204" pitchFamily="34" charset="0"/>
              </a:rPr>
              <a:t>Πάω σπίτι στις τέσσερις και μισή</a:t>
            </a:r>
            <a:r>
              <a:rPr lang="en-AU" sz="1800" dirty="0">
                <a:effectLst/>
                <a:latin typeface="Arial" panose="020B0604020202020204" pitchFamily="34" charset="0"/>
                <a:ea typeface="Calibri" panose="020F0502020204030204" pitchFamily="34" charset="0"/>
              </a:rPr>
              <a:t> and the student guesses </a:t>
            </a:r>
            <a:r>
              <a:rPr lang="el-GR" sz="1800" i="1" dirty="0">
                <a:effectLst/>
                <a:latin typeface="Arial" panose="020B0604020202020204" pitchFamily="34" charset="0"/>
                <a:ea typeface="Calibri" panose="020F0502020204030204" pitchFamily="34" charset="0"/>
              </a:rPr>
              <a:t>Πάω στο</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σχολείο στις οκτώ και δέκα</a:t>
            </a:r>
            <a:r>
              <a:rPr lang="en-AU" sz="1800" dirty="0">
                <a:effectLst/>
                <a:latin typeface="Arial" panose="020B0604020202020204" pitchFamily="34" charset="0"/>
                <a:ea typeface="Calibri" panose="020F0502020204030204" pitchFamily="34" charset="0"/>
              </a:rPr>
              <a:t>, you would place a cross in the first, second, fourth and fifth columns and a tick in the third column. Continue to ask students to create sentences until they have guessed all parts of the sentence correctly. </a:t>
            </a:r>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7858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60320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77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713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54251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34810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0665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171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1185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489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92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6447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55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0180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46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94448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112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535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619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98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578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876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7847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6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41084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99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3230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2499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1136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2766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1653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37210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97153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mailto:languagesnsw@det.nsw.edu.au" TargetMode="External"/><Relationship Id="rId2" Type="http://schemas.openxmlformats.org/officeDocument/2006/relationships/hyperlink" Target="https://aus01.safelinks.protection.outlook.com/?url=https%3A%2F%2Fwww.sentencebuilders.com%2Fabout&amp;data=05%7C01%7Crenee.cobcroft2%40det.nsw.edu.au%7Cc04b2ccbf3134d954ccf08db8d81de9d%7C05a0e69a418a47c19c259387261bf991%7C0%7C0%7C638259361150724896%7CUnknown%7CTWFpbGZsb3d8eyJWIjoiMC4wLjAwMDAiLCJQIjoiV2luMzIiLCJBTiI6Ik1haWwiLCJXVCI6Mn0%3D%7C3000%7C%7C%7C&amp;sdata=Dfdj%2B%2BxnueFGCde%2FKVGWkTLQISqtOQpBJVyy7f9fiRc%3D&amp;reserved=0"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Sentence builders</a:t>
            </a:r>
          </a:p>
        </p:txBody>
      </p:sp>
      <p:sp>
        <p:nvSpPr>
          <p:cNvPr id="3" name="Footer Placeholder 2">
            <a:extLst>
              <a:ext uri="{FF2B5EF4-FFF2-40B4-BE49-F238E27FC236}">
                <a16:creationId xmlns:a16="http://schemas.microsoft.com/office/drawing/2014/main" id="{8396F773-FCED-2CBE-9BE7-2C35CA2E1C29}"/>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ea typeface="+mn-ea"/>
              <a:cs typeface="+mn-cs"/>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35807-B7B1-1665-3AC1-DD9BCFDE9E62}"/>
              </a:ext>
            </a:extLst>
          </p:cNvPr>
          <p:cNvSpPr>
            <a:spLocks noGrp="1"/>
          </p:cNvSpPr>
          <p:nvPr>
            <p:ph type="title"/>
          </p:nvPr>
        </p:nvSpPr>
        <p:spPr>
          <a:xfrm>
            <a:off x="360000" y="162000"/>
            <a:ext cx="10080000" cy="1008000"/>
          </a:xfrm>
        </p:spPr>
        <p:txBody>
          <a:bodyPr/>
          <a:lstStyle/>
          <a:p>
            <a:r>
              <a:rPr lang="en-AU" sz="3200" dirty="0"/>
              <a:t>My school day</a:t>
            </a:r>
          </a:p>
        </p:txBody>
      </p:sp>
      <p:graphicFrame>
        <p:nvGraphicFramePr>
          <p:cNvPr id="6" name="Table 5">
            <a:extLst>
              <a:ext uri="{FF2B5EF4-FFF2-40B4-BE49-F238E27FC236}">
                <a16:creationId xmlns:a16="http://schemas.microsoft.com/office/drawing/2014/main" id="{00EFAA49-9CAD-DFBA-1029-73CC8945F135}"/>
              </a:ext>
            </a:extLst>
          </p:cNvPr>
          <p:cNvGraphicFramePr>
            <a:graphicFrameLocks noGrp="1"/>
          </p:cNvGraphicFramePr>
          <p:nvPr>
            <p:extLst>
              <p:ext uri="{D42A27DB-BD31-4B8C-83A1-F6EECF244321}">
                <p14:modId xmlns:p14="http://schemas.microsoft.com/office/powerpoint/2010/main" val="917935981"/>
              </p:ext>
            </p:extLst>
          </p:nvPr>
        </p:nvGraphicFramePr>
        <p:xfrm>
          <a:off x="360000" y="759120"/>
          <a:ext cx="8669951" cy="5756880"/>
        </p:xfrm>
        <a:graphic>
          <a:graphicData uri="http://schemas.openxmlformats.org/drawingml/2006/table">
            <a:tbl>
              <a:tblPr firstRow="1" bandRow="1">
                <a:tableStyleId>{5940675A-B579-460E-94D1-54222C63F5DA}</a:tableStyleId>
              </a:tblPr>
              <a:tblGrid>
                <a:gridCol w="1992279">
                  <a:extLst>
                    <a:ext uri="{9D8B030D-6E8A-4147-A177-3AD203B41FA5}">
                      <a16:colId xmlns:a16="http://schemas.microsoft.com/office/drawing/2014/main" val="1417753238"/>
                    </a:ext>
                  </a:extLst>
                </a:gridCol>
                <a:gridCol w="1863224">
                  <a:extLst>
                    <a:ext uri="{9D8B030D-6E8A-4147-A177-3AD203B41FA5}">
                      <a16:colId xmlns:a16="http://schemas.microsoft.com/office/drawing/2014/main" val="2553002242"/>
                    </a:ext>
                  </a:extLst>
                </a:gridCol>
                <a:gridCol w="952845">
                  <a:extLst>
                    <a:ext uri="{9D8B030D-6E8A-4147-A177-3AD203B41FA5}">
                      <a16:colId xmlns:a16="http://schemas.microsoft.com/office/drawing/2014/main" val="1266186944"/>
                    </a:ext>
                  </a:extLst>
                </a:gridCol>
                <a:gridCol w="1490869">
                  <a:extLst>
                    <a:ext uri="{9D8B030D-6E8A-4147-A177-3AD203B41FA5}">
                      <a16:colId xmlns:a16="http://schemas.microsoft.com/office/drawing/2014/main" val="54479870"/>
                    </a:ext>
                  </a:extLst>
                </a:gridCol>
                <a:gridCol w="2370734">
                  <a:extLst>
                    <a:ext uri="{9D8B030D-6E8A-4147-A177-3AD203B41FA5}">
                      <a16:colId xmlns:a16="http://schemas.microsoft.com/office/drawing/2014/main" val="917548601"/>
                    </a:ext>
                  </a:extLst>
                </a:gridCol>
              </a:tblGrid>
              <a:tr h="2766656">
                <a:tc>
                  <a:txBody>
                    <a:bodyPr/>
                    <a:lstStyle/>
                    <a:p>
                      <a:pPr rtl="0" fontAlgn="base"/>
                      <a:r>
                        <a:rPr lang="el-GR" sz="1400" b="0" i="1" kern="1200" dirty="0">
                          <a:solidFill>
                            <a:schemeClr val="tx1"/>
                          </a:solidFill>
                          <a:effectLst/>
                          <a:latin typeface="+mn-lt"/>
                          <a:ea typeface="+mn-ea"/>
                          <a:cs typeface="+mn-cs"/>
                        </a:rPr>
                        <a:t>Πηγαίνω στο σχολείο</a:t>
                      </a:r>
                      <a:r>
                        <a:rPr lang="en-AU" sz="1400" b="0" i="0" kern="1200" dirty="0">
                          <a:solidFill>
                            <a:schemeClr val="tx1"/>
                          </a:solidFill>
                          <a:effectLst/>
                          <a:latin typeface="+mn-lt"/>
                          <a:ea typeface="+mn-ea"/>
                          <a:cs typeface="+mn-cs"/>
                        </a:rPr>
                        <a:t>​</a:t>
                      </a:r>
                    </a:p>
                    <a:p>
                      <a:pPr rtl="0" fontAlgn="base"/>
                      <a:r>
                        <a:rPr lang="el-GR" sz="1400" b="0" i="1" kern="1200" dirty="0">
                          <a:solidFill>
                            <a:schemeClr val="tx1"/>
                          </a:solidFill>
                          <a:effectLst/>
                          <a:latin typeface="+mn-lt"/>
                          <a:ea typeface="+mn-ea"/>
                          <a:cs typeface="+mn-cs"/>
                        </a:rPr>
                        <a:t>Πηγαίνω σπίτι</a:t>
                      </a:r>
                      <a:endParaRPr lang="en-AU" sz="1400" b="0" i="0" kern="1200" dirty="0">
                        <a:solidFill>
                          <a:schemeClr val="tx1"/>
                        </a:solidFill>
                        <a:effectLst/>
                        <a:latin typeface="+mn-lt"/>
                        <a:ea typeface="+mn-ea"/>
                        <a:cs typeface="+mn-cs"/>
                      </a:endParaRPr>
                    </a:p>
                    <a:p>
                      <a:endParaRPr lang="en-AU" sz="1400" i="1" dirty="0">
                        <a:latin typeface="+mn-lt"/>
                      </a:endParaRPr>
                    </a:p>
                  </a:txBody>
                  <a:tcPr/>
                </a:tc>
                <a:tc>
                  <a:txBody>
                    <a:bodyPr/>
                    <a:lstStyle/>
                    <a:p>
                      <a:r>
                        <a:rPr lang="el-GR" sz="1400" b="0" i="1" kern="1200" dirty="0">
                          <a:solidFill>
                            <a:schemeClr val="tx1"/>
                          </a:solidFill>
                          <a:effectLst/>
                          <a:latin typeface="+mn-lt"/>
                          <a:ea typeface="+mn-ea"/>
                          <a:cs typeface="+mn-cs"/>
                        </a:rPr>
                        <a:t>με το τρένο</a:t>
                      </a:r>
                      <a:r>
                        <a:rPr lang="el-GR" sz="1400" b="0" i="0" kern="1200" dirty="0">
                          <a:solidFill>
                            <a:schemeClr val="tx1"/>
                          </a:solidFill>
                          <a:effectLst/>
                          <a:latin typeface="+mn-lt"/>
                          <a:ea typeface="+mn-ea"/>
                          <a:cs typeface="+mn-cs"/>
                        </a:rPr>
                        <a:t>​</a:t>
                      </a:r>
                      <a:endParaRPr lang="en-AU" sz="1400" b="0" i="0" kern="1200" dirty="0">
                        <a:solidFill>
                          <a:schemeClr val="tx1"/>
                        </a:solidFill>
                        <a:effectLst/>
                        <a:latin typeface="+mn-lt"/>
                        <a:ea typeface="+mn-ea"/>
                        <a:cs typeface="+mn-cs"/>
                      </a:endParaRPr>
                    </a:p>
                    <a:p>
                      <a:r>
                        <a:rPr lang="el-GR" sz="1400" i="1" dirty="0">
                          <a:latin typeface="+mn-lt"/>
                        </a:rPr>
                        <a:t>με </a:t>
                      </a:r>
                      <a:r>
                        <a:rPr lang="el-GR" sz="1400" b="0" i="1" kern="1200" dirty="0">
                          <a:solidFill>
                            <a:schemeClr val="tx1"/>
                          </a:solidFill>
                          <a:effectLst/>
                          <a:latin typeface="+mn-lt"/>
                          <a:ea typeface="+mn-ea"/>
                          <a:cs typeface="+mn-cs"/>
                        </a:rPr>
                        <a:t>το</a:t>
                      </a:r>
                      <a:r>
                        <a:rPr lang="en-AU" sz="1400" b="0" i="1" kern="1200" dirty="0">
                          <a:solidFill>
                            <a:schemeClr val="tx1"/>
                          </a:solidFill>
                          <a:effectLst/>
                          <a:latin typeface="+mn-lt"/>
                          <a:ea typeface="+mn-ea"/>
                          <a:cs typeface="+mn-cs"/>
                        </a:rPr>
                        <a:t> </a:t>
                      </a:r>
                      <a:r>
                        <a:rPr lang="el-GR" sz="1400" i="1" dirty="0">
                          <a:latin typeface="+mn-lt"/>
                        </a:rPr>
                        <a:t>αυτοκίνητο</a:t>
                      </a:r>
                      <a:endParaRPr lang="en-AU" sz="1400" i="1" dirty="0">
                        <a:latin typeface="+mn-lt"/>
                      </a:endParaRPr>
                    </a:p>
                    <a:p>
                      <a:r>
                        <a:rPr lang="el-GR" sz="1400" i="1" dirty="0">
                          <a:latin typeface="+mn-lt"/>
                        </a:rPr>
                        <a:t>με </a:t>
                      </a:r>
                      <a:r>
                        <a:rPr lang="el-GR" sz="1400" b="0" i="1" kern="1200" dirty="0">
                          <a:solidFill>
                            <a:schemeClr val="tx1"/>
                          </a:solidFill>
                          <a:effectLst/>
                          <a:latin typeface="+mn-lt"/>
                          <a:ea typeface="+mn-ea"/>
                          <a:cs typeface="+mn-cs"/>
                        </a:rPr>
                        <a:t>το</a:t>
                      </a:r>
                      <a:r>
                        <a:rPr lang="en-AU" sz="1400" b="0" i="1" kern="1200" dirty="0">
                          <a:solidFill>
                            <a:schemeClr val="tx1"/>
                          </a:solidFill>
                          <a:effectLst/>
                          <a:latin typeface="+mn-lt"/>
                          <a:ea typeface="+mn-ea"/>
                          <a:cs typeface="+mn-cs"/>
                        </a:rPr>
                        <a:t> </a:t>
                      </a:r>
                      <a:r>
                        <a:rPr lang="el-GR" sz="1400" i="1" dirty="0">
                          <a:latin typeface="+mn-lt"/>
                        </a:rPr>
                        <a:t>λεωφορείο</a:t>
                      </a:r>
                      <a:endParaRPr lang="en-AU" sz="1400" i="1" dirty="0">
                        <a:latin typeface="+mn-lt"/>
                      </a:endParaRPr>
                    </a:p>
                    <a:p>
                      <a:r>
                        <a:rPr lang="el-GR" sz="1400" i="1" dirty="0">
                          <a:latin typeface="+mn-lt"/>
                        </a:rPr>
                        <a:t>με τα πόδια</a:t>
                      </a:r>
                      <a:endParaRPr lang="en-AU" sz="1400" i="1" dirty="0">
                        <a:latin typeface="+mn-lt"/>
                      </a:endParaRPr>
                    </a:p>
                  </a:txBody>
                  <a:tcPr/>
                </a:tc>
                <a:tc>
                  <a:txBody>
                    <a:bodyPr/>
                    <a:lstStyle/>
                    <a:p>
                      <a:r>
                        <a:rPr lang="el-GR" sz="1400" b="0" i="1" kern="1200" dirty="0">
                          <a:solidFill>
                            <a:schemeClr val="tx1"/>
                          </a:solidFill>
                          <a:effectLst/>
                          <a:latin typeface="+mn-lt"/>
                          <a:ea typeface="+mn-ea"/>
                          <a:cs typeface="+mn-cs"/>
                        </a:rPr>
                        <a:t>στη</a:t>
                      </a:r>
                      <a:endParaRPr lang="en-AU" sz="1400" b="0" i="1" kern="1200" dirty="0">
                        <a:solidFill>
                          <a:schemeClr val="tx1"/>
                        </a:solidFill>
                        <a:effectLst/>
                        <a:latin typeface="+mn-lt"/>
                        <a:ea typeface="+mn-ea"/>
                        <a:cs typeface="+mn-cs"/>
                      </a:endParaRPr>
                    </a:p>
                    <a:p>
                      <a:r>
                        <a:rPr lang="el-GR" sz="1400" b="0" i="1" kern="1200" dirty="0">
                          <a:solidFill>
                            <a:schemeClr val="tx1"/>
                          </a:solidFill>
                          <a:effectLst/>
                          <a:latin typeface="+mn-lt"/>
                          <a:ea typeface="+mn-ea"/>
                          <a:cs typeface="+mn-cs"/>
                        </a:rPr>
                        <a:t>στις</a:t>
                      </a:r>
                      <a:endParaRPr lang="en-AU" sz="1400" i="1" dirty="0">
                        <a:latin typeface="+mn-lt"/>
                      </a:endParaRPr>
                    </a:p>
                  </a:txBody>
                  <a:tcPr/>
                </a:tc>
                <a:tc>
                  <a:txBody>
                    <a:bodyPr/>
                    <a:lstStyle/>
                    <a:p>
                      <a:r>
                        <a:rPr lang="el-GR" sz="1400" b="0" i="1" kern="1200" dirty="0">
                          <a:solidFill>
                            <a:schemeClr val="tx1"/>
                          </a:solidFill>
                          <a:effectLst/>
                          <a:latin typeface="+mn-lt"/>
                          <a:ea typeface="+mn-ea"/>
                          <a:cs typeface="+mn-cs"/>
                        </a:rPr>
                        <a:t>μία</a:t>
                      </a:r>
                      <a:endParaRPr lang="en-AU" sz="1400" b="0" i="1" kern="1200" dirty="0">
                        <a:solidFill>
                          <a:schemeClr val="tx1"/>
                        </a:solidFill>
                        <a:effectLst/>
                        <a:latin typeface="+mn-lt"/>
                        <a:ea typeface="+mn-ea"/>
                        <a:cs typeface="+mn-cs"/>
                      </a:endParaRPr>
                    </a:p>
                    <a:p>
                      <a:r>
                        <a:rPr lang="el-GR" sz="1400" i="1" dirty="0">
                          <a:latin typeface="+mn-lt"/>
                        </a:rPr>
                        <a:t>δύο</a:t>
                      </a:r>
                      <a:endParaRPr lang="en-AU" sz="1400" i="1" dirty="0">
                        <a:latin typeface="+mn-lt"/>
                      </a:endParaRPr>
                    </a:p>
                    <a:p>
                      <a:r>
                        <a:rPr lang="el-GR" sz="1400" i="1" dirty="0">
                          <a:latin typeface="+mn-lt"/>
                        </a:rPr>
                        <a:t>τρεις</a:t>
                      </a:r>
                      <a:endParaRPr lang="en-AU" sz="1400" i="1" dirty="0">
                        <a:latin typeface="+mn-lt"/>
                      </a:endParaRPr>
                    </a:p>
                    <a:p>
                      <a:r>
                        <a:rPr lang="el-GR" sz="1400" b="0" i="1" kern="1200" dirty="0">
                          <a:solidFill>
                            <a:schemeClr val="tx1"/>
                          </a:solidFill>
                          <a:effectLst/>
                          <a:latin typeface="+mn-lt"/>
                          <a:ea typeface="+mn-ea"/>
                          <a:cs typeface="+mn-cs"/>
                        </a:rPr>
                        <a:t>τέσσερις</a:t>
                      </a:r>
                      <a:r>
                        <a:rPr lang="el-GR" sz="1400" i="1" dirty="0">
                          <a:latin typeface="+mn-lt"/>
                        </a:rPr>
                        <a:t>πέντε</a:t>
                      </a:r>
                      <a:endParaRPr lang="en-AU" sz="1400" i="1" dirty="0">
                        <a:latin typeface="+mn-lt"/>
                      </a:endParaRPr>
                    </a:p>
                    <a:p>
                      <a:r>
                        <a:rPr lang="el-GR" sz="1400" i="1" dirty="0">
                          <a:latin typeface="+mn-lt"/>
                        </a:rPr>
                        <a:t>έξι</a:t>
                      </a:r>
                      <a:endParaRPr lang="en-AU" sz="1400" i="1" dirty="0">
                        <a:latin typeface="+mn-lt"/>
                      </a:endParaRPr>
                    </a:p>
                    <a:p>
                      <a:r>
                        <a:rPr lang="el-GR" sz="1400" i="1" dirty="0">
                          <a:latin typeface="+mn-lt"/>
                        </a:rPr>
                        <a:t>επτά</a:t>
                      </a:r>
                      <a:endParaRPr lang="en-AU" sz="1400" i="1" dirty="0">
                        <a:latin typeface="+mn-lt"/>
                      </a:endParaRPr>
                    </a:p>
                    <a:p>
                      <a:r>
                        <a:rPr lang="el-GR" sz="1400" i="1" dirty="0">
                          <a:latin typeface="+mn-lt"/>
                        </a:rPr>
                        <a:t>οκτώ</a:t>
                      </a:r>
                      <a:endParaRPr lang="en-AU" sz="1400" i="1" dirty="0">
                        <a:latin typeface="+mn-lt"/>
                      </a:endParaRPr>
                    </a:p>
                    <a:p>
                      <a:r>
                        <a:rPr lang="el-GR" sz="1400" i="1" dirty="0">
                          <a:latin typeface="+mn-lt"/>
                        </a:rPr>
                        <a:t>εννέα</a:t>
                      </a:r>
                      <a:endParaRPr lang="en-AU" sz="1400" i="1" dirty="0">
                        <a:latin typeface="+mn-lt"/>
                      </a:endParaRPr>
                    </a:p>
                    <a:p>
                      <a:r>
                        <a:rPr lang="el-GR" sz="1400" i="1" dirty="0">
                          <a:latin typeface="+mn-lt"/>
                        </a:rPr>
                        <a:t>δέκα</a:t>
                      </a:r>
                      <a:endParaRPr lang="en-AU" sz="1400" i="1" dirty="0">
                        <a:latin typeface="+mn-lt"/>
                      </a:endParaRPr>
                    </a:p>
                    <a:p>
                      <a:r>
                        <a:rPr lang="el-GR" sz="1400" i="1" dirty="0">
                          <a:latin typeface="+mn-lt"/>
                        </a:rPr>
                        <a:t>έντεκα</a:t>
                      </a:r>
                      <a:endParaRPr lang="en-AU" sz="1400" i="1" dirty="0">
                        <a:latin typeface="+mn-lt"/>
                      </a:endParaRPr>
                    </a:p>
                    <a:p>
                      <a:r>
                        <a:rPr lang="el-GR" sz="1400" i="1" dirty="0">
                          <a:latin typeface="+mn-lt"/>
                        </a:rPr>
                        <a:t>δώδεκα</a:t>
                      </a:r>
                      <a:endParaRPr lang="en-AU" sz="1400" i="1" dirty="0">
                        <a:latin typeface="+mn-lt"/>
                      </a:endParaRPr>
                    </a:p>
                  </a:txBody>
                  <a:tcPr/>
                </a:tc>
                <a:tc>
                  <a:txBody>
                    <a:bodyPr/>
                    <a:lstStyle/>
                    <a:p>
                      <a:r>
                        <a:rPr lang="el-GR" sz="1400" b="0" i="1" dirty="0">
                          <a:solidFill>
                            <a:srgbClr val="000000"/>
                          </a:solidFill>
                          <a:effectLst/>
                          <a:latin typeface="+mn-lt"/>
                        </a:rPr>
                        <a:t>και πέντε</a:t>
                      </a:r>
                      <a:r>
                        <a:rPr lang="en-AU" sz="1400" b="0" i="1" dirty="0">
                          <a:solidFill>
                            <a:srgbClr val="000000"/>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dirty="0">
                          <a:solidFill>
                            <a:schemeClr val="tx2"/>
                          </a:solidFill>
                          <a:latin typeface="+mn-lt"/>
                        </a:rPr>
                        <a:t> </a:t>
                      </a:r>
                      <a:r>
                        <a:rPr lang="el-GR" sz="1400" b="0" i="1" u="none" strike="noStrike" dirty="0">
                          <a:solidFill>
                            <a:srgbClr val="22272B"/>
                          </a:solidFill>
                          <a:effectLst/>
                          <a:latin typeface="+mn-lt"/>
                        </a:rPr>
                        <a:t>δέκα</a:t>
                      </a:r>
                      <a:r>
                        <a:rPr lang="en-AU" sz="1400" b="0" i="1" u="none" strike="noStrike" dirty="0">
                          <a:solidFill>
                            <a:srgbClr val="22272B"/>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τέταρτο</a:t>
                      </a:r>
                      <a:r>
                        <a:rPr lang="el-GR" sz="1400" b="0" i="0" dirty="0">
                          <a:solidFill>
                            <a:srgbClr val="000000"/>
                          </a:solidFill>
                          <a:effectLst/>
                          <a:latin typeface="+mn-lt"/>
                        </a:rPr>
                        <a:t>​</a:t>
                      </a:r>
                      <a:r>
                        <a:rPr lang="en-AU" sz="1400" b="0" i="0" dirty="0">
                          <a:solidFill>
                            <a:srgbClr val="000000"/>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είκοσι</a:t>
                      </a:r>
                      <a:r>
                        <a:rPr lang="en-AU" sz="1400" b="0" i="1" u="none" strike="noStrike" dirty="0">
                          <a:solidFill>
                            <a:srgbClr val="22272B"/>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είκοσι πέντε</a:t>
                      </a:r>
                      <a:r>
                        <a:rPr lang="en-AU" sz="1400" b="0" i="1" u="none" strike="noStrike" dirty="0">
                          <a:solidFill>
                            <a:srgbClr val="22272B"/>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μισή</a:t>
                      </a:r>
                      <a:r>
                        <a:rPr lang="en-AU" sz="1400" b="0" i="1" u="none" strike="noStrike" dirty="0">
                          <a:solidFill>
                            <a:srgbClr val="22272B"/>
                          </a:solidFill>
                          <a:effectLst/>
                          <a:latin typeface="+mn-lt"/>
                        </a:rPr>
                        <a:t>.</a:t>
                      </a:r>
                      <a:endParaRPr lang="en-AU" sz="1400" i="1" dirty="0">
                        <a:latin typeface="+mn-lt"/>
                      </a:endParaRPr>
                    </a:p>
                    <a:p>
                      <a:endParaRPr lang="en-AU" sz="1400" i="1" dirty="0">
                        <a:latin typeface="+mn-lt"/>
                      </a:endParaRPr>
                    </a:p>
                    <a:p>
                      <a:endParaRPr lang="en-AU" sz="1400" i="1" dirty="0">
                        <a:latin typeface="+mn-lt"/>
                      </a:endParaRPr>
                    </a:p>
                  </a:txBody>
                  <a:tcPr/>
                </a:tc>
                <a:extLst>
                  <a:ext uri="{0D108BD9-81ED-4DB2-BD59-A6C34878D82A}">
                    <a16:rowId xmlns:a16="http://schemas.microsoft.com/office/drawing/2014/main" val="3235052869"/>
                  </a:ext>
                </a:extLst>
              </a:tr>
              <a:tr h="299022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l-GR" sz="1400" i="1" dirty="0">
                          <a:latin typeface="+mn-lt"/>
                        </a:rPr>
                        <a:t>Τρώω στο σχολείο </a:t>
                      </a:r>
                      <a:endParaRPr lang="en-AU" sz="1400" i="1"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1400" i="1" dirty="0">
                        <a:latin typeface="+mn-lt"/>
                      </a:endParaRPr>
                    </a:p>
                  </a:txBody>
                  <a:tcPr/>
                </a:tc>
                <a:tc>
                  <a:txBody>
                    <a:bodyPr/>
                    <a:lstStyle/>
                    <a:p>
                      <a:endParaRPr lang="en-AU" sz="1400" i="1" dirty="0">
                        <a:latin typeface="+mn-lt"/>
                      </a:endParaRPr>
                    </a:p>
                  </a:txBody>
                  <a:tcPr>
                    <a:solidFill>
                      <a:schemeClr val="bg2">
                        <a:lumMod val="75000"/>
                      </a:schemeClr>
                    </a:solidFill>
                  </a:tcPr>
                </a:tc>
                <a:tc>
                  <a:txBody>
                    <a:bodyPr/>
                    <a:lstStyle/>
                    <a:p>
                      <a:r>
                        <a:rPr lang="el-GR" sz="1400" b="0" i="1" kern="1200" dirty="0">
                          <a:solidFill>
                            <a:schemeClr val="tx1"/>
                          </a:solidFill>
                          <a:effectLst/>
                          <a:latin typeface="+mn-lt"/>
                          <a:ea typeface="+mn-ea"/>
                          <a:cs typeface="+mn-cs"/>
                        </a:rPr>
                        <a:t>στη</a:t>
                      </a:r>
                      <a:endParaRPr lang="en-AU" sz="1400" b="0" i="1" kern="1200" dirty="0">
                        <a:solidFill>
                          <a:schemeClr val="tx1"/>
                        </a:solidFill>
                        <a:effectLst/>
                        <a:latin typeface="+mn-lt"/>
                        <a:ea typeface="+mn-ea"/>
                        <a:cs typeface="+mn-cs"/>
                      </a:endParaRPr>
                    </a:p>
                    <a:p>
                      <a:r>
                        <a:rPr lang="el-GR" sz="1400" b="0" i="1" kern="1200" dirty="0">
                          <a:solidFill>
                            <a:schemeClr val="tx1"/>
                          </a:solidFill>
                          <a:effectLst/>
                          <a:latin typeface="+mn-lt"/>
                          <a:ea typeface="+mn-ea"/>
                          <a:cs typeface="+mn-cs"/>
                        </a:rPr>
                        <a:t>στις</a:t>
                      </a:r>
                      <a:endParaRPr lang="en-AU" sz="1400" i="1" dirty="0">
                        <a:latin typeface="+mn-lt"/>
                      </a:endParaRPr>
                    </a:p>
                  </a:txBody>
                  <a:tcPr/>
                </a:tc>
                <a:tc>
                  <a:txBody>
                    <a:bodyPr/>
                    <a:lstStyle/>
                    <a:p>
                      <a:r>
                        <a:rPr lang="el-GR" sz="1400" b="0" i="1" kern="1200" dirty="0">
                          <a:solidFill>
                            <a:schemeClr val="tx1"/>
                          </a:solidFill>
                          <a:effectLst/>
                          <a:latin typeface="+mn-lt"/>
                          <a:ea typeface="+mn-ea"/>
                          <a:cs typeface="+mn-cs"/>
                        </a:rPr>
                        <a:t>μία</a:t>
                      </a:r>
                      <a:endParaRPr lang="en-AU" sz="1400" b="0" i="1" kern="1200" dirty="0">
                        <a:solidFill>
                          <a:schemeClr val="tx1"/>
                        </a:solidFill>
                        <a:effectLst/>
                        <a:latin typeface="+mn-lt"/>
                        <a:ea typeface="+mn-ea"/>
                        <a:cs typeface="+mn-cs"/>
                      </a:endParaRPr>
                    </a:p>
                    <a:p>
                      <a:r>
                        <a:rPr lang="el-GR" sz="1400" i="1" dirty="0">
                          <a:latin typeface="+mn-lt"/>
                        </a:rPr>
                        <a:t>δύο</a:t>
                      </a:r>
                      <a:endParaRPr lang="en-AU" sz="1400" i="1" dirty="0">
                        <a:latin typeface="+mn-lt"/>
                      </a:endParaRPr>
                    </a:p>
                    <a:p>
                      <a:r>
                        <a:rPr lang="el-GR" sz="1400" i="1" dirty="0">
                          <a:latin typeface="+mn-lt"/>
                        </a:rPr>
                        <a:t>τρεις</a:t>
                      </a:r>
                      <a:endParaRPr lang="en-AU" sz="1400" i="1" dirty="0">
                        <a:latin typeface="+mn-lt"/>
                      </a:endParaRPr>
                    </a:p>
                    <a:p>
                      <a:r>
                        <a:rPr lang="el-GR" sz="1400" b="0" i="1" kern="1200" dirty="0">
                          <a:solidFill>
                            <a:schemeClr val="tx1"/>
                          </a:solidFill>
                          <a:effectLst/>
                          <a:latin typeface="+mn-lt"/>
                          <a:ea typeface="+mn-ea"/>
                          <a:cs typeface="+mn-cs"/>
                        </a:rPr>
                        <a:t>τέσσερις</a:t>
                      </a:r>
                      <a:r>
                        <a:rPr lang="el-GR" sz="1400" i="1" dirty="0">
                          <a:latin typeface="+mn-lt"/>
                        </a:rPr>
                        <a:t>πέντε</a:t>
                      </a:r>
                      <a:endParaRPr lang="en-AU" sz="1400" i="1" dirty="0">
                        <a:latin typeface="+mn-lt"/>
                      </a:endParaRPr>
                    </a:p>
                    <a:p>
                      <a:r>
                        <a:rPr lang="el-GR" sz="1400" i="1" dirty="0">
                          <a:latin typeface="+mn-lt"/>
                        </a:rPr>
                        <a:t>έξι</a:t>
                      </a:r>
                      <a:endParaRPr lang="en-AU" sz="1400" i="1" dirty="0">
                        <a:latin typeface="+mn-lt"/>
                      </a:endParaRPr>
                    </a:p>
                    <a:p>
                      <a:r>
                        <a:rPr lang="el-GR" sz="1400" i="1" dirty="0">
                          <a:latin typeface="+mn-lt"/>
                        </a:rPr>
                        <a:t>επτά</a:t>
                      </a:r>
                      <a:endParaRPr lang="en-AU" sz="1400" i="1" dirty="0">
                        <a:latin typeface="+mn-lt"/>
                      </a:endParaRPr>
                    </a:p>
                    <a:p>
                      <a:r>
                        <a:rPr lang="el-GR" sz="1400" i="1" dirty="0">
                          <a:latin typeface="+mn-lt"/>
                        </a:rPr>
                        <a:t>οκτώ</a:t>
                      </a:r>
                      <a:endParaRPr lang="en-AU" sz="1400" i="1" dirty="0">
                        <a:latin typeface="+mn-lt"/>
                      </a:endParaRPr>
                    </a:p>
                    <a:p>
                      <a:r>
                        <a:rPr lang="el-GR" sz="1400" i="1" dirty="0">
                          <a:latin typeface="+mn-lt"/>
                        </a:rPr>
                        <a:t>εννέα</a:t>
                      </a:r>
                      <a:endParaRPr lang="en-AU" sz="1400" i="1" dirty="0">
                        <a:latin typeface="+mn-lt"/>
                      </a:endParaRPr>
                    </a:p>
                    <a:p>
                      <a:r>
                        <a:rPr lang="el-GR" sz="1400" i="1" dirty="0">
                          <a:latin typeface="+mn-lt"/>
                        </a:rPr>
                        <a:t>δέκα</a:t>
                      </a:r>
                      <a:endParaRPr lang="en-AU" sz="1400" i="1" dirty="0">
                        <a:latin typeface="+mn-lt"/>
                      </a:endParaRPr>
                    </a:p>
                    <a:p>
                      <a:r>
                        <a:rPr lang="el-GR" sz="1400" i="1" dirty="0">
                          <a:latin typeface="+mn-lt"/>
                        </a:rPr>
                        <a:t>έντεκα</a:t>
                      </a:r>
                      <a:endParaRPr lang="en-AU" sz="1400" i="1" dirty="0">
                        <a:latin typeface="+mn-lt"/>
                      </a:endParaRPr>
                    </a:p>
                    <a:p>
                      <a:r>
                        <a:rPr lang="el-GR" sz="1400" i="1" dirty="0">
                          <a:latin typeface="+mn-lt"/>
                        </a:rPr>
                        <a:t>δώδεκα</a:t>
                      </a:r>
                      <a:endParaRPr lang="en-AU" sz="1400" i="1" dirty="0">
                        <a:latin typeface="+mn-lt"/>
                      </a:endParaRPr>
                    </a:p>
                    <a:p>
                      <a:endParaRPr lang="en-AU" sz="1400" i="1" dirty="0">
                        <a:latin typeface="+mn-lt"/>
                      </a:endParaRPr>
                    </a:p>
                  </a:txBody>
                  <a:tcPr/>
                </a:tc>
                <a:tc>
                  <a:txBody>
                    <a:bodyPr/>
                    <a:lstStyle/>
                    <a:p>
                      <a:r>
                        <a:rPr lang="el-GR" sz="1400" b="0" i="1" dirty="0">
                          <a:solidFill>
                            <a:srgbClr val="000000"/>
                          </a:solidFill>
                          <a:effectLst/>
                          <a:latin typeface="+mn-lt"/>
                        </a:rPr>
                        <a:t>και πέντε</a:t>
                      </a:r>
                      <a:r>
                        <a:rPr lang="en-AU" sz="1400" b="0" i="1" dirty="0">
                          <a:solidFill>
                            <a:srgbClr val="000000"/>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dirty="0">
                          <a:solidFill>
                            <a:schemeClr val="tx2"/>
                          </a:solidFill>
                          <a:latin typeface="+mn-lt"/>
                        </a:rPr>
                        <a:t> </a:t>
                      </a:r>
                      <a:r>
                        <a:rPr lang="el-GR" sz="1400" b="0" i="1" u="none" strike="noStrike" dirty="0">
                          <a:solidFill>
                            <a:srgbClr val="22272B"/>
                          </a:solidFill>
                          <a:effectLst/>
                          <a:latin typeface="+mn-lt"/>
                        </a:rPr>
                        <a:t>δέκα</a:t>
                      </a:r>
                      <a:r>
                        <a:rPr lang="en-AU" sz="1400" b="0" i="1" u="none" strike="noStrike" dirty="0">
                          <a:solidFill>
                            <a:srgbClr val="22272B"/>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τέταρτο</a:t>
                      </a:r>
                      <a:r>
                        <a:rPr lang="el-GR" sz="1400" b="0" i="0" dirty="0">
                          <a:solidFill>
                            <a:srgbClr val="000000"/>
                          </a:solidFill>
                          <a:effectLst/>
                          <a:latin typeface="+mn-lt"/>
                        </a:rPr>
                        <a:t>​</a:t>
                      </a:r>
                      <a:r>
                        <a:rPr lang="en-AU" sz="1400" b="0" i="0" dirty="0">
                          <a:solidFill>
                            <a:srgbClr val="000000"/>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είκοσι</a:t>
                      </a:r>
                      <a:r>
                        <a:rPr lang="en-AU" sz="1400" b="0" i="1" u="none" strike="noStrike" dirty="0">
                          <a:solidFill>
                            <a:srgbClr val="22272B"/>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είκοσι πέντε</a:t>
                      </a:r>
                      <a:r>
                        <a:rPr lang="en-AU" sz="1400" b="0" i="1" u="none" strike="noStrike" dirty="0">
                          <a:solidFill>
                            <a:srgbClr val="22272B"/>
                          </a:solidFill>
                          <a:effectLst/>
                          <a:latin typeface="+mn-lt"/>
                        </a:rPr>
                        <a:t>.</a:t>
                      </a:r>
                      <a:endParaRPr lang="en-AU" sz="1400" i="1" dirty="0">
                        <a:latin typeface="+mn-lt"/>
                      </a:endParaRPr>
                    </a:p>
                    <a:p>
                      <a:r>
                        <a:rPr lang="el-GR" sz="1400" i="1" u="none" strike="noStrike" dirty="0">
                          <a:solidFill>
                            <a:srgbClr val="000000"/>
                          </a:solidFill>
                          <a:effectLst/>
                          <a:latin typeface="+mn-lt"/>
                        </a:rPr>
                        <a:t>και</a:t>
                      </a:r>
                      <a:r>
                        <a:rPr lang="en-AU" sz="1400" i="1" u="none" strike="noStrike" dirty="0">
                          <a:solidFill>
                            <a:srgbClr val="000000"/>
                          </a:solidFill>
                          <a:effectLst/>
                          <a:latin typeface="+mn-lt"/>
                        </a:rPr>
                        <a:t> </a:t>
                      </a:r>
                      <a:r>
                        <a:rPr lang="el-GR" sz="1400" b="0" i="1" u="none" strike="noStrike" dirty="0">
                          <a:solidFill>
                            <a:srgbClr val="22272B"/>
                          </a:solidFill>
                          <a:effectLst/>
                          <a:latin typeface="+mn-lt"/>
                        </a:rPr>
                        <a:t>μισή</a:t>
                      </a:r>
                      <a:r>
                        <a:rPr lang="en-AU" sz="1400" b="0" i="1" u="none" strike="noStrike" dirty="0">
                          <a:solidFill>
                            <a:srgbClr val="22272B"/>
                          </a:solidFill>
                          <a:effectLst/>
                          <a:latin typeface="+mn-lt"/>
                        </a:rPr>
                        <a:t>.</a:t>
                      </a:r>
                      <a:endParaRPr lang="en-AU" sz="1400" i="1" dirty="0">
                        <a:latin typeface="+mn-lt"/>
                      </a:endParaRPr>
                    </a:p>
                  </a:txBody>
                  <a:tcPr/>
                </a:tc>
                <a:extLst>
                  <a:ext uri="{0D108BD9-81ED-4DB2-BD59-A6C34878D82A}">
                    <a16:rowId xmlns:a16="http://schemas.microsoft.com/office/drawing/2014/main" val="3424913039"/>
                  </a:ext>
                </a:extLst>
              </a:tr>
            </a:tbl>
          </a:graphicData>
        </a:graphic>
      </p:graphicFrame>
      <p:sp>
        <p:nvSpPr>
          <p:cNvPr id="2" name="Slide Number Placeholder 1">
            <a:extLst>
              <a:ext uri="{FF2B5EF4-FFF2-40B4-BE49-F238E27FC236}">
                <a16:creationId xmlns:a16="http://schemas.microsoft.com/office/drawing/2014/main" id="{A81F13B5-A18F-5EA8-6CBC-E3E115C20F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7805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80978A-4531-113F-0D9B-7CBC65ACFFEB}"/>
              </a:ext>
            </a:extLst>
          </p:cNvPr>
          <p:cNvSpPr>
            <a:spLocks noGrp="1"/>
          </p:cNvSpPr>
          <p:nvPr>
            <p:ph type="title"/>
          </p:nvPr>
        </p:nvSpPr>
        <p:spPr>
          <a:xfrm>
            <a:off x="348000" y="360000"/>
            <a:ext cx="10080000" cy="1008000"/>
          </a:xfrm>
        </p:spPr>
        <p:txBody>
          <a:bodyPr/>
          <a:lstStyle/>
          <a:p>
            <a:r>
              <a:rPr lang="en-AU" sz="3600" dirty="0"/>
              <a:t>Expressing likes and dislikes</a:t>
            </a:r>
            <a:endParaRPr lang="en-AU" dirty="0"/>
          </a:p>
        </p:txBody>
      </p:sp>
      <p:graphicFrame>
        <p:nvGraphicFramePr>
          <p:cNvPr id="5" name="Table 4">
            <a:extLst>
              <a:ext uri="{FF2B5EF4-FFF2-40B4-BE49-F238E27FC236}">
                <a16:creationId xmlns:a16="http://schemas.microsoft.com/office/drawing/2014/main" id="{2BD28FD4-D25F-D5F0-D963-FB8110789A0E}"/>
              </a:ext>
            </a:extLst>
          </p:cNvPr>
          <p:cNvGraphicFramePr>
            <a:graphicFrameLocks noGrp="1"/>
          </p:cNvGraphicFramePr>
          <p:nvPr>
            <p:extLst>
              <p:ext uri="{D42A27DB-BD31-4B8C-83A1-F6EECF244321}">
                <p14:modId xmlns:p14="http://schemas.microsoft.com/office/powerpoint/2010/main" val="1385484945"/>
              </p:ext>
            </p:extLst>
          </p:nvPr>
        </p:nvGraphicFramePr>
        <p:xfrm>
          <a:off x="348000" y="1554480"/>
          <a:ext cx="9109975" cy="3749040"/>
        </p:xfrm>
        <a:graphic>
          <a:graphicData uri="http://schemas.openxmlformats.org/drawingml/2006/table">
            <a:tbl>
              <a:tblPr firstRow="1" bandRow="1">
                <a:tableStyleId>{5940675A-B579-460E-94D1-54222C63F5DA}</a:tableStyleId>
              </a:tblPr>
              <a:tblGrid>
                <a:gridCol w="764138">
                  <a:extLst>
                    <a:ext uri="{9D8B030D-6E8A-4147-A177-3AD203B41FA5}">
                      <a16:colId xmlns:a16="http://schemas.microsoft.com/office/drawing/2014/main" val="3566971096"/>
                    </a:ext>
                  </a:extLst>
                </a:gridCol>
                <a:gridCol w="1757989">
                  <a:extLst>
                    <a:ext uri="{9D8B030D-6E8A-4147-A177-3AD203B41FA5}">
                      <a16:colId xmlns:a16="http://schemas.microsoft.com/office/drawing/2014/main" val="1234423750"/>
                    </a:ext>
                  </a:extLst>
                </a:gridCol>
                <a:gridCol w="2081048">
                  <a:extLst>
                    <a:ext uri="{9D8B030D-6E8A-4147-A177-3AD203B41FA5}">
                      <a16:colId xmlns:a16="http://schemas.microsoft.com/office/drawing/2014/main" val="3360243975"/>
                    </a:ext>
                  </a:extLst>
                </a:gridCol>
                <a:gridCol w="1032642">
                  <a:extLst>
                    <a:ext uri="{9D8B030D-6E8A-4147-A177-3AD203B41FA5}">
                      <a16:colId xmlns:a16="http://schemas.microsoft.com/office/drawing/2014/main" val="3391897212"/>
                    </a:ext>
                  </a:extLst>
                </a:gridCol>
                <a:gridCol w="3474158">
                  <a:extLst>
                    <a:ext uri="{9D8B030D-6E8A-4147-A177-3AD203B41FA5}">
                      <a16:colId xmlns:a16="http://schemas.microsoft.com/office/drawing/2014/main" val="1182302634"/>
                    </a:ext>
                  </a:extLst>
                </a:gridCol>
              </a:tblGrid>
              <a:tr h="370840">
                <a:tc rowSpan="2">
                  <a:txBody>
                    <a:bodyPr/>
                    <a:lstStyle/>
                    <a:p>
                      <a:r>
                        <a:rPr lang="en-AU" sz="1800" i="1" dirty="0"/>
                        <a:t>(</a:t>
                      </a:r>
                      <a:r>
                        <a:rPr lang="el-GR" sz="1800" b="0" i="1" kern="1200" noProof="0" dirty="0">
                          <a:solidFill>
                            <a:schemeClr val="tx1"/>
                          </a:solidFill>
                          <a:effectLst/>
                          <a:latin typeface="+mn-lt"/>
                          <a:ea typeface="+mn-ea"/>
                          <a:cs typeface="+mn-cs"/>
                        </a:rPr>
                        <a:t>Δε</a:t>
                      </a:r>
                      <a:r>
                        <a:rPr lang="en-AU" sz="1800" i="1" dirty="0"/>
                        <a:t>)</a:t>
                      </a:r>
                    </a:p>
                  </a:txBody>
                  <a:tcPr anchor="ctr"/>
                </a:tc>
                <a:tc>
                  <a:txBody>
                    <a:bodyPr/>
                    <a:lstStyle/>
                    <a:p>
                      <a:r>
                        <a:rPr lang="el-GR" sz="1800" b="0" i="1" kern="1200" dirty="0">
                          <a:solidFill>
                            <a:schemeClr val="tx1"/>
                          </a:solidFill>
                          <a:effectLst/>
                          <a:latin typeface="+mn-lt"/>
                          <a:ea typeface="+mn-ea"/>
                          <a:cs typeface="+mn-cs"/>
                        </a:rPr>
                        <a:t>μου αρέσει​</a:t>
                      </a:r>
                      <a:endParaRPr lang="en-AU" sz="1800" i="1" dirty="0"/>
                    </a:p>
                  </a:txBody>
                  <a:tcPr anchor="ctr"/>
                </a:tc>
                <a:tc>
                  <a:txBody>
                    <a:bodyPr/>
                    <a:lstStyle/>
                    <a:p>
                      <a:pPr rtl="0" fontAlgn="base"/>
                      <a:r>
                        <a:rPr lang="el-GR" sz="1800" b="0" i="1" kern="1200" dirty="0">
                          <a:solidFill>
                            <a:schemeClr val="tx1"/>
                          </a:solidFill>
                          <a:effectLst/>
                          <a:latin typeface="+mn-lt"/>
                          <a:ea typeface="+mn-ea"/>
                          <a:cs typeface="+mn-cs"/>
                        </a:rPr>
                        <a:t>η ιστορία</a:t>
                      </a:r>
                      <a:r>
                        <a:rPr lang="en-AU" sz="1800" b="0" i="1" kern="1200" dirty="0">
                          <a:solidFill>
                            <a:schemeClr val="tx1"/>
                          </a:solidFill>
                          <a:effectLst/>
                          <a:latin typeface="+mn-lt"/>
                          <a:ea typeface="+mn-ea"/>
                          <a:cs typeface="+mn-cs"/>
                        </a:rPr>
                        <a:t>​</a:t>
                      </a:r>
                    </a:p>
                    <a:p>
                      <a:pPr rtl="0" fontAlgn="base"/>
                      <a:r>
                        <a:rPr lang="el-GR" sz="1800" b="0" i="1" kern="1200" dirty="0">
                          <a:solidFill>
                            <a:schemeClr val="tx1"/>
                          </a:solidFill>
                          <a:effectLst/>
                          <a:latin typeface="+mn-lt"/>
                          <a:ea typeface="+mn-ea"/>
                          <a:cs typeface="+mn-cs"/>
                        </a:rPr>
                        <a:t>η φυσική αγωγη</a:t>
                      </a:r>
                      <a:r>
                        <a:rPr lang="en-AU" sz="1800" b="0" i="1" kern="1200" dirty="0">
                          <a:solidFill>
                            <a:schemeClr val="tx1"/>
                          </a:solidFill>
                          <a:effectLst/>
                          <a:latin typeface="+mn-lt"/>
                          <a:ea typeface="+mn-ea"/>
                          <a:cs typeface="+mn-cs"/>
                        </a:rPr>
                        <a:t>​</a:t>
                      </a:r>
                    </a:p>
                    <a:p>
                      <a:pPr rtl="0" fontAlgn="base"/>
                      <a:r>
                        <a:rPr lang="el-GR" sz="1800" b="0" i="1" kern="1200" dirty="0">
                          <a:solidFill>
                            <a:schemeClr val="tx1"/>
                          </a:solidFill>
                          <a:effectLst/>
                          <a:latin typeface="+mn-lt"/>
                          <a:ea typeface="+mn-ea"/>
                          <a:cs typeface="+mn-cs"/>
                        </a:rPr>
                        <a:t>η γεωγραφία</a:t>
                      </a:r>
                      <a:r>
                        <a:rPr lang="en-AU" sz="1800" b="0" i="1" kern="1200" dirty="0">
                          <a:solidFill>
                            <a:schemeClr val="tx1"/>
                          </a:solidFill>
                          <a:effectLst/>
                          <a:latin typeface="+mn-lt"/>
                          <a:ea typeface="+mn-ea"/>
                          <a:cs typeface="+mn-cs"/>
                        </a:rPr>
                        <a:t>​</a:t>
                      </a:r>
                    </a:p>
                    <a:p>
                      <a:pPr rtl="0" fontAlgn="base"/>
                      <a:r>
                        <a:rPr lang="el-GR" sz="1800" b="0" i="1" kern="1200" dirty="0">
                          <a:solidFill>
                            <a:schemeClr val="tx1"/>
                          </a:solidFill>
                          <a:effectLst/>
                          <a:latin typeface="+mn-lt"/>
                          <a:ea typeface="+mn-ea"/>
                          <a:cs typeface="+mn-cs"/>
                        </a:rPr>
                        <a:t>η πληροφορική</a:t>
                      </a:r>
                      <a:r>
                        <a:rPr lang="en-US" sz="1800" b="0" i="1" kern="1200" dirty="0">
                          <a:solidFill>
                            <a:schemeClr val="tx1"/>
                          </a:solidFill>
                          <a:effectLst/>
                          <a:latin typeface="+mn-lt"/>
                          <a:ea typeface="+mn-ea"/>
                          <a:cs typeface="+mn-cs"/>
                        </a:rPr>
                        <a:t>​</a:t>
                      </a:r>
                    </a:p>
                    <a:p>
                      <a:pPr rtl="0" fontAlgn="base"/>
                      <a:r>
                        <a:rPr lang="el-GR" sz="1800" b="0" i="1" kern="1200" dirty="0">
                          <a:solidFill>
                            <a:schemeClr val="tx1"/>
                          </a:solidFill>
                          <a:effectLst/>
                          <a:latin typeface="+mn-lt"/>
                          <a:ea typeface="+mn-ea"/>
                          <a:cs typeface="+mn-cs"/>
                        </a:rPr>
                        <a:t>η τέχνη</a:t>
                      </a:r>
                      <a:r>
                        <a:rPr lang="en-AU" sz="1800" b="0" i="1" kern="1200" dirty="0">
                          <a:solidFill>
                            <a:schemeClr val="tx1"/>
                          </a:solidFill>
                          <a:effectLst/>
                          <a:latin typeface="+mn-lt"/>
                          <a:ea typeface="+mn-ea"/>
                          <a:cs typeface="+mn-cs"/>
                        </a:rPr>
                        <a:t>​</a:t>
                      </a:r>
                    </a:p>
                    <a:p>
                      <a:pPr rtl="0" fontAlgn="base"/>
                      <a:r>
                        <a:rPr lang="el-GR" sz="1800" b="0" i="1" kern="1200" dirty="0">
                          <a:solidFill>
                            <a:schemeClr val="tx1"/>
                          </a:solidFill>
                          <a:effectLst/>
                          <a:latin typeface="+mn-lt"/>
                          <a:ea typeface="+mn-ea"/>
                          <a:cs typeface="+mn-cs"/>
                        </a:rPr>
                        <a:t>η μουσική </a:t>
                      </a:r>
                      <a:r>
                        <a:rPr lang="en-AU" sz="1800" b="0" i="1" kern="1200" dirty="0">
                          <a:solidFill>
                            <a:schemeClr val="tx1"/>
                          </a:solidFill>
                          <a:effectLst/>
                          <a:latin typeface="+mn-lt"/>
                          <a:ea typeface="+mn-ea"/>
                          <a:cs typeface="+mn-cs"/>
                        </a:rPr>
                        <a:t>​</a:t>
                      </a:r>
                    </a:p>
                    <a:p>
                      <a:pPr rtl="0" fontAlgn="base"/>
                      <a:r>
                        <a:rPr lang="el-GR" sz="1800" b="0" i="1" kern="1200" dirty="0">
                          <a:solidFill>
                            <a:schemeClr val="tx1"/>
                          </a:solidFill>
                          <a:effectLst/>
                          <a:latin typeface="+mn-lt"/>
                          <a:ea typeface="+mn-ea"/>
                          <a:cs typeface="+mn-cs"/>
                        </a:rPr>
                        <a:t>το θέατρο</a:t>
                      </a:r>
                      <a:r>
                        <a:rPr lang="en-AU" sz="1800" b="0" i="1" kern="1200" dirty="0">
                          <a:solidFill>
                            <a:schemeClr val="tx1"/>
                          </a:solidFill>
                          <a:effectLst/>
                          <a:latin typeface="+mn-lt"/>
                          <a:ea typeface="+mn-ea"/>
                          <a:cs typeface="+mn-cs"/>
                        </a:rPr>
                        <a:t>​</a:t>
                      </a:r>
                      <a:r>
                        <a:rPr lang="es-ES" sz="1800" b="0" i="1" kern="1200" dirty="0">
                          <a:solidFill>
                            <a:schemeClr val="tx1"/>
                          </a:solidFill>
                          <a:effectLst/>
                          <a:latin typeface="+mn-lt"/>
                          <a:ea typeface="+mn-ea"/>
                          <a:cs typeface="+mn-cs"/>
                        </a:rPr>
                        <a:t>​</a:t>
                      </a:r>
                    </a:p>
                  </a:txBody>
                  <a:tcPr anchor="ctr"/>
                </a:tc>
                <a:tc>
                  <a:txBody>
                    <a:bodyPr/>
                    <a:lstStyle/>
                    <a:p>
                      <a:r>
                        <a:rPr lang="el-GR" sz="1800" b="0" i="1" kern="1200" dirty="0">
                          <a:solidFill>
                            <a:schemeClr val="tx1"/>
                          </a:solidFill>
                          <a:effectLst/>
                          <a:latin typeface="+mn-lt"/>
                          <a:ea typeface="+mn-ea"/>
                          <a:cs typeface="+mn-cs"/>
                        </a:rPr>
                        <a:t>γιατί</a:t>
                      </a:r>
                      <a:endParaRPr lang="en-AU" sz="1800" b="0" i="1" dirty="0">
                        <a:solidFill>
                          <a:srgbClr val="FF0000"/>
                        </a:solidFill>
                      </a:endParaRPr>
                    </a:p>
                    <a:p>
                      <a:r>
                        <a:rPr lang="el-GR" sz="1800" b="0" i="1" kern="1200" dirty="0">
                          <a:solidFill>
                            <a:schemeClr val="tx1"/>
                          </a:solidFill>
                          <a:effectLst/>
                          <a:latin typeface="+mn-lt"/>
                          <a:ea typeface="+mn-ea"/>
                          <a:cs typeface="+mn-cs"/>
                        </a:rPr>
                        <a:t>αλλά</a:t>
                      </a:r>
                      <a:endParaRPr lang="en-AU" sz="1800" b="0" i="1" dirty="0">
                        <a:solidFill>
                          <a:schemeClr val="tx1"/>
                        </a:solidFill>
                      </a:endParaRPr>
                    </a:p>
                  </a:txBody>
                  <a:tcPr anchor="ctr"/>
                </a:tc>
                <a:tc>
                  <a:txBody>
                    <a:bodyPr/>
                    <a:lstStyle/>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διασκεδαστικό</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es-ES" sz="1800" b="0" i="1" kern="1200" dirty="0">
                        <a:solidFill>
                          <a:schemeClr val="tx1"/>
                        </a:solidFill>
                        <a:effectLst/>
                        <a:latin typeface="+mn-lt"/>
                        <a:ea typeface="+mn-ea"/>
                        <a:cs typeface="+mn-cs"/>
                      </a:endParaRPr>
                    </a:p>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χρήσιμο</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es-ES" sz="1800" b="0" i="1" kern="1200" dirty="0">
                        <a:solidFill>
                          <a:schemeClr val="tx1"/>
                        </a:solidFill>
                        <a:effectLst/>
                        <a:latin typeface="+mn-lt"/>
                        <a:ea typeface="+mn-ea"/>
                        <a:cs typeface="+mn-cs"/>
                      </a:endParaRPr>
                    </a:p>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δύσκολο</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it-IT" sz="1800" i="1" dirty="0"/>
                    </a:p>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κουραστικό μάθημα</a:t>
                      </a:r>
                      <a:r>
                        <a:rPr lang="en-AU" sz="1800" b="0" i="1" kern="1200" dirty="0">
                          <a:solidFill>
                            <a:schemeClr val="tx1"/>
                          </a:solidFill>
                          <a:effectLst/>
                          <a:latin typeface="+mn-lt"/>
                          <a:ea typeface="+mn-ea"/>
                          <a:cs typeface="+mn-cs"/>
                        </a:rPr>
                        <a:t>.</a:t>
                      </a:r>
                      <a:endParaRPr lang="it-IT" sz="1800" i="1" dirty="0"/>
                    </a:p>
                    <a:p>
                      <a:pPr marL="0" marR="0" lvl="0" indent="0" algn="l" defTabSz="914377" rtl="0" eaLnBrk="1" fontAlgn="auto" latinLnBrk="0" hangingPunct="1">
                        <a:lnSpc>
                          <a:spcPct val="100000"/>
                        </a:lnSpc>
                        <a:spcBef>
                          <a:spcPts val="0"/>
                        </a:spcBef>
                        <a:spcAft>
                          <a:spcPts val="0"/>
                        </a:spcAft>
                        <a:buClrTx/>
                        <a:buSzTx/>
                        <a:buFontTx/>
                        <a:buNone/>
                        <a:tabLst/>
                        <a:defRPr/>
                      </a:pPr>
                      <a:r>
                        <a:rPr lang="el-GR" sz="1800" b="0" i="1" kern="1200" dirty="0">
                          <a:solidFill>
                            <a:schemeClr val="tx1"/>
                          </a:solidFill>
                          <a:effectLst/>
                          <a:latin typeface="+mn-lt"/>
                          <a:ea typeface="+mn-ea"/>
                          <a:cs typeface="+mn-cs"/>
                        </a:rPr>
                        <a:t>είναι βαρετό</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it-IT" sz="1800" i="1" dirty="0"/>
                    </a:p>
                  </a:txBody>
                  <a:tcPr anchor="ctr"/>
                </a:tc>
                <a:extLst>
                  <a:ext uri="{0D108BD9-81ED-4DB2-BD59-A6C34878D82A}">
                    <a16:rowId xmlns:a16="http://schemas.microsoft.com/office/drawing/2014/main" val="2052100134"/>
                  </a:ext>
                </a:extLst>
              </a:tr>
              <a:tr h="370840">
                <a:tc vMerge="1">
                  <a:txBody>
                    <a:bodyPr/>
                    <a:lstStyle/>
                    <a:p>
                      <a:endParaRPr lang="en-AU" i="1" dirty="0"/>
                    </a:p>
                  </a:txBody>
                  <a:tcPr/>
                </a:tc>
                <a:tc>
                  <a:txBody>
                    <a:bodyPr/>
                    <a:lstStyle/>
                    <a:p>
                      <a:r>
                        <a:rPr lang="el-GR" sz="1800" b="0" i="1" kern="1200" noProof="0" dirty="0">
                          <a:solidFill>
                            <a:schemeClr val="tx1"/>
                          </a:solidFill>
                          <a:effectLst/>
                          <a:latin typeface="+mn-lt"/>
                          <a:ea typeface="+mn-ea"/>
                          <a:cs typeface="+mn-cs"/>
                        </a:rPr>
                        <a:t>μου αρέσουν</a:t>
                      </a:r>
                      <a:endParaRPr lang="el-GR" sz="1800" i="1" noProof="0" dirty="0"/>
                    </a:p>
                  </a:txBody>
                  <a:tcPr anchor="ctr"/>
                </a:tc>
                <a:tc>
                  <a:txBody>
                    <a:bodyPr/>
                    <a:lstStyle/>
                    <a:p>
                      <a:pPr rtl="0" fontAlgn="base"/>
                      <a:r>
                        <a:rPr lang="el-GR" sz="1800" b="0" i="1" u="none" strike="noStrike" kern="1200" dirty="0">
                          <a:solidFill>
                            <a:schemeClr val="tx1"/>
                          </a:solidFill>
                          <a:effectLst/>
                          <a:latin typeface="+mn-lt"/>
                          <a:ea typeface="+mn-ea"/>
                          <a:cs typeface="+mn-cs"/>
                        </a:rPr>
                        <a:t>τα μαθηματικά</a:t>
                      </a:r>
                      <a:r>
                        <a:rPr lang="en-US" sz="1800" b="0" i="0"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τα αγγλικά</a:t>
                      </a:r>
                      <a:r>
                        <a:rPr lang="en-US" sz="1800" b="0" i="0"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τα ελληνικά</a:t>
                      </a:r>
                      <a:endParaRPr lang="el-GR" sz="1800" b="0" i="0" kern="1200" dirty="0">
                        <a:solidFill>
                          <a:schemeClr val="tx1"/>
                        </a:solidFill>
                        <a:effectLst/>
                        <a:latin typeface="+mn-lt"/>
                        <a:ea typeface="+mn-ea"/>
                        <a:cs typeface="+mn-cs"/>
                      </a:endParaRPr>
                    </a:p>
                  </a:txBody>
                  <a:tcPr anchor="ctr"/>
                </a:tc>
                <a:tc>
                  <a:txBody>
                    <a:bodyPr/>
                    <a:lstStyle/>
                    <a:p>
                      <a:r>
                        <a:rPr lang="el-GR" sz="1800" b="0" i="1" kern="1200" dirty="0">
                          <a:solidFill>
                            <a:schemeClr val="tx1"/>
                          </a:solidFill>
                          <a:effectLst/>
                          <a:latin typeface="+mn-lt"/>
                          <a:ea typeface="+mn-ea"/>
                          <a:cs typeface="+mn-cs"/>
                        </a:rPr>
                        <a:t>γιατί</a:t>
                      </a:r>
                      <a:endParaRPr lang="en-AU" sz="1800" b="0" i="1" dirty="0">
                        <a:solidFill>
                          <a:srgbClr val="FF0000"/>
                        </a:solidFill>
                      </a:endParaRPr>
                    </a:p>
                    <a:p>
                      <a:r>
                        <a:rPr lang="el-GR" sz="1800" b="0" i="1" kern="1200" dirty="0">
                          <a:solidFill>
                            <a:schemeClr val="tx1"/>
                          </a:solidFill>
                          <a:effectLst/>
                          <a:latin typeface="+mn-lt"/>
                          <a:ea typeface="+mn-ea"/>
                          <a:cs typeface="+mn-cs"/>
                        </a:rPr>
                        <a:t>αλλά</a:t>
                      </a:r>
                      <a:endParaRPr lang="en-AU" sz="1800" i="1" dirty="0"/>
                    </a:p>
                  </a:txBody>
                  <a:tcPr anchor="ctr"/>
                </a:tc>
                <a:tc>
                  <a:txBody>
                    <a:bodyPr/>
                    <a:lstStyle/>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διασκεδαστικό</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es-ES" sz="1800" b="0" i="1" kern="1200" dirty="0">
                        <a:solidFill>
                          <a:schemeClr val="tx1"/>
                        </a:solidFill>
                        <a:effectLst/>
                        <a:latin typeface="+mn-lt"/>
                        <a:ea typeface="+mn-ea"/>
                        <a:cs typeface="+mn-cs"/>
                      </a:endParaRPr>
                    </a:p>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χρήσιμο</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es-ES" sz="1800" b="0" i="1" kern="1200" dirty="0">
                        <a:solidFill>
                          <a:schemeClr val="tx1"/>
                        </a:solidFill>
                        <a:effectLst/>
                        <a:latin typeface="+mn-lt"/>
                        <a:ea typeface="+mn-ea"/>
                        <a:cs typeface="+mn-cs"/>
                      </a:endParaRPr>
                    </a:p>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δύσκολο</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it-IT" sz="1800" i="1" dirty="0"/>
                    </a:p>
                    <a:p>
                      <a:r>
                        <a:rPr lang="el-GR" sz="1800" b="0" i="1" kern="1200" dirty="0">
                          <a:solidFill>
                            <a:schemeClr val="tx1"/>
                          </a:solidFill>
                          <a:effectLst/>
                          <a:latin typeface="+mn-lt"/>
                          <a:ea typeface="+mn-ea"/>
                          <a:cs typeface="+mn-cs"/>
                        </a:rPr>
                        <a:t>είναι</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κουραστικό μάθημα</a:t>
                      </a:r>
                      <a:r>
                        <a:rPr lang="en-AU" sz="1800" b="0" i="1" kern="1200" dirty="0">
                          <a:solidFill>
                            <a:schemeClr val="tx1"/>
                          </a:solidFill>
                          <a:effectLst/>
                          <a:latin typeface="+mn-lt"/>
                          <a:ea typeface="+mn-ea"/>
                          <a:cs typeface="+mn-cs"/>
                        </a:rPr>
                        <a:t>.</a:t>
                      </a:r>
                      <a:endParaRPr lang="it-IT" sz="1800" i="1" dirty="0"/>
                    </a:p>
                    <a:p>
                      <a:pPr marL="0" marR="0" lvl="0" indent="0" algn="l" defTabSz="914377" rtl="0" eaLnBrk="1" fontAlgn="auto" latinLnBrk="0" hangingPunct="1">
                        <a:lnSpc>
                          <a:spcPct val="100000"/>
                        </a:lnSpc>
                        <a:spcBef>
                          <a:spcPts val="0"/>
                        </a:spcBef>
                        <a:spcAft>
                          <a:spcPts val="0"/>
                        </a:spcAft>
                        <a:buClrTx/>
                        <a:buSzTx/>
                        <a:buFontTx/>
                        <a:buNone/>
                        <a:tabLst/>
                        <a:defRPr/>
                      </a:pPr>
                      <a:r>
                        <a:rPr lang="el-GR" sz="1800" b="0" i="1" kern="1200" dirty="0">
                          <a:solidFill>
                            <a:schemeClr val="tx1"/>
                          </a:solidFill>
                          <a:effectLst/>
                          <a:latin typeface="+mn-lt"/>
                          <a:ea typeface="+mn-ea"/>
                          <a:cs typeface="+mn-cs"/>
                        </a:rPr>
                        <a:t>είναι βαρετό</a:t>
                      </a:r>
                      <a:r>
                        <a:rPr lang="en-AU" sz="1800" b="0" i="1" kern="1200" dirty="0">
                          <a:solidFill>
                            <a:schemeClr val="tx1"/>
                          </a:solidFill>
                          <a:effectLst/>
                          <a:latin typeface="+mn-lt"/>
                          <a:ea typeface="+mn-ea"/>
                          <a:cs typeface="+mn-cs"/>
                        </a:rPr>
                        <a:t> </a:t>
                      </a:r>
                      <a:r>
                        <a:rPr lang="el-GR" sz="1800" b="0" i="1" kern="1200" dirty="0">
                          <a:solidFill>
                            <a:schemeClr val="tx1"/>
                          </a:solidFill>
                          <a:effectLst/>
                          <a:latin typeface="+mn-lt"/>
                          <a:ea typeface="+mn-ea"/>
                          <a:cs typeface="+mn-cs"/>
                        </a:rPr>
                        <a:t>μάθημα</a:t>
                      </a:r>
                      <a:r>
                        <a:rPr lang="en-AU" sz="1800" b="0" i="1" kern="1200" dirty="0">
                          <a:solidFill>
                            <a:schemeClr val="tx1"/>
                          </a:solidFill>
                          <a:effectLst/>
                          <a:latin typeface="+mn-lt"/>
                          <a:ea typeface="+mn-ea"/>
                          <a:cs typeface="+mn-cs"/>
                        </a:rPr>
                        <a:t>.</a:t>
                      </a:r>
                      <a:endParaRPr lang="it-IT" sz="1800" i="1" dirty="0"/>
                    </a:p>
                    <a:p>
                      <a:endParaRPr lang="en-AU" sz="1800" i="1" dirty="0"/>
                    </a:p>
                  </a:txBody>
                  <a:tcPr anchor="ctr"/>
                </a:tc>
                <a:extLst>
                  <a:ext uri="{0D108BD9-81ED-4DB2-BD59-A6C34878D82A}">
                    <a16:rowId xmlns:a16="http://schemas.microsoft.com/office/drawing/2014/main" val="2144787429"/>
                  </a:ext>
                </a:extLst>
              </a:tr>
            </a:tbl>
          </a:graphicData>
        </a:graphic>
      </p:graphicFrame>
      <p:sp>
        <p:nvSpPr>
          <p:cNvPr id="2" name="Slide Number Placeholder 1">
            <a:extLst>
              <a:ext uri="{FF2B5EF4-FFF2-40B4-BE49-F238E27FC236}">
                <a16:creationId xmlns:a16="http://schemas.microsoft.com/office/drawing/2014/main" id="{39FAE7F7-8BB7-71D5-E260-BF9E746CF1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459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B7DCA-FE27-EE45-9D1F-F76100EEA9BF}"/>
              </a:ext>
            </a:extLst>
          </p:cNvPr>
          <p:cNvSpPr>
            <a:spLocks noGrp="1"/>
          </p:cNvSpPr>
          <p:nvPr>
            <p:ph type="title"/>
          </p:nvPr>
        </p:nvSpPr>
        <p:spPr>
          <a:xfrm>
            <a:off x="360000" y="360000"/>
            <a:ext cx="10080000" cy="1008000"/>
          </a:xfrm>
        </p:spPr>
        <p:txBody>
          <a:bodyPr/>
          <a:lstStyle/>
          <a:p>
            <a:r>
              <a:rPr lang="en-AU" sz="3600" dirty="0"/>
              <a:t>Preferences and qualifiers</a:t>
            </a:r>
            <a:endParaRPr lang="en-AU" dirty="0"/>
          </a:p>
        </p:txBody>
      </p:sp>
      <p:graphicFrame>
        <p:nvGraphicFramePr>
          <p:cNvPr id="4" name="Table 3">
            <a:extLst>
              <a:ext uri="{FF2B5EF4-FFF2-40B4-BE49-F238E27FC236}">
                <a16:creationId xmlns:a16="http://schemas.microsoft.com/office/drawing/2014/main" id="{893728C6-0268-B3C4-8211-4AC22103AF6D}"/>
              </a:ext>
            </a:extLst>
          </p:cNvPr>
          <p:cNvGraphicFramePr>
            <a:graphicFrameLocks noGrp="1"/>
          </p:cNvGraphicFramePr>
          <p:nvPr>
            <p:extLst>
              <p:ext uri="{D42A27DB-BD31-4B8C-83A1-F6EECF244321}">
                <p14:modId xmlns:p14="http://schemas.microsoft.com/office/powerpoint/2010/main" val="1293200766"/>
              </p:ext>
            </p:extLst>
          </p:nvPr>
        </p:nvGraphicFramePr>
        <p:xfrm>
          <a:off x="360000" y="1368000"/>
          <a:ext cx="10920913" cy="4297680"/>
        </p:xfrm>
        <a:graphic>
          <a:graphicData uri="http://schemas.openxmlformats.org/drawingml/2006/table">
            <a:tbl>
              <a:tblPr firstRow="1" bandRow="1">
                <a:tableStyleId>{5940675A-B579-460E-94D1-54222C63F5DA}</a:tableStyleId>
              </a:tblPr>
              <a:tblGrid>
                <a:gridCol w="3583940">
                  <a:extLst>
                    <a:ext uri="{9D8B030D-6E8A-4147-A177-3AD203B41FA5}">
                      <a16:colId xmlns:a16="http://schemas.microsoft.com/office/drawing/2014/main" val="3057192243"/>
                    </a:ext>
                  </a:extLst>
                </a:gridCol>
                <a:gridCol w="2069234">
                  <a:extLst>
                    <a:ext uri="{9D8B030D-6E8A-4147-A177-3AD203B41FA5}">
                      <a16:colId xmlns:a16="http://schemas.microsoft.com/office/drawing/2014/main" val="1179076791"/>
                    </a:ext>
                  </a:extLst>
                </a:gridCol>
                <a:gridCol w="1093304">
                  <a:extLst>
                    <a:ext uri="{9D8B030D-6E8A-4147-A177-3AD203B41FA5}">
                      <a16:colId xmlns:a16="http://schemas.microsoft.com/office/drawing/2014/main" val="1261415053"/>
                    </a:ext>
                  </a:extLst>
                </a:gridCol>
                <a:gridCol w="1143000">
                  <a:extLst>
                    <a:ext uri="{9D8B030D-6E8A-4147-A177-3AD203B41FA5}">
                      <a16:colId xmlns:a16="http://schemas.microsoft.com/office/drawing/2014/main" val="1260403496"/>
                    </a:ext>
                  </a:extLst>
                </a:gridCol>
                <a:gridCol w="3031435">
                  <a:extLst>
                    <a:ext uri="{9D8B030D-6E8A-4147-A177-3AD203B41FA5}">
                      <a16:colId xmlns:a16="http://schemas.microsoft.com/office/drawing/2014/main" val="2279094486"/>
                    </a:ext>
                  </a:extLst>
                </a:gridCol>
              </a:tblGrid>
              <a:tr h="370840">
                <a:tc>
                  <a:txBody>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lang="el-GR" sz="1800" b="0" i="1" kern="1200" noProof="0" dirty="0">
                          <a:solidFill>
                            <a:schemeClr val="tx1"/>
                          </a:solidFill>
                          <a:effectLst/>
                          <a:latin typeface="+mn-lt"/>
                          <a:ea typeface="+mn-ea"/>
                          <a:cs typeface="+mn-cs"/>
                        </a:rPr>
                        <a:t>Μου αρέσει​</a:t>
                      </a:r>
                    </a:p>
                    <a:p>
                      <a:pPr rtl="0" fontAlgn="base"/>
                      <a:r>
                        <a:rPr lang="el-GR" sz="1800" b="0" i="1" kern="1200" noProof="0" dirty="0">
                          <a:solidFill>
                            <a:schemeClr val="tx1"/>
                          </a:solidFill>
                          <a:effectLst/>
                          <a:latin typeface="+mn-lt"/>
                          <a:ea typeface="+mn-ea"/>
                          <a:cs typeface="+mn-cs"/>
                        </a:rPr>
                        <a:t>Μου αρέσει πολύ​</a:t>
                      </a:r>
                    </a:p>
                    <a:p>
                      <a:pPr rtl="0" fontAlgn="base"/>
                      <a:r>
                        <a:rPr lang="el-GR" sz="1800" b="0" i="1" kern="1200" noProof="0" dirty="0">
                          <a:solidFill>
                            <a:schemeClr val="tx1"/>
                          </a:solidFill>
                          <a:effectLst/>
                          <a:latin typeface="+mn-lt"/>
                          <a:ea typeface="+mn-ea"/>
                          <a:cs typeface="+mn-cs"/>
                        </a:rPr>
                        <a:t>Μου αρέσει/αρέσουν λίγο​</a:t>
                      </a:r>
                    </a:p>
                    <a:p>
                      <a:pPr rtl="0" fontAlgn="base"/>
                      <a:r>
                        <a:rPr lang="el-GR" sz="1800" b="0" i="1" kern="1200" noProof="0" dirty="0">
                          <a:solidFill>
                            <a:schemeClr val="tx1"/>
                          </a:solidFill>
                          <a:effectLst/>
                          <a:latin typeface="+mn-lt"/>
                          <a:ea typeface="+mn-ea"/>
                          <a:cs typeface="+mn-cs"/>
                        </a:rPr>
                        <a:t>Δε μου αρέσει/αρέσουν​</a:t>
                      </a:r>
                    </a:p>
                    <a:p>
                      <a:pPr rtl="0" fontAlgn="base"/>
                      <a:r>
                        <a:rPr lang="el-GR" sz="1800" b="0" i="1" kern="1200" noProof="0" dirty="0">
                          <a:solidFill>
                            <a:schemeClr val="tx1"/>
                          </a:solidFill>
                          <a:effectLst/>
                          <a:latin typeface="+mn-lt"/>
                          <a:ea typeface="+mn-ea"/>
                          <a:cs typeface="+mn-cs"/>
                        </a:rPr>
                        <a:t>Δε μου αρέσει/αρέσουν καθόλου</a:t>
                      </a:r>
                    </a:p>
                    <a:p>
                      <a:endParaRPr lang="el-GR" i="1" noProof="0" dirty="0"/>
                    </a:p>
                  </a:txBody>
                  <a:tcPr/>
                </a:tc>
                <a:tc>
                  <a:txBody>
                    <a:bodyPr/>
                    <a:lstStyle/>
                    <a:p>
                      <a:pPr rtl="0" fontAlgn="base"/>
                      <a:r>
                        <a:rPr lang="el-GR" sz="1800" b="0" i="1" kern="1200" noProof="0" dirty="0">
                          <a:solidFill>
                            <a:schemeClr val="tx1"/>
                          </a:solidFill>
                          <a:effectLst/>
                          <a:latin typeface="+mn-lt"/>
                          <a:ea typeface="+mn-ea"/>
                          <a:cs typeface="+mn-cs"/>
                        </a:rPr>
                        <a:t>η ιστορία​</a:t>
                      </a:r>
                    </a:p>
                    <a:p>
                      <a:pPr rtl="0" fontAlgn="base"/>
                      <a:r>
                        <a:rPr lang="el-GR" sz="1800" b="0" i="1" kern="1200" noProof="0" dirty="0">
                          <a:solidFill>
                            <a:schemeClr val="tx1"/>
                          </a:solidFill>
                          <a:effectLst/>
                          <a:latin typeface="+mn-lt"/>
                          <a:ea typeface="+mn-ea"/>
                          <a:cs typeface="+mn-cs"/>
                        </a:rPr>
                        <a:t>η γεωγραφία​</a:t>
                      </a:r>
                    </a:p>
                    <a:p>
                      <a:pPr rtl="0" fontAlgn="base"/>
                      <a:r>
                        <a:rPr lang="el-GR" sz="1800" b="0" i="1" kern="1200" noProof="0" dirty="0">
                          <a:solidFill>
                            <a:schemeClr val="tx1"/>
                          </a:solidFill>
                          <a:effectLst/>
                          <a:latin typeface="+mn-lt"/>
                          <a:ea typeface="+mn-ea"/>
                          <a:cs typeface="+mn-cs"/>
                        </a:rPr>
                        <a:t>η πληροφορική​</a:t>
                      </a:r>
                    </a:p>
                    <a:p>
                      <a:pPr rtl="0" fontAlgn="base"/>
                      <a:r>
                        <a:rPr lang="el-GR" sz="1800" b="0" i="1" kern="1200" noProof="0" dirty="0">
                          <a:solidFill>
                            <a:schemeClr val="tx1"/>
                          </a:solidFill>
                          <a:effectLst/>
                          <a:latin typeface="+mn-lt"/>
                          <a:ea typeface="+mn-ea"/>
                          <a:cs typeface="+mn-cs"/>
                        </a:rPr>
                        <a:t>η μουσική​</a:t>
                      </a:r>
                    </a:p>
                    <a:p>
                      <a:pPr rtl="0" fontAlgn="base"/>
                      <a:r>
                        <a:rPr lang="el-GR" sz="1800" b="0" i="1" kern="1200" noProof="0" dirty="0">
                          <a:solidFill>
                            <a:schemeClr val="tx1"/>
                          </a:solidFill>
                          <a:effectLst/>
                          <a:latin typeface="+mn-lt"/>
                          <a:ea typeface="+mn-ea"/>
                          <a:cs typeface="+mn-cs"/>
                        </a:rPr>
                        <a:t>η τέχνη​</a:t>
                      </a:r>
                    </a:p>
                    <a:p>
                      <a:pPr rtl="0" fontAlgn="base"/>
                      <a:r>
                        <a:rPr lang="el-GR" sz="1800" b="0" i="1" kern="1200" noProof="0" dirty="0">
                          <a:solidFill>
                            <a:schemeClr val="tx1"/>
                          </a:solidFill>
                          <a:effectLst/>
                          <a:latin typeface="+mn-lt"/>
                          <a:ea typeface="+mn-ea"/>
                          <a:cs typeface="+mn-cs"/>
                        </a:rPr>
                        <a:t>η φυσική αγωγη​</a:t>
                      </a:r>
                    </a:p>
                    <a:p>
                      <a:pPr rtl="0" fontAlgn="base"/>
                      <a:r>
                        <a:rPr lang="el-GR" sz="1800" b="0" i="1" kern="1200" noProof="0" dirty="0">
                          <a:solidFill>
                            <a:schemeClr val="tx1"/>
                          </a:solidFill>
                          <a:effectLst/>
                          <a:latin typeface="+mn-lt"/>
                          <a:ea typeface="+mn-ea"/>
                          <a:cs typeface="+mn-cs"/>
                        </a:rPr>
                        <a:t>το θέατρο​</a:t>
                      </a:r>
                    </a:p>
                    <a:p>
                      <a:pPr rtl="0" fontAlgn="base"/>
                      <a:r>
                        <a:rPr lang="el-GR" sz="1800" b="0" i="1" u="none" strike="noStrike" kern="1200" noProof="0" dirty="0">
                          <a:solidFill>
                            <a:schemeClr val="tx1"/>
                          </a:solidFill>
                          <a:effectLst/>
                          <a:latin typeface="+mn-lt"/>
                          <a:ea typeface="+mn-ea"/>
                          <a:cs typeface="+mn-cs"/>
                        </a:rPr>
                        <a:t>η επιστήμη</a:t>
                      </a:r>
                      <a:endParaRPr lang="el-GR" sz="1800" b="0" i="1" kern="1200" noProof="0" dirty="0">
                        <a:solidFill>
                          <a:schemeClr val="tx1"/>
                        </a:solidFill>
                        <a:effectLst/>
                        <a:latin typeface="+mn-lt"/>
                        <a:ea typeface="+mn-ea"/>
                        <a:cs typeface="+mn-cs"/>
                      </a:endParaRPr>
                    </a:p>
                  </a:txBody>
                  <a:tcPr/>
                </a:tc>
                <a:tc>
                  <a:txBody>
                    <a:bodyPr/>
                    <a:lstStyle/>
                    <a:p>
                      <a:r>
                        <a:rPr lang="el-GR" sz="1800" b="0" i="1" kern="1200" noProof="0" dirty="0">
                          <a:solidFill>
                            <a:schemeClr val="tx1"/>
                          </a:solidFill>
                          <a:effectLst/>
                          <a:latin typeface="+mn-lt"/>
                          <a:ea typeface="+mn-ea"/>
                          <a:cs typeface="+mn-cs"/>
                        </a:rPr>
                        <a:t>γιατί είναι</a:t>
                      </a:r>
                    </a:p>
                    <a:p>
                      <a:r>
                        <a:rPr lang="el-GR" sz="1800" b="0" i="1" kern="1200" noProof="0" dirty="0">
                          <a:solidFill>
                            <a:schemeClr val="tx1"/>
                          </a:solidFill>
                          <a:effectLst/>
                          <a:latin typeface="+mn-lt"/>
                          <a:ea typeface="+mn-ea"/>
                          <a:cs typeface="+mn-cs"/>
                        </a:rPr>
                        <a:t>αλλά είναι</a:t>
                      </a:r>
                      <a:endParaRPr lang="el-GR" i="1" noProof="0" dirty="0"/>
                    </a:p>
                  </a:txBody>
                  <a:tcPr/>
                </a:tc>
                <a:tc>
                  <a:txBody>
                    <a:bodyPr/>
                    <a:lstStyle/>
                    <a:p>
                      <a:pPr rtl="0" fontAlgn="base"/>
                      <a:r>
                        <a:rPr lang="el-GR" sz="1800" b="0" i="1" kern="1200" noProof="0" dirty="0">
                          <a:solidFill>
                            <a:schemeClr val="tx1"/>
                          </a:solidFill>
                          <a:effectLst/>
                          <a:latin typeface="+mn-lt"/>
                          <a:ea typeface="+mn-ea"/>
                          <a:cs typeface="+mn-cs"/>
                        </a:rPr>
                        <a:t>αρκετά​</a:t>
                      </a:r>
                    </a:p>
                    <a:p>
                      <a:pPr rtl="0" fontAlgn="base"/>
                      <a:r>
                        <a:rPr lang="el-GR" sz="1800" b="0" i="1" kern="1200" noProof="0" dirty="0">
                          <a:solidFill>
                            <a:schemeClr val="tx1"/>
                          </a:solidFill>
                          <a:effectLst/>
                          <a:latin typeface="+mn-lt"/>
                          <a:ea typeface="+mn-ea"/>
                          <a:cs typeface="+mn-cs"/>
                        </a:rPr>
                        <a:t>λίγο​</a:t>
                      </a:r>
                    </a:p>
                    <a:p>
                      <a:pPr rtl="0" fontAlgn="base"/>
                      <a:r>
                        <a:rPr lang="el-GR" sz="1800" b="0" i="1" kern="1200" noProof="0" dirty="0">
                          <a:solidFill>
                            <a:schemeClr val="tx1"/>
                          </a:solidFill>
                          <a:effectLst/>
                          <a:latin typeface="+mn-lt"/>
                          <a:ea typeface="+mn-ea"/>
                          <a:cs typeface="+mn-cs"/>
                        </a:rPr>
                        <a:t>πολύ </a:t>
                      </a:r>
                    </a:p>
                    <a:p>
                      <a:endParaRPr lang="el-GR" i="1" noProof="0" dirty="0"/>
                    </a:p>
                  </a:txBody>
                  <a:tcPr/>
                </a:tc>
                <a:tc>
                  <a:txBody>
                    <a:bodyPr/>
                    <a:lstStyle/>
                    <a:p>
                      <a:r>
                        <a:rPr lang="el-GR" sz="1800" b="0" i="1" kern="1200" noProof="0" dirty="0">
                          <a:solidFill>
                            <a:schemeClr val="tx1"/>
                          </a:solidFill>
                          <a:effectLst/>
                          <a:latin typeface="+mn-lt"/>
                          <a:ea typeface="+mn-ea"/>
                          <a:cs typeface="+mn-cs"/>
                        </a:rPr>
                        <a:t>καλό μάθημα.</a:t>
                      </a:r>
                    </a:p>
                    <a:p>
                      <a:r>
                        <a:rPr lang="el-GR" sz="1800" b="0" i="1" kern="1200" noProof="0" dirty="0">
                          <a:solidFill>
                            <a:schemeClr val="tx1"/>
                          </a:solidFill>
                          <a:effectLst/>
                          <a:latin typeface="+mn-lt"/>
                          <a:ea typeface="+mn-ea"/>
                          <a:cs typeface="+mn-cs"/>
                        </a:rPr>
                        <a:t>διασκεδαστικό μάθημα.</a:t>
                      </a:r>
                    </a:p>
                    <a:p>
                      <a:r>
                        <a:rPr lang="el-GR" sz="1800" b="0" i="1" kern="1200" noProof="0" dirty="0">
                          <a:solidFill>
                            <a:schemeClr val="tx1"/>
                          </a:solidFill>
                          <a:effectLst/>
                          <a:latin typeface="+mn-lt"/>
                          <a:ea typeface="+mn-ea"/>
                          <a:cs typeface="+mn-cs"/>
                        </a:rPr>
                        <a:t>χρήσιμο μάθημα.</a:t>
                      </a:r>
                    </a:p>
                    <a:p>
                      <a:endParaRPr lang="el-GR" sz="1800" b="0" i="1" kern="1200" noProof="0" dirty="0">
                        <a:solidFill>
                          <a:schemeClr val="tx1"/>
                        </a:solidFill>
                        <a:effectLst/>
                        <a:latin typeface="+mn-lt"/>
                        <a:ea typeface="+mn-ea"/>
                        <a:cs typeface="+mn-cs"/>
                      </a:endParaRPr>
                    </a:p>
                    <a:p>
                      <a:r>
                        <a:rPr lang="el-GR" sz="1800" b="0" i="1" kern="1200" noProof="0" dirty="0">
                          <a:solidFill>
                            <a:schemeClr val="tx1"/>
                          </a:solidFill>
                          <a:effectLst/>
                          <a:latin typeface="+mn-lt"/>
                          <a:ea typeface="+mn-ea"/>
                          <a:cs typeface="+mn-cs"/>
                        </a:rPr>
                        <a:t>χρήσιμο μάθημα.</a:t>
                      </a:r>
                    </a:p>
                    <a:p>
                      <a:r>
                        <a:rPr lang="el-GR" sz="1800" b="0" i="1" kern="1200" noProof="0" dirty="0">
                          <a:solidFill>
                            <a:schemeClr val="tx1"/>
                          </a:solidFill>
                          <a:effectLst/>
                          <a:latin typeface="+mn-lt"/>
                          <a:ea typeface="+mn-ea"/>
                          <a:cs typeface="+mn-cs"/>
                        </a:rPr>
                        <a:t>βαρετό μάθημα.</a:t>
                      </a:r>
                    </a:p>
                    <a:p>
                      <a:r>
                        <a:rPr lang="el-GR" sz="1800" b="0" i="1" kern="1200" noProof="0" dirty="0">
                          <a:solidFill>
                            <a:schemeClr val="tx1"/>
                          </a:solidFill>
                          <a:effectLst/>
                          <a:latin typeface="+mn-lt"/>
                          <a:ea typeface="+mn-ea"/>
                          <a:cs typeface="+mn-cs"/>
                        </a:rPr>
                        <a:t>κουραστικό μάθημα.</a:t>
                      </a:r>
                      <a:endParaRPr lang="el-GR" i="1" noProof="0" dirty="0"/>
                    </a:p>
                  </a:txBody>
                  <a:tcPr/>
                </a:tc>
                <a:extLst>
                  <a:ext uri="{0D108BD9-81ED-4DB2-BD59-A6C34878D82A}">
                    <a16:rowId xmlns:a16="http://schemas.microsoft.com/office/drawing/2014/main" val="4058626530"/>
                  </a:ext>
                </a:extLst>
              </a:tr>
              <a:tr h="370840">
                <a:tc>
                  <a:txBody>
                    <a:bodyPr/>
                    <a:lstStyle/>
                    <a:p>
                      <a:pPr rtl="0" fontAlgn="base"/>
                      <a:r>
                        <a:rPr lang="el-GR" sz="1800" b="0" i="1" u="none" strike="noStrike" kern="1200" dirty="0">
                          <a:solidFill>
                            <a:schemeClr val="tx1"/>
                          </a:solidFill>
                          <a:effectLst/>
                          <a:latin typeface="+mn-lt"/>
                          <a:ea typeface="+mn-ea"/>
                          <a:cs typeface="+mn-cs"/>
                        </a:rPr>
                        <a:t>Μου αρέσουν πολύ</a:t>
                      </a:r>
                      <a:r>
                        <a:rPr lang="en-US" sz="1800" b="0" i="1"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Μου αρέσουν</a:t>
                      </a:r>
                      <a:r>
                        <a:rPr lang="en-US" sz="1800" b="0" i="1"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Μου αρέσουν λίγο</a:t>
                      </a:r>
                      <a:r>
                        <a:rPr lang="en-US" sz="1800" b="0" i="1"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Δε μου αρέσουν </a:t>
                      </a:r>
                      <a:r>
                        <a:rPr lang="en-US" sz="1800" b="0" i="1"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Δε μου αρέσουν καθόλου</a:t>
                      </a:r>
                      <a:endParaRPr lang="el-GR" sz="1800" b="0" i="1" kern="1200" dirty="0">
                        <a:solidFill>
                          <a:schemeClr val="tx1"/>
                        </a:solidFill>
                        <a:effectLst/>
                        <a:latin typeface="+mn-lt"/>
                        <a:ea typeface="+mn-ea"/>
                        <a:cs typeface="+mn-cs"/>
                      </a:endParaRPr>
                    </a:p>
                    <a:p>
                      <a:endParaRPr lang="it-IT" i="1" dirty="0"/>
                    </a:p>
                  </a:txBody>
                  <a:tcPr/>
                </a:tc>
                <a:tc>
                  <a:txBody>
                    <a:bodyPr/>
                    <a:lstStyle/>
                    <a:p>
                      <a:pPr rtl="0" fontAlgn="base"/>
                      <a:r>
                        <a:rPr lang="el-GR" sz="1800" b="0" i="1" u="none" strike="noStrike" kern="1200" dirty="0">
                          <a:solidFill>
                            <a:schemeClr val="tx1"/>
                          </a:solidFill>
                          <a:effectLst/>
                          <a:latin typeface="+mn-lt"/>
                          <a:ea typeface="+mn-ea"/>
                          <a:cs typeface="+mn-cs"/>
                        </a:rPr>
                        <a:t>τα αγγλικά</a:t>
                      </a:r>
                      <a:r>
                        <a:rPr lang="en-US" sz="1800" b="0" i="1"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τα μαθηματικά</a:t>
                      </a:r>
                      <a:r>
                        <a:rPr lang="it-IT" sz="1800" b="0" i="1" kern="1200" dirty="0">
                          <a:solidFill>
                            <a:schemeClr val="tx1"/>
                          </a:solidFill>
                          <a:effectLst/>
                          <a:latin typeface="+mn-lt"/>
                          <a:ea typeface="+mn-ea"/>
                          <a:cs typeface="+mn-cs"/>
                        </a:rPr>
                        <a:t>​</a:t>
                      </a:r>
                    </a:p>
                    <a:p>
                      <a:pPr rtl="0" fontAlgn="base"/>
                      <a:r>
                        <a:rPr lang="el-GR" sz="1800" b="0" i="1" u="none" strike="noStrike" kern="1200" dirty="0">
                          <a:solidFill>
                            <a:schemeClr val="tx1"/>
                          </a:solidFill>
                          <a:effectLst/>
                          <a:latin typeface="+mn-lt"/>
                          <a:ea typeface="+mn-ea"/>
                          <a:cs typeface="+mn-cs"/>
                        </a:rPr>
                        <a:t>τα ελληνικά</a:t>
                      </a:r>
                      <a:endParaRPr lang="en-US" sz="1800" b="0" i="1" kern="1200" dirty="0">
                        <a:solidFill>
                          <a:schemeClr val="tx1"/>
                        </a:solidFill>
                        <a:effectLst/>
                        <a:latin typeface="+mn-lt"/>
                        <a:ea typeface="+mn-ea"/>
                        <a:cs typeface="+mn-cs"/>
                      </a:endParaRPr>
                    </a:p>
                    <a:p>
                      <a:endParaRPr lang="it-IT" i="1" dirty="0"/>
                    </a:p>
                  </a:txBody>
                  <a:tcPr/>
                </a:tc>
                <a:tc>
                  <a:txBody>
                    <a:bodyPr/>
                    <a:lstStyle/>
                    <a:p>
                      <a:r>
                        <a:rPr lang="el-GR" sz="1800" b="0" i="1" kern="1200" noProof="0" dirty="0">
                          <a:solidFill>
                            <a:schemeClr val="tx1"/>
                          </a:solidFill>
                          <a:effectLst/>
                          <a:latin typeface="+mn-lt"/>
                          <a:ea typeface="+mn-ea"/>
                          <a:cs typeface="+mn-cs"/>
                        </a:rPr>
                        <a:t>γιατί είναι</a:t>
                      </a:r>
                    </a:p>
                    <a:p>
                      <a:r>
                        <a:rPr lang="el-GR" sz="1800" b="0" i="1" kern="1200" noProof="0" dirty="0">
                          <a:solidFill>
                            <a:schemeClr val="tx1"/>
                          </a:solidFill>
                          <a:effectLst/>
                          <a:latin typeface="+mn-lt"/>
                          <a:ea typeface="+mn-ea"/>
                          <a:cs typeface="+mn-cs"/>
                        </a:rPr>
                        <a:t>αλλά είναι</a:t>
                      </a:r>
                      <a:endParaRPr lang="el-GR" i="1" noProof="0" dirty="0"/>
                    </a:p>
                    <a:p>
                      <a:endParaRPr lang="it-IT" i="1" dirty="0"/>
                    </a:p>
                  </a:txBody>
                  <a:tcPr/>
                </a:tc>
                <a:tc>
                  <a:txBody>
                    <a:bodyPr/>
                    <a:lstStyle/>
                    <a:p>
                      <a:pPr rtl="0" fontAlgn="base"/>
                      <a:r>
                        <a:rPr lang="el-GR" sz="1800" b="0" i="1" kern="1200" noProof="0" dirty="0">
                          <a:solidFill>
                            <a:schemeClr val="tx1"/>
                          </a:solidFill>
                          <a:effectLst/>
                          <a:latin typeface="+mn-lt"/>
                          <a:ea typeface="+mn-ea"/>
                          <a:cs typeface="+mn-cs"/>
                        </a:rPr>
                        <a:t>αρκετά​</a:t>
                      </a:r>
                    </a:p>
                    <a:p>
                      <a:pPr rtl="0" fontAlgn="base"/>
                      <a:r>
                        <a:rPr lang="el-GR" sz="1800" b="0" i="1" kern="1200" noProof="0" dirty="0">
                          <a:solidFill>
                            <a:schemeClr val="tx1"/>
                          </a:solidFill>
                          <a:effectLst/>
                          <a:latin typeface="+mn-lt"/>
                          <a:ea typeface="+mn-ea"/>
                          <a:cs typeface="+mn-cs"/>
                        </a:rPr>
                        <a:t>λίγο​</a:t>
                      </a:r>
                    </a:p>
                    <a:p>
                      <a:pPr rtl="0" fontAlgn="base"/>
                      <a:r>
                        <a:rPr lang="el-GR" sz="1800" b="0" i="1" kern="1200" noProof="0" dirty="0">
                          <a:solidFill>
                            <a:schemeClr val="tx1"/>
                          </a:solidFill>
                          <a:effectLst/>
                          <a:latin typeface="+mn-lt"/>
                          <a:ea typeface="+mn-ea"/>
                          <a:cs typeface="+mn-cs"/>
                        </a:rPr>
                        <a:t>πολύ </a:t>
                      </a:r>
                    </a:p>
                    <a:p>
                      <a:endParaRPr lang="it-IT" i="1" dirty="0"/>
                    </a:p>
                  </a:txBody>
                  <a:tcPr/>
                </a:tc>
                <a:tc>
                  <a:txBody>
                    <a:bodyPr/>
                    <a:lstStyle/>
                    <a:p>
                      <a:r>
                        <a:rPr lang="el-GR" sz="1800" b="0" i="1" kern="1200" noProof="0" dirty="0">
                          <a:solidFill>
                            <a:schemeClr val="tx1"/>
                          </a:solidFill>
                          <a:effectLst/>
                          <a:latin typeface="+mn-lt"/>
                          <a:ea typeface="+mn-ea"/>
                          <a:cs typeface="+mn-cs"/>
                        </a:rPr>
                        <a:t>καλό μάθημα.</a:t>
                      </a:r>
                    </a:p>
                    <a:p>
                      <a:r>
                        <a:rPr lang="el-GR" sz="1800" b="0" i="1" kern="1200" noProof="0" dirty="0">
                          <a:solidFill>
                            <a:schemeClr val="tx1"/>
                          </a:solidFill>
                          <a:effectLst/>
                          <a:latin typeface="+mn-lt"/>
                          <a:ea typeface="+mn-ea"/>
                          <a:cs typeface="+mn-cs"/>
                        </a:rPr>
                        <a:t>διασκεδαστικό μάθημα.</a:t>
                      </a:r>
                    </a:p>
                    <a:p>
                      <a:r>
                        <a:rPr lang="el-GR" sz="1800" b="0" i="1" kern="1200" noProof="0" dirty="0">
                          <a:solidFill>
                            <a:schemeClr val="tx1"/>
                          </a:solidFill>
                          <a:effectLst/>
                          <a:latin typeface="+mn-lt"/>
                          <a:ea typeface="+mn-ea"/>
                          <a:cs typeface="+mn-cs"/>
                        </a:rPr>
                        <a:t>χρήσιμο μάθημα.</a:t>
                      </a:r>
                    </a:p>
                    <a:p>
                      <a:endParaRPr lang="el-GR" sz="1800" b="0" i="1" kern="1200" noProof="0" dirty="0">
                        <a:solidFill>
                          <a:schemeClr val="tx1"/>
                        </a:solidFill>
                        <a:effectLst/>
                        <a:latin typeface="+mn-lt"/>
                        <a:ea typeface="+mn-ea"/>
                        <a:cs typeface="+mn-cs"/>
                      </a:endParaRPr>
                    </a:p>
                    <a:p>
                      <a:r>
                        <a:rPr lang="el-GR" sz="1800" b="0" i="1" kern="1200" noProof="0" dirty="0">
                          <a:solidFill>
                            <a:schemeClr val="tx1"/>
                          </a:solidFill>
                          <a:effectLst/>
                          <a:latin typeface="+mn-lt"/>
                          <a:ea typeface="+mn-ea"/>
                          <a:cs typeface="+mn-cs"/>
                        </a:rPr>
                        <a:t>χρήσιμο μάθημα.</a:t>
                      </a:r>
                    </a:p>
                    <a:p>
                      <a:r>
                        <a:rPr lang="el-GR" sz="1800" b="0" i="1" kern="1200" noProof="0" dirty="0">
                          <a:solidFill>
                            <a:schemeClr val="tx1"/>
                          </a:solidFill>
                          <a:effectLst/>
                          <a:latin typeface="+mn-lt"/>
                          <a:ea typeface="+mn-ea"/>
                          <a:cs typeface="+mn-cs"/>
                        </a:rPr>
                        <a:t>βαρετό μάθημα.</a:t>
                      </a:r>
                    </a:p>
                    <a:p>
                      <a:r>
                        <a:rPr lang="el-GR" sz="1800" b="0" i="1" kern="1200" noProof="0" dirty="0">
                          <a:solidFill>
                            <a:schemeClr val="tx1"/>
                          </a:solidFill>
                          <a:effectLst/>
                          <a:latin typeface="+mn-lt"/>
                          <a:ea typeface="+mn-ea"/>
                          <a:cs typeface="+mn-cs"/>
                        </a:rPr>
                        <a:t>κουραστικό μάθημα.</a:t>
                      </a:r>
                      <a:endParaRPr lang="el-GR" i="1" noProof="0" dirty="0"/>
                    </a:p>
                  </a:txBody>
                  <a:tcPr/>
                </a:tc>
                <a:extLst>
                  <a:ext uri="{0D108BD9-81ED-4DB2-BD59-A6C34878D82A}">
                    <a16:rowId xmlns:a16="http://schemas.microsoft.com/office/drawing/2014/main" val="1078255324"/>
                  </a:ext>
                </a:extLst>
              </a:tr>
            </a:tbl>
          </a:graphicData>
        </a:graphic>
      </p:graphicFrame>
      <p:sp>
        <p:nvSpPr>
          <p:cNvPr id="2" name="Slide Number Placeholder 1">
            <a:extLst>
              <a:ext uri="{FF2B5EF4-FFF2-40B4-BE49-F238E27FC236}">
                <a16:creationId xmlns:a16="http://schemas.microsoft.com/office/drawing/2014/main" id="{6B9E46AD-3EE5-6301-536F-8B48A07FD2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981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5B735-F620-0DB4-FAE1-5EAB8806F892}"/>
              </a:ext>
            </a:extLst>
          </p:cNvPr>
          <p:cNvSpPr>
            <a:spLocks noGrp="1"/>
          </p:cNvSpPr>
          <p:nvPr>
            <p:ph type="title" idx="4294967295"/>
          </p:nvPr>
        </p:nvSpPr>
        <p:spPr/>
        <p:txBody>
          <a:bodyPr/>
          <a:lstStyle/>
          <a:p>
            <a:r>
              <a:rPr lang="en-AU" dirty="0">
                <a:solidFill>
                  <a:schemeClr val="accent1"/>
                </a:solidFill>
              </a:rPr>
              <a:t>Disclaimer</a:t>
            </a:r>
          </a:p>
        </p:txBody>
      </p:sp>
      <p:sp>
        <p:nvSpPr>
          <p:cNvPr id="3" name="TextBox 2">
            <a:extLst>
              <a:ext uri="{FF2B5EF4-FFF2-40B4-BE49-F238E27FC236}">
                <a16:creationId xmlns:a16="http://schemas.microsoft.com/office/drawing/2014/main" id="{B65009A8-CFEE-B9BF-CDA3-63C4C27B7D6E}"/>
              </a:ext>
              <a:ext uri="{C183D7F6-B498-43B3-948B-1728B52AA6E4}">
                <adec:decorative xmlns:adec="http://schemas.microsoft.com/office/drawing/2017/decorative" val="0"/>
              </a:ext>
            </a:extLst>
          </p:cNvPr>
          <p:cNvSpPr txBox="1"/>
          <p:nvPr/>
        </p:nvSpPr>
        <p:spPr>
          <a:xfrm>
            <a:off x="360000" y="1797006"/>
            <a:ext cx="11211111" cy="3263988"/>
          </a:xfrm>
          <a:prstGeom prst="rect">
            <a:avLst/>
          </a:prstGeom>
          <a:noFill/>
        </p:spPr>
        <p:txBody>
          <a:bodyPr wrap="square" lIns="0" tIns="0" rIns="0" bIns="0" rtlCol="0">
            <a:noAutofit/>
          </a:bodyPr>
          <a:lstStyle/>
          <a:p>
            <a:pPr>
              <a:lnSpc>
                <a:spcPct val="150000"/>
              </a:lnSpc>
            </a:pPr>
            <a:r>
              <a:rPr lang="en-AU" sz="1800" u="sng" dirty="0">
                <a:solidFill>
                  <a:srgbClr val="0563C1"/>
                </a:solidFill>
                <a:effectLst/>
                <a:ea typeface="Calibri" panose="020F0502020204030204" pitchFamily="34" charset="0"/>
                <a:hlinkClick r:id="rId2" tooltip="https://www.sentencebuilders.com/about"/>
              </a:rPr>
              <a:t>Sentence builders</a:t>
            </a:r>
            <a:r>
              <a:rPr lang="en-AU" sz="1800" dirty="0">
                <a:effectLst/>
                <a:ea typeface="Calibri" panose="020F0502020204030204" pitchFamily="34" charset="0"/>
              </a:rPr>
              <a:t> (accessed 3 October 2023) are a pedagogical tool central to the Extensive Processing Instruction (EPI) approach developed by Dr Gianfranco Conti. Sentence builder tables contain words and chunks which combine to form sentences, supporting students to generate a large range of different sentences. In order to provide editable tables for teachers, as part of the support for Modern Languages K–10 Syllabus, the tables included in this resource contain merged cells. Students who need to access content using a screen reader may need to be provided with an alternative format. Please contact </a:t>
            </a:r>
            <a:r>
              <a:rPr lang="en-AU" sz="1800" u="sng" dirty="0">
                <a:solidFill>
                  <a:srgbClr val="0563C1"/>
                </a:solidFill>
                <a:effectLst/>
                <a:ea typeface="Calibri" panose="020F0502020204030204" pitchFamily="34" charset="0"/>
                <a:hlinkClick r:id="rId3" tooltip="mailto:languagesnsw@det.nsw.edu.au"/>
              </a:rPr>
              <a:t>languagesnsw@det.nsw.edu.au</a:t>
            </a:r>
            <a:r>
              <a:rPr lang="en-AU" sz="1800" dirty="0">
                <a:effectLst/>
                <a:ea typeface="Calibri" panose="020F0502020204030204" pitchFamily="34" charset="0"/>
              </a:rPr>
              <a:t> if you require an accessible version of this resource.</a:t>
            </a:r>
          </a:p>
          <a:p>
            <a:pPr algn="l">
              <a:lnSpc>
                <a:spcPct val="150000"/>
              </a:lnSpc>
            </a:pPr>
            <a:endParaRPr lang="en-AU" sz="1800" dirty="0"/>
          </a:p>
        </p:txBody>
      </p:sp>
      <p:sp>
        <p:nvSpPr>
          <p:cNvPr id="2" name="Slide Number Placeholder 1">
            <a:extLst>
              <a:ext uri="{FF2B5EF4-FFF2-40B4-BE49-F238E27FC236}">
                <a16:creationId xmlns:a16="http://schemas.microsoft.com/office/drawing/2014/main" id="{EB56B396-F2AA-710B-D08C-3193FD26E3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1922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t>© State of New South Wales (Department of Education), 2025</a:t>
            </a: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3">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2025.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979</Words>
  <Application>Microsoft Office PowerPoint</Application>
  <PresentationFormat>Widescreen</PresentationFormat>
  <Paragraphs>150</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Public Sans Light</vt:lpstr>
      <vt:lpstr>Arial</vt:lpstr>
      <vt:lpstr>Times New Roman</vt:lpstr>
      <vt:lpstr>Public Sans</vt:lpstr>
      <vt:lpstr>Calibri</vt:lpstr>
      <vt:lpstr>NSWG Corporate</vt:lpstr>
      <vt:lpstr>Sentence builders</vt:lpstr>
      <vt:lpstr>My school day</vt:lpstr>
      <vt:lpstr>Expressing likes and dislikes</vt:lpstr>
      <vt:lpstr>Preferences and qualifiers</vt:lpstr>
      <vt:lpstr>Disclaimer</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builders – Modern Greek, Stage 4</dc:title>
  <dc:creator>NSW Department of Education</dc:creator>
  <cp:lastModifiedBy/>
  <cp:revision>1</cp:revision>
  <dcterms:created xsi:type="dcterms:W3CDTF">2025-05-07T01:49:19Z</dcterms:created>
  <dcterms:modified xsi:type="dcterms:W3CDTF">2025-05-07T01:49:42Z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2025-05-07T01:49:41Z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e1d193a7-e9d9-43ae-81e3-00ad1faa3693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