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1"/>
  </p:notesMasterIdLst>
  <p:handoutMasterIdLst>
    <p:handoutMasterId r:id="rId22"/>
  </p:handoutMasterIdLst>
  <p:sldIdLst>
    <p:sldId id="257" r:id="rId2"/>
    <p:sldId id="289" r:id="rId3"/>
    <p:sldId id="362" r:id="rId4"/>
    <p:sldId id="363" r:id="rId5"/>
    <p:sldId id="364" r:id="rId6"/>
    <p:sldId id="365" r:id="rId7"/>
    <p:sldId id="366" r:id="rId8"/>
    <p:sldId id="367" r:id="rId9"/>
    <p:sldId id="368" r:id="rId10"/>
    <p:sldId id="369" r:id="rId11"/>
    <p:sldId id="370" r:id="rId12"/>
    <p:sldId id="371" r:id="rId13"/>
    <p:sldId id="372" r:id="rId14"/>
    <p:sldId id="373" r:id="rId15"/>
    <p:sldId id="26522" r:id="rId16"/>
    <p:sldId id="375" r:id="rId17"/>
    <p:sldId id="374" r:id="rId18"/>
    <p:sldId id="380" r:id="rId19"/>
    <p:sldId id="361" r:id="rId20"/>
  </p:sldIdLst>
  <p:sldSz cx="12192000" cy="6858000"/>
  <p:notesSz cx="6858000" cy="9144000"/>
  <p:embeddedFontLst>
    <p:embeddedFont>
      <p:font typeface="Public Sans" pitchFamily="2" charset="0"/>
      <p:regular r:id="rId23"/>
      <p:bold r:id="rId24"/>
      <p:italic r:id="rId25"/>
      <p:boldItalic r:id="rId26"/>
    </p:embeddedFont>
    <p:embeddedFont>
      <p:font typeface="Public Sans Light" pitchFamily="2" charset="0"/>
      <p:regular r:id="rId27"/>
      <p:italic r:id="rId28"/>
    </p:embeddedFont>
    <p:embeddedFont>
      <p:font typeface="Public Sans SemiBold" pitchFamily="2" charset="0"/>
      <p:bold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6E1"/>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F09F-34FF-43A1-B03F-569557BD7DDF}" v="1" dt="2024-04-03T00:25:50.65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179" autoAdjust="0"/>
  </p:normalViewPr>
  <p:slideViewPr>
    <p:cSldViewPr snapToGrid="0">
      <p:cViewPr varScale="1">
        <p:scale>
          <a:sx n="92" d="100"/>
          <a:sy n="92" d="100"/>
        </p:scale>
        <p:origin x="488" y="6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sz="1600" dirty="0">
                <a:effectLst/>
                <a:latin typeface="Arial" panose="020B0604020202020204" pitchFamily="34" charset="0"/>
                <a:ea typeface="Calibri" panose="020F0502020204030204" pitchFamily="34" charset="0"/>
              </a:rPr>
              <a:t>Use these slides to revise time on the hour and introduce the phrases for expressing past the hour: </a:t>
            </a:r>
            <a:r>
              <a:rPr lang="en-AU" sz="1600" i="1" dirty="0">
                <a:effectLst/>
                <a:latin typeface="Arial" panose="020B0604020202020204" pitchFamily="34" charset="0"/>
                <a:ea typeface="Calibri" panose="020F0502020204030204" pitchFamily="34" charset="0"/>
              </a:rPr>
              <a:t>και</a:t>
            </a:r>
            <a:r>
              <a:rPr lang="en-AU" sz="1600" dirty="0">
                <a:effectLst/>
                <a:latin typeface="Arial" panose="020B0604020202020204" pitchFamily="34" charset="0"/>
                <a:ea typeface="Calibri" panose="020F0502020204030204" pitchFamily="34" charset="0"/>
              </a:rPr>
              <a:t> </a:t>
            </a:r>
            <a:r>
              <a:rPr lang="en-AU" sz="1600" i="1" dirty="0">
                <a:effectLst/>
                <a:latin typeface="Arial" panose="020B0604020202020204" pitchFamily="34" charset="0"/>
                <a:ea typeface="Calibri" panose="020F0502020204030204" pitchFamily="34" charset="0"/>
              </a:rPr>
              <a:t>[</a:t>
            </a:r>
            <a:r>
              <a:rPr lang="en-AU" sz="1600" dirty="0">
                <a:effectLst/>
                <a:latin typeface="Arial" panose="020B0604020202020204" pitchFamily="34" charset="0"/>
                <a:ea typeface="Calibri" panose="020F0502020204030204" pitchFamily="34" charset="0"/>
              </a:rPr>
              <a:t>number of minutes</a:t>
            </a:r>
            <a:r>
              <a:rPr lang="en-AU" sz="1600" i="1" dirty="0">
                <a:effectLst/>
                <a:latin typeface="Arial" panose="020B0604020202020204" pitchFamily="34" charset="0"/>
                <a:ea typeface="Calibri" panose="020F0502020204030204" pitchFamily="34" charset="0"/>
              </a:rPr>
              <a:t>]</a:t>
            </a:r>
            <a:r>
              <a:rPr lang="en-AU" sz="1600" dirty="0">
                <a:effectLst/>
                <a:latin typeface="Arial" panose="020B0604020202020204" pitchFamily="34" charset="0"/>
                <a:ea typeface="Calibri" panose="020F0502020204030204" pitchFamily="34" charset="0"/>
              </a:rPr>
              <a:t>, </a:t>
            </a:r>
            <a:r>
              <a:rPr lang="el-GR" sz="1600" i="1" dirty="0">
                <a:effectLst/>
                <a:latin typeface="Arial" panose="020B0604020202020204" pitchFamily="34" charset="0"/>
                <a:ea typeface="Calibri" panose="020F0502020204030204" pitchFamily="34" charset="0"/>
              </a:rPr>
              <a:t>και τέταρτο</a:t>
            </a:r>
            <a:r>
              <a:rPr lang="el-GR" sz="1600" dirty="0">
                <a:effectLst/>
                <a:latin typeface="Arial" panose="020B0604020202020204" pitchFamily="34" charset="0"/>
                <a:ea typeface="Calibri" panose="020F0502020204030204" pitchFamily="34" charset="0"/>
              </a:rPr>
              <a:t> </a:t>
            </a:r>
            <a:r>
              <a:rPr lang="en-AU" sz="1600" dirty="0">
                <a:effectLst/>
                <a:latin typeface="Arial" panose="020B0604020202020204" pitchFamily="34" charset="0"/>
                <a:ea typeface="Calibri" panose="020F0502020204030204" pitchFamily="34" charset="0"/>
              </a:rPr>
              <a:t>and </a:t>
            </a:r>
            <a:r>
              <a:rPr lang="el-GR" sz="1600" i="1" dirty="0">
                <a:effectLst/>
                <a:latin typeface="Arial" panose="020B0604020202020204" pitchFamily="34" charset="0"/>
                <a:ea typeface="Calibri" panose="020F0502020204030204" pitchFamily="34" charset="0"/>
              </a:rPr>
              <a:t>και μισή</a:t>
            </a:r>
            <a:r>
              <a:rPr lang="en-AU" sz="1600" dirty="0">
                <a:effectLst/>
                <a:latin typeface="Arial" panose="020B0604020202020204" pitchFamily="34" charset="0"/>
                <a:ea typeface="Calibri" panose="020F0502020204030204" pitchFamily="34" charset="0"/>
              </a:rPr>
              <a:t>.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7858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92318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78566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E3BD0-E1D2-323F-7487-034F55F63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F95FC-0764-002E-9FD8-16DC4F422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5ADF2-C4B2-3032-B36F-68F2421A32B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D22AA45-9632-F1A3-E250-764767B085FB}"/>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367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Consider using this </a:t>
            </a:r>
            <a:r>
              <a:rPr lang="en-AU"/>
              <a:t>slide for </a:t>
            </a:r>
            <a:r>
              <a:rPr lang="en-AU" dirty="0"/>
              <a:t>high potential and gifted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6830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l-GR" b="0" i="1" dirty="0">
                <a:effectLst/>
                <a:cs typeface="Arial" panose="020B0604020202020204" pitchFamily="34" charset="0"/>
              </a:rPr>
              <a:t>Τι ώρα είναι;</a:t>
            </a:r>
            <a:endParaRPr lang="it-IT" i="1"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sz="2000" dirty="0">
                <a:latin typeface="+mj-lt"/>
              </a:rPr>
              <a:t>What time is it? – times on the hour and past the hour</a:t>
            </a:r>
          </a:p>
        </p:txBody>
      </p:sp>
      <p:sp>
        <p:nvSpPr>
          <p:cNvPr id="3" name="Footer Placeholder 2">
            <a:extLst>
              <a:ext uri="{FF2B5EF4-FFF2-40B4-BE49-F238E27FC236}">
                <a16:creationId xmlns:a16="http://schemas.microsoft.com/office/drawing/2014/main" id="{8396F773-FCED-2CBE-9BE7-2C35CA2E1C29}"/>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(9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9 o'clock">
            <a:extLst>
              <a:ext uri="{FF2B5EF4-FFF2-40B4-BE49-F238E27FC236}">
                <a16:creationId xmlns:a16="http://schemas.microsoft.com/office/drawing/2014/main" id="{2C9BA301-DB90-7484-1DFE-41822344E5C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02452"/>
            <a:ext cx="5088458"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060216" y="3191587"/>
            <a:ext cx="4174078" cy="1281729"/>
          </a:xfrm>
        </p:spPr>
        <p:txBody>
          <a:bodyPr/>
          <a:lstStyle/>
          <a:p>
            <a:pPr algn="ctr">
              <a:lnSpc>
                <a:spcPct val="100000"/>
              </a:lnSpc>
            </a:pPr>
            <a:r>
              <a:rPr lang="el-GR" sz="4400" i="1" dirty="0">
                <a:solidFill>
                  <a:schemeClr val="tx1"/>
                </a:solidFill>
              </a:rPr>
              <a:t>Είναι εννέα</a:t>
            </a:r>
            <a:r>
              <a:rPr lang="en-AU" sz="4400" i="1" dirty="0">
                <a:solidFill>
                  <a:schemeClr val="tx1"/>
                </a:solidFill>
              </a:rPr>
              <a:t>/</a:t>
            </a:r>
            <a:r>
              <a:rPr lang="el-GR" sz="4400" b="0" i="1" u="none" strike="noStrike" dirty="0">
                <a:solidFill>
                  <a:schemeClr val="tx1"/>
                </a:solidFill>
                <a:effectLst/>
              </a:rPr>
              <a:t>εννιά</a:t>
            </a:r>
            <a:r>
              <a:rPr lang="el-GR" sz="4400" i="1" dirty="0">
                <a:solidFill>
                  <a:schemeClr val="tx1"/>
                </a:solidFill>
              </a:rPr>
              <a:t>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20899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(10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10 o'clock">
            <a:extLst>
              <a:ext uri="{FF2B5EF4-FFF2-40B4-BE49-F238E27FC236}">
                <a16:creationId xmlns:a16="http://schemas.microsoft.com/office/drawing/2014/main" id="{B6B5110B-EB32-4967-8FF7-68942F7F0C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378607"/>
            <a:ext cx="5187115"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851488" y="3145971"/>
            <a:ext cx="4632512" cy="1325272"/>
          </a:xfrm>
        </p:spPr>
        <p:txBody>
          <a:bodyPr/>
          <a:lstStyle/>
          <a:p>
            <a:pPr algn="ctr"/>
            <a:r>
              <a:rPr lang="el-GR" sz="4400" i="1" dirty="0">
                <a:solidFill>
                  <a:schemeClr val="tx1"/>
                </a:solidFill>
              </a:rPr>
              <a:t>Είναι δέκα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29156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(11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11 o'clock">
            <a:extLst>
              <a:ext uri="{FF2B5EF4-FFF2-40B4-BE49-F238E27FC236}">
                <a16:creationId xmlns:a16="http://schemas.microsoft.com/office/drawing/2014/main" id="{BE249B2F-7E99-1AC7-9183-8850023552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85363"/>
            <a:ext cx="5117450" cy="4788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714552" y="3307862"/>
            <a:ext cx="4805020" cy="1143002"/>
          </a:xfrm>
        </p:spPr>
        <p:txBody>
          <a:bodyPr/>
          <a:lstStyle/>
          <a:p>
            <a:pPr algn="ctr"/>
            <a:r>
              <a:rPr lang="el-GR" sz="4400" i="1" dirty="0">
                <a:solidFill>
                  <a:schemeClr val="tx1"/>
                </a:solidFill>
              </a:rPr>
              <a:t>Είναι έντεκα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12811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(12 of 16) </a:t>
            </a:r>
            <a:endParaRPr lang="it-IT"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12 o'clock">
            <a:extLst>
              <a:ext uri="{FF2B5EF4-FFF2-40B4-BE49-F238E27FC236}">
                <a16:creationId xmlns:a16="http://schemas.microsoft.com/office/drawing/2014/main" id="{FDF865D1-43A3-9A57-14F9-A5193167D7D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05822"/>
            <a:ext cx="5123353"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301264" y="3291536"/>
            <a:ext cx="5542736" cy="1088571"/>
          </a:xfrm>
        </p:spPr>
        <p:txBody>
          <a:bodyPr/>
          <a:lstStyle/>
          <a:p>
            <a:pPr algn="ctr"/>
            <a:r>
              <a:rPr lang="el-GR" sz="4400" i="1" dirty="0">
                <a:solidFill>
                  <a:schemeClr val="tx1"/>
                </a:solidFill>
              </a:rPr>
              <a:t>Είναι δώδεκα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779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E8C644E-BAF1-B276-4E20-9EE6D2BFECFC}"/>
              </a:ext>
            </a:extLst>
          </p:cNvPr>
          <p:cNvSpPr>
            <a:spLocks noGrp="1"/>
          </p:cNvSpPr>
          <p:nvPr>
            <p:ph type="title"/>
          </p:nvPr>
        </p:nvSpPr>
        <p:spPr>
          <a:xfrm>
            <a:off x="360000" y="360000"/>
            <a:ext cx="10080000" cy="545601"/>
          </a:xfrm>
        </p:spPr>
        <p:txBody>
          <a:bodyPr anchor="t">
            <a:normAutofit/>
          </a:bodyPr>
          <a:lstStyle/>
          <a:p>
            <a:r>
              <a:rPr lang="el-GR" i="1" dirty="0"/>
              <a:t>Τι ώρα είναι;</a:t>
            </a:r>
            <a:r>
              <a:rPr lang="en-AU" i="1" dirty="0"/>
              <a:t> </a:t>
            </a:r>
            <a:r>
              <a:rPr lang="en-AU" dirty="0"/>
              <a:t>(13 of 16)</a:t>
            </a:r>
            <a:endParaRPr lang="it-IT" i="1" dirty="0"/>
          </a:p>
        </p:txBody>
      </p:sp>
      <p:sp>
        <p:nvSpPr>
          <p:cNvPr id="39" name="Text Placeholder 4">
            <a:extLst>
              <a:ext uri="{FF2B5EF4-FFF2-40B4-BE49-F238E27FC236}">
                <a16:creationId xmlns:a16="http://schemas.microsoft.com/office/drawing/2014/main" id="{12708273-640C-FC06-8F3B-4D7FF416046D}"/>
              </a:ext>
            </a:extLst>
          </p:cNvPr>
          <p:cNvSpPr>
            <a:spLocks noGrp="1"/>
          </p:cNvSpPr>
          <p:nvPr>
            <p:ph type="body" sz="quarter" idx="18"/>
          </p:nvPr>
        </p:nvSpPr>
        <p:spPr>
          <a:xfrm>
            <a:off x="360000" y="982520"/>
            <a:ext cx="10080000" cy="310015"/>
          </a:xfrm>
        </p:spPr>
        <p:txBody>
          <a:bodyPr/>
          <a:lstStyle/>
          <a:p>
            <a:r>
              <a:rPr lang="en-US" dirty="0"/>
              <a:t>What time is it?</a:t>
            </a:r>
          </a:p>
        </p:txBody>
      </p:sp>
      <p:grpSp>
        <p:nvGrpSpPr>
          <p:cNvPr id="10" name="Group 9" descr="È mezzogiorno">
            <a:extLst>
              <a:ext uri="{FF2B5EF4-FFF2-40B4-BE49-F238E27FC236}">
                <a16:creationId xmlns:a16="http://schemas.microsoft.com/office/drawing/2014/main" id="{C9BC507F-E5C6-B98D-C76C-395299C74331}"/>
              </a:ext>
            </a:extLst>
          </p:cNvPr>
          <p:cNvGrpSpPr/>
          <p:nvPr/>
        </p:nvGrpSpPr>
        <p:grpSpPr>
          <a:xfrm>
            <a:off x="360000" y="2219386"/>
            <a:ext cx="5944313" cy="946337"/>
            <a:chOff x="183680" y="3763956"/>
            <a:chExt cx="5944313" cy="946337"/>
          </a:xfrm>
        </p:grpSpPr>
        <p:sp>
          <p:nvSpPr>
            <p:cNvPr id="7" name="Content Placeholder 2">
              <a:extLst>
                <a:ext uri="{FF2B5EF4-FFF2-40B4-BE49-F238E27FC236}">
                  <a16:creationId xmlns:a16="http://schemas.microsoft.com/office/drawing/2014/main" id="{B36AFBCC-D678-0E8A-8B33-369771A5B728}"/>
                </a:ext>
              </a:extLst>
            </p:cNvPr>
            <p:cNvSpPr txBox="1">
              <a:spLocks/>
            </p:cNvSpPr>
            <p:nvPr/>
          </p:nvSpPr>
          <p:spPr>
            <a:xfrm>
              <a:off x="1115893" y="3763956"/>
              <a:ext cx="5012100" cy="9463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3600" b="0" i="1" dirty="0">
                  <a:solidFill>
                    <a:srgbClr val="000000"/>
                  </a:solidFill>
                  <a:effectLst/>
                  <a:cs typeface="Arial" panose="020B0604020202020204" pitchFamily="34" charset="0"/>
                </a:rPr>
                <a:t>Είναι μεσημέρι</a:t>
              </a:r>
              <a:r>
                <a:rPr lang="en-AU" sz="3600" b="0" i="1" dirty="0">
                  <a:solidFill>
                    <a:srgbClr val="000000"/>
                  </a:solidFill>
                  <a:effectLst/>
                  <a:cs typeface="Arial" panose="020B0604020202020204" pitchFamily="34" charset="0"/>
                </a:rPr>
                <a:t>.</a:t>
              </a:r>
              <a:endParaRPr lang="en-US" sz="3600" i="1" dirty="0">
                <a:cs typeface="Arial" panose="020B0604020202020204" pitchFamily="34" charset="0"/>
              </a:endParaRPr>
            </a:p>
          </p:txBody>
        </p:sp>
        <p:pic>
          <p:nvPicPr>
            <p:cNvPr id="8" name="Picture 7" descr="sun">
              <a:extLst>
                <a:ext uri="{FF2B5EF4-FFF2-40B4-BE49-F238E27FC236}">
                  <a16:creationId xmlns:a16="http://schemas.microsoft.com/office/drawing/2014/main" id="{44381D0B-67F1-3857-FCB0-2A7F66CFB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0" y="3763956"/>
              <a:ext cx="852871" cy="946337"/>
            </a:xfrm>
            <a:prstGeom prst="rect">
              <a:avLst/>
            </a:prstGeom>
          </p:spPr>
        </p:pic>
      </p:grpSp>
      <p:grpSp>
        <p:nvGrpSpPr>
          <p:cNvPr id="6" name="Group 5" descr="È mezzanotte">
            <a:extLst>
              <a:ext uri="{FF2B5EF4-FFF2-40B4-BE49-F238E27FC236}">
                <a16:creationId xmlns:a16="http://schemas.microsoft.com/office/drawing/2014/main" id="{FE213F34-5664-0660-FB6C-BAE575676FC2}"/>
              </a:ext>
            </a:extLst>
          </p:cNvPr>
          <p:cNvGrpSpPr/>
          <p:nvPr/>
        </p:nvGrpSpPr>
        <p:grpSpPr>
          <a:xfrm>
            <a:off x="360000" y="4546929"/>
            <a:ext cx="5768960" cy="946337"/>
            <a:chOff x="39798" y="3423355"/>
            <a:chExt cx="5768960" cy="946337"/>
          </a:xfrm>
        </p:grpSpPr>
        <p:pic>
          <p:nvPicPr>
            <p:cNvPr id="4" name="Picture 3" descr="moon and stars">
              <a:extLst>
                <a:ext uri="{FF2B5EF4-FFF2-40B4-BE49-F238E27FC236}">
                  <a16:creationId xmlns:a16="http://schemas.microsoft.com/office/drawing/2014/main" id="{5EE36CEA-0F77-D15A-D220-24F376A7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8" y="3423355"/>
              <a:ext cx="934470" cy="946337"/>
            </a:xfrm>
            <a:prstGeom prst="rect">
              <a:avLst/>
            </a:prstGeom>
          </p:spPr>
        </p:pic>
        <p:sp>
          <p:nvSpPr>
            <p:cNvPr id="5" name="Content Placeholder 2">
              <a:extLst>
                <a:ext uri="{FF2B5EF4-FFF2-40B4-BE49-F238E27FC236}">
                  <a16:creationId xmlns:a16="http://schemas.microsoft.com/office/drawing/2014/main" id="{6605BDDE-7D1E-015A-55CE-26CBC33C51F1}"/>
                </a:ext>
              </a:extLst>
            </p:cNvPr>
            <p:cNvSpPr txBox="1">
              <a:spLocks/>
            </p:cNvSpPr>
            <p:nvPr/>
          </p:nvSpPr>
          <p:spPr>
            <a:xfrm>
              <a:off x="1147364" y="3498023"/>
              <a:ext cx="4661394" cy="7970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3600" b="0" i="1" dirty="0">
                  <a:solidFill>
                    <a:srgbClr val="000000"/>
                  </a:solidFill>
                  <a:effectLst/>
                  <a:cs typeface="Arial" panose="020B0604020202020204" pitchFamily="34" charset="0"/>
                </a:rPr>
                <a:t>Είναι μεσάνυχτα</a:t>
              </a:r>
              <a:r>
                <a:rPr lang="en-AU" sz="3600" b="0" i="1" dirty="0">
                  <a:solidFill>
                    <a:srgbClr val="000000"/>
                  </a:solidFill>
                  <a:effectLst/>
                  <a:cs typeface="Arial" panose="020B0604020202020204" pitchFamily="34" charset="0"/>
                </a:rPr>
                <a:t>.</a:t>
              </a:r>
              <a:endParaRPr lang="en-US" sz="1050" i="1" dirty="0">
                <a:cs typeface="Arial" panose="020B0604020202020204" pitchFamily="34" charset="0"/>
              </a:endParaRPr>
            </a:p>
          </p:txBody>
        </p:sp>
      </p:grpSp>
      <p:pic>
        <p:nvPicPr>
          <p:cNvPr id="12" name="Content Placeholder 11" descr="A digital clock showing 12 o'clock">
            <a:extLst>
              <a:ext uri="{FF2B5EF4-FFF2-40B4-BE49-F238E27FC236}">
                <a16:creationId xmlns:a16="http://schemas.microsoft.com/office/drawing/2014/main" id="{1018637E-923D-C952-1834-5010A768B7A3}"/>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tretch/>
        </p:blipFill>
        <p:spPr>
          <a:xfrm>
            <a:off x="5222886" y="2219386"/>
            <a:ext cx="6806831" cy="3199212"/>
          </a:xfrm>
          <a:noFill/>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86445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4125-31AF-93A8-3331-7E69961AADD5}"/>
            </a:ext>
          </a:extLst>
        </p:cNvPr>
        <p:cNvGrpSpPr/>
        <p:nvPr/>
      </p:nvGrpSpPr>
      <p:grpSpPr>
        <a:xfrm>
          <a:off x="0" y="0"/>
          <a:ext cx="0" cy="0"/>
          <a:chOff x="0" y="0"/>
          <a:chExt cx="0" cy="0"/>
        </a:xfrm>
      </p:grpSpPr>
      <p:sp>
        <p:nvSpPr>
          <p:cNvPr id="25" name="Title 1">
            <a:extLst>
              <a:ext uri="{FF2B5EF4-FFF2-40B4-BE49-F238E27FC236}">
                <a16:creationId xmlns:a16="http://schemas.microsoft.com/office/drawing/2014/main" id="{7049098C-380D-8CE3-F12D-4471DAA6113B}"/>
              </a:ext>
            </a:extLst>
          </p:cNvPr>
          <p:cNvSpPr>
            <a:spLocks noGrp="1"/>
          </p:cNvSpPr>
          <p:nvPr>
            <p:ph type="title"/>
          </p:nvPr>
        </p:nvSpPr>
        <p:spPr>
          <a:xfrm>
            <a:off x="360000" y="360000"/>
            <a:ext cx="10080000" cy="545601"/>
          </a:xfrm>
        </p:spPr>
        <p:txBody>
          <a:bodyPr anchor="t">
            <a:normAutofit/>
          </a:bodyPr>
          <a:lstStyle/>
          <a:p>
            <a:r>
              <a:rPr lang="el-GR" i="1" dirty="0"/>
              <a:t>Τι ώρα είναι;</a:t>
            </a:r>
            <a:r>
              <a:rPr lang="en-AU" i="1" dirty="0"/>
              <a:t> </a:t>
            </a:r>
            <a:r>
              <a:rPr lang="en-AU" dirty="0"/>
              <a:t>(14 of 16)</a:t>
            </a:r>
            <a:endParaRPr lang="it-IT" i="1" dirty="0"/>
          </a:p>
        </p:txBody>
      </p:sp>
      <p:sp>
        <p:nvSpPr>
          <p:cNvPr id="39" name="Text Placeholder 4">
            <a:extLst>
              <a:ext uri="{FF2B5EF4-FFF2-40B4-BE49-F238E27FC236}">
                <a16:creationId xmlns:a16="http://schemas.microsoft.com/office/drawing/2014/main" id="{23566ADD-7566-9DBE-605D-B83F86AF0AEC}"/>
              </a:ext>
            </a:extLst>
          </p:cNvPr>
          <p:cNvSpPr>
            <a:spLocks noGrp="1"/>
          </p:cNvSpPr>
          <p:nvPr>
            <p:ph type="body" sz="quarter" idx="18"/>
          </p:nvPr>
        </p:nvSpPr>
        <p:spPr>
          <a:xfrm>
            <a:off x="360000" y="982520"/>
            <a:ext cx="10080000" cy="310015"/>
          </a:xfrm>
        </p:spPr>
        <p:txBody>
          <a:bodyPr/>
          <a:lstStyle/>
          <a:p>
            <a:r>
              <a:rPr lang="en-US" dirty="0"/>
              <a:t>What time is it?</a:t>
            </a:r>
          </a:p>
        </p:txBody>
      </p:sp>
      <p:sp>
        <p:nvSpPr>
          <p:cNvPr id="11" name="Text Placeholder 4">
            <a:extLst>
              <a:ext uri="{FF2B5EF4-FFF2-40B4-BE49-F238E27FC236}">
                <a16:creationId xmlns:a16="http://schemas.microsoft.com/office/drawing/2014/main" id="{740910DC-84A1-5E5A-6D7D-2281F6D1919E}"/>
              </a:ext>
            </a:extLst>
          </p:cNvPr>
          <p:cNvSpPr>
            <a:spLocks noGrp="1"/>
          </p:cNvSpPr>
          <p:nvPr>
            <p:ph type="body" sz="quarter" idx="17"/>
          </p:nvPr>
        </p:nvSpPr>
        <p:spPr>
          <a:xfrm>
            <a:off x="5956932" y="1489071"/>
            <a:ext cx="5527068" cy="4652486"/>
          </a:xfrm>
        </p:spPr>
        <p:txBody>
          <a:bodyPr/>
          <a:lstStyle/>
          <a:p>
            <a:r>
              <a:rPr lang="en-AU" sz="2400" dirty="0">
                <a:solidFill>
                  <a:schemeClr val="accent2"/>
                </a:solidFill>
                <a:latin typeface="+mn-lt"/>
              </a:rPr>
              <a:t>2:05</a:t>
            </a:r>
            <a:r>
              <a:rPr lang="en-AU" sz="2400" dirty="0">
                <a:latin typeface="+mn-lt"/>
              </a:rPr>
              <a:t> </a:t>
            </a:r>
            <a:r>
              <a:rPr lang="el-GR" sz="2400" b="0" i="1" dirty="0">
                <a:solidFill>
                  <a:srgbClr val="000000"/>
                </a:solidFill>
                <a:effectLst/>
                <a:latin typeface="+mn-lt"/>
              </a:rPr>
              <a:t>Είναι δύο και πέντε</a:t>
            </a:r>
            <a:endParaRPr lang="en-AU" sz="2400" i="1" dirty="0">
              <a:latin typeface="+mn-lt"/>
            </a:endParaRPr>
          </a:p>
          <a:p>
            <a:r>
              <a:rPr lang="en-AU" sz="2400" dirty="0">
                <a:solidFill>
                  <a:schemeClr val="accent2"/>
                </a:solidFill>
                <a:latin typeface="+mn-lt"/>
              </a:rPr>
              <a:t>2:07</a:t>
            </a:r>
            <a:r>
              <a:rPr lang="en-AU" sz="2400" dirty="0">
                <a:latin typeface="+mn-lt"/>
              </a:rPr>
              <a:t> </a:t>
            </a:r>
            <a:r>
              <a:rPr lang="el-GR" sz="2400" b="0" i="1" dirty="0">
                <a:solidFill>
                  <a:srgbClr val="000000"/>
                </a:solidFill>
                <a:effectLst/>
                <a:latin typeface="+mn-lt"/>
              </a:rPr>
              <a:t>Είναι δύο </a:t>
            </a:r>
            <a:r>
              <a:rPr lang="el-GR" sz="2400" i="1" u="none" strike="noStrike" dirty="0">
                <a:solidFill>
                  <a:srgbClr val="000000"/>
                </a:solidFill>
                <a:effectLst/>
                <a:latin typeface="+mn-lt"/>
              </a:rPr>
              <a:t>και</a:t>
            </a:r>
            <a:r>
              <a:rPr lang="el-GR" sz="2400" b="1" i="1" u="none" strike="noStrike" dirty="0">
                <a:solidFill>
                  <a:srgbClr val="000000"/>
                </a:solidFill>
                <a:effectLst/>
                <a:latin typeface="+mn-lt"/>
              </a:rPr>
              <a:t> </a:t>
            </a:r>
            <a:r>
              <a:rPr lang="el-GR" sz="2400" b="0" i="1" u="none" strike="noStrike" dirty="0">
                <a:solidFill>
                  <a:srgbClr val="000000"/>
                </a:solidFill>
                <a:effectLst/>
                <a:latin typeface="+mn-lt"/>
              </a:rPr>
              <a:t>επτά</a:t>
            </a:r>
            <a:endParaRPr lang="en-AU" sz="2400" i="1" dirty="0">
              <a:solidFill>
                <a:schemeClr val="tx2"/>
              </a:solidFill>
              <a:latin typeface="+mn-lt"/>
            </a:endParaRPr>
          </a:p>
          <a:p>
            <a:r>
              <a:rPr lang="en-AU" sz="2400" dirty="0">
                <a:solidFill>
                  <a:schemeClr val="accent2"/>
                </a:solidFill>
                <a:latin typeface="+mn-lt"/>
              </a:rPr>
              <a:t>2:08</a:t>
            </a:r>
            <a:r>
              <a:rPr lang="en-AU" sz="2400" dirty="0">
                <a:latin typeface="+mn-lt"/>
              </a:rPr>
              <a:t> </a:t>
            </a:r>
            <a:r>
              <a:rPr lang="el-GR" sz="2400" b="0" i="1" dirty="0">
                <a:solidFill>
                  <a:srgbClr val="000000"/>
                </a:solidFill>
                <a:effectLst/>
                <a:latin typeface="+mn-lt"/>
              </a:rPr>
              <a:t>Είναι δύο </a:t>
            </a:r>
            <a:r>
              <a:rPr lang="el-GR" sz="2400" i="1" u="none" strike="noStrike" dirty="0">
                <a:solidFill>
                  <a:srgbClr val="000000"/>
                </a:solidFill>
                <a:effectLst/>
                <a:latin typeface="+mn-lt"/>
              </a:rPr>
              <a:t>και</a:t>
            </a:r>
            <a:r>
              <a:rPr lang="en-AU" sz="2400" i="1" dirty="0">
                <a:solidFill>
                  <a:schemeClr val="tx2"/>
                </a:solidFill>
                <a:latin typeface="+mn-lt"/>
              </a:rPr>
              <a:t> </a:t>
            </a:r>
            <a:r>
              <a:rPr lang="el-GR" sz="2400" b="0" i="1" u="none" strike="noStrike" dirty="0">
                <a:solidFill>
                  <a:srgbClr val="000000"/>
                </a:solidFill>
                <a:effectLst/>
                <a:latin typeface="+mn-lt"/>
              </a:rPr>
              <a:t>οχτώ</a:t>
            </a:r>
            <a:endParaRPr lang="en-AU" sz="2400" i="1" dirty="0">
              <a:solidFill>
                <a:schemeClr val="tx2"/>
              </a:solidFill>
              <a:latin typeface="+mn-lt"/>
            </a:endParaRPr>
          </a:p>
          <a:p>
            <a:r>
              <a:rPr lang="en-AU" sz="2400" dirty="0">
                <a:solidFill>
                  <a:schemeClr val="accent2"/>
                </a:solidFill>
                <a:latin typeface="+mn-lt"/>
              </a:rPr>
              <a:t>3:10</a:t>
            </a:r>
            <a:r>
              <a:rPr lang="en-AU" sz="2400" dirty="0">
                <a:latin typeface="+mn-lt"/>
              </a:rPr>
              <a:t> </a:t>
            </a:r>
            <a:r>
              <a:rPr lang="el-GR" sz="2400" b="0" i="1" dirty="0">
                <a:solidFill>
                  <a:srgbClr val="000000"/>
                </a:solidFill>
                <a:effectLst/>
                <a:latin typeface="+mn-lt"/>
              </a:rPr>
              <a:t>Είναι</a:t>
            </a:r>
            <a:r>
              <a:rPr lang="en-AU" sz="2400" i="1" dirty="0">
                <a:latin typeface="+mn-lt"/>
              </a:rPr>
              <a:t> </a:t>
            </a:r>
            <a:r>
              <a:rPr lang="el-GR" sz="2400" i="1" dirty="0">
                <a:latin typeface="+mn-lt"/>
              </a:rPr>
              <a:t>τρεις </a:t>
            </a:r>
            <a:r>
              <a:rPr lang="el-GR" sz="2400" i="1" u="none" strike="noStrike" dirty="0">
                <a:solidFill>
                  <a:srgbClr val="000000"/>
                </a:solidFill>
                <a:effectLst/>
                <a:latin typeface="+mn-lt"/>
              </a:rPr>
              <a:t>και</a:t>
            </a:r>
            <a:r>
              <a:rPr lang="en-AU" sz="2400" i="1" dirty="0">
                <a:solidFill>
                  <a:schemeClr val="tx2"/>
                </a:solidFill>
                <a:latin typeface="+mn-lt"/>
              </a:rPr>
              <a:t> </a:t>
            </a:r>
            <a:r>
              <a:rPr lang="el-GR" sz="2400" b="0" i="1" u="none" strike="noStrike" dirty="0">
                <a:solidFill>
                  <a:srgbClr val="22272B"/>
                </a:solidFill>
                <a:effectLst/>
                <a:latin typeface="+mn-lt"/>
              </a:rPr>
              <a:t>δέκα</a:t>
            </a:r>
            <a:endParaRPr lang="en-AU" sz="2400" i="1" dirty="0">
              <a:solidFill>
                <a:schemeClr val="tx2"/>
              </a:solidFill>
              <a:latin typeface="+mn-lt"/>
            </a:endParaRPr>
          </a:p>
          <a:p>
            <a:r>
              <a:rPr lang="it-IT" sz="2400" dirty="0">
                <a:solidFill>
                  <a:schemeClr val="accent2"/>
                </a:solidFill>
                <a:latin typeface="+mn-lt"/>
              </a:rPr>
              <a:t>3:15</a:t>
            </a:r>
            <a:r>
              <a:rPr lang="it-IT" sz="2400" dirty="0">
                <a:latin typeface="+mn-lt"/>
              </a:rPr>
              <a:t> </a:t>
            </a:r>
            <a:r>
              <a:rPr lang="el-GR" sz="2400" b="0" i="1" dirty="0">
                <a:solidFill>
                  <a:srgbClr val="000000"/>
                </a:solidFill>
                <a:effectLst/>
                <a:latin typeface="+mn-lt"/>
              </a:rPr>
              <a:t>Είναι</a:t>
            </a:r>
            <a:r>
              <a:rPr lang="it-IT" sz="2400" i="1" dirty="0">
                <a:latin typeface="+mn-lt"/>
              </a:rPr>
              <a:t> </a:t>
            </a:r>
            <a:r>
              <a:rPr lang="el-GR" sz="2400" i="1" dirty="0">
                <a:latin typeface="+mn-lt"/>
              </a:rPr>
              <a:t>τρεις </a:t>
            </a:r>
            <a:r>
              <a:rPr lang="el-GR" sz="2400" i="1" u="none" strike="noStrike" dirty="0">
                <a:solidFill>
                  <a:srgbClr val="000000"/>
                </a:solidFill>
                <a:effectLst/>
                <a:latin typeface="+mn-lt"/>
              </a:rPr>
              <a:t>και</a:t>
            </a:r>
            <a:r>
              <a:rPr lang="it-IT" sz="2400" i="1" dirty="0">
                <a:solidFill>
                  <a:schemeClr val="tx2"/>
                </a:solidFill>
                <a:latin typeface="+mn-lt"/>
              </a:rPr>
              <a:t> </a:t>
            </a:r>
            <a:r>
              <a:rPr lang="el-GR" sz="2400" b="0" i="1" u="none" strike="noStrike" dirty="0">
                <a:solidFill>
                  <a:srgbClr val="22272B"/>
                </a:solidFill>
                <a:effectLst/>
                <a:latin typeface="+mn-lt"/>
              </a:rPr>
              <a:t>δεκαπέντε/τέταρτο</a:t>
            </a:r>
            <a:r>
              <a:rPr lang="el-GR" sz="2400" b="0" i="0" dirty="0">
                <a:solidFill>
                  <a:srgbClr val="000000"/>
                </a:solidFill>
                <a:effectLst/>
                <a:latin typeface="+mn-lt"/>
              </a:rPr>
              <a:t>​</a:t>
            </a:r>
            <a:endParaRPr lang="it-IT" sz="2400" i="1" dirty="0">
              <a:solidFill>
                <a:schemeClr val="tx2"/>
              </a:solidFill>
              <a:latin typeface="+mn-lt"/>
            </a:endParaRPr>
          </a:p>
          <a:p>
            <a:r>
              <a:rPr lang="en-AU" sz="2400" dirty="0">
                <a:solidFill>
                  <a:schemeClr val="accent2"/>
                </a:solidFill>
                <a:latin typeface="+mn-lt"/>
              </a:rPr>
              <a:t>4:20</a:t>
            </a:r>
            <a:r>
              <a:rPr lang="en-AU" sz="2400" dirty="0">
                <a:latin typeface="+mn-lt"/>
              </a:rPr>
              <a:t> </a:t>
            </a:r>
            <a:r>
              <a:rPr lang="el-GR" sz="2400" b="0" i="1" dirty="0">
                <a:solidFill>
                  <a:srgbClr val="000000"/>
                </a:solidFill>
                <a:effectLst/>
                <a:latin typeface="+mn-lt"/>
              </a:rPr>
              <a:t>Είναι</a:t>
            </a:r>
            <a:r>
              <a:rPr lang="en-AU" sz="2400" i="1" dirty="0">
                <a:latin typeface="+mn-lt"/>
              </a:rPr>
              <a:t> </a:t>
            </a:r>
            <a:r>
              <a:rPr lang="el-GR" sz="2400" i="1" dirty="0">
                <a:latin typeface="+mn-lt"/>
              </a:rPr>
              <a:t>τέσσερις </a:t>
            </a:r>
            <a:r>
              <a:rPr lang="el-GR" sz="2400" i="1" u="none" strike="noStrike" dirty="0">
                <a:solidFill>
                  <a:srgbClr val="000000"/>
                </a:solidFill>
                <a:effectLst/>
                <a:latin typeface="+mn-lt"/>
              </a:rPr>
              <a:t>και</a:t>
            </a:r>
            <a:r>
              <a:rPr lang="en-AU" sz="2400" i="1" dirty="0">
                <a:solidFill>
                  <a:schemeClr val="tx2"/>
                </a:solidFill>
                <a:latin typeface="+mn-lt"/>
              </a:rPr>
              <a:t> </a:t>
            </a:r>
            <a:r>
              <a:rPr lang="el-GR" sz="2400" b="0" i="1" u="none" strike="noStrike" dirty="0">
                <a:solidFill>
                  <a:srgbClr val="22272B"/>
                </a:solidFill>
                <a:effectLst/>
                <a:latin typeface="+mn-lt"/>
              </a:rPr>
              <a:t>είκοσι</a:t>
            </a:r>
            <a:endParaRPr lang="en-AU" sz="2400" b="0" i="1" u="none" strike="noStrike" dirty="0">
              <a:solidFill>
                <a:schemeClr val="tx2"/>
              </a:solidFill>
              <a:effectLst/>
              <a:latin typeface="+mn-lt"/>
            </a:endParaRPr>
          </a:p>
          <a:p>
            <a:r>
              <a:rPr lang="en-AU" sz="2400" dirty="0">
                <a:solidFill>
                  <a:schemeClr val="accent2"/>
                </a:solidFill>
                <a:latin typeface="+mn-lt"/>
              </a:rPr>
              <a:t>4:25</a:t>
            </a:r>
            <a:r>
              <a:rPr lang="en-AU" sz="2400" dirty="0">
                <a:latin typeface="+mn-lt"/>
              </a:rPr>
              <a:t> </a:t>
            </a:r>
            <a:r>
              <a:rPr lang="el-GR" sz="2400" b="0" i="1" dirty="0">
                <a:solidFill>
                  <a:srgbClr val="000000"/>
                </a:solidFill>
                <a:effectLst/>
                <a:latin typeface="+mn-lt"/>
              </a:rPr>
              <a:t>Είναι</a:t>
            </a:r>
            <a:r>
              <a:rPr lang="en-AU" sz="2400" i="1" dirty="0">
                <a:latin typeface="+mn-lt"/>
              </a:rPr>
              <a:t> </a:t>
            </a:r>
            <a:r>
              <a:rPr lang="el-GR" sz="2400" i="1" dirty="0">
                <a:latin typeface="+mn-lt"/>
              </a:rPr>
              <a:t>τέσσερις </a:t>
            </a:r>
            <a:r>
              <a:rPr lang="el-GR" sz="2400" i="1" u="none" strike="noStrike" dirty="0">
                <a:solidFill>
                  <a:srgbClr val="000000"/>
                </a:solidFill>
                <a:effectLst/>
                <a:latin typeface="+mn-lt"/>
              </a:rPr>
              <a:t>και</a:t>
            </a:r>
            <a:r>
              <a:rPr lang="en-AU" sz="2400" i="1" dirty="0">
                <a:solidFill>
                  <a:schemeClr val="tx2"/>
                </a:solidFill>
                <a:latin typeface="+mn-lt"/>
              </a:rPr>
              <a:t> </a:t>
            </a:r>
            <a:r>
              <a:rPr lang="el-GR" sz="2400" b="0" i="1" u="none" strike="noStrike" dirty="0">
                <a:solidFill>
                  <a:srgbClr val="22272B"/>
                </a:solidFill>
                <a:effectLst/>
                <a:latin typeface="+mn-lt"/>
              </a:rPr>
              <a:t>είκοσι πέντε</a:t>
            </a:r>
            <a:r>
              <a:rPr lang="el-GR" sz="2400" b="0" i="0" dirty="0">
                <a:solidFill>
                  <a:srgbClr val="000000"/>
                </a:solidFill>
                <a:effectLst/>
                <a:latin typeface="+mn-lt"/>
              </a:rPr>
              <a:t>​</a:t>
            </a:r>
            <a:r>
              <a:rPr lang="en-AU" sz="2400" dirty="0">
                <a:latin typeface="+mn-lt"/>
              </a:rPr>
              <a:t> </a:t>
            </a:r>
            <a:endParaRPr lang="it-IT" sz="2400" dirty="0">
              <a:latin typeface="+mn-lt"/>
            </a:endParaRPr>
          </a:p>
        </p:txBody>
      </p:sp>
      <p:pic>
        <p:nvPicPr>
          <p:cNvPr id="13" name="Picture 12">
            <a:extLst>
              <a:ext uri="{FF2B5EF4-FFF2-40B4-BE49-F238E27FC236}">
                <a16:creationId xmlns:a16="http://schemas.microsoft.com/office/drawing/2014/main" id="{40FA0A62-EA0A-01DE-40A0-40568783D0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56" y="2296757"/>
            <a:ext cx="3553423" cy="3037114"/>
          </a:xfrm>
          <a:prstGeom prst="rect">
            <a:avLst/>
          </a:prstGeom>
        </p:spPr>
      </p:pic>
      <p:sp>
        <p:nvSpPr>
          <p:cNvPr id="3" name="Slide Number Placeholder 2">
            <a:extLst>
              <a:ext uri="{FF2B5EF4-FFF2-40B4-BE49-F238E27FC236}">
                <a16:creationId xmlns:a16="http://schemas.microsoft.com/office/drawing/2014/main" id="{153A1D57-383A-D363-9E4D-DD8911EEECFE}"/>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Tree>
    <p:extLst>
      <p:ext uri="{BB962C8B-B14F-4D97-AF65-F5344CB8AC3E}">
        <p14:creationId xmlns:p14="http://schemas.microsoft.com/office/powerpoint/2010/main" val="40032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E8C644E-BAF1-B276-4E20-9EE6D2BFECFC}"/>
              </a:ext>
            </a:extLst>
          </p:cNvPr>
          <p:cNvSpPr>
            <a:spLocks noGrp="1"/>
          </p:cNvSpPr>
          <p:nvPr>
            <p:ph type="title"/>
          </p:nvPr>
        </p:nvSpPr>
        <p:spPr>
          <a:xfrm>
            <a:off x="360000" y="702000"/>
            <a:ext cx="10080000" cy="545601"/>
          </a:xfrm>
        </p:spPr>
        <p:txBody>
          <a:bodyPr/>
          <a:lstStyle/>
          <a:p>
            <a:r>
              <a:rPr lang="el-GR" i="1" dirty="0"/>
              <a:t>Τι ώρα είναι;</a:t>
            </a:r>
            <a:r>
              <a:rPr lang="en-AU" i="1" dirty="0"/>
              <a:t> </a:t>
            </a:r>
            <a:r>
              <a:rPr lang="en-AU" dirty="0"/>
              <a:t>(15 of 16) </a:t>
            </a:r>
            <a:endParaRPr lang="it-IT" i="1" dirty="0"/>
          </a:p>
        </p:txBody>
      </p:sp>
      <p:pic>
        <p:nvPicPr>
          <p:cNvPr id="4" name="Content Placeholder 3" descr="A digital clock showing 2:15">
            <a:extLst>
              <a:ext uri="{FF2B5EF4-FFF2-40B4-BE49-F238E27FC236}">
                <a16:creationId xmlns:a16="http://schemas.microsoft.com/office/drawing/2014/main" id="{A3A978D7-AE27-2581-AE77-5B1D6DB27BE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p:blipFill>
        <p:spPr>
          <a:xfrm>
            <a:off x="2493283" y="1563286"/>
            <a:ext cx="7205434" cy="3242444"/>
          </a:xfrm>
          <a:noFill/>
        </p:spPr>
      </p:pic>
      <p:sp>
        <p:nvSpPr>
          <p:cNvPr id="27" name="Content Placeholder 2">
            <a:extLst>
              <a:ext uri="{FF2B5EF4-FFF2-40B4-BE49-F238E27FC236}">
                <a16:creationId xmlns:a16="http://schemas.microsoft.com/office/drawing/2014/main" id="{02F4A9EE-E4CD-8D2D-51D3-61EEBA9FBD43}"/>
              </a:ext>
            </a:extLst>
          </p:cNvPr>
          <p:cNvSpPr>
            <a:spLocks noGrp="1"/>
          </p:cNvSpPr>
          <p:nvPr>
            <p:ph idx="1"/>
          </p:nvPr>
        </p:nvSpPr>
        <p:spPr>
          <a:xfrm>
            <a:off x="3053247" y="4737876"/>
            <a:ext cx="6085506" cy="1113675"/>
          </a:xfrm>
        </p:spPr>
        <p:txBody>
          <a:bodyPr/>
          <a:lstStyle/>
          <a:p>
            <a:pPr algn="ctr" rtl="0" fontAlgn="base">
              <a:lnSpc>
                <a:spcPts val="4875"/>
              </a:lnSpc>
            </a:pPr>
            <a:r>
              <a:rPr lang="el-GR" sz="3200" b="0" i="1" u="none" strike="noStrike" dirty="0">
                <a:effectLst/>
              </a:rPr>
              <a:t>Είναι δύο </a:t>
            </a:r>
            <a:r>
              <a:rPr lang="it-IT" sz="3200" b="1" i="1" u="none" strike="noStrike" dirty="0">
                <a:effectLst/>
              </a:rPr>
              <a:t>και</a:t>
            </a:r>
            <a:r>
              <a:rPr lang="it-IT" sz="3200" b="0" i="1" u="none" strike="noStrike" dirty="0">
                <a:effectLst/>
              </a:rPr>
              <a:t> τέταρτο </a:t>
            </a:r>
            <a:r>
              <a:rPr lang="en-US" sz="3200" b="0" i="0" dirty="0">
                <a:effectLst/>
              </a:rPr>
              <a:t>​</a:t>
            </a:r>
          </a:p>
          <a:p>
            <a:pPr algn="ctr" rtl="0" fontAlgn="base">
              <a:lnSpc>
                <a:spcPts val="4875"/>
              </a:lnSpc>
            </a:pPr>
            <a:r>
              <a:rPr lang="el-GR" sz="3200" b="0" i="1" u="none" strike="noStrike" dirty="0">
                <a:effectLst/>
              </a:rPr>
              <a:t>Είναι δυο </a:t>
            </a:r>
            <a:r>
              <a:rPr lang="el-GR" sz="3200" b="1" i="1" u="none" strike="noStrike" dirty="0">
                <a:effectLst/>
              </a:rPr>
              <a:t>και</a:t>
            </a:r>
            <a:r>
              <a:rPr lang="el-GR" sz="3200" b="0" i="1" u="none" strike="noStrike" dirty="0">
                <a:effectLst/>
              </a:rPr>
              <a:t> δεκαπέντε </a:t>
            </a:r>
            <a:endParaRPr lang="en-US" sz="3200" b="0" i="0" dirty="0">
              <a:effectLs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spTree>
    <p:extLst>
      <p:ext uri="{BB962C8B-B14F-4D97-AF65-F5344CB8AC3E}">
        <p14:creationId xmlns:p14="http://schemas.microsoft.com/office/powerpoint/2010/main" val="1829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E8C644E-BAF1-B276-4E20-9EE6D2BFECFC}"/>
              </a:ext>
            </a:extLst>
          </p:cNvPr>
          <p:cNvSpPr>
            <a:spLocks noGrp="1"/>
          </p:cNvSpPr>
          <p:nvPr>
            <p:ph type="title"/>
          </p:nvPr>
        </p:nvSpPr>
        <p:spPr>
          <a:xfrm>
            <a:off x="360000" y="714395"/>
            <a:ext cx="10080000" cy="545601"/>
          </a:xfrm>
        </p:spPr>
        <p:txBody>
          <a:bodyPr anchor="t">
            <a:normAutofit/>
          </a:bodyPr>
          <a:lstStyle/>
          <a:p>
            <a:r>
              <a:rPr lang="el-GR" i="1" dirty="0"/>
              <a:t>Τι ώρα είναι;</a:t>
            </a:r>
            <a:r>
              <a:rPr lang="en-AU" i="1" dirty="0"/>
              <a:t> </a:t>
            </a:r>
            <a:r>
              <a:rPr lang="en-AU" dirty="0"/>
              <a:t>(16 of 16) </a:t>
            </a:r>
            <a:endParaRPr lang="it-IT" i="1" dirty="0"/>
          </a:p>
        </p:txBody>
      </p:sp>
      <p:pic>
        <p:nvPicPr>
          <p:cNvPr id="9" name="Content Placeholder 8" descr="A digital clock showing 7:30">
            <a:extLst>
              <a:ext uri="{FF2B5EF4-FFF2-40B4-BE49-F238E27FC236}">
                <a16:creationId xmlns:a16="http://schemas.microsoft.com/office/drawing/2014/main" id="{21F1228A-58DC-9B78-5032-31EB4642D7C0}"/>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p:blipFill>
        <p:spPr>
          <a:xfrm>
            <a:off x="2379619" y="1506516"/>
            <a:ext cx="7432761" cy="3419067"/>
          </a:xfrm>
          <a:noFill/>
        </p:spPr>
      </p:pic>
      <p:sp>
        <p:nvSpPr>
          <p:cNvPr id="34" name="Content Placeholder 2">
            <a:extLst>
              <a:ext uri="{FF2B5EF4-FFF2-40B4-BE49-F238E27FC236}">
                <a16:creationId xmlns:a16="http://schemas.microsoft.com/office/drawing/2014/main" id="{8AFB5E84-1406-D915-3A43-DBCAA99F2421}"/>
              </a:ext>
            </a:extLst>
          </p:cNvPr>
          <p:cNvSpPr>
            <a:spLocks noGrp="1"/>
          </p:cNvSpPr>
          <p:nvPr>
            <p:ph idx="1"/>
          </p:nvPr>
        </p:nvSpPr>
        <p:spPr>
          <a:xfrm>
            <a:off x="3305829" y="4596961"/>
            <a:ext cx="5580339" cy="1006628"/>
          </a:xfrm>
        </p:spPr>
        <p:txBody>
          <a:bodyPr/>
          <a:lstStyle/>
          <a:p>
            <a:pPr algn="ctr" rtl="0" fontAlgn="base"/>
            <a:r>
              <a:rPr lang="el-GR" sz="3200" b="0" i="1" u="none" strike="noStrike" dirty="0">
                <a:solidFill>
                  <a:srgbClr val="000000"/>
                </a:solidFill>
                <a:effectLst/>
              </a:rPr>
              <a:t>Είναι</a:t>
            </a:r>
            <a:r>
              <a:rPr lang="en-US" sz="3200" b="0" i="1" u="none" strike="noStrike" dirty="0">
                <a:solidFill>
                  <a:srgbClr val="22272B"/>
                </a:solidFill>
                <a:effectLst/>
              </a:rPr>
              <a:t> </a:t>
            </a:r>
            <a:r>
              <a:rPr lang="el-GR" sz="3200" b="0" i="1" u="none" strike="noStrike" dirty="0">
                <a:solidFill>
                  <a:srgbClr val="22272B"/>
                </a:solidFill>
                <a:effectLst/>
              </a:rPr>
              <a:t>επτά </a:t>
            </a:r>
            <a:r>
              <a:rPr lang="el-GR" sz="3200" b="1" i="1" u="none" strike="noStrike" dirty="0">
                <a:solidFill>
                  <a:srgbClr val="22272B"/>
                </a:solidFill>
                <a:effectLst/>
              </a:rPr>
              <a:t>και</a:t>
            </a:r>
            <a:r>
              <a:rPr lang="el-GR" sz="3200" b="0" i="1" u="none" strike="noStrike" dirty="0">
                <a:solidFill>
                  <a:srgbClr val="22272B"/>
                </a:solidFill>
                <a:effectLst/>
              </a:rPr>
              <a:t> τριάντα</a:t>
            </a:r>
            <a:r>
              <a:rPr lang="en-US" sz="3200" b="0" i="0" dirty="0">
                <a:solidFill>
                  <a:srgbClr val="22272B"/>
                </a:solidFill>
                <a:effectLst/>
              </a:rPr>
              <a:t>​.</a:t>
            </a:r>
          </a:p>
          <a:p>
            <a:pPr algn="ctr" fontAlgn="base"/>
            <a:r>
              <a:rPr lang="el-GR" sz="3200" b="0" i="1" u="none" strike="noStrike" dirty="0">
                <a:solidFill>
                  <a:srgbClr val="22272B"/>
                </a:solidFill>
                <a:effectLst/>
              </a:rPr>
              <a:t>Είναι επτά </a:t>
            </a:r>
            <a:r>
              <a:rPr lang="el-GR" sz="3200" b="1" i="1" u="none" strike="noStrike" dirty="0">
                <a:solidFill>
                  <a:srgbClr val="22272B"/>
                </a:solidFill>
                <a:effectLst/>
              </a:rPr>
              <a:t>και</a:t>
            </a:r>
            <a:r>
              <a:rPr lang="el-GR" sz="3200" b="0" i="1" u="none" strike="noStrike" dirty="0">
                <a:solidFill>
                  <a:srgbClr val="22272B"/>
                </a:solidFill>
                <a:effectLst/>
              </a:rPr>
              <a:t> μισή</a:t>
            </a:r>
            <a:r>
              <a:rPr lang="en-US" sz="3200" b="0" i="0" dirty="0">
                <a:solidFill>
                  <a:srgbClr val="22272B"/>
                </a:solidFill>
                <a:effectLst/>
              </a:rPr>
              <a:t>​.</a:t>
            </a:r>
          </a:p>
          <a:p>
            <a:pPr algn="l" rtl="0" fontAlgn="base"/>
            <a:endParaRPr lang="en-US" sz="3200" b="0" i="0" dirty="0">
              <a:solidFill>
                <a:srgbClr val="22272B"/>
              </a:solidFill>
              <a:effectLs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17</a:t>
            </a:fld>
            <a:endParaRPr lang="en-AU"/>
          </a:p>
        </p:txBody>
      </p:sp>
    </p:spTree>
    <p:extLst>
      <p:ext uri="{BB962C8B-B14F-4D97-AF65-F5344CB8AC3E}">
        <p14:creationId xmlns:p14="http://schemas.microsoft.com/office/powerpoint/2010/main" val="88480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FEFFDA-3EDF-84F0-A438-A4345378200C}"/>
              </a:ext>
            </a:extLst>
          </p:cNvPr>
          <p:cNvSpPr>
            <a:spLocks noGrp="1"/>
          </p:cNvSpPr>
          <p:nvPr>
            <p:ph type="title"/>
          </p:nvPr>
        </p:nvSpPr>
        <p:spPr>
          <a:xfrm>
            <a:off x="360000" y="360000"/>
            <a:ext cx="10080000" cy="545601"/>
          </a:xfrm>
        </p:spPr>
        <p:txBody>
          <a:bodyPr/>
          <a:lstStyle/>
          <a:p>
            <a:r>
              <a:rPr lang="en-AU" dirty="0"/>
              <a:t>Moments of the day</a:t>
            </a:r>
          </a:p>
        </p:txBody>
      </p:sp>
      <p:sp>
        <p:nvSpPr>
          <p:cNvPr id="3" name="TextBox 2">
            <a:extLst>
              <a:ext uri="{FF2B5EF4-FFF2-40B4-BE49-F238E27FC236}">
                <a16:creationId xmlns:a16="http://schemas.microsoft.com/office/drawing/2014/main" id="{32C0109E-371A-8766-6528-F38530C4733A}"/>
              </a:ext>
            </a:extLst>
          </p:cNvPr>
          <p:cNvSpPr txBox="1"/>
          <p:nvPr/>
        </p:nvSpPr>
        <p:spPr>
          <a:xfrm>
            <a:off x="360000" y="1782173"/>
            <a:ext cx="3570285" cy="739372"/>
          </a:xfrm>
          <a:prstGeom prst="rect">
            <a:avLst/>
          </a:prstGeom>
          <a:noFill/>
        </p:spPr>
        <p:txBody>
          <a:bodyPr wrap="square" lIns="0" tIns="0" rIns="0" bIns="0" rtlCol="0">
            <a:noAutofit/>
          </a:bodyPr>
          <a:lstStyle/>
          <a:p>
            <a:pPr algn="l"/>
            <a:r>
              <a:rPr lang="el-GR" sz="3600" i="1" dirty="0"/>
              <a:t>το πρωί</a:t>
            </a:r>
            <a:endParaRPr lang="it-IT" sz="3600" dirty="0"/>
          </a:p>
        </p:txBody>
      </p:sp>
      <p:pic>
        <p:nvPicPr>
          <p:cNvPr id="4" name="Picture 3" descr="το πρωί">
            <a:extLst>
              <a:ext uri="{FF2B5EF4-FFF2-40B4-BE49-F238E27FC236}">
                <a16:creationId xmlns:a16="http://schemas.microsoft.com/office/drawing/2014/main" id="{8DB90BF7-7FC5-823B-DF85-83DA05E36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694" y="1325376"/>
            <a:ext cx="1051550" cy="1285819"/>
          </a:xfrm>
          <a:prstGeom prst="rect">
            <a:avLst/>
          </a:prstGeom>
        </p:spPr>
      </p:pic>
      <p:sp>
        <p:nvSpPr>
          <p:cNvPr id="18" name="TextBox 17">
            <a:extLst>
              <a:ext uri="{FF2B5EF4-FFF2-40B4-BE49-F238E27FC236}">
                <a16:creationId xmlns:a16="http://schemas.microsoft.com/office/drawing/2014/main" id="{EB014D66-B40F-C29A-DEA4-654E92888C9C}"/>
              </a:ext>
            </a:extLst>
          </p:cNvPr>
          <p:cNvSpPr txBox="1"/>
          <p:nvPr/>
        </p:nvSpPr>
        <p:spPr>
          <a:xfrm>
            <a:off x="360000" y="2974179"/>
            <a:ext cx="5384277" cy="566964"/>
          </a:xfrm>
          <a:prstGeom prst="rect">
            <a:avLst/>
          </a:prstGeom>
          <a:noFill/>
        </p:spPr>
        <p:txBody>
          <a:bodyPr wrap="square" lIns="0" tIns="0" rIns="0" bIns="0" rtlCol="0">
            <a:noAutofit/>
          </a:bodyPr>
          <a:lstStyle/>
          <a:p>
            <a:pPr algn="l"/>
            <a:r>
              <a:rPr lang="el-GR" sz="3600" i="1" dirty="0"/>
              <a:t>το απόγευμα</a:t>
            </a:r>
            <a:endParaRPr lang="it-IT" sz="3600" dirty="0"/>
          </a:p>
        </p:txBody>
      </p:sp>
      <p:pic>
        <p:nvPicPr>
          <p:cNvPr id="5" name="Picture 4" descr="το απόγευμα&#10;">
            <a:extLst>
              <a:ext uri="{FF2B5EF4-FFF2-40B4-BE49-F238E27FC236}">
                <a16:creationId xmlns:a16="http://schemas.microsoft.com/office/drawing/2014/main" id="{ECD28EBC-0F06-C6AF-42D3-645435615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694" y="2732190"/>
            <a:ext cx="1116077" cy="1098362"/>
          </a:xfrm>
          <a:prstGeom prst="rect">
            <a:avLst/>
          </a:prstGeom>
        </p:spPr>
      </p:pic>
      <p:sp>
        <p:nvSpPr>
          <p:cNvPr id="17" name="TextBox 16">
            <a:extLst>
              <a:ext uri="{FF2B5EF4-FFF2-40B4-BE49-F238E27FC236}">
                <a16:creationId xmlns:a16="http://schemas.microsoft.com/office/drawing/2014/main" id="{560F1768-96AA-6BEC-3C21-F80485464B97}"/>
              </a:ext>
            </a:extLst>
          </p:cNvPr>
          <p:cNvSpPr txBox="1"/>
          <p:nvPr/>
        </p:nvSpPr>
        <p:spPr>
          <a:xfrm>
            <a:off x="360000" y="4153326"/>
            <a:ext cx="2827089" cy="566964"/>
          </a:xfrm>
          <a:prstGeom prst="rect">
            <a:avLst/>
          </a:prstGeom>
          <a:noFill/>
        </p:spPr>
        <p:txBody>
          <a:bodyPr wrap="square" lIns="0" tIns="0" rIns="0" bIns="0" rtlCol="0">
            <a:noAutofit/>
          </a:bodyPr>
          <a:lstStyle/>
          <a:p>
            <a:pPr algn="l"/>
            <a:r>
              <a:rPr lang="el-GR" sz="3600" i="1" dirty="0"/>
              <a:t>το βράδυ</a:t>
            </a:r>
            <a:endParaRPr lang="it-IT" sz="3600" dirty="0"/>
          </a:p>
        </p:txBody>
      </p:sp>
      <p:pic>
        <p:nvPicPr>
          <p:cNvPr id="6" name="Picture 5" descr="το βράδυ&#10;">
            <a:extLst>
              <a:ext uri="{FF2B5EF4-FFF2-40B4-BE49-F238E27FC236}">
                <a16:creationId xmlns:a16="http://schemas.microsoft.com/office/drawing/2014/main" id="{DFB6CA94-6043-BFF4-FD09-70BC6DDD1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95" y="4001942"/>
            <a:ext cx="1116077" cy="984774"/>
          </a:xfrm>
          <a:prstGeom prst="rect">
            <a:avLst/>
          </a:prstGeom>
        </p:spPr>
      </p:pic>
      <p:sp>
        <p:nvSpPr>
          <p:cNvPr id="8" name="TextBox 7">
            <a:extLst>
              <a:ext uri="{FF2B5EF4-FFF2-40B4-BE49-F238E27FC236}">
                <a16:creationId xmlns:a16="http://schemas.microsoft.com/office/drawing/2014/main" id="{65FADFE0-B169-18D2-F9AF-01F844FE94C9}"/>
              </a:ext>
            </a:extLst>
          </p:cNvPr>
          <p:cNvSpPr txBox="1"/>
          <p:nvPr/>
        </p:nvSpPr>
        <p:spPr>
          <a:xfrm>
            <a:off x="360000" y="5365839"/>
            <a:ext cx="2827089" cy="566964"/>
          </a:xfrm>
          <a:prstGeom prst="rect">
            <a:avLst/>
          </a:prstGeom>
          <a:noFill/>
        </p:spPr>
        <p:txBody>
          <a:bodyPr wrap="square" lIns="0" tIns="0" rIns="0" bIns="0" rtlCol="0">
            <a:noAutofit/>
          </a:bodyPr>
          <a:lstStyle/>
          <a:p>
            <a:pPr algn="l"/>
            <a:r>
              <a:rPr lang="el-GR" sz="3600" i="1" dirty="0"/>
              <a:t>τη νύχτα</a:t>
            </a:r>
            <a:endParaRPr lang="it-IT" sz="3600" dirty="0"/>
          </a:p>
        </p:txBody>
      </p:sp>
      <p:pic>
        <p:nvPicPr>
          <p:cNvPr id="7" name="Picture 6" descr="τη νύχτα&#10;">
            <a:extLst>
              <a:ext uri="{FF2B5EF4-FFF2-40B4-BE49-F238E27FC236}">
                <a16:creationId xmlns:a16="http://schemas.microsoft.com/office/drawing/2014/main" id="{2E870A13-287B-B9A3-615D-21B951E07A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694" y="5222087"/>
            <a:ext cx="1235658" cy="1098362"/>
          </a:xfrm>
          <a:prstGeom prst="rect">
            <a:avLst/>
          </a:prstGeom>
        </p:spPr>
      </p:pic>
      <p:sp>
        <p:nvSpPr>
          <p:cNvPr id="2" name="Slide Number Placeholder 1">
            <a:extLst>
              <a:ext uri="{FF2B5EF4-FFF2-40B4-BE49-F238E27FC236}">
                <a16:creationId xmlns:a16="http://schemas.microsoft.com/office/drawing/2014/main" id="{C4C3E3C6-38B8-809C-C2AE-FE619B7CC1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9455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license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b="0" dirty="0">
                <a:effectLst/>
              </a:rPr>
              <a:t>(1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17" name="Content Placeholder 16" descr="A clock showing hands at 1 o'clock">
            <a:extLst>
              <a:ext uri="{FF2B5EF4-FFF2-40B4-BE49-F238E27FC236}">
                <a16:creationId xmlns:a16="http://schemas.microsoft.com/office/drawing/2014/main" id="{348C3DA8-6849-4913-8A97-3046C06A0512}"/>
              </a:ext>
              <a:ext uri="{C183D7F6-B498-43B3-948B-1728B52AA6E4}">
                <adec:decorative xmlns:adec="http://schemas.microsoft.com/office/drawing/2017/decorative" val="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530574"/>
            <a:ext cx="5108399" cy="4752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723603" y="3260266"/>
            <a:ext cx="4781760" cy="1292615"/>
          </a:xfrm>
        </p:spPr>
        <p:txBody>
          <a:bodyPr/>
          <a:lstStyle/>
          <a:p>
            <a:pPr algn="ctr">
              <a:spcBef>
                <a:spcPts val="1200"/>
              </a:spcBef>
            </a:pPr>
            <a:r>
              <a:rPr lang="el-GR" sz="4400" b="0" i="1" dirty="0">
                <a:solidFill>
                  <a:srgbClr val="000000"/>
                </a:solidFill>
                <a:effectLst/>
              </a:rPr>
              <a:t>Είναι μία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(2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2 o'clock">
            <a:extLst>
              <a:ext uri="{FF2B5EF4-FFF2-40B4-BE49-F238E27FC236}">
                <a16:creationId xmlns:a16="http://schemas.microsoft.com/office/drawing/2014/main" id="{FBC39C1C-F557-E09A-D298-C07F34C6B9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565848"/>
            <a:ext cx="4924951" cy="4608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045568" y="3245312"/>
            <a:ext cx="4275807" cy="1249072"/>
          </a:xfrm>
        </p:spPr>
        <p:txBody>
          <a:bodyPr/>
          <a:lstStyle/>
          <a:p>
            <a:pPr algn="ctr">
              <a:spcBef>
                <a:spcPts val="1200"/>
              </a:spcBef>
            </a:pPr>
            <a:r>
              <a:rPr lang="el-GR" sz="4400" i="1" dirty="0">
                <a:solidFill>
                  <a:schemeClr val="tx1"/>
                </a:solidFill>
              </a:rPr>
              <a:t>Είναι δύο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6803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(3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3 o'clock">
            <a:extLst>
              <a:ext uri="{FF2B5EF4-FFF2-40B4-BE49-F238E27FC236}">
                <a16:creationId xmlns:a16="http://schemas.microsoft.com/office/drawing/2014/main" id="{4A5AEE97-5C52-78EA-F1F6-6C92E717E6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0862" y="1451308"/>
            <a:ext cx="5393140" cy="4752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993652" y="3181000"/>
            <a:ext cx="4332989" cy="1292615"/>
          </a:xfrm>
        </p:spPr>
        <p:txBody>
          <a:bodyPr/>
          <a:lstStyle/>
          <a:p>
            <a:pPr algn="ctr"/>
            <a:r>
              <a:rPr lang="el-GR" sz="4400" i="1" dirty="0">
                <a:solidFill>
                  <a:schemeClr val="tx1"/>
                </a:solidFill>
              </a:rPr>
              <a:t>Είναι τρεις η ώρα</a:t>
            </a:r>
            <a:r>
              <a:rPr lang="en-AU" sz="4400" i="1" dirty="0">
                <a:solidFill>
                  <a:schemeClr val="tx1"/>
                </a:solidFill>
              </a:rPr>
              <a:t>.</a:t>
            </a:r>
            <a:endParaRPr lang="en-US" sz="4400" i="1" dirty="0">
              <a:solidFill>
                <a:schemeClr val="tx1"/>
              </a:solidFill>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25335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(4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4 o'clock">
            <a:extLst>
              <a:ext uri="{FF2B5EF4-FFF2-40B4-BE49-F238E27FC236}">
                <a16:creationId xmlns:a16="http://schemas.microsoft.com/office/drawing/2014/main" id="{202E97CE-30BF-B47B-32E8-4D65823163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81247"/>
            <a:ext cx="4877057" cy="468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531430" y="3334310"/>
            <a:ext cx="5213762" cy="973873"/>
          </a:xfrm>
        </p:spPr>
        <p:txBody>
          <a:bodyPr/>
          <a:lstStyle/>
          <a:p>
            <a:pPr algn="ctr"/>
            <a:r>
              <a:rPr lang="el-GR" sz="4400" i="1" dirty="0">
                <a:solidFill>
                  <a:schemeClr val="tx1"/>
                </a:solidFill>
              </a:rPr>
              <a:t>Είναι τέσσερις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41047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(5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5 o'clock">
            <a:extLst>
              <a:ext uri="{FF2B5EF4-FFF2-40B4-BE49-F238E27FC236}">
                <a16:creationId xmlns:a16="http://schemas.microsoft.com/office/drawing/2014/main" id="{DB627E84-ABB8-2E30-08AF-1127E69704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48590"/>
            <a:ext cx="5460127" cy="4824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752493" y="3309017"/>
            <a:ext cx="4944860" cy="1103146"/>
          </a:xfrm>
        </p:spPr>
        <p:txBody>
          <a:bodyPr/>
          <a:lstStyle/>
          <a:p>
            <a:pPr algn="ctr"/>
            <a:r>
              <a:rPr lang="el-GR" sz="4400" i="1" dirty="0">
                <a:solidFill>
                  <a:schemeClr val="tx1"/>
                </a:solidFill>
              </a:rPr>
              <a:t>Είναι πέντε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88854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(6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6 o'clock">
            <a:extLst>
              <a:ext uri="{FF2B5EF4-FFF2-40B4-BE49-F238E27FC236}">
                <a16:creationId xmlns:a16="http://schemas.microsoft.com/office/drawing/2014/main" id="{8160D1B4-3A71-F3FC-CF5F-EBD90C8C78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608401"/>
            <a:ext cx="4986903" cy="4608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558224" y="3276979"/>
            <a:ext cx="5147743" cy="1270844"/>
          </a:xfrm>
        </p:spPr>
        <p:txBody>
          <a:bodyPr/>
          <a:lstStyle/>
          <a:p>
            <a:pPr algn="ctr"/>
            <a:r>
              <a:rPr lang="el-GR" sz="4400" i="1" dirty="0">
                <a:solidFill>
                  <a:schemeClr val="tx1"/>
                </a:solidFill>
              </a:rPr>
              <a:t>Είναι έξι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43564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(7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7 o'clock">
            <a:extLst>
              <a:ext uri="{FF2B5EF4-FFF2-40B4-BE49-F238E27FC236}">
                <a16:creationId xmlns:a16="http://schemas.microsoft.com/office/drawing/2014/main" id="{13C9AF4D-6F61-CB09-2F14-EF19ACE7D2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390775"/>
            <a:ext cx="5259140"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816363" y="3163581"/>
            <a:ext cx="4820093" cy="1314387"/>
          </a:xfrm>
        </p:spPr>
        <p:txBody>
          <a:bodyPr/>
          <a:lstStyle/>
          <a:p>
            <a:pPr algn="ctr"/>
            <a:r>
              <a:rPr lang="el-GR" sz="4400" i="1" dirty="0">
                <a:solidFill>
                  <a:schemeClr val="tx1"/>
                </a:solidFill>
              </a:rPr>
              <a:t>Είναι επτά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22872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el-GR" b="0" i="1" dirty="0">
                <a:effectLst/>
              </a:rPr>
              <a:t>Τι ώρα είναι;</a:t>
            </a:r>
            <a:r>
              <a:rPr lang="en-AU" b="0" i="1" dirty="0">
                <a:effectLst/>
              </a:rPr>
              <a:t> </a:t>
            </a:r>
            <a:r>
              <a:rPr lang="en-AU" dirty="0"/>
              <a:t>(8 of 16) </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8 o'clock">
            <a:extLst>
              <a:ext uri="{FF2B5EF4-FFF2-40B4-BE49-F238E27FC236}">
                <a16:creationId xmlns:a16="http://schemas.microsoft.com/office/drawing/2014/main" id="{389C3834-D4C3-072D-A5BF-EF5173A4292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0000" y="1510968"/>
            <a:ext cx="5417651" cy="4752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044907" y="3295089"/>
            <a:ext cx="4439093" cy="1183758"/>
          </a:xfrm>
        </p:spPr>
        <p:txBody>
          <a:bodyPr/>
          <a:lstStyle/>
          <a:p>
            <a:pPr algn="ctr"/>
            <a:r>
              <a:rPr lang="el-GR" sz="4400" i="1" dirty="0">
                <a:solidFill>
                  <a:schemeClr val="tx1"/>
                </a:solidFill>
              </a:rPr>
              <a:t>Είναι οκτώ η ώρα</a:t>
            </a:r>
            <a:r>
              <a:rPr lang="en-US" sz="4400" i="1" dirty="0">
                <a:solidFill>
                  <a:schemeClr val="tx1"/>
                </a:solidFill>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6243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771</Words>
  <Application>Microsoft Office PowerPoint</Application>
  <PresentationFormat>Widescreen</PresentationFormat>
  <Paragraphs>101</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Public Sans Light</vt:lpstr>
      <vt:lpstr>Public Sans</vt:lpstr>
      <vt:lpstr>Public Sans SemiBold</vt:lpstr>
      <vt:lpstr>NSWG Corporate</vt:lpstr>
      <vt:lpstr>Τι ώρα είναι;</vt:lpstr>
      <vt:lpstr>Τι ώρα είναι; (1 of 16) </vt:lpstr>
      <vt:lpstr>Τι ώρα είναι; (2 of 16) </vt:lpstr>
      <vt:lpstr>Τι ώρα είναι; (3 of 16) </vt:lpstr>
      <vt:lpstr>Τι ώρα είναι; (4 of 16) </vt:lpstr>
      <vt:lpstr>Τι ώρα είναι; (5 of 16) </vt:lpstr>
      <vt:lpstr>Τι ώρα είναι; (6 of 16) </vt:lpstr>
      <vt:lpstr>Τι ώρα είναι; (7 of 16) </vt:lpstr>
      <vt:lpstr>Τι ώρα είναι; (8 of 16) </vt:lpstr>
      <vt:lpstr>Τι ώρα είναι; (9 of 16) </vt:lpstr>
      <vt:lpstr>Τι ώρα είναι; (10 of 16) </vt:lpstr>
      <vt:lpstr>Τι ώρα είναι; (11 of 16) </vt:lpstr>
      <vt:lpstr>Τι ώρα είναι; (12 of 16) </vt:lpstr>
      <vt:lpstr>Τι ώρα είναι; (13 of 16)</vt:lpstr>
      <vt:lpstr>Τι ώρα είναι; (14 of 16)</vt:lpstr>
      <vt:lpstr>Τι ώρα είναι; (15 of 16) </vt:lpstr>
      <vt:lpstr>Τι ώρα είναι; (16 of 16) </vt:lpstr>
      <vt:lpstr>Moments of the day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ώρα είναι; – Modern Greek, Stage 4</dc:title>
  <dc:creator>NSW Department of Education</dc:creator>
  <cp:lastModifiedBy/>
  <cp:revision>1</cp:revision>
  <dcterms:created xsi:type="dcterms:W3CDTF">2025-05-07T01:53:34Z</dcterms:created>
  <dcterms:modified xsi:type="dcterms:W3CDTF">2025-05-07T01:53:51Z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2025-05-07T01:53:51Z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33fdfcfa-f7b1-4044-aa86-1f1412070d23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