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808" r:id="rId1"/>
  </p:sldMasterIdLst>
  <p:notesMasterIdLst>
    <p:notesMasterId r:id="rId10"/>
  </p:notesMasterIdLst>
  <p:handoutMasterIdLst>
    <p:handoutMasterId r:id="rId11"/>
  </p:handoutMasterIdLst>
  <p:sldIdLst>
    <p:sldId id="485" r:id="rId2"/>
    <p:sldId id="2141411592" r:id="rId3"/>
    <p:sldId id="2141411593" r:id="rId4"/>
    <p:sldId id="2141411594" r:id="rId5"/>
    <p:sldId id="2141411595" r:id="rId6"/>
    <p:sldId id="2141411598" r:id="rId7"/>
    <p:sldId id="2141411596" r:id="rId8"/>
    <p:sldId id="2141411556" r:id="rId9"/>
  </p:sldIdLst>
  <p:sldSz cx="12192000" cy="6858000"/>
  <p:notesSz cx="6858000" cy="9144000"/>
  <p:embeddedFontLst>
    <p:embeddedFont>
      <p:font typeface="Public Sans" pitchFamily="2" charset="0"/>
      <p:regular r:id="rId12"/>
      <p:bold r:id="rId13"/>
      <p:italic r:id="rId14"/>
      <p:boldItalic r:id="rId15"/>
    </p:embeddedFont>
    <p:embeddedFont>
      <p:font typeface="Public Sans Light" pitchFamily="2" charset="0"/>
      <p:regular r:id="rId16"/>
      <p:italic r:id="rId1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CB6"/>
    <a:srgbClr val="00296C"/>
    <a:srgbClr val="CBEDFD"/>
    <a:srgbClr val="CDD3D6"/>
    <a:srgbClr val="EBEBEB"/>
    <a:srgbClr val="146CFD"/>
    <a:srgbClr val="0070C0"/>
    <a:srgbClr val="002664"/>
    <a:srgbClr val="0046B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1" autoAdjust="0"/>
    <p:restoredTop sz="73366" autoAdjust="0"/>
  </p:normalViewPr>
  <p:slideViewPr>
    <p:cSldViewPr snapToGrid="0">
      <p:cViewPr varScale="1">
        <p:scale>
          <a:sx n="77" d="100"/>
          <a:sy n="77" d="100"/>
        </p:scale>
        <p:origin x="76" y="76"/>
      </p:cViewPr>
      <p:guideLst>
        <p:guide orient="horz" pos="2160"/>
        <p:guide pos="3863"/>
      </p:guideLst>
    </p:cSldViewPr>
  </p:slideViewPr>
  <p:outlineViewPr>
    <p:cViewPr>
      <p:scale>
        <a:sx n="33" d="100"/>
        <a:sy n="33" d="100"/>
      </p:scale>
      <p:origin x="0" y="-188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7/05/2025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7/05/2025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21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2097301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r>
              <a:rPr lang="it-IT" dirty="0"/>
              <a:t>Here is a typical timetable for middle school (</a:t>
            </a:r>
            <a:r>
              <a:rPr lang="el-GR" i="1" dirty="0">
                <a:ea typeface="+mn-lt"/>
                <a:cs typeface="+mn-lt"/>
              </a:rPr>
              <a:t>Γυμνάσιο</a:t>
            </a:r>
            <a:r>
              <a:rPr lang="en-AU" i="0" dirty="0">
                <a:ea typeface="+mn-lt"/>
                <a:cs typeface="+mn-lt"/>
              </a:rPr>
              <a:t>) to discuss with students. </a:t>
            </a:r>
            <a:endParaRPr lang="it-IT"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25495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r>
              <a:rPr lang="en-AU" dirty="0"/>
              <a:t>After displaying and discussing </a:t>
            </a:r>
            <a:r>
              <a:rPr lang="en-AU"/>
              <a:t>the slides, and </a:t>
            </a:r>
            <a:r>
              <a:rPr lang="en-AU" dirty="0"/>
              <a:t>watching the video (What is the public school system like in Greece? https://www.youtube.com/watch?v=iBytpEKFX9Y), students complete a See, Think, Wonder activity. Ask students to think about their answers to the 3 questions. Students can write their responses in their books, or the teacher can use an online tool such as </a:t>
            </a:r>
            <a:r>
              <a:rPr lang="en-AU" dirty="0" err="1"/>
              <a:t>Mentimeter</a:t>
            </a:r>
            <a:r>
              <a:rPr lang="en-AU" dirty="0"/>
              <a:t> to collect and display responses. If students require additional prompting, use the sample questions below to assist them.</a:t>
            </a:r>
          </a:p>
          <a:p>
            <a:pPr marL="342900" indent="-342900">
              <a:buAutoNum type="arabicPeriod"/>
            </a:pPr>
            <a:r>
              <a:rPr lang="en-AU" b="1" dirty="0"/>
              <a:t>See: </a:t>
            </a:r>
            <a:r>
              <a:rPr lang="en-AU" dirty="0"/>
              <a:t>What did you see or notice about schooling in Greece? Did you see anything interesting? What did you see that was similar to school in Australia? What did you see that was different to school in Australia?</a:t>
            </a:r>
          </a:p>
          <a:p>
            <a:pPr marL="342900" indent="-342900">
              <a:buAutoNum type="arabicPeriod"/>
            </a:pPr>
            <a:r>
              <a:rPr lang="en-AU" b="1" dirty="0"/>
              <a:t>Think: </a:t>
            </a:r>
            <a:r>
              <a:rPr lang="en-AU" dirty="0"/>
              <a:t>What do you think about school in Greece? Do you think it would be enjoyable?</a:t>
            </a:r>
          </a:p>
          <a:p>
            <a:pPr marL="342900" indent="-342900">
              <a:buAutoNum type="arabicPeriod"/>
            </a:pPr>
            <a:r>
              <a:rPr lang="en-AU" b="1" dirty="0"/>
              <a:t>Wonder: </a:t>
            </a:r>
            <a:r>
              <a:rPr lang="en-AU" dirty="0"/>
              <a:t>What do the slides/video make you wonder about school in Greece? What questions do you have about school in Greece?</a:t>
            </a:r>
          </a:p>
          <a:p>
            <a:pPr marL="0" indent="0">
              <a:buNone/>
            </a:pPr>
            <a:r>
              <a:rPr lang="en-AU" sz="1800" dirty="0">
                <a:effectLst/>
                <a:latin typeface="Arial" panose="020B0604020202020204" pitchFamily="34" charset="0"/>
                <a:ea typeface="Malgun Gothic" panose="020B0503020000020004" pitchFamily="34" charset="-127"/>
              </a:rPr>
              <a:t>Provide the opportunity for students to share and compare their responses in a class discussion.</a:t>
            </a:r>
            <a:endParaRPr lang="en-AU" dirty="0"/>
          </a:p>
          <a:p>
            <a:pPr marL="0" indent="0">
              <a:buNone/>
            </a:pPr>
            <a:endParaRPr lang="en-AU" dirty="0"/>
          </a:p>
          <a:p>
            <a:pPr marL="342900" indent="-342900">
              <a:buAutoNum type="arabicPeriod"/>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348257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not shared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4052191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21983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07035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6829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165311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651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82872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260105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275809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569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87941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069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209058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969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44071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32139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26223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3977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80841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35855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07017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5075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844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89009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72068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341349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84257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7326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06513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72539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80463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8394679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unsplash.com/@despinagalani" TargetMode="External"/><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iBytpEKFX9Y"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hyperlink" Target="https://creativecommons.org/licenses/by/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6E314C-54E1-134A-9BA5-C47E8026D3E4}"/>
              </a:ext>
            </a:extLst>
          </p:cNvPr>
          <p:cNvSpPr>
            <a:spLocks noGrp="1"/>
          </p:cNvSpPr>
          <p:nvPr>
            <p:ph type="ctrTitle"/>
          </p:nvPr>
        </p:nvSpPr>
        <p:spPr/>
        <p:txBody>
          <a:bodyPr/>
          <a:lstStyle/>
          <a:p>
            <a:r>
              <a:rPr lang="en-US" dirty="0"/>
              <a:t>Schooling in Greece – </a:t>
            </a:r>
            <a:r>
              <a:rPr lang="el-GR" i="1" dirty="0"/>
              <a:t>Το</a:t>
            </a:r>
            <a:r>
              <a:rPr lang="el-GR" dirty="0"/>
              <a:t> </a:t>
            </a:r>
            <a:r>
              <a:rPr lang="el-GR" i="1" dirty="0"/>
              <a:t>σχολείο στην Ελλάδα </a:t>
            </a:r>
          </a:p>
        </p:txBody>
      </p:sp>
    </p:spTree>
    <p:extLst>
      <p:ext uri="{BB962C8B-B14F-4D97-AF65-F5344CB8AC3E}">
        <p14:creationId xmlns:p14="http://schemas.microsoft.com/office/powerpoint/2010/main" val="164996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4DB43C-6AFC-9400-44B1-DCE7AD74B2D7}"/>
              </a:ext>
            </a:extLst>
          </p:cNvPr>
          <p:cNvSpPr>
            <a:spLocks noGrp="1"/>
          </p:cNvSpPr>
          <p:nvPr>
            <p:ph type="title"/>
          </p:nvPr>
        </p:nvSpPr>
        <p:spPr>
          <a:xfrm>
            <a:off x="360000" y="360000"/>
            <a:ext cx="6444001" cy="545601"/>
          </a:xfrm>
        </p:spPr>
        <p:txBody>
          <a:bodyPr anchor="t">
            <a:normAutofit/>
          </a:bodyPr>
          <a:lstStyle/>
          <a:p>
            <a:r>
              <a:rPr lang="en-US" dirty="0"/>
              <a:t>School levels</a:t>
            </a:r>
            <a:endParaRPr lang="en-AU" i="1" dirty="0"/>
          </a:p>
        </p:txBody>
      </p:sp>
      <p:sp>
        <p:nvSpPr>
          <p:cNvPr id="4" name="Text Placeholder 3">
            <a:extLst>
              <a:ext uri="{FF2B5EF4-FFF2-40B4-BE49-F238E27FC236}">
                <a16:creationId xmlns:a16="http://schemas.microsoft.com/office/drawing/2014/main" id="{AF91638E-AEF4-171C-9879-B4E11B1D0E00}"/>
              </a:ext>
            </a:extLst>
          </p:cNvPr>
          <p:cNvSpPr>
            <a:spLocks noGrp="1"/>
          </p:cNvSpPr>
          <p:nvPr>
            <p:ph type="body" sz="quarter" idx="17"/>
          </p:nvPr>
        </p:nvSpPr>
        <p:spPr>
          <a:xfrm>
            <a:off x="360363" y="1800001"/>
            <a:ext cx="6443637" cy="4553999"/>
          </a:xfrm>
        </p:spPr>
        <p:txBody>
          <a:bodyPr vert="horz" lIns="0" tIns="0" rIns="0" bIns="0" rtlCol="0" anchor="t">
            <a:normAutofit fontScale="92500"/>
          </a:bodyPr>
          <a:lstStyle/>
          <a:p>
            <a:pPr marL="285750" indent="-285750">
              <a:buFont typeface="Arial" panose="020B0604020202020204" pitchFamily="34" charset="0"/>
              <a:buChar char="•"/>
            </a:pPr>
            <a:r>
              <a:rPr lang="en-AU" b="1" dirty="0"/>
              <a:t>Preschool</a:t>
            </a:r>
            <a:r>
              <a:rPr lang="en-AU" dirty="0"/>
              <a:t> (</a:t>
            </a:r>
            <a:r>
              <a:rPr lang="el-GR" i="1" dirty="0">
                <a:ea typeface="+mn-lt"/>
                <a:cs typeface="+mn-lt"/>
              </a:rPr>
              <a:t>Νηπιαγωγείο</a:t>
            </a:r>
            <a:r>
              <a:rPr lang="en-AU" dirty="0"/>
              <a:t>) – ages 4 to 6</a:t>
            </a:r>
          </a:p>
          <a:p>
            <a:pPr marL="285750" indent="-285750">
              <a:buFont typeface="Arial" panose="020B0604020202020204" pitchFamily="34" charset="0"/>
              <a:buChar char="•"/>
            </a:pPr>
            <a:r>
              <a:rPr lang="en-AU" dirty="0"/>
              <a:t>Formal education in Greece has 3 different stages:</a:t>
            </a:r>
          </a:p>
          <a:p>
            <a:pPr marL="720725" indent="-285750">
              <a:buFont typeface="Courier New" panose="02070309020205020404" pitchFamily="49" charset="0"/>
              <a:buChar char="o"/>
            </a:pPr>
            <a:r>
              <a:rPr lang="en-AU" b="1" dirty="0"/>
              <a:t>Primary</a:t>
            </a:r>
            <a:r>
              <a:rPr lang="en-AU" dirty="0"/>
              <a:t> school (</a:t>
            </a:r>
            <a:r>
              <a:rPr lang="el-GR" i="1" dirty="0">
                <a:ea typeface="+mn-lt"/>
                <a:cs typeface="+mn-lt"/>
              </a:rPr>
              <a:t>Δημοτικό</a:t>
            </a:r>
            <a:r>
              <a:rPr lang="en-AU" dirty="0"/>
              <a:t>) – ages 6 to 11 (1</a:t>
            </a:r>
            <a:r>
              <a:rPr lang="en-AU" baseline="30000" dirty="0"/>
              <a:t>st</a:t>
            </a:r>
            <a:r>
              <a:rPr lang="en-AU" dirty="0"/>
              <a:t> to 6</a:t>
            </a:r>
            <a:r>
              <a:rPr lang="en-AU" baseline="30000" dirty="0"/>
              <a:t>th</a:t>
            </a:r>
            <a:r>
              <a:rPr lang="en-AU" dirty="0"/>
              <a:t> grade)</a:t>
            </a:r>
          </a:p>
          <a:p>
            <a:pPr marL="720725" indent="-285750">
              <a:buFont typeface="Courier New" panose="02070309020205020404" pitchFamily="49" charset="0"/>
              <a:buChar char="o"/>
            </a:pPr>
            <a:r>
              <a:rPr lang="en-AU" b="1" dirty="0"/>
              <a:t>Middle</a:t>
            </a:r>
            <a:r>
              <a:rPr lang="en-AU" dirty="0"/>
              <a:t> school (</a:t>
            </a:r>
            <a:r>
              <a:rPr lang="el-GR" i="1" dirty="0">
                <a:ea typeface="+mn-lt"/>
                <a:cs typeface="+mn-lt"/>
              </a:rPr>
              <a:t>Γυμνάσιο</a:t>
            </a:r>
            <a:r>
              <a:rPr lang="en-AU" dirty="0"/>
              <a:t>) – ages 12 to 14 (7</a:t>
            </a:r>
            <a:r>
              <a:rPr lang="en-AU" baseline="30000" dirty="0"/>
              <a:t>th</a:t>
            </a:r>
            <a:r>
              <a:rPr lang="en-AU" dirty="0"/>
              <a:t> to 9</a:t>
            </a:r>
            <a:r>
              <a:rPr lang="en-AU" baseline="30000" dirty="0"/>
              <a:t>th</a:t>
            </a:r>
            <a:r>
              <a:rPr lang="en-AU" dirty="0"/>
              <a:t> grade)</a:t>
            </a:r>
          </a:p>
          <a:p>
            <a:pPr marL="720725" indent="-285750">
              <a:buFont typeface="Courier New" panose="02070309020205020404" pitchFamily="49" charset="0"/>
              <a:buChar char="o"/>
            </a:pPr>
            <a:r>
              <a:rPr lang="en-AU" b="1" dirty="0"/>
              <a:t>High</a:t>
            </a:r>
            <a:r>
              <a:rPr lang="en-AU" dirty="0"/>
              <a:t> school (</a:t>
            </a:r>
            <a:r>
              <a:rPr lang="el-GR" i="1" dirty="0">
                <a:ea typeface="+mn-lt"/>
                <a:cs typeface="+mn-lt"/>
              </a:rPr>
              <a:t>Λύκειο</a:t>
            </a:r>
            <a:r>
              <a:rPr lang="en-AU" dirty="0"/>
              <a:t>) – ages 15 to 17 (10</a:t>
            </a:r>
            <a:r>
              <a:rPr lang="en-AU" baseline="30000" dirty="0"/>
              <a:t>th</a:t>
            </a:r>
            <a:r>
              <a:rPr lang="en-AU" dirty="0"/>
              <a:t> to 12</a:t>
            </a:r>
            <a:r>
              <a:rPr lang="en-AU" baseline="30000" dirty="0"/>
              <a:t>th</a:t>
            </a:r>
            <a:r>
              <a:rPr lang="en-AU" dirty="0"/>
              <a:t> grade)</a:t>
            </a:r>
          </a:p>
          <a:p>
            <a:pPr marL="285750" indent="-285750">
              <a:buFont typeface="Arial" panose="020B0604020202020204" pitchFamily="34" charset="0"/>
              <a:buChar char="•"/>
            </a:pPr>
            <a:r>
              <a:rPr lang="en-AU" dirty="0"/>
              <a:t>Universities and technical education institutes provide post-school education.</a:t>
            </a:r>
          </a:p>
          <a:p>
            <a:pPr marL="285750" indent="-285750">
              <a:buFont typeface="Arial" panose="020B0604020202020204" pitchFamily="34" charset="0"/>
              <a:buChar char="•"/>
            </a:pPr>
            <a:r>
              <a:rPr lang="en-AU" dirty="0"/>
              <a:t>Education in Greece is compulsory for children ages 6 to 15.</a:t>
            </a:r>
          </a:p>
        </p:txBody>
      </p:sp>
      <p:sp>
        <p:nvSpPr>
          <p:cNvPr id="8" name="TextBox 7">
            <a:extLst>
              <a:ext uri="{FF2B5EF4-FFF2-40B4-BE49-F238E27FC236}">
                <a16:creationId xmlns:a16="http://schemas.microsoft.com/office/drawing/2014/main" id="{F05C870E-D474-5BA4-7381-A96C638268F8}"/>
              </a:ext>
            </a:extLst>
          </p:cNvPr>
          <p:cNvSpPr txBox="1"/>
          <p:nvPr/>
        </p:nvSpPr>
        <p:spPr>
          <a:xfrm>
            <a:off x="8044321" y="5836088"/>
            <a:ext cx="3282696" cy="310896"/>
          </a:xfrm>
          <a:prstGeom prst="rect">
            <a:avLst/>
          </a:prstGeom>
          <a:noFill/>
        </p:spPr>
        <p:txBody>
          <a:bodyPr wrap="square" lIns="0" tIns="0" rIns="0" bIns="0" rtlCol="0">
            <a:noAutofit/>
          </a:bodyPr>
          <a:lstStyle/>
          <a:p>
            <a:pPr algn="ctr"/>
            <a:r>
              <a:rPr lang="en-AU" sz="1200" dirty="0">
                <a:latin typeface="Arial" panose="020B0604020202020204" pitchFamily="34" charset="0"/>
                <a:cs typeface="Arial" panose="020B0604020202020204" pitchFamily="34" charset="0"/>
              </a:rPr>
              <a:t>Photo by </a:t>
            </a:r>
            <a:r>
              <a:rPr lang="en-AU" sz="1200" dirty="0" err="1">
                <a:latin typeface="Arial" panose="020B0604020202020204" pitchFamily="34" charset="0"/>
                <a:cs typeface="Arial" panose="020B0604020202020204" pitchFamily="34" charset="0"/>
                <a:hlinkClick r:id="rId3"/>
              </a:rPr>
              <a:t>Depina</a:t>
            </a:r>
            <a:r>
              <a:rPr lang="en-AU" sz="1200" dirty="0">
                <a:latin typeface="Arial" panose="020B0604020202020204" pitchFamily="34" charset="0"/>
                <a:cs typeface="Arial" panose="020B0604020202020204" pitchFamily="34" charset="0"/>
                <a:hlinkClick r:id="rId3"/>
              </a:rPr>
              <a:t> </a:t>
            </a:r>
            <a:r>
              <a:rPr lang="en-AU" sz="1200" dirty="0" err="1">
                <a:latin typeface="Arial" panose="020B0604020202020204" pitchFamily="34" charset="0"/>
                <a:cs typeface="Arial" panose="020B0604020202020204" pitchFamily="34" charset="0"/>
                <a:hlinkClick r:id="rId3"/>
              </a:rPr>
              <a:t>Galani</a:t>
            </a:r>
            <a:r>
              <a:rPr lang="en-AU" sz="1200" dirty="0">
                <a:latin typeface="Arial" panose="020B0604020202020204" pitchFamily="34" charset="0"/>
                <a:cs typeface="Arial" panose="020B0604020202020204" pitchFamily="34" charset="0"/>
              </a:rPr>
              <a:t> on </a:t>
            </a:r>
            <a:r>
              <a:rPr lang="en-AU" sz="1200" dirty="0" err="1">
                <a:latin typeface="Arial" panose="020B0604020202020204" pitchFamily="34" charset="0"/>
                <a:cs typeface="Arial" panose="020B0604020202020204" pitchFamily="34" charset="0"/>
              </a:rPr>
              <a:t>Unsplash</a:t>
            </a:r>
            <a:endParaRPr lang="it-IT" sz="12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0F7E6EC-3EFA-CC69-5F7B-4EDF072DC3C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8072" y="1152000"/>
            <a:ext cx="3495195" cy="4554000"/>
          </a:xfrm>
          <a:prstGeom prst="rect">
            <a:avLst/>
          </a:prstGeom>
          <a:noFill/>
        </p:spPr>
      </p:pic>
      <p:sp>
        <p:nvSpPr>
          <p:cNvPr id="12" name="Text Placeholder 4">
            <a:extLst>
              <a:ext uri="{FF2B5EF4-FFF2-40B4-BE49-F238E27FC236}">
                <a16:creationId xmlns:a16="http://schemas.microsoft.com/office/drawing/2014/main" id="{5B425A65-E026-9A45-A209-F324EA78E574}"/>
              </a:ext>
              <a:ext uri="{C183D7F6-B498-43B3-948B-1728B52AA6E4}">
                <adec:decorative xmlns:adec="http://schemas.microsoft.com/office/drawing/2017/decorative" val="1"/>
              </a:ext>
            </a:extLst>
          </p:cNvPr>
          <p:cNvSpPr>
            <a:spLocks noGrp="1"/>
          </p:cNvSpPr>
          <p:nvPr>
            <p:ph type="body" sz="quarter" idx="18"/>
          </p:nvPr>
        </p:nvSpPr>
        <p:spPr>
          <a:xfrm>
            <a:off x="360000" y="980969"/>
            <a:ext cx="6444001" cy="310015"/>
          </a:xfrm>
        </p:spPr>
        <p:txBody>
          <a:bodyPr/>
          <a:lstStyle/>
          <a:p>
            <a:endParaRPr lang="en-US" dirty="0"/>
          </a:p>
        </p:txBody>
      </p:sp>
      <p:sp>
        <p:nvSpPr>
          <p:cNvPr id="2" name="Slide Number Placeholder 1">
            <a:extLst>
              <a:ext uri="{FF2B5EF4-FFF2-40B4-BE49-F238E27FC236}">
                <a16:creationId xmlns:a16="http://schemas.microsoft.com/office/drawing/2014/main" id="{5F7867D9-70FB-B1F4-EEC7-E07E3F902CA8}"/>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pPr>
              <a:spcAft>
                <a:spcPts val="600"/>
              </a:spcAft>
            </a:pPr>
            <a:fld id="{10A01DC5-1685-4615-8240-15192985C6A2}" type="slidenum">
              <a:rPr lang="en-AU" smtClean="0"/>
              <a:pPr>
                <a:spcAft>
                  <a:spcPts val="600"/>
                </a:spcAft>
              </a:pPr>
              <a:t>2</a:t>
            </a:fld>
            <a:endParaRPr lang="en-AU"/>
          </a:p>
        </p:txBody>
      </p:sp>
    </p:spTree>
    <p:extLst>
      <p:ext uri="{BB962C8B-B14F-4D97-AF65-F5344CB8AC3E}">
        <p14:creationId xmlns:p14="http://schemas.microsoft.com/office/powerpoint/2010/main" val="188210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4DB43C-6AFC-9400-44B1-DCE7AD74B2D7}"/>
              </a:ext>
            </a:extLst>
          </p:cNvPr>
          <p:cNvSpPr>
            <a:spLocks noGrp="1"/>
          </p:cNvSpPr>
          <p:nvPr>
            <p:ph type="title"/>
          </p:nvPr>
        </p:nvSpPr>
        <p:spPr/>
        <p:txBody>
          <a:bodyPr/>
          <a:lstStyle/>
          <a:p>
            <a:r>
              <a:rPr lang="en-US"/>
              <a:t>School subjects</a:t>
            </a:r>
            <a:endParaRPr lang="en-AU" i="1"/>
          </a:p>
        </p:txBody>
      </p:sp>
      <p:sp>
        <p:nvSpPr>
          <p:cNvPr id="4" name="Text Placeholder 3">
            <a:extLst>
              <a:ext uri="{FF2B5EF4-FFF2-40B4-BE49-F238E27FC236}">
                <a16:creationId xmlns:a16="http://schemas.microsoft.com/office/drawing/2014/main" id="{AF91638E-AEF4-171C-9879-B4E11B1D0E00}"/>
              </a:ext>
            </a:extLst>
          </p:cNvPr>
          <p:cNvSpPr>
            <a:spLocks noGrp="1"/>
          </p:cNvSpPr>
          <p:nvPr>
            <p:ph type="body" sz="quarter" idx="17"/>
          </p:nvPr>
        </p:nvSpPr>
        <p:spPr>
          <a:xfrm>
            <a:off x="360364" y="1649816"/>
            <a:ext cx="6443637" cy="4553999"/>
          </a:xfrm>
        </p:spPr>
        <p:txBody>
          <a:bodyPr vert="horz" lIns="0" tIns="0" rIns="0" bIns="0" rtlCol="0" anchor="t">
            <a:noAutofit/>
          </a:bodyPr>
          <a:lstStyle/>
          <a:p>
            <a:pPr marL="285750" indent="-285750">
              <a:buFont typeface="Arial" panose="020B0604020202020204" pitchFamily="34" charset="0"/>
              <a:buChar char="•"/>
            </a:pPr>
            <a:r>
              <a:rPr lang="en-AU" dirty="0"/>
              <a:t>In primary school, students learn core subjects such as mathematics, science, social studies and languages.</a:t>
            </a:r>
          </a:p>
          <a:p>
            <a:pPr marL="285750" indent="-285750">
              <a:buFont typeface="Arial" panose="020B0604020202020204" pitchFamily="34" charset="0"/>
              <a:buChar char="•"/>
            </a:pPr>
            <a:r>
              <a:rPr lang="en-AU" dirty="0"/>
              <a:t>In middle school, students learn subjects like modern Greek, ancient Greek, mathematics, science (physics, chemistry, biology), history, English, social studies, music, art, PE, technology and a foreign language (French, German or Italian).</a:t>
            </a:r>
          </a:p>
          <a:p>
            <a:pPr marL="285750" indent="-285750">
              <a:buFont typeface="Arial" panose="020B0604020202020204" pitchFamily="34" charset="0"/>
              <a:buChar char="•"/>
            </a:pPr>
            <a:r>
              <a:rPr lang="en-AU" dirty="0"/>
              <a:t>In high school, students can choose between academic subjects, which prepare them for university, or vocational subjects which prepare them for the workforce.</a:t>
            </a:r>
          </a:p>
        </p:txBody>
      </p:sp>
      <p:pic>
        <p:nvPicPr>
          <p:cNvPr id="9" name="Picture 8" descr="A group of colorful sticky notes with Greek letters written on them.">
            <a:extLst>
              <a:ext uri="{FF2B5EF4-FFF2-40B4-BE49-F238E27FC236}">
                <a16:creationId xmlns:a16="http://schemas.microsoft.com/office/drawing/2014/main" id="{973C71DA-898F-2650-54E9-F5DD34B36514}"/>
              </a:ext>
            </a:extLst>
          </p:cNvPr>
          <p:cNvPicPr>
            <a:picLocks noChangeAspect="1"/>
          </p:cNvPicPr>
          <p:nvPr/>
        </p:nvPicPr>
        <p:blipFill>
          <a:blip r:embed="rId2">
            <a:extLst>
              <a:ext uri="{28A0092B-C50C-407E-A947-70E740481C1C}">
                <a14:useLocalDpi xmlns:a14="http://schemas.microsoft.com/office/drawing/2010/main" val="0"/>
              </a:ext>
            </a:extLst>
          </a:blip>
          <a:srcRect t="1" b="-865"/>
          <a:stretch/>
        </p:blipFill>
        <p:spPr>
          <a:xfrm>
            <a:off x="7267897" y="1816217"/>
            <a:ext cx="4838349" cy="3225566"/>
          </a:xfrm>
          <a:prstGeom prst="rect">
            <a:avLst/>
          </a:prstGeom>
        </p:spPr>
      </p:pic>
      <p:sp>
        <p:nvSpPr>
          <p:cNvPr id="6" name="Text Placeholder 5">
            <a:extLst>
              <a:ext uri="{FF2B5EF4-FFF2-40B4-BE49-F238E27FC236}">
                <a16:creationId xmlns:a16="http://schemas.microsoft.com/office/drawing/2014/main" id="{38FE0122-7EB2-47B1-3236-AA4F5AA80834}"/>
              </a:ext>
              <a:ext uri="{C183D7F6-B498-43B3-948B-1728B52AA6E4}">
                <adec:decorative xmlns:adec="http://schemas.microsoft.com/office/drawing/2017/decorative" val="1"/>
              </a:ext>
            </a:extLst>
          </p:cNvPr>
          <p:cNvSpPr>
            <a:spLocks noGrp="1"/>
          </p:cNvSpPr>
          <p:nvPr>
            <p:ph type="body" sz="quarter" idx="18"/>
          </p:nvPr>
        </p:nvSpPr>
        <p:spPr/>
        <p:txBody>
          <a:bodyPr/>
          <a:lstStyle/>
          <a:p>
            <a:endParaRPr lang="en-AU"/>
          </a:p>
        </p:txBody>
      </p:sp>
      <p:sp>
        <p:nvSpPr>
          <p:cNvPr id="2" name="Slide Number Placeholder 1">
            <a:extLst>
              <a:ext uri="{FF2B5EF4-FFF2-40B4-BE49-F238E27FC236}">
                <a16:creationId xmlns:a16="http://schemas.microsoft.com/office/drawing/2014/main" id="{5F7867D9-70FB-B1F4-EEC7-E07E3F902CA8}"/>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20850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4DB43C-6AFC-9400-44B1-DCE7AD74B2D7}"/>
              </a:ext>
            </a:extLst>
          </p:cNvPr>
          <p:cNvSpPr>
            <a:spLocks noGrp="1"/>
          </p:cNvSpPr>
          <p:nvPr>
            <p:ph type="title"/>
          </p:nvPr>
        </p:nvSpPr>
        <p:spPr>
          <a:xfrm>
            <a:off x="360000" y="360000"/>
            <a:ext cx="6444001" cy="545601"/>
          </a:xfrm>
        </p:spPr>
        <p:txBody>
          <a:bodyPr anchor="t">
            <a:normAutofit/>
          </a:bodyPr>
          <a:lstStyle/>
          <a:p>
            <a:r>
              <a:rPr lang="en-US" dirty="0"/>
              <a:t>Daily school structure</a:t>
            </a:r>
            <a:endParaRPr lang="en-AU" dirty="0"/>
          </a:p>
        </p:txBody>
      </p:sp>
      <p:sp>
        <p:nvSpPr>
          <p:cNvPr id="4" name="Text Placeholder 3">
            <a:extLst>
              <a:ext uri="{FF2B5EF4-FFF2-40B4-BE49-F238E27FC236}">
                <a16:creationId xmlns:a16="http://schemas.microsoft.com/office/drawing/2014/main" id="{AF91638E-AEF4-171C-9879-B4E11B1D0E00}"/>
              </a:ext>
            </a:extLst>
          </p:cNvPr>
          <p:cNvSpPr>
            <a:spLocks noGrp="1"/>
          </p:cNvSpPr>
          <p:nvPr>
            <p:ph type="body" sz="quarter" idx="17"/>
          </p:nvPr>
        </p:nvSpPr>
        <p:spPr>
          <a:xfrm>
            <a:off x="360363" y="1800001"/>
            <a:ext cx="6443637" cy="4553999"/>
          </a:xfrm>
        </p:spPr>
        <p:txBody>
          <a:bodyPr>
            <a:normAutofit/>
          </a:bodyPr>
          <a:lstStyle/>
          <a:p>
            <a:pPr marL="285750" indent="-285750">
              <a:buFont typeface="Arial" panose="020B0604020202020204" pitchFamily="34" charset="0"/>
              <a:buChar char="•"/>
            </a:pPr>
            <a:r>
              <a:rPr lang="en-AU" dirty="0"/>
              <a:t>Primary schools (</a:t>
            </a:r>
            <a:r>
              <a:rPr lang="el-GR" i="1" dirty="0"/>
              <a:t>Δημοτικό</a:t>
            </a:r>
            <a:r>
              <a:rPr lang="en-AU" dirty="0"/>
              <a:t>) typically start around 8:15 am and finish around 1:15 pm.</a:t>
            </a:r>
          </a:p>
          <a:p>
            <a:pPr marL="285750" indent="-285750">
              <a:buFont typeface="Arial" panose="020B0604020202020204" pitchFamily="34" charset="0"/>
              <a:buChar char="•"/>
            </a:pPr>
            <a:r>
              <a:rPr lang="en-AU" dirty="0"/>
              <a:t>Middle and high schools (</a:t>
            </a:r>
            <a:r>
              <a:rPr lang="el-GR" i="1" dirty="0"/>
              <a:t>Γυμνάσιο</a:t>
            </a:r>
            <a:r>
              <a:rPr lang="en-AU" dirty="0"/>
              <a:t> and </a:t>
            </a:r>
            <a:r>
              <a:rPr lang="el-GR" i="1" dirty="0"/>
              <a:t>Λύκειο</a:t>
            </a:r>
            <a:r>
              <a:rPr lang="en-AU" dirty="0"/>
              <a:t>) typically start at 8:00 am and finish between 2 pm and 2:30 pm, depending on the grade and school.</a:t>
            </a:r>
          </a:p>
          <a:p>
            <a:pPr marL="285750" indent="-285750">
              <a:buFont typeface="Arial" panose="020B0604020202020204" pitchFamily="34" charset="0"/>
              <a:buChar char="•"/>
            </a:pPr>
            <a:r>
              <a:rPr lang="en-AU" dirty="0"/>
              <a:t>Extra-curricular activities in high schools are offered, for example, art, sport and cultural programs.</a:t>
            </a:r>
          </a:p>
        </p:txBody>
      </p:sp>
      <p:pic>
        <p:nvPicPr>
          <p:cNvPr id="9" name="Picture 8" descr="A close up of a map of Greece.">
            <a:extLst>
              <a:ext uri="{FF2B5EF4-FFF2-40B4-BE49-F238E27FC236}">
                <a16:creationId xmlns:a16="http://schemas.microsoft.com/office/drawing/2014/main" id="{6FFEDE9D-8B2A-13E8-ADA3-66B8FAD6D6F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17612" y="1800000"/>
            <a:ext cx="4426387" cy="4554000"/>
          </a:xfrm>
          <a:prstGeom prst="rect">
            <a:avLst/>
          </a:prstGeom>
          <a:noFill/>
        </p:spPr>
      </p:pic>
      <p:sp>
        <p:nvSpPr>
          <p:cNvPr id="14" name="Text Placeholder 4">
            <a:extLst>
              <a:ext uri="{FF2B5EF4-FFF2-40B4-BE49-F238E27FC236}">
                <a16:creationId xmlns:a16="http://schemas.microsoft.com/office/drawing/2014/main" id="{6B306ACB-15F7-D77F-43A3-C6BB4BE916B4}"/>
              </a:ext>
              <a:ext uri="{C183D7F6-B498-43B3-948B-1728B52AA6E4}">
                <adec:decorative xmlns:adec="http://schemas.microsoft.com/office/drawing/2017/decorative" val="1"/>
              </a:ext>
            </a:extLst>
          </p:cNvPr>
          <p:cNvSpPr>
            <a:spLocks noGrp="1"/>
          </p:cNvSpPr>
          <p:nvPr>
            <p:ph type="body" sz="quarter" idx="18"/>
          </p:nvPr>
        </p:nvSpPr>
        <p:spPr>
          <a:xfrm>
            <a:off x="360000" y="980969"/>
            <a:ext cx="6444001" cy="310015"/>
          </a:xfrm>
        </p:spPr>
        <p:txBody>
          <a:bodyPr/>
          <a:lstStyle/>
          <a:p>
            <a:endParaRPr lang="en-US"/>
          </a:p>
        </p:txBody>
      </p:sp>
    </p:spTree>
    <p:extLst>
      <p:ext uri="{BB962C8B-B14F-4D97-AF65-F5344CB8AC3E}">
        <p14:creationId xmlns:p14="http://schemas.microsoft.com/office/powerpoint/2010/main" val="350282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4DB43C-6AFC-9400-44B1-DCE7AD74B2D7}"/>
              </a:ext>
            </a:extLst>
          </p:cNvPr>
          <p:cNvSpPr>
            <a:spLocks noGrp="1"/>
          </p:cNvSpPr>
          <p:nvPr>
            <p:ph type="title"/>
          </p:nvPr>
        </p:nvSpPr>
        <p:spPr>
          <a:xfrm>
            <a:off x="360000" y="360000"/>
            <a:ext cx="6444001" cy="545601"/>
          </a:xfrm>
        </p:spPr>
        <p:txBody>
          <a:bodyPr anchor="t">
            <a:normAutofit/>
          </a:bodyPr>
          <a:lstStyle/>
          <a:p>
            <a:r>
              <a:rPr lang="en-AU"/>
              <a:t>Interesting facts</a:t>
            </a:r>
          </a:p>
        </p:txBody>
      </p:sp>
      <p:sp>
        <p:nvSpPr>
          <p:cNvPr id="4" name="Text Placeholder 3">
            <a:extLst>
              <a:ext uri="{FF2B5EF4-FFF2-40B4-BE49-F238E27FC236}">
                <a16:creationId xmlns:a16="http://schemas.microsoft.com/office/drawing/2014/main" id="{AF91638E-AEF4-171C-9879-B4E11B1D0E00}"/>
              </a:ext>
            </a:extLst>
          </p:cNvPr>
          <p:cNvSpPr>
            <a:spLocks noGrp="1"/>
          </p:cNvSpPr>
          <p:nvPr>
            <p:ph type="body" sz="quarter" idx="17"/>
          </p:nvPr>
        </p:nvSpPr>
        <p:spPr>
          <a:xfrm>
            <a:off x="360363" y="1800001"/>
            <a:ext cx="6443637" cy="4553999"/>
          </a:xfrm>
        </p:spPr>
        <p:txBody>
          <a:bodyPr>
            <a:normAutofit/>
          </a:bodyPr>
          <a:lstStyle/>
          <a:p>
            <a:pPr marL="285750" indent="-285750">
              <a:buFont typeface="Arial" panose="020B0604020202020204" pitchFamily="34" charset="0"/>
              <a:buChar char="•"/>
            </a:pPr>
            <a:r>
              <a:rPr lang="en-AU" dirty="0"/>
              <a:t>The government provides a national curriculum that schools follow.</a:t>
            </a:r>
          </a:p>
          <a:p>
            <a:pPr marL="285750" indent="-285750">
              <a:buFont typeface="Arial" panose="020B0604020202020204" pitchFamily="34" charset="0"/>
              <a:buChar char="•"/>
            </a:pPr>
            <a:r>
              <a:rPr lang="en-AU" dirty="0"/>
              <a:t>Religious classes are mandatory unless parents/carers fill out an exemption form.</a:t>
            </a:r>
          </a:p>
          <a:p>
            <a:pPr marL="285750" indent="-285750">
              <a:buFont typeface="Arial" panose="020B0604020202020204" pitchFamily="34" charset="0"/>
              <a:buChar char="•"/>
            </a:pPr>
            <a:r>
              <a:rPr lang="en-AU" dirty="0"/>
              <a:t>Students are not permitted to use mobile phones while at school.</a:t>
            </a:r>
          </a:p>
          <a:p>
            <a:pPr marL="285750" indent="-285750">
              <a:buFont typeface="Arial" panose="020B0604020202020204" pitchFamily="34" charset="0"/>
              <a:buChar char="•"/>
            </a:pPr>
            <a:r>
              <a:rPr lang="en-AU" dirty="0"/>
              <a:t>School holidays include Christmas, Greek Independence Day, Easter, National Anniversary Day, a 3-month summer holiday, national public holidays and local holidays.</a:t>
            </a:r>
          </a:p>
        </p:txBody>
      </p:sp>
      <p:pic>
        <p:nvPicPr>
          <p:cNvPr id="7" name="Picture 6" descr="A classroom with desks and a green chalkboard.">
            <a:extLst>
              <a:ext uri="{FF2B5EF4-FFF2-40B4-BE49-F238E27FC236}">
                <a16:creationId xmlns:a16="http://schemas.microsoft.com/office/drawing/2014/main" id="{86D6F94C-14DD-4090-24F5-02C7CF269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7612" y="2859744"/>
            <a:ext cx="4426387" cy="2434512"/>
          </a:xfrm>
          <a:prstGeom prst="rect">
            <a:avLst/>
          </a:prstGeom>
          <a:noFill/>
        </p:spPr>
      </p:pic>
      <p:sp>
        <p:nvSpPr>
          <p:cNvPr id="12" name="Text Placeholder 4">
            <a:extLst>
              <a:ext uri="{FF2B5EF4-FFF2-40B4-BE49-F238E27FC236}">
                <a16:creationId xmlns:a16="http://schemas.microsoft.com/office/drawing/2014/main" id="{7A9A070A-65E6-177C-AF99-316DCD38DF53}"/>
              </a:ext>
              <a:ext uri="{C183D7F6-B498-43B3-948B-1728B52AA6E4}">
                <adec:decorative xmlns:adec="http://schemas.microsoft.com/office/drawing/2017/decorative" val="1"/>
              </a:ext>
            </a:extLst>
          </p:cNvPr>
          <p:cNvSpPr>
            <a:spLocks noGrp="1"/>
          </p:cNvSpPr>
          <p:nvPr>
            <p:ph type="body" sz="quarter" idx="18"/>
          </p:nvPr>
        </p:nvSpPr>
        <p:spPr>
          <a:xfrm>
            <a:off x="360000" y="980969"/>
            <a:ext cx="6444001" cy="310015"/>
          </a:xfrm>
        </p:spPr>
        <p:txBody>
          <a:bodyPr/>
          <a:lstStyle/>
          <a:p>
            <a:endParaRPr lang="en-US"/>
          </a:p>
        </p:txBody>
      </p:sp>
    </p:spTree>
    <p:extLst>
      <p:ext uri="{BB962C8B-B14F-4D97-AF65-F5344CB8AC3E}">
        <p14:creationId xmlns:p14="http://schemas.microsoft.com/office/powerpoint/2010/main" val="154375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0B94B66-C099-9242-607F-8EE5EFE761E6}"/>
              </a:ext>
            </a:extLst>
          </p:cNvPr>
          <p:cNvSpPr txBox="1">
            <a:spLocks noGrp="1"/>
          </p:cNvSpPr>
          <p:nvPr>
            <p:ph type="title" idx="4294967295"/>
          </p:nvPr>
        </p:nvSpPr>
        <p:spPr>
          <a:xfrm>
            <a:off x="360000" y="360000"/>
            <a:ext cx="6444001" cy="5456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377"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l-GR" sz="3600" b="0" i="1" u="none" strike="noStrike" kern="1200" cap="none" spc="0" normalizeH="0" baseline="0" noProof="0" dirty="0">
                <a:ln>
                  <a:noFill/>
                </a:ln>
                <a:solidFill>
                  <a:schemeClr val="accent1"/>
                </a:solidFill>
                <a:effectLst/>
                <a:uLnTx/>
                <a:uFillTx/>
                <a:latin typeface="+mj-lt"/>
                <a:ea typeface="+mn-lt"/>
                <a:cs typeface="+mn-lt"/>
              </a:rPr>
              <a:t>Γυμνάσιο</a:t>
            </a:r>
            <a:r>
              <a:rPr kumimoji="0" lang="en-US" sz="3600" b="0" i="0" u="none" strike="noStrike" kern="1200" cap="none" spc="0" normalizeH="0" baseline="0" noProof="0" dirty="0">
                <a:ln>
                  <a:noFill/>
                </a:ln>
                <a:solidFill>
                  <a:schemeClr val="accent1"/>
                </a:solidFill>
                <a:effectLst/>
                <a:uLnTx/>
                <a:uFillTx/>
                <a:latin typeface="+mj-lt"/>
                <a:ea typeface="+mj-ea"/>
                <a:cs typeface="+mj-cs"/>
              </a:rPr>
              <a:t> timetable</a:t>
            </a:r>
            <a:endParaRPr kumimoji="0" lang="en-AU" sz="3600" b="0" i="1" u="none" strike="noStrike" kern="1200" cap="none" spc="0" normalizeH="0" baseline="0" noProof="0" dirty="0">
              <a:ln>
                <a:noFill/>
              </a:ln>
              <a:solidFill>
                <a:schemeClr val="accent1"/>
              </a:solidFill>
              <a:effectLst/>
              <a:uLnTx/>
              <a:uFillTx/>
              <a:latin typeface="+mj-lt"/>
              <a:ea typeface="+mj-ea"/>
              <a:cs typeface="+mj-cs"/>
            </a:endParaRPr>
          </a:p>
        </p:txBody>
      </p:sp>
      <p:graphicFrame>
        <p:nvGraphicFramePr>
          <p:cNvPr id="3" name="Table 2">
            <a:extLst>
              <a:ext uri="{FF2B5EF4-FFF2-40B4-BE49-F238E27FC236}">
                <a16:creationId xmlns:a16="http://schemas.microsoft.com/office/drawing/2014/main" id="{3B715529-3A61-EA59-D2E3-69D23DA59D57}"/>
              </a:ext>
            </a:extLst>
          </p:cNvPr>
          <p:cNvGraphicFramePr>
            <a:graphicFrameLocks noGrp="1"/>
          </p:cNvGraphicFramePr>
          <p:nvPr>
            <p:extLst>
              <p:ext uri="{D42A27DB-BD31-4B8C-83A1-F6EECF244321}">
                <p14:modId xmlns:p14="http://schemas.microsoft.com/office/powerpoint/2010/main" val="3199272789"/>
              </p:ext>
            </p:extLst>
          </p:nvPr>
        </p:nvGraphicFramePr>
        <p:xfrm>
          <a:off x="915231" y="1226742"/>
          <a:ext cx="10131552" cy="5151120"/>
        </p:xfrm>
        <a:graphic>
          <a:graphicData uri="http://schemas.openxmlformats.org/drawingml/2006/table">
            <a:tbl>
              <a:tblPr firstRow="1" bandRow="1">
                <a:tableStyleId>{72833802-FEF1-4C79-8D5D-14CF1EAF98D9}</a:tableStyleId>
              </a:tblPr>
              <a:tblGrid>
                <a:gridCol w="1319634">
                  <a:extLst>
                    <a:ext uri="{9D8B030D-6E8A-4147-A177-3AD203B41FA5}">
                      <a16:colId xmlns:a16="http://schemas.microsoft.com/office/drawing/2014/main" val="2302387799"/>
                    </a:ext>
                  </a:extLst>
                </a:gridCol>
                <a:gridCol w="2057550">
                  <a:extLst>
                    <a:ext uri="{9D8B030D-6E8A-4147-A177-3AD203B41FA5}">
                      <a16:colId xmlns:a16="http://schemas.microsoft.com/office/drawing/2014/main" val="1688699072"/>
                    </a:ext>
                  </a:extLst>
                </a:gridCol>
                <a:gridCol w="1688592">
                  <a:extLst>
                    <a:ext uri="{9D8B030D-6E8A-4147-A177-3AD203B41FA5}">
                      <a16:colId xmlns:a16="http://schemas.microsoft.com/office/drawing/2014/main" val="2993520719"/>
                    </a:ext>
                  </a:extLst>
                </a:gridCol>
                <a:gridCol w="1688592">
                  <a:extLst>
                    <a:ext uri="{9D8B030D-6E8A-4147-A177-3AD203B41FA5}">
                      <a16:colId xmlns:a16="http://schemas.microsoft.com/office/drawing/2014/main" val="4137283863"/>
                    </a:ext>
                  </a:extLst>
                </a:gridCol>
                <a:gridCol w="1688592">
                  <a:extLst>
                    <a:ext uri="{9D8B030D-6E8A-4147-A177-3AD203B41FA5}">
                      <a16:colId xmlns:a16="http://schemas.microsoft.com/office/drawing/2014/main" val="1149094124"/>
                    </a:ext>
                  </a:extLst>
                </a:gridCol>
                <a:gridCol w="1688592">
                  <a:extLst>
                    <a:ext uri="{9D8B030D-6E8A-4147-A177-3AD203B41FA5}">
                      <a16:colId xmlns:a16="http://schemas.microsoft.com/office/drawing/2014/main" val="1906456840"/>
                    </a:ext>
                  </a:extLst>
                </a:gridCol>
              </a:tblGrid>
              <a:tr h="346463">
                <a:tc>
                  <a:txBody>
                    <a:bodyPr/>
                    <a:lstStyle/>
                    <a:p>
                      <a:r>
                        <a:rPr lang="en-AU"/>
                        <a:t>Time</a:t>
                      </a:r>
                      <a:endParaRPr lang="it-IT"/>
                    </a:p>
                  </a:txBody>
                  <a:tcPr>
                    <a:lnB w="12700" cap="flat" cmpd="sng" algn="ctr">
                      <a:solidFill>
                        <a:schemeClr val="tx1"/>
                      </a:solidFill>
                      <a:prstDash val="solid"/>
                      <a:round/>
                      <a:headEnd type="none" w="med" len="med"/>
                      <a:tailEnd type="none" w="med" len="med"/>
                    </a:lnB>
                  </a:tcPr>
                </a:tc>
                <a:tc>
                  <a:txBody>
                    <a:bodyPr/>
                    <a:lstStyle/>
                    <a:p>
                      <a:r>
                        <a:rPr lang="en-AU"/>
                        <a:t>Monday</a:t>
                      </a:r>
                      <a:endParaRPr lang="it-IT"/>
                    </a:p>
                  </a:txBody>
                  <a:tcPr>
                    <a:lnB w="12700" cap="flat" cmpd="sng" algn="ctr">
                      <a:solidFill>
                        <a:schemeClr val="tx1"/>
                      </a:solidFill>
                      <a:prstDash val="solid"/>
                      <a:round/>
                      <a:headEnd type="none" w="med" len="med"/>
                      <a:tailEnd type="none" w="med" len="med"/>
                    </a:lnB>
                  </a:tcPr>
                </a:tc>
                <a:tc>
                  <a:txBody>
                    <a:bodyPr/>
                    <a:lstStyle/>
                    <a:p>
                      <a:r>
                        <a:rPr lang="en-AU"/>
                        <a:t>Tuesday</a:t>
                      </a:r>
                      <a:endParaRPr lang="it-IT"/>
                    </a:p>
                  </a:txBody>
                  <a:tcPr>
                    <a:lnB w="12700" cap="flat" cmpd="sng" algn="ctr">
                      <a:solidFill>
                        <a:schemeClr val="tx1"/>
                      </a:solidFill>
                      <a:prstDash val="solid"/>
                      <a:round/>
                      <a:headEnd type="none" w="med" len="med"/>
                      <a:tailEnd type="none" w="med" len="med"/>
                    </a:lnB>
                  </a:tcPr>
                </a:tc>
                <a:tc>
                  <a:txBody>
                    <a:bodyPr/>
                    <a:lstStyle/>
                    <a:p>
                      <a:r>
                        <a:rPr lang="en-AU"/>
                        <a:t>Wednesday</a:t>
                      </a:r>
                      <a:endParaRPr lang="it-IT"/>
                    </a:p>
                  </a:txBody>
                  <a:tcPr>
                    <a:lnB w="12700" cap="flat" cmpd="sng" algn="ctr">
                      <a:solidFill>
                        <a:schemeClr val="tx1"/>
                      </a:solidFill>
                      <a:prstDash val="solid"/>
                      <a:round/>
                      <a:headEnd type="none" w="med" len="med"/>
                      <a:tailEnd type="none" w="med" len="med"/>
                    </a:lnB>
                  </a:tcPr>
                </a:tc>
                <a:tc>
                  <a:txBody>
                    <a:bodyPr/>
                    <a:lstStyle/>
                    <a:p>
                      <a:r>
                        <a:rPr lang="en-AU"/>
                        <a:t>Thursday</a:t>
                      </a:r>
                      <a:endParaRPr lang="it-IT"/>
                    </a:p>
                  </a:txBody>
                  <a:tcPr>
                    <a:lnB w="12700" cap="flat" cmpd="sng" algn="ctr">
                      <a:solidFill>
                        <a:schemeClr val="tx1"/>
                      </a:solidFill>
                      <a:prstDash val="solid"/>
                      <a:round/>
                      <a:headEnd type="none" w="med" len="med"/>
                      <a:tailEnd type="none" w="med" len="med"/>
                    </a:lnB>
                  </a:tcPr>
                </a:tc>
                <a:tc>
                  <a:txBody>
                    <a:bodyPr/>
                    <a:lstStyle/>
                    <a:p>
                      <a:r>
                        <a:rPr lang="en-AU"/>
                        <a:t>Friday</a:t>
                      </a:r>
                      <a:endParaRPr lang="it-IT"/>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4331923"/>
                  </a:ext>
                </a:extLst>
              </a:tr>
              <a:tr h="0">
                <a:tc>
                  <a:txBody>
                    <a:bodyPr/>
                    <a:lstStyle/>
                    <a:p>
                      <a:r>
                        <a:rPr lang="en-AU" sz="1600"/>
                        <a:t>8:00-8:15</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dirty="0"/>
                        <a:t>Assembly</a:t>
                      </a:r>
                      <a:endParaRPr lang="it-I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a:t>Assembly</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a:t>Assembly</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a:t>Assembly</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a:t>Assembly</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1542757"/>
                  </a:ext>
                </a:extLst>
              </a:tr>
              <a:tr h="0">
                <a:tc>
                  <a:txBody>
                    <a:bodyPr/>
                    <a:lstStyle/>
                    <a:p>
                      <a:r>
                        <a:rPr lang="en-AU" sz="1600" dirty="0"/>
                        <a:t>8:15-9:00</a:t>
                      </a:r>
                      <a:endParaRPr lang="it-I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dirty="0"/>
                        <a:t>Modern Greek</a:t>
                      </a:r>
                      <a:endParaRPr lang="it-I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dirty="0"/>
                        <a:t>Mathematics</a:t>
                      </a:r>
                      <a:endParaRPr lang="it-I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600" dirty="0"/>
                        <a:t>Modern Greek</a:t>
                      </a:r>
                      <a:endParaRPr lang="it-IT" sz="1600" dirty="0"/>
                    </a:p>
                    <a:p>
                      <a:endParaRPr lang="it-I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dirty="0"/>
                        <a:t>Mathematics</a:t>
                      </a:r>
                      <a:endParaRPr lang="it-I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600" dirty="0"/>
                        <a:t>Modern Greek</a:t>
                      </a:r>
                      <a:endParaRPr lang="it-IT" sz="1600" dirty="0"/>
                    </a:p>
                    <a:p>
                      <a:endParaRPr lang="it-I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0460076"/>
                  </a:ext>
                </a:extLst>
              </a:tr>
              <a:tr h="0">
                <a:tc>
                  <a:txBody>
                    <a:bodyPr/>
                    <a:lstStyle/>
                    <a:p>
                      <a:r>
                        <a:rPr lang="en-AU" sz="1600"/>
                        <a:t>9:00-9:15</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b="1" dirty="0"/>
                        <a:t>Break</a:t>
                      </a:r>
                      <a:endParaRPr lang="it-I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b="1" dirty="0"/>
                        <a:t>Break</a:t>
                      </a:r>
                      <a:endParaRPr lang="it-I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b="1" dirty="0"/>
                        <a:t>Break</a:t>
                      </a:r>
                      <a:endParaRPr lang="it-I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b="1" dirty="0"/>
                        <a:t>Break</a:t>
                      </a:r>
                      <a:endParaRPr lang="it-I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b="1" dirty="0"/>
                        <a:t>Break</a:t>
                      </a:r>
                      <a:endParaRPr lang="it-I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5774499"/>
                  </a:ext>
                </a:extLst>
              </a:tr>
              <a:tr h="0">
                <a:tc>
                  <a:txBody>
                    <a:bodyPr/>
                    <a:lstStyle/>
                    <a:p>
                      <a:r>
                        <a:rPr lang="en-AU" sz="1600"/>
                        <a:t>9:15-10:00</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a:t>Ancient Greek</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a:t>Physics</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a:t>Ancient Greek</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a:t>Physics</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a:t>History</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1186989"/>
                  </a:ext>
                </a:extLst>
              </a:tr>
              <a:tr h="0">
                <a:tc>
                  <a:txBody>
                    <a:bodyPr/>
                    <a:lstStyle/>
                    <a:p>
                      <a:r>
                        <a:rPr lang="en-AU" sz="1600"/>
                        <a:t>10:00-10:15</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b="1" dirty="0"/>
                        <a:t>Break</a:t>
                      </a:r>
                      <a:endParaRPr lang="it-I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b="1" dirty="0"/>
                        <a:t>Break</a:t>
                      </a:r>
                      <a:endParaRPr lang="it-I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b="1" dirty="0"/>
                        <a:t>Break</a:t>
                      </a:r>
                      <a:endParaRPr lang="it-I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b="1" dirty="0"/>
                        <a:t>Break</a:t>
                      </a:r>
                      <a:endParaRPr lang="it-I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b="1" dirty="0"/>
                        <a:t>Break</a:t>
                      </a:r>
                      <a:endParaRPr lang="it-I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8793602"/>
                  </a:ext>
                </a:extLst>
              </a:tr>
              <a:tr h="0">
                <a:tc>
                  <a:txBody>
                    <a:bodyPr/>
                    <a:lstStyle/>
                    <a:p>
                      <a:r>
                        <a:rPr lang="en-AU" sz="1600"/>
                        <a:t>10:15-11:00</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dirty="0"/>
                        <a:t>History</a:t>
                      </a:r>
                      <a:endParaRPr lang="it-I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a:t>Chemistry</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a:t>History</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a:t>Chemistry</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a:t>English</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2434714"/>
                  </a:ext>
                </a:extLst>
              </a:tr>
              <a:tr h="0">
                <a:tc>
                  <a:txBody>
                    <a:bodyPr/>
                    <a:lstStyle/>
                    <a:p>
                      <a:r>
                        <a:rPr lang="en-AU" sz="1600"/>
                        <a:t>11:00-11:15</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b="1" dirty="0"/>
                        <a:t>Break</a:t>
                      </a:r>
                      <a:endParaRPr lang="it-I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b="1" dirty="0"/>
                        <a:t>Break</a:t>
                      </a:r>
                      <a:endParaRPr lang="it-I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b="1" dirty="0"/>
                        <a:t>Break</a:t>
                      </a:r>
                      <a:endParaRPr lang="it-I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b="1" dirty="0"/>
                        <a:t>Break</a:t>
                      </a:r>
                      <a:endParaRPr lang="it-I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b="1" dirty="0"/>
                        <a:t>Break</a:t>
                      </a:r>
                      <a:endParaRPr lang="it-I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8544599"/>
                  </a:ext>
                </a:extLst>
              </a:tr>
              <a:tr h="0">
                <a:tc>
                  <a:txBody>
                    <a:bodyPr/>
                    <a:lstStyle/>
                    <a:p>
                      <a:r>
                        <a:rPr lang="en-AU" sz="1600"/>
                        <a:t>11:15-12:00</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a:t>English</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a:t>Biology</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a:t>English</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a:t>Biology</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a:t>Social studies</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2822650"/>
                  </a:ext>
                </a:extLst>
              </a:tr>
              <a:tr h="0">
                <a:tc>
                  <a:txBody>
                    <a:bodyPr/>
                    <a:lstStyle/>
                    <a:p>
                      <a:r>
                        <a:rPr lang="en-AU" sz="1600"/>
                        <a:t>12:00-12:15</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b="1" dirty="0"/>
                        <a:t>Break</a:t>
                      </a:r>
                      <a:endParaRPr lang="it-I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b="1" dirty="0"/>
                        <a:t>Break</a:t>
                      </a:r>
                      <a:endParaRPr lang="it-I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b="1" dirty="0"/>
                        <a:t>Break</a:t>
                      </a:r>
                      <a:endParaRPr lang="it-I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b="1" dirty="0"/>
                        <a:t>Break</a:t>
                      </a:r>
                      <a:endParaRPr lang="it-I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b="1" dirty="0"/>
                        <a:t>Break</a:t>
                      </a:r>
                      <a:endParaRPr lang="it-I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8217495"/>
                  </a:ext>
                </a:extLst>
              </a:tr>
              <a:tr h="0">
                <a:tc>
                  <a:txBody>
                    <a:bodyPr/>
                    <a:lstStyle/>
                    <a:p>
                      <a:r>
                        <a:rPr lang="en-AU" sz="1600"/>
                        <a:t>12:15-1:00</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a:t>Social studies</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a:t>Music</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dirty="0"/>
                        <a:t>Social studies</a:t>
                      </a:r>
                      <a:endParaRPr lang="it-I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a:t>Music</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a:t>PE</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559801"/>
                  </a:ext>
                </a:extLst>
              </a:tr>
              <a:tr h="0">
                <a:tc>
                  <a:txBody>
                    <a:bodyPr/>
                    <a:lstStyle/>
                    <a:p>
                      <a:r>
                        <a:rPr lang="en-AU" sz="1600"/>
                        <a:t>1:00-1:15</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b="1" dirty="0"/>
                        <a:t>Break</a:t>
                      </a:r>
                      <a:endParaRPr lang="it-I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b="1" dirty="0"/>
                        <a:t>Break</a:t>
                      </a:r>
                      <a:endParaRPr lang="it-I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b="1" dirty="0"/>
                        <a:t>Break</a:t>
                      </a:r>
                      <a:endParaRPr lang="it-I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b="1" dirty="0"/>
                        <a:t>Break</a:t>
                      </a:r>
                      <a:endParaRPr lang="it-I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b="1" dirty="0"/>
                        <a:t>Break</a:t>
                      </a:r>
                      <a:endParaRPr lang="it-IT"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6027596"/>
                  </a:ext>
                </a:extLst>
              </a:tr>
              <a:tr h="0">
                <a:tc>
                  <a:txBody>
                    <a:bodyPr/>
                    <a:lstStyle/>
                    <a:p>
                      <a:r>
                        <a:rPr lang="en-AU" sz="1600"/>
                        <a:t>1:15-2:00</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a:t>Second foreign language</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dirty="0"/>
                        <a:t>Art</a:t>
                      </a:r>
                      <a:endParaRPr lang="it-IT"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600"/>
                        <a:t>Second foreign language</a:t>
                      </a:r>
                      <a:endParaRPr lang="it-IT" sz="1600"/>
                    </a:p>
                    <a:p>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a:t>Art</a:t>
                      </a:r>
                      <a:endParaRPr lang="it-IT"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600" dirty="0"/>
                        <a:t>Second foreign language</a:t>
                      </a:r>
                      <a:endParaRPr lang="it-IT" sz="1600" dirty="0"/>
                    </a:p>
                    <a:p>
                      <a:endParaRPr lang="it-IT"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2649878"/>
                  </a:ext>
                </a:extLst>
              </a:tr>
            </a:tbl>
          </a:graphicData>
        </a:graphic>
      </p:graphicFrame>
      <p:sp>
        <p:nvSpPr>
          <p:cNvPr id="2" name="Slide Number Placeholder 1">
            <a:extLst>
              <a:ext uri="{FF2B5EF4-FFF2-40B4-BE49-F238E27FC236}">
                <a16:creationId xmlns:a16="http://schemas.microsoft.com/office/drawing/2014/main" id="{FF498BD7-7D45-E4ED-E85C-85238251729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415043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BDAABD-2BBE-1736-0AD2-214E3BDE443A}"/>
              </a:ext>
            </a:extLst>
          </p:cNvPr>
          <p:cNvSpPr>
            <a:spLocks noGrp="1"/>
          </p:cNvSpPr>
          <p:nvPr>
            <p:ph type="title"/>
          </p:nvPr>
        </p:nvSpPr>
        <p:spPr/>
        <p:txBody>
          <a:bodyPr/>
          <a:lstStyle/>
          <a:p>
            <a:r>
              <a:rPr lang="en-AU" dirty="0"/>
              <a:t>See, Think, Wonder</a:t>
            </a:r>
          </a:p>
        </p:txBody>
      </p:sp>
      <p:sp>
        <p:nvSpPr>
          <p:cNvPr id="7" name="Text Placeholder 6">
            <a:extLst>
              <a:ext uri="{FF2B5EF4-FFF2-40B4-BE49-F238E27FC236}">
                <a16:creationId xmlns:a16="http://schemas.microsoft.com/office/drawing/2014/main" id="{A6E39AE8-C5D4-7A6E-24D9-DEC71025A501}"/>
              </a:ext>
              <a:ext uri="{C183D7F6-B498-43B3-948B-1728B52AA6E4}">
                <adec:decorative xmlns:adec="http://schemas.microsoft.com/office/drawing/2017/decorative" val="1"/>
              </a:ext>
            </a:extLst>
          </p:cNvPr>
          <p:cNvSpPr>
            <a:spLocks noGrp="1"/>
          </p:cNvSpPr>
          <p:nvPr>
            <p:ph type="body" sz="quarter" idx="18"/>
          </p:nvPr>
        </p:nvSpPr>
        <p:spPr/>
        <p:txBody>
          <a:bodyPr/>
          <a:lstStyle/>
          <a:p>
            <a:endParaRPr lang="en-AU"/>
          </a:p>
        </p:txBody>
      </p:sp>
      <p:sp>
        <p:nvSpPr>
          <p:cNvPr id="6" name="Content Placeholder 5">
            <a:extLst>
              <a:ext uri="{FF2B5EF4-FFF2-40B4-BE49-F238E27FC236}">
                <a16:creationId xmlns:a16="http://schemas.microsoft.com/office/drawing/2014/main" id="{A0BC69ED-CD8B-F9D9-5FC9-53942D938E29}"/>
              </a:ext>
            </a:extLst>
          </p:cNvPr>
          <p:cNvSpPr>
            <a:spLocks noGrp="1"/>
          </p:cNvSpPr>
          <p:nvPr>
            <p:ph idx="1"/>
          </p:nvPr>
        </p:nvSpPr>
        <p:spPr/>
        <p:txBody>
          <a:bodyPr/>
          <a:lstStyle/>
          <a:p>
            <a:r>
              <a:rPr lang="en-AU" dirty="0"/>
              <a:t>After reading these slides and watching the </a:t>
            </a:r>
            <a:r>
              <a:rPr lang="en-AU" dirty="0">
                <a:hlinkClick r:id="rId3"/>
              </a:rPr>
              <a:t>video</a:t>
            </a:r>
            <a:r>
              <a:rPr lang="en-AU" dirty="0"/>
              <a:t>, think about your answers to the questions below.</a:t>
            </a:r>
          </a:p>
          <a:p>
            <a:pPr marL="342900" indent="-342900">
              <a:buAutoNum type="arabicPeriod"/>
            </a:pPr>
            <a:r>
              <a:rPr lang="en-AU" b="1" dirty="0"/>
              <a:t>See:</a:t>
            </a:r>
            <a:r>
              <a:rPr lang="en-AU" dirty="0"/>
              <a:t> What did you see or notice about schooling in Greece?</a:t>
            </a:r>
          </a:p>
          <a:p>
            <a:pPr marL="342900" indent="-342900">
              <a:buAutoNum type="arabicPeriod"/>
            </a:pPr>
            <a:r>
              <a:rPr lang="en-AU" b="1" dirty="0"/>
              <a:t>Think: </a:t>
            </a:r>
            <a:r>
              <a:rPr lang="en-AU" dirty="0"/>
              <a:t>What do you think you would find most interesting if you went to school in Greece?</a:t>
            </a:r>
          </a:p>
          <a:p>
            <a:pPr marL="342900" indent="-342900">
              <a:buAutoNum type="arabicPeriod"/>
            </a:pPr>
            <a:r>
              <a:rPr lang="en-AU" b="1" dirty="0"/>
              <a:t>Wonder: </a:t>
            </a:r>
            <a:r>
              <a:rPr lang="en-AU" dirty="0"/>
              <a:t>What do you wonder would be different or challenging for you if you went to school in Greece?</a:t>
            </a:r>
          </a:p>
          <a:p>
            <a:r>
              <a:rPr lang="en-AU" dirty="0"/>
              <a:t>Write your answers down and then share in a class discussion.</a:t>
            </a:r>
          </a:p>
          <a:p>
            <a:endParaRPr lang="en-AU" dirty="0"/>
          </a:p>
          <a:p>
            <a:pPr marL="342900" indent="-342900">
              <a:buAutoNum type="arabicPeriod"/>
            </a:pPr>
            <a:endParaRPr lang="en-AU" dirty="0"/>
          </a:p>
        </p:txBody>
      </p:sp>
      <p:sp>
        <p:nvSpPr>
          <p:cNvPr id="2" name="Slide Number Placeholder 1">
            <a:extLst>
              <a:ext uri="{FF2B5EF4-FFF2-40B4-BE49-F238E27FC236}">
                <a16:creationId xmlns:a16="http://schemas.microsoft.com/office/drawing/2014/main" id="{07587047-485E-87DE-D54A-525880F05AD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01014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p:txBody>
          <a:bodyPr/>
          <a:lstStyle/>
          <a:p>
            <a:r>
              <a:rPr lang="en-AU" dirty="0">
                <a:solidFill>
                  <a:schemeClr val="bg1"/>
                </a:solidFill>
              </a:rPr>
              <a:t>Copyright</a:t>
            </a:r>
          </a:p>
        </p:txBody>
      </p:sp>
      <p:sp>
        <p:nvSpPr>
          <p:cNvPr id="5" name="Text Placeholder 4">
            <a:extLst>
              <a:ext uri="{FF2B5EF4-FFF2-40B4-BE49-F238E27FC236}">
                <a16:creationId xmlns:a16="http://schemas.microsoft.com/office/drawing/2014/main" id="{D474E811-4B36-F17B-4C02-2091063AF943}"/>
              </a:ext>
            </a:extLst>
          </p:cNvPr>
          <p:cNvSpPr>
            <a:spLocks noGrp="1"/>
          </p:cNvSpPr>
          <p:nvPr>
            <p:ph type="body" sz="quarter" idx="18"/>
          </p:nvPr>
        </p:nvSpPr>
        <p:spPr/>
        <p:txBody>
          <a:bodyPr/>
          <a:lstStyle/>
          <a:p>
            <a:r>
              <a:rPr lang="en-AU" dirty="0">
                <a:hlinkClick r:id="rId3">
                  <a:extLst>
                    <a:ext uri="{A12FA001-AC4F-418D-AE19-62706E023703}">
                      <ahyp:hlinkClr xmlns:ahyp="http://schemas.microsoft.com/office/drawing/2018/hyperlinkcolor" val="tx"/>
                    </a:ext>
                  </a:extLst>
                </a:hlinkClick>
              </a:rPr>
              <a:t>© State of New South Wales (Department of Education), 2025 </a:t>
            </a:r>
            <a:endParaRPr lang="en-AU" dirty="0"/>
          </a:p>
        </p:txBody>
      </p:sp>
      <p:sp>
        <p:nvSpPr>
          <p:cNvPr id="4" name="TextBox 3">
            <a:extLst>
              <a:ext uri="{FF2B5EF4-FFF2-40B4-BE49-F238E27FC236}">
                <a16:creationId xmlns:a16="http://schemas.microsoft.com/office/drawing/2014/main" id="{40894D74-5D85-F76E-67D6-D961585B67CF}"/>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4">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3151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1075</Words>
  <Application>Microsoft Office PowerPoint</Application>
  <PresentationFormat>Widescreen</PresentationFormat>
  <Paragraphs>138</Paragraphs>
  <Slides>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Public Sans</vt:lpstr>
      <vt:lpstr>Public Sans Light</vt:lpstr>
      <vt:lpstr>Arial</vt:lpstr>
      <vt:lpstr>Times New Roman</vt:lpstr>
      <vt:lpstr>Calibri</vt:lpstr>
      <vt:lpstr>Courier New</vt:lpstr>
      <vt:lpstr>3_NSWG Corporate</vt:lpstr>
      <vt:lpstr>Schooling in Greece – Το σχολείο στην Ελλάδα </vt:lpstr>
      <vt:lpstr>School levels</vt:lpstr>
      <vt:lpstr>School subjects</vt:lpstr>
      <vt:lpstr>Daily school structure</vt:lpstr>
      <vt:lpstr>Interesting facts</vt:lpstr>
      <vt:lpstr>Γυμνάσιο timetable</vt:lpstr>
      <vt:lpstr>See, Think, Wonder</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Schooling in Greece – Το σχολείο στην Ελλάδα – Modern Greek, Stage 4</dc:title>
  <dc:creator>NSW Department of Education</dc:creator>
  <cp:lastModifiedBy/>
  <cp:revision>1</cp:revision>
  <dcterms:created xsi:type="dcterms:W3CDTF">2025-05-07T01:55:35Z</dcterms:created>
  <dcterms:modified xsi:type="dcterms:W3CDTF">2025-05-07T01:56:08Z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2025-05-07T01:56:08Z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98f72f05-2c21-4da9-8713-0cf894370931</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