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808" r:id="rId4"/>
  </p:sldMasterIdLst>
  <p:notesMasterIdLst>
    <p:notesMasterId r:id="rId14"/>
  </p:notesMasterIdLst>
  <p:handoutMasterIdLst>
    <p:handoutMasterId r:id="rId15"/>
  </p:handoutMasterIdLst>
  <p:sldIdLst>
    <p:sldId id="2141411557" r:id="rId5"/>
    <p:sldId id="2141411600" r:id="rId6"/>
    <p:sldId id="2141411610" r:id="rId7"/>
    <p:sldId id="2141411607" r:id="rId8"/>
    <p:sldId id="2141411612" r:id="rId9"/>
    <p:sldId id="2141411601" r:id="rId10"/>
    <p:sldId id="2141411608" r:id="rId11"/>
    <p:sldId id="2141411609" r:id="rId12"/>
    <p:sldId id="2141411556" r:id="rId13"/>
  </p:sldIdLst>
  <p:sldSz cx="12192000" cy="6858000"/>
  <p:notesSz cx="6858000" cy="9144000"/>
  <p:embeddedFontLst>
    <p:embeddedFont>
      <p:font typeface="Malgun Gothic" panose="020B0503020000020004" pitchFamily="34" charset="-127"/>
      <p:regular r:id="rId16"/>
      <p:bold r:id="rId17"/>
    </p:embeddedFont>
    <p:embeddedFont>
      <p:font typeface="Public Sans" pitchFamily="2" charset="0"/>
      <p:regular r:id="rId18"/>
      <p:bold r:id="rId19"/>
      <p:italic r:id="rId20"/>
      <p:boldItalic r:id="rId21"/>
    </p:embeddedFont>
    <p:embeddedFont>
      <p:font typeface="Public Sans Light" pitchFamily="2" charset="0"/>
      <p:regular r:id="rId22"/>
      <p: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B0C0D"/>
    <a:srgbClr val="070809"/>
    <a:srgbClr val="040404"/>
    <a:srgbClr val="020202"/>
    <a:srgbClr val="00296C"/>
    <a:srgbClr val="CBEDFD"/>
    <a:srgbClr val="CDD3D6"/>
    <a:srgbClr val="EBEBEB"/>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ED68CA-A678-40EE-BEA7-5F799CA017CB}" v="2" dt="2024-07-31T22:32:07.53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92" autoAdjust="0"/>
  </p:normalViewPr>
  <p:slideViewPr>
    <p:cSldViewPr snapToGrid="0">
      <p:cViewPr varScale="1">
        <p:scale>
          <a:sx n="109" d="100"/>
          <a:sy n="109" d="100"/>
        </p:scale>
        <p:origin x="690" y="9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1/08/2024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47090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AU" altLang="ko-KR"/>
              <a:t>Use the price on the slide to allow students to practise making an offer. CLICK to reveal the correct answers. </a:t>
            </a:r>
            <a:endParaRPr lang="ko-KR" altLang="en-US"/>
          </a:p>
        </p:txBody>
      </p:sp>
      <p:sp>
        <p:nvSpPr>
          <p:cNvPr id="4" name="슬라이드 번호 개체 틀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88907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88387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AU" altLang="ko-KR"/>
              <a:t>Use the cues on the slide to allow students to practise accepting or rejecting the offer. CLICK to reveal the correct answers. </a:t>
            </a:r>
            <a:endParaRPr lang="ko-KR" altLang="en-US"/>
          </a:p>
        </p:txBody>
      </p:sp>
      <p:sp>
        <p:nvSpPr>
          <p:cNvPr id="4" name="슬라이드 번호 개체 틀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82054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AU" altLang="ko-KR" dirty="0"/>
              <a:t>When haggling there are some tips to follow. </a:t>
            </a:r>
          </a:p>
          <a:p>
            <a:r>
              <a:rPr lang="en-AU" altLang="ko-KR" dirty="0"/>
              <a:t>Read the conversation on the slide. </a:t>
            </a:r>
          </a:p>
          <a:p>
            <a:pPr marL="342900" indent="-342900">
              <a:buAutoNum type="arabicPeriod"/>
            </a:pPr>
            <a:r>
              <a:rPr lang="en-AU" altLang="ko-KR" dirty="0"/>
              <a:t>What is the item being discussed? (</a:t>
            </a:r>
            <a:r>
              <a:rPr lang="en-AU" altLang="ko-KR" i="1" dirty="0" err="1"/>
              <a:t>Shikhye</a:t>
            </a:r>
            <a:r>
              <a:rPr lang="en-AU" altLang="ko-KR" dirty="0"/>
              <a:t>)</a:t>
            </a:r>
          </a:p>
          <a:p>
            <a:pPr marL="342900" indent="-342900">
              <a:buAutoNum type="arabicPeriod"/>
            </a:pPr>
            <a:r>
              <a:rPr lang="en-AU" altLang="ko-KR" dirty="0"/>
              <a:t>What does the customer say about the price? (Too expensive)</a:t>
            </a:r>
          </a:p>
          <a:p>
            <a:pPr marL="342900" indent="-342900">
              <a:buAutoNum type="arabicPeriod"/>
            </a:pPr>
            <a:r>
              <a:rPr lang="en-AU" altLang="ko-KR" dirty="0"/>
              <a:t>Does the shopkeeper agree to a discount? (No)</a:t>
            </a:r>
            <a:endParaRPr lang="ko-KR" altLang="en-US" dirty="0"/>
          </a:p>
        </p:txBody>
      </p:sp>
      <p:sp>
        <p:nvSpPr>
          <p:cNvPr id="4" name="슬라이드 번호 개체 틀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09320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AU" altLang="ko-KR" dirty="0"/>
              <a:t>Why doesn’t the shopkeeper accept this offer?</a:t>
            </a:r>
            <a:endParaRPr lang="ko-KR" altLang="en-US" dirty="0"/>
          </a:p>
        </p:txBody>
      </p:sp>
      <p:sp>
        <p:nvSpPr>
          <p:cNvPr id="4" name="슬라이드 번호 개체 틀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26755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AU" altLang="ko-KR" dirty="0"/>
              <a:t>Does the shopkeeper accept this offer? (yes)</a:t>
            </a:r>
          </a:p>
          <a:p>
            <a:r>
              <a:rPr lang="en-AU" altLang="ko-KR" dirty="0"/>
              <a:t>What phrase does he use? (Ah, OK)</a:t>
            </a:r>
          </a:p>
          <a:p>
            <a:r>
              <a:rPr lang="en-AU" altLang="ko-KR" dirty="0"/>
              <a:t>What do you think </a:t>
            </a:r>
            <a:r>
              <a:rPr lang="ko-KR" altLang="en-US" sz="1600" dirty="0">
                <a:solidFill>
                  <a:schemeClr val="accent2"/>
                </a:solidFill>
              </a:rPr>
              <a:t>아 </a:t>
            </a:r>
            <a:r>
              <a:rPr lang="en-AU" altLang="ko-KR" sz="1600" dirty="0">
                <a:solidFill>
                  <a:schemeClr val="accent2"/>
                </a:solidFill>
              </a:rPr>
              <a:t>means? (Oh/ah)</a:t>
            </a:r>
            <a:endParaRPr lang="ko-KR" altLang="en-US" dirty="0"/>
          </a:p>
        </p:txBody>
      </p:sp>
      <p:sp>
        <p:nvSpPr>
          <p:cNvPr id="4" name="슬라이드 번호 개체 틀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20123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07620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64600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412789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149754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87540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0803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74981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1831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2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46987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56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95400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56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4193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30358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80142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06657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3970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4347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80363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44916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575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2625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91397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18372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85159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97522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288869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30847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3724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54425204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AFEF0B15-45BB-5BF5-60D2-2E168F9D6FE0}"/>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NSW Department of Education</a:t>
            </a:r>
            <a:endParaRPr lang="en-AU"/>
          </a:p>
        </p:txBody>
      </p:sp>
      <p:sp>
        <p:nvSpPr>
          <p:cNvPr id="2" name="Title 1">
            <a:extLst>
              <a:ext uri="{FF2B5EF4-FFF2-40B4-BE49-F238E27FC236}">
                <a16:creationId xmlns:a16="http://schemas.microsoft.com/office/drawing/2014/main" id="{FC64D4EF-9A6E-1BCE-CBC4-79DC393F1978}"/>
              </a:ext>
            </a:extLst>
          </p:cNvPr>
          <p:cNvSpPr>
            <a:spLocks noGrp="1"/>
          </p:cNvSpPr>
          <p:nvPr>
            <p:ph type="ctrTitle"/>
          </p:nvPr>
        </p:nvSpPr>
        <p:spPr>
          <a:xfrm>
            <a:off x="539999" y="1329685"/>
            <a:ext cx="5725629" cy="2941981"/>
          </a:xfrm>
        </p:spPr>
        <p:txBody>
          <a:bodyPr/>
          <a:lstStyle/>
          <a:p>
            <a:r>
              <a:rPr lang="en-AU" dirty="0"/>
              <a:t>Shopping expressions</a:t>
            </a:r>
            <a:br>
              <a:rPr lang="en-AU" dirty="0"/>
            </a:br>
            <a:br>
              <a:rPr lang="en-AU" dirty="0"/>
            </a:br>
            <a:r>
              <a:rPr lang="ko-KR" altLang="en-US" dirty="0">
                <a:latin typeface="Malgun Gothic" panose="020B0503020000020004" pitchFamily="34" charset="-127"/>
                <a:ea typeface="Malgun Gothic" panose="020B0503020000020004" pitchFamily="34" charset="-127"/>
              </a:rPr>
              <a:t>한국의 시장 문화</a:t>
            </a:r>
            <a:endParaRPr lang="en-AU" dirty="0"/>
          </a:p>
        </p:txBody>
      </p:sp>
      <p:sp>
        <p:nvSpPr>
          <p:cNvPr id="11" name="Text Placeholder 10">
            <a:extLst>
              <a:ext uri="{FF2B5EF4-FFF2-40B4-BE49-F238E27FC236}">
                <a16:creationId xmlns:a16="http://schemas.microsoft.com/office/drawing/2014/main" id="{33D6894B-C2A5-E664-1DAB-BFD795F1B7DD}"/>
              </a:ext>
            </a:extLst>
          </p:cNvPr>
          <p:cNvSpPr>
            <a:spLocks noGrp="1"/>
          </p:cNvSpPr>
          <p:nvPr>
            <p:ph type="body" sz="quarter" idx="10"/>
          </p:nvPr>
        </p:nvSpPr>
        <p:spPr>
          <a:xfrm>
            <a:off x="539999" y="6098822"/>
            <a:ext cx="6255977" cy="399180"/>
          </a:xfrm>
        </p:spPr>
        <p:txBody>
          <a:bodyPr/>
          <a:lstStyle/>
          <a:p>
            <a:r>
              <a:rPr lang="en-US"/>
              <a:t>Stage 4 – Korean</a:t>
            </a:r>
          </a:p>
        </p:txBody>
      </p:sp>
      <p:pic>
        <p:nvPicPr>
          <p:cNvPr id="3" name="그림 2">
            <a:extLst>
              <a:ext uri="{FF2B5EF4-FFF2-40B4-BE49-F238E27FC236}">
                <a16:creationId xmlns:a16="http://schemas.microsoft.com/office/drawing/2014/main" id="{259D2EA2-CA3C-7D1E-6AB4-93D00E59E3EB}"/>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67792" y="1860605"/>
            <a:ext cx="4788833" cy="2814762"/>
          </a:xfrm>
          <a:prstGeom prst="rect">
            <a:avLst/>
          </a:prstGeom>
        </p:spPr>
      </p:pic>
    </p:spTree>
    <p:extLst>
      <p:ext uri="{BB962C8B-B14F-4D97-AF65-F5344CB8AC3E}">
        <p14:creationId xmlns:p14="http://schemas.microsoft.com/office/powerpoint/2010/main" val="39380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D2029D94-F05B-F68F-A287-7E13DD1B5C02}"/>
              </a:ext>
            </a:extLst>
          </p:cNvPr>
          <p:cNvSpPr>
            <a:spLocks noGrp="1"/>
          </p:cNvSpPr>
          <p:nvPr>
            <p:ph type="title"/>
          </p:nvPr>
        </p:nvSpPr>
        <p:spPr/>
        <p:txBody>
          <a:bodyPr/>
          <a:lstStyle/>
          <a:p>
            <a:r>
              <a:rPr lang="en-US" altLang="ko-KR"/>
              <a:t>Asking</a:t>
            </a:r>
            <a:r>
              <a:rPr lang="ko-KR" altLang="en-US"/>
              <a:t> </a:t>
            </a:r>
            <a:r>
              <a:rPr lang="en-US" altLang="ko-KR"/>
              <a:t>for</a:t>
            </a:r>
            <a:r>
              <a:rPr lang="ko-KR" altLang="en-US"/>
              <a:t> </a:t>
            </a:r>
            <a:r>
              <a:rPr lang="en-US" altLang="ko-KR"/>
              <a:t>a</a:t>
            </a:r>
            <a:r>
              <a:rPr lang="ko-KR" altLang="en-US"/>
              <a:t> </a:t>
            </a:r>
            <a:r>
              <a:rPr lang="en-US" altLang="ko-KR"/>
              <a:t>discount</a:t>
            </a:r>
            <a:endParaRPr lang="ko-KR" altLang="en-US"/>
          </a:p>
        </p:txBody>
      </p:sp>
      <p:sp>
        <p:nvSpPr>
          <p:cNvPr id="11" name="텍스트 개체 틀 10">
            <a:extLst>
              <a:ext uri="{FF2B5EF4-FFF2-40B4-BE49-F238E27FC236}">
                <a16:creationId xmlns:a16="http://schemas.microsoft.com/office/drawing/2014/main" id="{ABD6FB67-E6AF-B9F8-4C5D-9C0E7CA3BE17}"/>
              </a:ext>
            </a:extLst>
          </p:cNvPr>
          <p:cNvSpPr>
            <a:spLocks noGrp="1"/>
          </p:cNvSpPr>
          <p:nvPr>
            <p:ph type="body" sz="quarter" idx="18"/>
          </p:nvPr>
        </p:nvSpPr>
        <p:spPr/>
        <p:txBody>
          <a:bodyPr/>
          <a:lstStyle/>
          <a:p>
            <a:r>
              <a:rPr lang="ko-KR" altLang="en-US">
                <a:latin typeface="Malgun Gothic" panose="020B0503020000020004" pitchFamily="34" charset="-127"/>
                <a:ea typeface="Malgun Gothic" panose="020B0503020000020004" pitchFamily="34" charset="-127"/>
              </a:rPr>
              <a:t>깎아주세요</a:t>
            </a:r>
            <a:r>
              <a:rPr lang="en-US" altLang="ko-KR">
                <a:latin typeface="Malgun Gothic" panose="020B0503020000020004" pitchFamily="34" charset="-127"/>
                <a:ea typeface="Malgun Gothic" panose="020B0503020000020004" pitchFamily="34" charset="-127"/>
              </a:rPr>
              <a:t>!</a:t>
            </a:r>
            <a:endParaRPr lang="ko-KR" altLang="en-US">
              <a:latin typeface="Malgun Gothic" panose="020B0503020000020004" pitchFamily="34" charset="-127"/>
              <a:ea typeface="Malgun Gothic" panose="020B0503020000020004" pitchFamily="34" charset="-127"/>
            </a:endParaRPr>
          </a:p>
        </p:txBody>
      </p:sp>
      <p:sp>
        <p:nvSpPr>
          <p:cNvPr id="10" name="내용 개체 틀 9">
            <a:extLst>
              <a:ext uri="{FF2B5EF4-FFF2-40B4-BE49-F238E27FC236}">
                <a16:creationId xmlns:a16="http://schemas.microsoft.com/office/drawing/2014/main" id="{F76C0362-8422-892B-F0E5-CB7F84C1A567}"/>
              </a:ext>
            </a:extLst>
          </p:cNvPr>
          <p:cNvSpPr>
            <a:spLocks noGrp="1"/>
          </p:cNvSpPr>
          <p:nvPr>
            <p:ph idx="1"/>
          </p:nvPr>
        </p:nvSpPr>
        <p:spPr>
          <a:xfrm>
            <a:off x="360000" y="1620000"/>
            <a:ext cx="9348543" cy="4128793"/>
          </a:xfrm>
        </p:spPr>
        <p:txBody>
          <a:bodyPr/>
          <a:lstStyle/>
          <a:p>
            <a:pPr>
              <a:lnSpc>
                <a:spcPct val="100000"/>
              </a:lnSpc>
            </a:pPr>
            <a:r>
              <a:rPr lang="en-US" altLang="ko-KR" sz="1600">
                <a:solidFill>
                  <a:srgbClr val="000000"/>
                </a:solidFill>
              </a:rPr>
              <a:t>When it comes to shopping at a Korean market, you can always test your luck for a better price! </a:t>
            </a:r>
          </a:p>
          <a:p>
            <a:pPr>
              <a:lnSpc>
                <a:spcPct val="100000"/>
              </a:lnSpc>
            </a:pPr>
            <a:r>
              <a:rPr lang="en-US" altLang="ko-KR" sz="1600">
                <a:solidFill>
                  <a:srgbClr val="000000"/>
                </a:solidFill>
              </a:rPr>
              <a:t>You could say:</a:t>
            </a:r>
          </a:p>
          <a:p>
            <a:pPr>
              <a:lnSpc>
                <a:spcPct val="100000"/>
              </a:lnSpc>
            </a:pPr>
            <a:r>
              <a:rPr lang="en-US" altLang="ko-KR" sz="1600">
                <a:solidFill>
                  <a:srgbClr val="000000"/>
                </a:solidFill>
                <a:latin typeface="Malgun Gothic" panose="020B0503020000020004" pitchFamily="34" charset="-127"/>
                <a:ea typeface="Malgun Gothic" panose="020B0503020000020004" pitchFamily="34" charset="-127"/>
              </a:rPr>
              <a:t>(</a:t>
            </a:r>
            <a:r>
              <a:rPr lang="ko-KR" altLang="en-US" sz="1600">
                <a:solidFill>
                  <a:srgbClr val="000000"/>
                </a:solidFill>
                <a:latin typeface="Malgun Gothic" panose="020B0503020000020004" pitchFamily="34" charset="-127"/>
                <a:ea typeface="Malgun Gothic" panose="020B0503020000020004" pitchFamily="34" charset="-127"/>
              </a:rPr>
              <a:t>조금</a:t>
            </a:r>
            <a:r>
              <a:rPr lang="en-US" altLang="ko-KR" sz="1600">
                <a:solidFill>
                  <a:srgbClr val="000000"/>
                </a:solidFill>
                <a:latin typeface="Malgun Gothic" panose="020B0503020000020004" pitchFamily="34" charset="-127"/>
                <a:ea typeface="Malgun Gothic" panose="020B0503020000020004" pitchFamily="34" charset="-127"/>
              </a:rPr>
              <a:t>) </a:t>
            </a:r>
            <a:r>
              <a:rPr lang="ko-KR" altLang="en-US" sz="1600">
                <a:solidFill>
                  <a:srgbClr val="000000"/>
                </a:solidFill>
                <a:latin typeface="Malgun Gothic" panose="020B0503020000020004" pitchFamily="34" charset="-127"/>
                <a:ea typeface="Malgun Gothic" panose="020B0503020000020004" pitchFamily="34" charset="-127"/>
              </a:rPr>
              <a:t>깎아주세요</a:t>
            </a:r>
            <a:r>
              <a:rPr lang="en-US" altLang="ko-KR" sz="1600">
                <a:solidFill>
                  <a:srgbClr val="000000"/>
                </a:solidFill>
                <a:latin typeface="Malgun Gothic" panose="020B0503020000020004" pitchFamily="34" charset="-127"/>
                <a:ea typeface="Malgun Gothic" panose="020B0503020000020004" pitchFamily="34" charset="-127"/>
              </a:rPr>
              <a:t>!</a:t>
            </a:r>
          </a:p>
          <a:p>
            <a:pPr>
              <a:lnSpc>
                <a:spcPct val="100000"/>
              </a:lnSpc>
            </a:pPr>
            <a:r>
              <a:rPr lang="en-US" altLang="ko-KR" sz="1600"/>
              <a:t>(</a:t>
            </a:r>
            <a:r>
              <a:rPr lang="en-US" altLang="ko-KR" sz="1600" i="1"/>
              <a:t>jo </a:t>
            </a:r>
            <a:r>
              <a:rPr lang="en-US" altLang="ko-KR" sz="1600" i="1" err="1"/>
              <a:t>geum</a:t>
            </a:r>
            <a:r>
              <a:rPr lang="en-US" altLang="ko-KR" sz="1600"/>
              <a:t>) </a:t>
            </a:r>
            <a:r>
              <a:rPr lang="en-US" altLang="ko-KR" sz="1600" i="1" err="1"/>
              <a:t>gga</a:t>
            </a:r>
            <a:r>
              <a:rPr lang="en-US" altLang="ko-KR" sz="1600" i="1"/>
              <a:t>-ga </a:t>
            </a:r>
            <a:r>
              <a:rPr lang="en-US" altLang="ko-KR" sz="1600" i="1" err="1"/>
              <a:t>ju</a:t>
            </a:r>
            <a:r>
              <a:rPr lang="en-US" altLang="ko-KR" sz="1600" i="1"/>
              <a:t>-se-</a:t>
            </a:r>
            <a:r>
              <a:rPr lang="en-US" altLang="ko-KR" sz="1600" i="1" err="1"/>
              <a:t>yo</a:t>
            </a:r>
            <a:r>
              <a:rPr lang="en-US" altLang="ko-KR" sz="1600" i="1"/>
              <a:t>!</a:t>
            </a:r>
          </a:p>
          <a:p>
            <a:pPr>
              <a:lnSpc>
                <a:spcPct val="100000"/>
              </a:lnSpc>
            </a:pPr>
            <a:r>
              <a:rPr lang="en-AU" altLang="ko-KR" sz="1600">
                <a:solidFill>
                  <a:schemeClr val="accent1"/>
                </a:solidFill>
              </a:rPr>
              <a:t>Please give me a (bit of) discount!</a:t>
            </a:r>
            <a:endParaRPr lang="en-US" altLang="ko-KR" sz="1600">
              <a:solidFill>
                <a:schemeClr val="accent1"/>
              </a:solidFill>
            </a:endParaRPr>
          </a:p>
          <a:p>
            <a:pPr>
              <a:lnSpc>
                <a:spcPct val="100000"/>
              </a:lnSpc>
            </a:pPr>
            <a:endParaRPr lang="en-US" altLang="ko-KR" sz="1600">
              <a:solidFill>
                <a:srgbClr val="000000"/>
              </a:solidFill>
            </a:endParaRPr>
          </a:p>
          <a:p>
            <a:pPr>
              <a:lnSpc>
                <a:spcPct val="100000"/>
              </a:lnSpc>
            </a:pPr>
            <a:r>
              <a:rPr lang="en-US" altLang="ko-KR" sz="1600">
                <a:solidFill>
                  <a:srgbClr val="000000"/>
                </a:solidFill>
              </a:rPr>
              <a:t>Or, you could offer a price by saying:</a:t>
            </a:r>
          </a:p>
          <a:p>
            <a:pPr>
              <a:lnSpc>
                <a:spcPct val="100000"/>
              </a:lnSpc>
            </a:pPr>
            <a:r>
              <a:rPr lang="en-US" altLang="ko-KR" sz="1600" i="1">
                <a:solidFill>
                  <a:srgbClr val="000000"/>
                </a:solidFill>
              </a:rPr>
              <a:t>[</a:t>
            </a:r>
            <a:r>
              <a:rPr lang="en-US" altLang="ko-KR" sz="1600">
                <a:solidFill>
                  <a:srgbClr val="000000"/>
                </a:solidFill>
              </a:rPr>
              <a:t>price</a:t>
            </a:r>
            <a:r>
              <a:rPr lang="en-US" altLang="ko-KR" sz="1600" i="1">
                <a:solidFill>
                  <a:srgbClr val="000000"/>
                </a:solidFill>
              </a:rPr>
              <a:t>]</a:t>
            </a:r>
            <a:r>
              <a:rPr lang="ko-KR" altLang="en-US" sz="1600">
                <a:solidFill>
                  <a:srgbClr val="000000"/>
                </a:solidFill>
                <a:latin typeface="Malgun Gothic" panose="020B0503020000020004" pitchFamily="34" charset="-127"/>
                <a:ea typeface="Malgun Gothic" panose="020B0503020000020004" pitchFamily="34" charset="-127"/>
              </a:rPr>
              <a:t>에</a:t>
            </a:r>
            <a:r>
              <a:rPr lang="en-US" altLang="ko-KR" sz="1600">
                <a:solidFill>
                  <a:srgbClr val="000000"/>
                </a:solidFill>
                <a:latin typeface="Malgun Gothic" panose="020B0503020000020004" pitchFamily="34" charset="-127"/>
                <a:ea typeface="Malgun Gothic" panose="020B0503020000020004" pitchFamily="34" charset="-127"/>
              </a:rPr>
              <a:t> </a:t>
            </a:r>
            <a:r>
              <a:rPr lang="ko-KR" altLang="en-US" sz="1600">
                <a:solidFill>
                  <a:srgbClr val="000000"/>
                </a:solidFill>
                <a:latin typeface="Malgun Gothic" panose="020B0503020000020004" pitchFamily="34" charset="-127"/>
                <a:ea typeface="Malgun Gothic" panose="020B0503020000020004" pitchFamily="34" charset="-127"/>
              </a:rPr>
              <a:t>해주세요</a:t>
            </a:r>
            <a:r>
              <a:rPr lang="en-US" altLang="ko-KR" sz="1600">
                <a:solidFill>
                  <a:srgbClr val="000000"/>
                </a:solidFill>
                <a:latin typeface="Malgun Gothic" panose="020B0503020000020004" pitchFamily="34" charset="-127"/>
                <a:ea typeface="Malgun Gothic" panose="020B0503020000020004" pitchFamily="34" charset="-127"/>
              </a:rPr>
              <a:t>.</a:t>
            </a:r>
          </a:p>
          <a:p>
            <a:pPr>
              <a:lnSpc>
                <a:spcPct val="100000"/>
              </a:lnSpc>
            </a:pPr>
            <a:r>
              <a:rPr lang="en-US" altLang="ko-KR" sz="1600" i="1"/>
              <a:t>[</a:t>
            </a:r>
            <a:r>
              <a:rPr lang="en-US" altLang="ko-KR" sz="1600"/>
              <a:t>price</a:t>
            </a:r>
            <a:r>
              <a:rPr lang="en-US" altLang="ko-KR" sz="1600" i="1"/>
              <a:t>]e </a:t>
            </a:r>
            <a:r>
              <a:rPr lang="en-US" altLang="ko-KR" sz="1600" i="1" err="1"/>
              <a:t>hae</a:t>
            </a:r>
            <a:r>
              <a:rPr lang="en-US" altLang="ko-KR" sz="1600" i="1"/>
              <a:t>-</a:t>
            </a:r>
            <a:r>
              <a:rPr lang="en-US" altLang="ko-KR" sz="1600" i="1" err="1"/>
              <a:t>ju</a:t>
            </a:r>
            <a:r>
              <a:rPr lang="en-US" altLang="ko-KR" sz="1600" i="1"/>
              <a:t>-se-</a:t>
            </a:r>
            <a:r>
              <a:rPr lang="en-US" altLang="ko-KR" sz="1600" i="1" err="1"/>
              <a:t>yo</a:t>
            </a:r>
            <a:r>
              <a:rPr lang="en-US" altLang="ko-KR" sz="1600" i="1"/>
              <a:t>.</a:t>
            </a:r>
          </a:p>
          <a:p>
            <a:pPr>
              <a:lnSpc>
                <a:spcPct val="100000"/>
              </a:lnSpc>
            </a:pPr>
            <a:r>
              <a:rPr lang="en-US" altLang="ko-KR" sz="1600">
                <a:solidFill>
                  <a:schemeClr val="accent1"/>
                </a:solidFill>
              </a:rPr>
              <a:t>Please do [price].</a:t>
            </a:r>
          </a:p>
          <a:p>
            <a:endParaRPr lang="en-US" altLang="ko-KR"/>
          </a:p>
        </p:txBody>
      </p:sp>
      <p:pic>
        <p:nvPicPr>
          <p:cNvPr id="11270" name="Picture 6">
            <a:extLst>
              <a:ext uri="{FF2B5EF4-FFF2-40B4-BE49-F238E27FC236}">
                <a16:creationId xmlns:a16="http://schemas.microsoft.com/office/drawing/2014/main" id="{40759CCD-1F09-103C-1F9B-1800437D820E}"/>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34093" y="3004798"/>
            <a:ext cx="2703060" cy="2894700"/>
          </a:xfrm>
          <a:prstGeom prst="rect">
            <a:avLst/>
          </a:prstGeom>
          <a:noFill/>
          <a:extLst>
            <a:ext uri="{909E8E84-426E-40DD-AFC4-6F175D3DCCD1}">
              <a14:hiddenFill xmlns:a14="http://schemas.microsoft.com/office/drawing/2010/main">
                <a:solidFill>
                  <a:srgbClr val="FFFFFF"/>
                </a:solidFill>
              </a14:hiddenFill>
            </a:ext>
          </a:extLst>
        </p:spPr>
      </p:pic>
      <p:sp>
        <p:nvSpPr>
          <p:cNvPr id="3" name="슬라이드 번호 개체 틀 2">
            <a:extLst>
              <a:ext uri="{FF2B5EF4-FFF2-40B4-BE49-F238E27FC236}">
                <a16:creationId xmlns:a16="http://schemas.microsoft.com/office/drawing/2014/main" id="{350330F2-F6B8-BA82-AF18-D6654F7437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90158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D2029D94-F05B-F68F-A287-7E13DD1B5C02}"/>
              </a:ext>
            </a:extLst>
          </p:cNvPr>
          <p:cNvSpPr>
            <a:spLocks noGrp="1"/>
          </p:cNvSpPr>
          <p:nvPr>
            <p:ph type="title"/>
          </p:nvPr>
        </p:nvSpPr>
        <p:spPr/>
        <p:txBody>
          <a:bodyPr/>
          <a:lstStyle/>
          <a:p>
            <a:r>
              <a:rPr lang="en-US" altLang="ko-KR"/>
              <a:t>Making an offer</a:t>
            </a:r>
            <a:endParaRPr lang="ko-KR" altLang="en-US"/>
          </a:p>
        </p:txBody>
      </p:sp>
      <p:sp>
        <p:nvSpPr>
          <p:cNvPr id="11" name="텍스트 개체 틀 10">
            <a:extLst>
              <a:ext uri="{FF2B5EF4-FFF2-40B4-BE49-F238E27FC236}">
                <a16:creationId xmlns:a16="http://schemas.microsoft.com/office/drawing/2014/main" id="{ABD6FB67-E6AF-B9F8-4C5D-9C0E7CA3BE17}"/>
              </a:ext>
            </a:extLst>
          </p:cNvPr>
          <p:cNvSpPr>
            <a:spLocks noGrp="1"/>
          </p:cNvSpPr>
          <p:nvPr>
            <p:ph type="body" sz="quarter" idx="18"/>
          </p:nvPr>
        </p:nvSpPr>
        <p:spPr/>
        <p:txBody>
          <a:bodyPr/>
          <a:lstStyle/>
          <a:p>
            <a:pPr>
              <a:lnSpc>
                <a:spcPct val="100000"/>
              </a:lnSpc>
            </a:pPr>
            <a:r>
              <a:rPr lang="en-US" altLang="ko-KR" i="1"/>
              <a:t>[</a:t>
            </a:r>
            <a:r>
              <a:rPr lang="en-US" altLang="ko-KR" sz="2000"/>
              <a:t>price</a:t>
            </a:r>
            <a:r>
              <a:rPr lang="en-US" altLang="ko-KR" sz="2000" i="1"/>
              <a:t>] </a:t>
            </a:r>
            <a:r>
              <a:rPr lang="ko-KR" altLang="en-US" sz="2000">
                <a:latin typeface="Malgun Gothic" panose="020B0503020000020004" pitchFamily="34" charset="-127"/>
                <a:ea typeface="Malgun Gothic" panose="020B0503020000020004" pitchFamily="34" charset="-127"/>
              </a:rPr>
              <a:t>해주세요</a:t>
            </a:r>
            <a:r>
              <a:rPr lang="en-AU" altLang="ko-KR">
                <a:latin typeface="Malgun Gothic" panose="020B0503020000020004" pitchFamily="34" charset="-127"/>
                <a:ea typeface="Malgun Gothic" panose="020B0503020000020004" pitchFamily="34" charset="-127"/>
              </a:rPr>
              <a:t>.</a:t>
            </a:r>
            <a:endParaRPr lang="en-US" altLang="ko-KR" sz="2000">
              <a:latin typeface="Malgun Gothic" panose="020B0503020000020004" pitchFamily="34" charset="-127"/>
              <a:ea typeface="Malgun Gothic" panose="020B0503020000020004" pitchFamily="34" charset="-127"/>
            </a:endParaRPr>
          </a:p>
        </p:txBody>
      </p:sp>
      <p:sp>
        <p:nvSpPr>
          <p:cNvPr id="2" name="TextBox 1">
            <a:extLst>
              <a:ext uri="{FF2B5EF4-FFF2-40B4-BE49-F238E27FC236}">
                <a16:creationId xmlns:a16="http://schemas.microsoft.com/office/drawing/2014/main" id="{D4247AA4-7C8B-D0C8-695B-67E5619DCDEB}"/>
              </a:ext>
            </a:extLst>
          </p:cNvPr>
          <p:cNvSpPr txBox="1"/>
          <p:nvPr/>
        </p:nvSpPr>
        <p:spPr>
          <a:xfrm>
            <a:off x="360000" y="1657700"/>
            <a:ext cx="1083438" cy="2770012"/>
          </a:xfrm>
          <a:prstGeom prst="rect">
            <a:avLst/>
          </a:prstGeom>
          <a:noFill/>
        </p:spPr>
        <p:txBody>
          <a:bodyPr wrap="square" lIns="0" tIns="0" rIns="0" bIns="0" rtlCol="0">
            <a:noAutofit/>
          </a:bodyPr>
          <a:lstStyle/>
          <a:p>
            <a:pPr algn="l">
              <a:lnSpc>
                <a:spcPct val="200000"/>
              </a:lnSpc>
            </a:pPr>
            <a:r>
              <a:rPr lang="en-AU" sz="1800"/>
              <a:t>₩1,500? </a:t>
            </a:r>
          </a:p>
          <a:p>
            <a:pPr>
              <a:lnSpc>
                <a:spcPct val="200000"/>
              </a:lnSpc>
            </a:pPr>
            <a:r>
              <a:rPr lang="en-US" altLang="ko-KR" sz="1800">
                <a:latin typeface="Arial" panose="020B0604020202020204" pitchFamily="34" charset="0"/>
                <a:cs typeface="Arial" panose="020B0604020202020204" pitchFamily="34" charset="0"/>
              </a:rPr>
              <a:t>₩</a:t>
            </a:r>
            <a:r>
              <a:rPr lang="en-US" altLang="ko-KR" sz="1800">
                <a:cs typeface="Arial" panose="020B0604020202020204" pitchFamily="34" charset="0"/>
              </a:rPr>
              <a:t>4,200?</a:t>
            </a:r>
          </a:p>
          <a:p>
            <a:pPr>
              <a:lnSpc>
                <a:spcPct val="200000"/>
              </a:lnSpc>
            </a:pPr>
            <a:r>
              <a:rPr lang="en-US" altLang="ko-KR" sz="1800">
                <a:latin typeface="Arial" panose="020B0604020202020204" pitchFamily="34" charset="0"/>
                <a:cs typeface="Arial" panose="020B0604020202020204" pitchFamily="34" charset="0"/>
              </a:rPr>
              <a:t>₩</a:t>
            </a:r>
            <a:r>
              <a:rPr lang="en-US" altLang="ko-KR" sz="1800">
                <a:cs typeface="Arial" panose="020B0604020202020204" pitchFamily="34" charset="0"/>
              </a:rPr>
              <a:t>3,500?</a:t>
            </a:r>
          </a:p>
          <a:p>
            <a:pPr>
              <a:lnSpc>
                <a:spcPct val="200000"/>
              </a:lnSpc>
            </a:pPr>
            <a:r>
              <a:rPr lang="en-AU" altLang="ko-KR" sz="1800">
                <a:latin typeface="Arial" panose="020B0604020202020204" pitchFamily="34" charset="0"/>
                <a:cs typeface="Arial" panose="020B0604020202020204" pitchFamily="34" charset="0"/>
              </a:rPr>
              <a:t>₩</a:t>
            </a:r>
            <a:r>
              <a:rPr lang="en-AU" altLang="ko-KR" sz="1800">
                <a:cs typeface="Arial" panose="020B0604020202020204" pitchFamily="34" charset="0"/>
              </a:rPr>
              <a:t>2,800?</a:t>
            </a:r>
          </a:p>
          <a:p>
            <a:pPr>
              <a:lnSpc>
                <a:spcPct val="200000"/>
              </a:lnSpc>
            </a:pPr>
            <a:r>
              <a:rPr lang="en-AU" altLang="ko-KR" sz="1800">
                <a:latin typeface="Arial" panose="020B0604020202020204" pitchFamily="34" charset="0"/>
                <a:cs typeface="Arial" panose="020B0604020202020204" pitchFamily="34" charset="0"/>
              </a:rPr>
              <a:t>₩</a:t>
            </a:r>
            <a:r>
              <a:rPr lang="en-AU" altLang="ko-KR" sz="1800">
                <a:cs typeface="Arial" panose="020B0604020202020204" pitchFamily="34" charset="0"/>
              </a:rPr>
              <a:t>900?</a:t>
            </a:r>
            <a:endParaRPr lang="en-US" altLang="ko-KR" sz="1800">
              <a:cs typeface="Arial" panose="020B0604020202020204" pitchFamily="34" charset="0"/>
            </a:endParaRPr>
          </a:p>
          <a:p>
            <a:pPr>
              <a:lnSpc>
                <a:spcPct val="200000"/>
              </a:lnSpc>
            </a:pPr>
            <a:endParaRPr lang="en-US" altLang="ko-KR">
              <a:latin typeface="Arial" panose="020B0604020202020204" pitchFamily="34" charset="0"/>
              <a:cs typeface="Arial" panose="020B0604020202020204" pitchFamily="34" charset="0"/>
            </a:endParaRPr>
          </a:p>
          <a:p>
            <a:endParaRPr lang="en-US" altLang="ko-KR">
              <a:latin typeface="Arial" panose="020B0604020202020204" pitchFamily="34" charset="0"/>
              <a:cs typeface="Arial" panose="020B0604020202020204" pitchFamily="34" charset="0"/>
            </a:endParaRPr>
          </a:p>
          <a:p>
            <a:endParaRPr lang="en-US" altLang="ko-KR">
              <a:latin typeface="Arial" panose="020B0604020202020204" pitchFamily="34" charset="0"/>
              <a:cs typeface="Arial" panose="020B0604020202020204" pitchFamily="34" charset="0"/>
            </a:endParaRPr>
          </a:p>
          <a:p>
            <a:endParaRPr lang="en-US" altLang="ko-KR" sz="1800">
              <a:solidFill>
                <a:schemeClr val="tx1"/>
              </a:solidFill>
              <a:latin typeface="Arial" panose="020B0604020202020204" pitchFamily="34" charset="0"/>
              <a:cs typeface="Arial" panose="020B0604020202020204" pitchFamily="34" charset="0"/>
            </a:endParaRPr>
          </a:p>
          <a:p>
            <a:endParaRPr lang="en-US" altLang="ko-KR" sz="1800">
              <a:solidFill>
                <a:schemeClr val="tx1"/>
              </a:solidFill>
              <a:latin typeface="Arial" panose="020B0604020202020204" pitchFamily="34" charset="0"/>
              <a:cs typeface="Arial" panose="020B0604020202020204" pitchFamily="34" charset="0"/>
            </a:endParaRPr>
          </a:p>
          <a:p>
            <a:endParaRPr lang="en-US" altLang="ko-KR" sz="1800">
              <a:solidFill>
                <a:schemeClr val="tx1"/>
              </a:solidFill>
              <a:latin typeface="Arial" panose="020B0604020202020204" pitchFamily="34" charset="0"/>
              <a:cs typeface="Arial" panose="020B0604020202020204" pitchFamily="34" charset="0"/>
            </a:endParaRPr>
          </a:p>
          <a:p>
            <a:r>
              <a:rPr lang="en-US" altLang="ko-KR" sz="1800">
                <a:solidFill>
                  <a:schemeClr val="tx1"/>
                </a:solidFill>
                <a:latin typeface="Arial" panose="020B0604020202020204" pitchFamily="34" charset="0"/>
                <a:cs typeface="Arial" panose="020B0604020202020204" pitchFamily="34" charset="0"/>
              </a:rPr>
              <a:t> </a:t>
            </a:r>
          </a:p>
          <a:p>
            <a:endParaRPr lang="en-US" altLang="ko-KR" sz="1800">
              <a:latin typeface="Arial" panose="020B0604020202020204" pitchFamily="34" charset="0"/>
              <a:cs typeface="Arial" panose="020B0604020202020204" pitchFamily="34" charset="0"/>
            </a:endParaRPr>
          </a:p>
          <a:p>
            <a:endParaRPr lang="en-US" altLang="ko-KR" sz="1800">
              <a:solidFill>
                <a:schemeClr val="tx1"/>
              </a:solidFill>
              <a:latin typeface="Arial" panose="020B0604020202020204" pitchFamily="34" charset="0"/>
              <a:cs typeface="Arial" panose="020B0604020202020204" pitchFamily="34" charset="0"/>
            </a:endParaRPr>
          </a:p>
          <a:p>
            <a:endParaRPr lang="en-AU" sz="1800"/>
          </a:p>
          <a:p>
            <a:pPr algn="l"/>
            <a:endParaRPr lang="en-AU" altLang="ko-KR" sz="1800">
              <a:solidFill>
                <a:schemeClr val="tx1"/>
              </a:solidFill>
            </a:endParaRPr>
          </a:p>
          <a:p>
            <a:endParaRPr lang="en-US" altLang="ko-KR" sz="1800">
              <a:solidFill>
                <a:schemeClr val="tx1"/>
              </a:solidFill>
            </a:endParaRPr>
          </a:p>
          <a:p>
            <a:pPr algn="l"/>
            <a:endParaRPr lang="en-AU" sz="1800"/>
          </a:p>
        </p:txBody>
      </p:sp>
      <p:sp>
        <p:nvSpPr>
          <p:cNvPr id="5" name="TextBox 4">
            <a:extLst>
              <a:ext uri="{FF2B5EF4-FFF2-40B4-BE49-F238E27FC236}">
                <a16:creationId xmlns:a16="http://schemas.microsoft.com/office/drawing/2014/main" id="{0D0A5B71-26C7-54EC-B58C-C7FADC0788CB}"/>
              </a:ext>
            </a:extLst>
          </p:cNvPr>
          <p:cNvSpPr txBox="1"/>
          <p:nvPr/>
        </p:nvSpPr>
        <p:spPr>
          <a:xfrm>
            <a:off x="1721934" y="1622429"/>
            <a:ext cx="4500238" cy="2776337"/>
          </a:xfrm>
          <a:prstGeom prst="rect">
            <a:avLst/>
          </a:prstGeom>
          <a:noFill/>
        </p:spPr>
        <p:txBody>
          <a:bodyPr wrap="square">
            <a:spAutoFit/>
          </a:bodyPr>
          <a:lstStyle/>
          <a:p>
            <a:pPr algn="l">
              <a:lnSpc>
                <a:spcPct val="200000"/>
              </a:lnSpc>
            </a:pPr>
            <a:r>
              <a:rPr lang="en-AU" altLang="ko-KR" sz="1800" dirty="0">
                <a:ea typeface="Malgun Gothic" panose="020B0503020000020004" pitchFamily="34" charset="-127"/>
              </a:rPr>
              <a:t>1,500</a:t>
            </a:r>
            <a:r>
              <a:rPr lang="ko-KR" altLang="en-US" sz="1800" dirty="0">
                <a:latin typeface="Malgun Gothic" panose="020B0503020000020004" pitchFamily="34" charset="-127"/>
                <a:ea typeface="Malgun Gothic" panose="020B0503020000020004" pitchFamily="34" charset="-127"/>
              </a:rPr>
              <a:t> </a:t>
            </a:r>
            <a:r>
              <a:rPr lang="ko-KR" altLang="en-US" sz="1800" dirty="0">
                <a:solidFill>
                  <a:schemeClr val="tx1"/>
                </a:solidFill>
                <a:latin typeface="Malgun Gothic" panose="020B0503020000020004" pitchFamily="34" charset="-127"/>
                <a:ea typeface="Malgun Gothic" panose="020B0503020000020004" pitchFamily="34" charset="-127"/>
              </a:rPr>
              <a:t>해주세요</a:t>
            </a:r>
            <a:r>
              <a:rPr lang="en-AU" altLang="ko-KR" sz="1800" dirty="0">
                <a:solidFill>
                  <a:schemeClr val="tx1"/>
                </a:solidFill>
                <a:latin typeface="Malgun Gothic" panose="020B0503020000020004" pitchFamily="34" charset="-127"/>
                <a:ea typeface="Malgun Gothic" panose="020B0503020000020004" pitchFamily="34" charset="-127"/>
              </a:rPr>
              <a:t>. Or </a:t>
            </a:r>
            <a:r>
              <a:rPr lang="ko-KR" altLang="en-US" sz="1800" dirty="0">
                <a:latin typeface="Malgun Gothic" panose="020B0503020000020004" pitchFamily="34" charset="-127"/>
                <a:ea typeface="Malgun Gothic" panose="020B0503020000020004" pitchFamily="34" charset="-127"/>
              </a:rPr>
              <a:t>천 오백 </a:t>
            </a:r>
            <a:r>
              <a:rPr lang="ko-KR" altLang="en-US" sz="1800" dirty="0">
                <a:solidFill>
                  <a:schemeClr val="tx1"/>
                </a:solidFill>
                <a:latin typeface="Malgun Gothic" panose="020B0503020000020004" pitchFamily="34" charset="-127"/>
                <a:ea typeface="Malgun Gothic" panose="020B0503020000020004" pitchFamily="34" charset="-127"/>
              </a:rPr>
              <a:t>해주세요</a:t>
            </a:r>
            <a:r>
              <a:rPr lang="en-AU" altLang="ko-KR" sz="1800" dirty="0">
                <a:solidFill>
                  <a:schemeClr val="tx1"/>
                </a:solidFill>
                <a:latin typeface="Malgun Gothic" panose="020B0503020000020004" pitchFamily="34" charset="-127"/>
                <a:ea typeface="Malgun Gothic" panose="020B0503020000020004" pitchFamily="34" charset="-127"/>
              </a:rPr>
              <a:t>.</a:t>
            </a:r>
          </a:p>
          <a:p>
            <a:pPr>
              <a:lnSpc>
                <a:spcPct val="200000"/>
              </a:lnSpc>
            </a:pPr>
            <a:r>
              <a:rPr lang="en-US" altLang="ko-KR" sz="1800" dirty="0"/>
              <a:t>4,200 </a:t>
            </a:r>
            <a:r>
              <a:rPr lang="ko-KR" altLang="en-US" sz="1800" dirty="0">
                <a:latin typeface="Malgun Gothic" panose="020B0503020000020004" pitchFamily="34" charset="-127"/>
                <a:ea typeface="Malgun Gothic" panose="020B0503020000020004" pitchFamily="34" charset="-127"/>
              </a:rPr>
              <a:t>해주세요</a:t>
            </a:r>
            <a:r>
              <a:rPr lang="en-AU" altLang="ko-KR" sz="1800" dirty="0">
                <a:latin typeface="Malgun Gothic" panose="020B0503020000020004" pitchFamily="34" charset="-127"/>
                <a:ea typeface="Malgun Gothic" panose="020B0503020000020004" pitchFamily="34" charset="-127"/>
              </a:rPr>
              <a:t>.</a:t>
            </a:r>
            <a:r>
              <a:rPr lang="en-US" altLang="ko-KR" sz="1800" dirty="0">
                <a:latin typeface="Malgun Gothic" panose="020B0503020000020004" pitchFamily="34" charset="-127"/>
                <a:ea typeface="Malgun Gothic" panose="020B0503020000020004" pitchFamily="34" charset="-127"/>
              </a:rPr>
              <a:t> Or </a:t>
            </a:r>
            <a:r>
              <a:rPr lang="ko-KR" altLang="en-US" sz="1800" dirty="0">
                <a:latin typeface="Malgun Gothic" panose="020B0503020000020004" pitchFamily="34" charset="-127"/>
                <a:ea typeface="Malgun Gothic" panose="020B0503020000020004" pitchFamily="34" charset="-127"/>
              </a:rPr>
              <a:t>사천 이백 해주세요</a:t>
            </a:r>
            <a:r>
              <a:rPr lang="en-AU" altLang="ko-KR" sz="1800" dirty="0">
                <a:latin typeface="Malgun Gothic" panose="020B0503020000020004" pitchFamily="34" charset="-127"/>
                <a:ea typeface="Malgun Gothic" panose="020B0503020000020004" pitchFamily="34" charset="-127"/>
              </a:rPr>
              <a:t>.</a:t>
            </a:r>
          </a:p>
          <a:p>
            <a:pPr>
              <a:lnSpc>
                <a:spcPct val="200000"/>
              </a:lnSpc>
            </a:pPr>
            <a:r>
              <a:rPr lang="en-AU" altLang="ko-KR" sz="1800" dirty="0">
                <a:cs typeface="Arial" panose="020B0604020202020204" pitchFamily="34" charset="0"/>
              </a:rPr>
              <a:t>3,500</a:t>
            </a:r>
            <a:r>
              <a:rPr lang="ko-KR" altLang="en-US" sz="1800" dirty="0"/>
              <a:t> </a:t>
            </a:r>
            <a:r>
              <a:rPr lang="ko-KR" altLang="en-US" sz="1800" dirty="0">
                <a:latin typeface="Malgun Gothic" panose="020B0503020000020004" pitchFamily="34" charset="-127"/>
                <a:ea typeface="Malgun Gothic" panose="020B0503020000020004" pitchFamily="34" charset="-127"/>
              </a:rPr>
              <a:t>해주세요</a:t>
            </a:r>
            <a:r>
              <a:rPr lang="en-AU" altLang="ko-KR" sz="1800" dirty="0">
                <a:latin typeface="Malgun Gothic" panose="020B0503020000020004" pitchFamily="34" charset="-127"/>
                <a:ea typeface="Malgun Gothic" panose="020B0503020000020004" pitchFamily="34" charset="-127"/>
              </a:rPr>
              <a:t>. Or </a:t>
            </a:r>
            <a:r>
              <a:rPr lang="ko-KR" altLang="en-US" sz="1800" dirty="0">
                <a:latin typeface="Malgun Gothic" panose="020B0503020000020004" pitchFamily="34" charset="-127"/>
                <a:ea typeface="Malgun Gothic" panose="020B0503020000020004" pitchFamily="34" charset="-127"/>
              </a:rPr>
              <a:t>삼천 오백 해주세요</a:t>
            </a:r>
            <a:r>
              <a:rPr lang="en-AU" altLang="ko-KR" sz="1800" dirty="0">
                <a:latin typeface="Malgun Gothic" panose="020B0503020000020004" pitchFamily="34" charset="-127"/>
                <a:ea typeface="Malgun Gothic" panose="020B0503020000020004" pitchFamily="34" charset="-127"/>
              </a:rPr>
              <a:t>.</a:t>
            </a:r>
          </a:p>
          <a:p>
            <a:pPr>
              <a:lnSpc>
                <a:spcPct val="200000"/>
              </a:lnSpc>
            </a:pPr>
            <a:r>
              <a:rPr lang="en-AU" altLang="ko-KR" sz="1800" dirty="0">
                <a:cs typeface="Arial" panose="020B0604020202020204" pitchFamily="34" charset="0"/>
              </a:rPr>
              <a:t>2,800</a:t>
            </a:r>
            <a:r>
              <a:rPr lang="en-AU" altLang="ko-KR" sz="1800" dirty="0"/>
              <a:t> </a:t>
            </a:r>
            <a:r>
              <a:rPr lang="ko-KR" altLang="en-US" sz="1800" dirty="0">
                <a:latin typeface="Malgun Gothic" panose="020B0503020000020004" pitchFamily="34" charset="-127"/>
                <a:ea typeface="Malgun Gothic" panose="020B0503020000020004" pitchFamily="34" charset="-127"/>
              </a:rPr>
              <a:t>해주세요 </a:t>
            </a:r>
            <a:r>
              <a:rPr lang="en-AU" altLang="ko-KR" sz="1800" dirty="0">
                <a:latin typeface="Malgun Gothic" panose="020B0503020000020004" pitchFamily="34" charset="-127"/>
                <a:ea typeface="Malgun Gothic" panose="020B0503020000020004" pitchFamily="34" charset="-127"/>
              </a:rPr>
              <a:t>. Or </a:t>
            </a:r>
            <a:r>
              <a:rPr lang="ko-KR" altLang="en-US" sz="1800" dirty="0">
                <a:latin typeface="Malgun Gothic" panose="020B0503020000020004" pitchFamily="34" charset="-127"/>
                <a:ea typeface="Malgun Gothic" panose="020B0503020000020004" pitchFamily="34" charset="-127"/>
              </a:rPr>
              <a:t>이천 팔백 해주세요</a:t>
            </a:r>
            <a:r>
              <a:rPr lang="en-AU" altLang="ko-KR" sz="1800" dirty="0">
                <a:latin typeface="Malgun Gothic" panose="020B0503020000020004" pitchFamily="34" charset="-127"/>
                <a:ea typeface="Malgun Gothic" panose="020B0503020000020004" pitchFamily="34" charset="-127"/>
              </a:rPr>
              <a:t>.</a:t>
            </a:r>
          </a:p>
          <a:p>
            <a:pPr>
              <a:lnSpc>
                <a:spcPct val="200000"/>
              </a:lnSpc>
            </a:pPr>
            <a:r>
              <a:rPr lang="en-AU" altLang="ko-KR" sz="1800" dirty="0">
                <a:cs typeface="Arial" panose="020B0604020202020204" pitchFamily="34" charset="0"/>
              </a:rPr>
              <a:t>900</a:t>
            </a:r>
            <a:r>
              <a:rPr lang="en-AU" altLang="ko-KR" sz="1800" dirty="0"/>
              <a:t> </a:t>
            </a:r>
            <a:r>
              <a:rPr lang="ko-KR" altLang="en-US" sz="1800" dirty="0">
                <a:latin typeface="Malgun Gothic" panose="020B0503020000020004" pitchFamily="34" charset="-127"/>
                <a:ea typeface="Malgun Gothic" panose="020B0503020000020004" pitchFamily="34" charset="-127"/>
              </a:rPr>
              <a:t>해주세요 </a:t>
            </a:r>
            <a:r>
              <a:rPr lang="en-AU" altLang="ko-KR" sz="1800" dirty="0">
                <a:latin typeface="Malgun Gothic" panose="020B0503020000020004" pitchFamily="34" charset="-127"/>
                <a:ea typeface="Malgun Gothic" panose="020B0503020000020004" pitchFamily="34" charset="-127"/>
              </a:rPr>
              <a:t>. Or </a:t>
            </a:r>
            <a:r>
              <a:rPr lang="ko-KR" altLang="en-US" sz="1800" dirty="0">
                <a:latin typeface="Malgun Gothic" panose="020B0503020000020004" pitchFamily="34" charset="-127"/>
                <a:ea typeface="Malgun Gothic" panose="020B0503020000020004" pitchFamily="34" charset="-127"/>
              </a:rPr>
              <a:t>구백 해주세요</a:t>
            </a:r>
            <a:r>
              <a:rPr lang="en-AU" altLang="ko-KR" sz="1800" dirty="0">
                <a:latin typeface="Malgun Gothic" panose="020B0503020000020004" pitchFamily="34" charset="-127"/>
                <a:ea typeface="Malgun Gothic" panose="020B0503020000020004" pitchFamily="34" charset="-127"/>
              </a:rPr>
              <a:t>.</a:t>
            </a:r>
            <a:endParaRPr lang="en-AU" altLang="ko-KR" sz="1800" dirty="0">
              <a:solidFill>
                <a:schemeClr val="tx1"/>
              </a:solidFill>
              <a:latin typeface="Malgun Gothic" panose="020B0503020000020004" pitchFamily="34" charset="-127"/>
              <a:ea typeface="Malgun Gothic" panose="020B0503020000020004" pitchFamily="34" charset="-127"/>
            </a:endParaRPr>
          </a:p>
        </p:txBody>
      </p:sp>
      <p:sp>
        <p:nvSpPr>
          <p:cNvPr id="3" name="슬라이드 번호 개체 틀 2">
            <a:extLst>
              <a:ext uri="{FF2B5EF4-FFF2-40B4-BE49-F238E27FC236}">
                <a16:creationId xmlns:a16="http://schemas.microsoft.com/office/drawing/2014/main" id="{350330F2-F6B8-BA82-AF18-D6654F7437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65922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D2029D94-F05B-F68F-A287-7E13DD1B5C02}"/>
              </a:ext>
            </a:extLst>
          </p:cNvPr>
          <p:cNvSpPr>
            <a:spLocks noGrp="1"/>
          </p:cNvSpPr>
          <p:nvPr>
            <p:ph type="title"/>
          </p:nvPr>
        </p:nvSpPr>
        <p:spPr/>
        <p:txBody>
          <a:bodyPr/>
          <a:lstStyle/>
          <a:p>
            <a:r>
              <a:rPr lang="en-US" altLang="ko-KR"/>
              <a:t>Accepting or rejecting a price</a:t>
            </a:r>
            <a:endParaRPr lang="ko-KR" altLang="en-US"/>
          </a:p>
        </p:txBody>
      </p:sp>
      <p:sp>
        <p:nvSpPr>
          <p:cNvPr id="11" name="텍스트 개체 틀 10">
            <a:extLst>
              <a:ext uri="{FF2B5EF4-FFF2-40B4-BE49-F238E27FC236}">
                <a16:creationId xmlns:a16="http://schemas.microsoft.com/office/drawing/2014/main" id="{ABD6FB67-E6AF-B9F8-4C5D-9C0E7CA3BE17}"/>
              </a:ext>
            </a:extLst>
          </p:cNvPr>
          <p:cNvSpPr>
            <a:spLocks noGrp="1"/>
          </p:cNvSpPr>
          <p:nvPr>
            <p:ph type="body" sz="quarter" idx="18"/>
          </p:nvPr>
        </p:nvSpPr>
        <p:spPr/>
        <p:txBody>
          <a:bodyPr/>
          <a:lstStyle/>
          <a:p>
            <a:r>
              <a:rPr lang="ko-KR" altLang="en-US" sz="2000">
                <a:latin typeface="Malgun Gothic" panose="020B0503020000020004" pitchFamily="34" charset="-127"/>
                <a:ea typeface="Malgun Gothic" panose="020B0503020000020004" pitchFamily="34" charset="-127"/>
              </a:rPr>
              <a:t>알겠어요</a:t>
            </a:r>
            <a:r>
              <a:rPr lang="en-US" altLang="ko-KR">
                <a:latin typeface="Malgun Gothic" panose="020B0503020000020004" pitchFamily="34" charset="-127"/>
                <a:ea typeface="Malgun Gothic" panose="020B0503020000020004" pitchFamily="34" charset="-127"/>
              </a:rPr>
              <a:t>!</a:t>
            </a:r>
            <a:endParaRPr lang="ko-KR" altLang="en-US">
              <a:latin typeface="Malgun Gothic" panose="020B0503020000020004" pitchFamily="34" charset="-127"/>
              <a:ea typeface="Malgun Gothic" panose="020B0503020000020004" pitchFamily="34" charset="-127"/>
            </a:endParaRPr>
          </a:p>
        </p:txBody>
      </p:sp>
      <p:sp>
        <p:nvSpPr>
          <p:cNvPr id="10" name="내용 개체 틀 9">
            <a:extLst>
              <a:ext uri="{FF2B5EF4-FFF2-40B4-BE49-F238E27FC236}">
                <a16:creationId xmlns:a16="http://schemas.microsoft.com/office/drawing/2014/main" id="{F76C0362-8422-892B-F0E5-CB7F84C1A567}"/>
              </a:ext>
            </a:extLst>
          </p:cNvPr>
          <p:cNvSpPr>
            <a:spLocks noGrp="1"/>
          </p:cNvSpPr>
          <p:nvPr>
            <p:ph idx="1"/>
          </p:nvPr>
        </p:nvSpPr>
        <p:spPr>
          <a:xfrm>
            <a:off x="360000" y="1620000"/>
            <a:ext cx="5508063" cy="519623"/>
          </a:xfrm>
        </p:spPr>
        <p:txBody>
          <a:bodyPr/>
          <a:lstStyle/>
          <a:p>
            <a:pPr>
              <a:lnSpc>
                <a:spcPct val="100000"/>
              </a:lnSpc>
            </a:pPr>
            <a:r>
              <a:rPr lang="en-US" altLang="ko-KR" dirty="0">
                <a:solidFill>
                  <a:srgbClr val="000000"/>
                </a:solidFill>
              </a:rPr>
              <a:t>The shopkeeper could accept the offer by saying:</a:t>
            </a:r>
          </a:p>
          <a:p>
            <a:endParaRPr lang="en-US" altLang="ko-KR" dirty="0"/>
          </a:p>
          <a:p>
            <a:endParaRPr lang="en-US" altLang="ko-KR" dirty="0"/>
          </a:p>
        </p:txBody>
      </p:sp>
      <p:sp>
        <p:nvSpPr>
          <p:cNvPr id="6" name="TextBox 5">
            <a:extLst>
              <a:ext uri="{FF2B5EF4-FFF2-40B4-BE49-F238E27FC236}">
                <a16:creationId xmlns:a16="http://schemas.microsoft.com/office/drawing/2014/main" id="{F94F81CE-E590-05AE-7A34-1897F0015BAE}"/>
              </a:ext>
            </a:extLst>
          </p:cNvPr>
          <p:cNvSpPr txBox="1"/>
          <p:nvPr/>
        </p:nvSpPr>
        <p:spPr>
          <a:xfrm>
            <a:off x="348000" y="3308811"/>
            <a:ext cx="3420918" cy="1200329"/>
          </a:xfrm>
          <a:prstGeom prst="rect">
            <a:avLst/>
          </a:prstGeom>
          <a:noFill/>
        </p:spPr>
        <p:txBody>
          <a:bodyPr wrap="square">
            <a:spAutoFit/>
          </a:bodyPr>
          <a:lstStyle/>
          <a:p>
            <a:r>
              <a:rPr lang="ko-KR" altLang="en-US"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알겠어요</a:t>
            </a:r>
            <a:r>
              <a:rPr lang="en-US" altLang="ko-KR" sz="1800" dirty="0">
                <a:solidFill>
                  <a:srgbClr val="000000"/>
                </a:solidFill>
                <a:ea typeface="Malgun Gothic" panose="020B0503020000020004" pitchFamily="34" charset="-127"/>
                <a:cs typeface="Arial" panose="020B0604020202020204" pitchFamily="34" charset="0"/>
              </a:rPr>
              <a:t>. </a:t>
            </a:r>
            <a:r>
              <a:rPr lang="en-US" altLang="ko-KR" sz="1800" i="1" dirty="0">
                <a:solidFill>
                  <a:srgbClr val="000000"/>
                </a:solidFill>
                <a:cs typeface="Arial" panose="020B0604020202020204" pitchFamily="34" charset="0"/>
              </a:rPr>
              <a:t>[</a:t>
            </a:r>
            <a:r>
              <a:rPr lang="en-US" altLang="ko-KR" sz="1800" dirty="0">
                <a:solidFill>
                  <a:srgbClr val="000000"/>
                </a:solidFill>
                <a:cs typeface="Arial" panose="020B0604020202020204" pitchFamily="34" charset="0"/>
              </a:rPr>
              <a:t>Price</a:t>
            </a:r>
            <a:r>
              <a:rPr lang="en-US" altLang="ko-KR" sz="1800" i="1" dirty="0">
                <a:solidFill>
                  <a:srgbClr val="000000"/>
                </a:solidFill>
                <a:cs typeface="Arial" panose="020B0604020202020204" pitchFamily="34" charset="0"/>
              </a:rPr>
              <a:t>] </a:t>
            </a:r>
            <a:r>
              <a:rPr lang="ko-KR" altLang="en-US"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돼요</a:t>
            </a:r>
            <a:r>
              <a:rPr lang="en-US" altLang="ko-KR"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 </a:t>
            </a:r>
          </a:p>
          <a:p>
            <a:r>
              <a:rPr lang="en-US" altLang="ko-KR" sz="1800" i="1" dirty="0">
                <a:latin typeface="+mj-lt"/>
                <a:cs typeface="Arial" panose="020B0604020202020204" pitchFamily="34" charset="0"/>
              </a:rPr>
              <a:t>al-</a:t>
            </a:r>
            <a:r>
              <a:rPr lang="en-US" altLang="ko-KR" sz="1800" i="1" dirty="0" err="1">
                <a:latin typeface="+mj-lt"/>
                <a:cs typeface="Arial" panose="020B0604020202020204" pitchFamily="34" charset="0"/>
              </a:rPr>
              <a:t>ge</a:t>
            </a:r>
            <a:r>
              <a:rPr lang="en-US" altLang="ko-KR" sz="1800" i="1" dirty="0">
                <a:latin typeface="+mj-lt"/>
                <a:cs typeface="Arial" panose="020B0604020202020204" pitchFamily="34" charset="0"/>
              </a:rPr>
              <a:t>-</a:t>
            </a:r>
            <a:r>
              <a:rPr lang="en-US" altLang="ko-KR" sz="1800" i="1" dirty="0" err="1">
                <a:latin typeface="+mj-lt"/>
                <a:cs typeface="Arial" panose="020B0604020202020204" pitchFamily="34" charset="0"/>
              </a:rPr>
              <a:t>sseo-yo</a:t>
            </a:r>
            <a:r>
              <a:rPr lang="en-US" altLang="ko-KR" sz="1800" i="1" dirty="0">
                <a:latin typeface="+mj-lt"/>
                <a:cs typeface="Arial" panose="020B0604020202020204" pitchFamily="34" charset="0"/>
              </a:rPr>
              <a:t>. [</a:t>
            </a:r>
            <a:r>
              <a:rPr lang="en-US" altLang="ko-KR" sz="1800" dirty="0">
                <a:latin typeface="+mj-lt"/>
                <a:cs typeface="Arial" panose="020B0604020202020204" pitchFamily="34" charset="0"/>
              </a:rPr>
              <a:t>Price</a:t>
            </a:r>
            <a:r>
              <a:rPr lang="en-US" altLang="ko-KR" sz="1800" i="1" dirty="0">
                <a:latin typeface="+mj-lt"/>
                <a:cs typeface="Arial" panose="020B0604020202020204" pitchFamily="34" charset="0"/>
              </a:rPr>
              <a:t>] </a:t>
            </a:r>
            <a:r>
              <a:rPr lang="en-US" altLang="ko-KR" sz="1800" i="1" dirty="0" err="1">
                <a:latin typeface="+mj-lt"/>
                <a:cs typeface="Arial" panose="020B0604020202020204" pitchFamily="34" charset="0"/>
              </a:rPr>
              <a:t>dwae</a:t>
            </a:r>
            <a:r>
              <a:rPr lang="en-US" altLang="ko-KR" sz="1800" i="1" dirty="0">
                <a:latin typeface="+mj-lt"/>
                <a:cs typeface="Arial" panose="020B0604020202020204" pitchFamily="34" charset="0"/>
              </a:rPr>
              <a:t> </a:t>
            </a:r>
            <a:r>
              <a:rPr lang="en-US" altLang="ko-KR" sz="1800" i="1" dirty="0" err="1">
                <a:latin typeface="+mj-lt"/>
                <a:cs typeface="Arial" panose="020B0604020202020204" pitchFamily="34" charset="0"/>
              </a:rPr>
              <a:t>yo</a:t>
            </a:r>
            <a:r>
              <a:rPr lang="en-US" altLang="ko-KR" sz="1800" i="1" dirty="0">
                <a:latin typeface="+mj-lt"/>
                <a:cs typeface="Arial" panose="020B0604020202020204" pitchFamily="34" charset="0"/>
              </a:rPr>
              <a:t>.</a:t>
            </a:r>
          </a:p>
          <a:p>
            <a:endParaRPr lang="en-US" altLang="ko-KR" sz="1800" dirty="0">
              <a:solidFill>
                <a:schemeClr val="bg1">
                  <a:lumMod val="65000"/>
                </a:schemeClr>
              </a:solidFill>
              <a:latin typeface="Arial" panose="020B0604020202020204" pitchFamily="34" charset="0"/>
              <a:cs typeface="Arial" panose="020B0604020202020204" pitchFamily="34" charset="0"/>
            </a:endParaRPr>
          </a:p>
          <a:p>
            <a:r>
              <a:rPr lang="en-AU" altLang="ko-KR" sz="1800" dirty="0">
                <a:solidFill>
                  <a:schemeClr val="accent1"/>
                </a:solidFill>
                <a:latin typeface="+mj-lt"/>
                <a:cs typeface="Arial" panose="020B0604020202020204" pitchFamily="34" charset="0"/>
              </a:rPr>
              <a:t>Okay. I can do [price].</a:t>
            </a:r>
            <a:endParaRPr lang="en-US" altLang="ko-KR" sz="1800" dirty="0">
              <a:solidFill>
                <a:schemeClr val="accent1"/>
              </a:solidFill>
              <a:latin typeface="+mj-lt"/>
              <a:cs typeface="Arial" panose="020B0604020202020204" pitchFamily="34" charset="0"/>
            </a:endParaRPr>
          </a:p>
        </p:txBody>
      </p:sp>
      <p:pic>
        <p:nvPicPr>
          <p:cNvPr id="18436" name="Picture 4" descr="A man indicating 'okay'.">
            <a:extLst>
              <a:ext uri="{FF2B5EF4-FFF2-40B4-BE49-F238E27FC236}">
                <a16:creationId xmlns:a16="http://schemas.microsoft.com/office/drawing/2014/main" id="{1E283887-2F33-FA80-F20F-B40C1406B6E1}"/>
              </a:ext>
              <a:ext uri="{C183D7F6-B498-43B3-948B-1728B52AA6E4}">
                <adec:decorative xmlns:adec="http://schemas.microsoft.com/office/drawing/2017/decorative" val="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26514" y="2883233"/>
            <a:ext cx="1884804" cy="2051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02C429-BFC4-80AC-3EF8-01B65321D6DD}"/>
              </a:ext>
            </a:extLst>
          </p:cNvPr>
          <p:cNvSpPr txBox="1"/>
          <p:nvPr/>
        </p:nvSpPr>
        <p:spPr>
          <a:xfrm>
            <a:off x="6456459" y="1620001"/>
            <a:ext cx="5375541" cy="513322"/>
          </a:xfrm>
          <a:prstGeom prst="rect">
            <a:avLst/>
          </a:prstGeom>
          <a:noFill/>
        </p:spPr>
        <p:txBody>
          <a:bodyPr wrap="square" lIns="0" tIns="0" rIns="0" bIns="0" rtlCol="0">
            <a:noAutofit/>
          </a:bodyPr>
          <a:lstStyle/>
          <a:p>
            <a:pPr algn="l"/>
            <a:r>
              <a:rPr lang="en-AU" sz="1800">
                <a:solidFill>
                  <a:srgbClr val="000000"/>
                </a:solidFill>
              </a:rPr>
              <a:t>Or the shopkeeper could reject the offer by saying: </a:t>
            </a:r>
          </a:p>
          <a:p>
            <a:pPr algn="l"/>
            <a:endParaRPr lang="en-AU" sz="1800"/>
          </a:p>
        </p:txBody>
      </p:sp>
      <p:sp>
        <p:nvSpPr>
          <p:cNvPr id="12" name="TextBox 11">
            <a:extLst>
              <a:ext uri="{FF2B5EF4-FFF2-40B4-BE49-F238E27FC236}">
                <a16:creationId xmlns:a16="http://schemas.microsoft.com/office/drawing/2014/main" id="{287ADB02-0A01-B76F-7D33-9ACB6EB0AE62}"/>
              </a:ext>
            </a:extLst>
          </p:cNvPr>
          <p:cNvSpPr txBox="1"/>
          <p:nvPr/>
        </p:nvSpPr>
        <p:spPr>
          <a:xfrm>
            <a:off x="6456459" y="3308811"/>
            <a:ext cx="2395125" cy="1200329"/>
          </a:xfrm>
          <a:prstGeom prst="rect">
            <a:avLst/>
          </a:prstGeom>
          <a:noFill/>
        </p:spPr>
        <p:txBody>
          <a:bodyPr wrap="square">
            <a:spAutoFit/>
          </a:bodyPr>
          <a:lstStyle/>
          <a:p>
            <a:r>
              <a:rPr lang="en-US" altLang="ko-KR" sz="1800" i="1" dirty="0">
                <a:solidFill>
                  <a:srgbClr val="000000"/>
                </a:solidFill>
                <a:cs typeface="Arial" panose="020B0604020202020204" pitchFamily="34" charset="0"/>
              </a:rPr>
              <a:t>[</a:t>
            </a:r>
            <a:r>
              <a:rPr lang="en-US" altLang="ko-KR" sz="1800" dirty="0">
                <a:solidFill>
                  <a:srgbClr val="000000"/>
                </a:solidFill>
                <a:cs typeface="Arial" panose="020B0604020202020204" pitchFamily="34" charset="0"/>
              </a:rPr>
              <a:t>price</a:t>
            </a:r>
            <a:r>
              <a:rPr lang="en-US" altLang="ko-KR" sz="1800" i="1" dirty="0">
                <a:solidFill>
                  <a:srgbClr val="000000"/>
                </a:solidFill>
                <a:cs typeface="Arial" panose="020B0604020202020204" pitchFamily="34" charset="0"/>
              </a:rPr>
              <a:t>]</a:t>
            </a:r>
            <a:r>
              <a:rPr lang="en-US" altLang="ko-KR" sz="1800" dirty="0">
                <a:solidFill>
                  <a:srgbClr val="000000"/>
                </a:solidFill>
                <a:cs typeface="Arial" panose="020B0604020202020204" pitchFamily="34" charset="0"/>
              </a:rPr>
              <a:t> </a:t>
            </a:r>
            <a:r>
              <a:rPr lang="ko-KR" altLang="en-US"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안돼요</a:t>
            </a:r>
            <a:r>
              <a:rPr lang="en-US" altLang="ko-KR"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a:t>
            </a:r>
          </a:p>
          <a:p>
            <a:r>
              <a:rPr lang="en-US" altLang="ko-KR" sz="1800" i="1" dirty="0">
                <a:latin typeface="+mj-lt"/>
                <a:cs typeface="Arial" panose="020B0604020202020204" pitchFamily="34" charset="0"/>
              </a:rPr>
              <a:t>[</a:t>
            </a:r>
            <a:r>
              <a:rPr lang="en-US" altLang="ko-KR" sz="1800" dirty="0">
                <a:latin typeface="+mj-lt"/>
                <a:cs typeface="Arial" panose="020B0604020202020204" pitchFamily="34" charset="0"/>
              </a:rPr>
              <a:t>price</a:t>
            </a:r>
            <a:r>
              <a:rPr lang="en-US" altLang="ko-KR" sz="1800" i="1" dirty="0">
                <a:latin typeface="+mj-lt"/>
                <a:cs typeface="Arial" panose="020B0604020202020204" pitchFamily="34" charset="0"/>
              </a:rPr>
              <a:t>] an-</a:t>
            </a:r>
            <a:r>
              <a:rPr lang="en-US" altLang="ko-KR" sz="1800" i="1" dirty="0" err="1">
                <a:latin typeface="+mj-lt"/>
                <a:cs typeface="Arial" panose="020B0604020202020204" pitchFamily="34" charset="0"/>
              </a:rPr>
              <a:t>dwae</a:t>
            </a:r>
            <a:r>
              <a:rPr lang="en-US" altLang="ko-KR" sz="1800" i="1" dirty="0">
                <a:latin typeface="+mj-lt"/>
                <a:cs typeface="Arial" panose="020B0604020202020204" pitchFamily="34" charset="0"/>
              </a:rPr>
              <a:t>-</a:t>
            </a:r>
            <a:r>
              <a:rPr lang="en-US" altLang="ko-KR" sz="1800" i="1" dirty="0" err="1">
                <a:latin typeface="+mj-lt"/>
                <a:cs typeface="Arial" panose="020B0604020202020204" pitchFamily="34" charset="0"/>
              </a:rPr>
              <a:t>yo</a:t>
            </a:r>
            <a:r>
              <a:rPr lang="en-US" altLang="ko-KR" sz="1800" dirty="0">
                <a:latin typeface="+mj-lt"/>
                <a:cs typeface="Arial" panose="020B0604020202020204" pitchFamily="34" charset="0"/>
              </a:rPr>
              <a:t>.</a:t>
            </a:r>
          </a:p>
          <a:p>
            <a:endParaRPr lang="en-US" altLang="ko-KR" sz="1800" dirty="0">
              <a:solidFill>
                <a:schemeClr val="bg1">
                  <a:lumMod val="65000"/>
                </a:schemeClr>
              </a:solidFill>
              <a:latin typeface="Arial" panose="020B0604020202020204" pitchFamily="34" charset="0"/>
              <a:cs typeface="Arial" panose="020B0604020202020204" pitchFamily="34" charset="0"/>
            </a:endParaRPr>
          </a:p>
          <a:p>
            <a:r>
              <a:rPr lang="ko-KR" altLang="en-US" sz="1800" dirty="0">
                <a:solidFill>
                  <a:srgbClr val="7030A0"/>
                </a:solidFill>
                <a:latin typeface="+mj-lt"/>
                <a:cs typeface="Arial" panose="020B0604020202020204" pitchFamily="34" charset="0"/>
              </a:rPr>
              <a:t> </a:t>
            </a:r>
            <a:r>
              <a:rPr lang="en-US" altLang="ko-KR" sz="1800" dirty="0">
                <a:solidFill>
                  <a:schemeClr val="accent1"/>
                </a:solidFill>
                <a:latin typeface="+mj-lt"/>
                <a:cs typeface="Arial" panose="020B0604020202020204" pitchFamily="34" charset="0"/>
              </a:rPr>
              <a:t>I can’t do [price].</a:t>
            </a:r>
          </a:p>
        </p:txBody>
      </p:sp>
      <p:pic>
        <p:nvPicPr>
          <p:cNvPr id="18434" name="Picture 2" descr="A woman indicating 'no'.">
            <a:extLst>
              <a:ext uri="{FF2B5EF4-FFF2-40B4-BE49-F238E27FC236}">
                <a16:creationId xmlns:a16="http://schemas.microsoft.com/office/drawing/2014/main" id="{7C32EE5D-5941-B9D5-ADAA-72531818CBDA}"/>
              </a:ext>
              <a:ext uri="{C183D7F6-B498-43B3-948B-1728B52AA6E4}">
                <adec:decorative xmlns:adec="http://schemas.microsoft.com/office/drawing/2017/decorative" val="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70971" y="2520257"/>
            <a:ext cx="1955715" cy="2414463"/>
          </a:xfrm>
          <a:prstGeom prst="rect">
            <a:avLst/>
          </a:prstGeom>
          <a:noFill/>
          <a:extLst>
            <a:ext uri="{909E8E84-426E-40DD-AFC4-6F175D3DCCD1}">
              <a14:hiddenFill xmlns:a14="http://schemas.microsoft.com/office/drawing/2010/main">
                <a:solidFill>
                  <a:srgbClr val="FFFFFF"/>
                </a:solidFill>
              </a14:hiddenFill>
            </a:ext>
          </a:extLst>
        </p:spPr>
      </p:pic>
      <p:sp>
        <p:nvSpPr>
          <p:cNvPr id="3" name="슬라이드 번호 개체 틀 2">
            <a:extLst>
              <a:ext uri="{FF2B5EF4-FFF2-40B4-BE49-F238E27FC236}">
                <a16:creationId xmlns:a16="http://schemas.microsoft.com/office/drawing/2014/main" id="{350330F2-F6B8-BA82-AF18-D6654F7437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97918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D2029D94-F05B-F68F-A287-7E13DD1B5C02}"/>
              </a:ext>
            </a:extLst>
          </p:cNvPr>
          <p:cNvSpPr>
            <a:spLocks noGrp="1"/>
          </p:cNvSpPr>
          <p:nvPr>
            <p:ph type="title"/>
          </p:nvPr>
        </p:nvSpPr>
        <p:spPr/>
        <p:txBody>
          <a:bodyPr/>
          <a:lstStyle/>
          <a:p>
            <a:r>
              <a:rPr lang="en-US" altLang="ko-KR"/>
              <a:t>I can/I can’t</a:t>
            </a:r>
            <a:endParaRPr lang="ko-KR" altLang="en-US"/>
          </a:p>
        </p:txBody>
      </p:sp>
      <p:sp>
        <p:nvSpPr>
          <p:cNvPr id="11" name="텍스트 개체 틀 10">
            <a:extLst>
              <a:ext uri="{FF2B5EF4-FFF2-40B4-BE49-F238E27FC236}">
                <a16:creationId xmlns:a16="http://schemas.microsoft.com/office/drawing/2014/main" id="{ABD6FB67-E6AF-B9F8-4C5D-9C0E7CA3BE17}"/>
              </a:ext>
            </a:extLst>
          </p:cNvPr>
          <p:cNvSpPr>
            <a:spLocks noGrp="1"/>
          </p:cNvSpPr>
          <p:nvPr>
            <p:ph type="body" sz="quarter" idx="18"/>
          </p:nvPr>
        </p:nvSpPr>
        <p:spPr/>
        <p:txBody>
          <a:bodyPr/>
          <a:lstStyle/>
          <a:p>
            <a:pPr>
              <a:lnSpc>
                <a:spcPct val="100000"/>
              </a:lnSpc>
            </a:pPr>
            <a:r>
              <a:rPr lang="ko-KR" altLang="en-US">
                <a:latin typeface="Malgun Gothic" panose="020B0503020000020004" pitchFamily="34" charset="-127"/>
                <a:ea typeface="Malgun Gothic" panose="020B0503020000020004" pitchFamily="34" charset="-127"/>
                <a:cs typeface="Arial" panose="020B0604020202020204" pitchFamily="34" charset="0"/>
              </a:rPr>
              <a:t>돼요</a:t>
            </a:r>
            <a:r>
              <a:rPr lang="en-AU" altLang="ko-KR">
                <a:latin typeface="Malgun Gothic" panose="020B0503020000020004" pitchFamily="34" charset="-127"/>
                <a:ea typeface="Malgun Gothic" panose="020B0503020000020004" pitchFamily="34" charset="-127"/>
                <a:cs typeface="Arial" panose="020B0604020202020204" pitchFamily="34" charset="0"/>
              </a:rPr>
              <a:t>/</a:t>
            </a:r>
            <a:r>
              <a:rPr lang="ko-KR" altLang="en-US">
                <a:latin typeface="Malgun Gothic" panose="020B0503020000020004" pitchFamily="34" charset="-127"/>
                <a:ea typeface="Malgun Gothic" panose="020B0503020000020004" pitchFamily="34" charset="-127"/>
                <a:cs typeface="Arial" panose="020B0604020202020204" pitchFamily="34" charset="0"/>
              </a:rPr>
              <a:t>안돼요</a:t>
            </a:r>
            <a:r>
              <a:rPr lang="en-AU" altLang="ko-KR">
                <a:latin typeface="Malgun Gothic" panose="020B0503020000020004" pitchFamily="34" charset="-127"/>
                <a:ea typeface="Malgun Gothic" panose="020B0503020000020004" pitchFamily="34" charset="-127"/>
              </a:rPr>
              <a:t>.</a:t>
            </a:r>
            <a:endParaRPr lang="en-US" altLang="ko-KR" sz="2000">
              <a:latin typeface="Malgun Gothic" panose="020B0503020000020004" pitchFamily="34" charset="-127"/>
              <a:ea typeface="Malgun Gothic" panose="020B0503020000020004" pitchFamily="34" charset="-127"/>
            </a:endParaRPr>
          </a:p>
        </p:txBody>
      </p:sp>
      <p:sp>
        <p:nvSpPr>
          <p:cNvPr id="2" name="TextBox 1">
            <a:extLst>
              <a:ext uri="{FF2B5EF4-FFF2-40B4-BE49-F238E27FC236}">
                <a16:creationId xmlns:a16="http://schemas.microsoft.com/office/drawing/2014/main" id="{D4247AA4-7C8B-D0C8-695B-67E5619DCDEB}"/>
              </a:ext>
            </a:extLst>
          </p:cNvPr>
          <p:cNvSpPr txBox="1"/>
          <p:nvPr/>
        </p:nvSpPr>
        <p:spPr>
          <a:xfrm>
            <a:off x="455195" y="1620000"/>
            <a:ext cx="1421313" cy="2776337"/>
          </a:xfrm>
          <a:prstGeom prst="rect">
            <a:avLst/>
          </a:prstGeom>
          <a:noFill/>
        </p:spPr>
        <p:txBody>
          <a:bodyPr wrap="square" lIns="0" tIns="0" rIns="0" bIns="0" rtlCol="0">
            <a:noAutofit/>
          </a:bodyPr>
          <a:lstStyle/>
          <a:p>
            <a:pPr algn="l">
              <a:lnSpc>
                <a:spcPct val="200000"/>
              </a:lnSpc>
            </a:pPr>
            <a:r>
              <a:rPr lang="en-AU" sz="1800">
                <a:solidFill>
                  <a:srgbClr val="020202"/>
                </a:solidFill>
              </a:rPr>
              <a:t>₩1,500? </a:t>
            </a:r>
            <a:r>
              <a:rPr lang="en-AU" sz="1800"/>
              <a:t>✔️ </a:t>
            </a:r>
          </a:p>
          <a:p>
            <a:pPr>
              <a:lnSpc>
                <a:spcPct val="200000"/>
              </a:lnSpc>
            </a:pPr>
            <a:r>
              <a:rPr lang="en-US" altLang="ko-KR" sz="1800">
                <a:solidFill>
                  <a:srgbClr val="000000"/>
                </a:solidFill>
                <a:latin typeface="Arial" panose="020B0604020202020204" pitchFamily="34" charset="0"/>
                <a:cs typeface="Arial" panose="020B0604020202020204" pitchFamily="34" charset="0"/>
              </a:rPr>
              <a:t>₩</a:t>
            </a:r>
            <a:r>
              <a:rPr lang="en-US" altLang="ko-KR" sz="1800">
                <a:solidFill>
                  <a:srgbClr val="000000"/>
                </a:solidFill>
                <a:cs typeface="Arial" panose="020B0604020202020204" pitchFamily="34" charset="0"/>
              </a:rPr>
              <a:t>4,200? </a:t>
            </a:r>
            <a:r>
              <a:rPr lang="en-AU" altLang="ko-KR" sz="1800">
                <a:latin typeface="Arial" panose="020B0604020202020204" pitchFamily="34" charset="0"/>
                <a:cs typeface="Arial" panose="020B0604020202020204" pitchFamily="34" charset="0"/>
              </a:rPr>
              <a:t>❌</a:t>
            </a:r>
            <a:endParaRPr lang="en-US" altLang="ko-KR" sz="1800">
              <a:latin typeface="Arial" panose="020B0604020202020204" pitchFamily="34" charset="0"/>
              <a:cs typeface="Arial" panose="020B0604020202020204" pitchFamily="34" charset="0"/>
            </a:endParaRPr>
          </a:p>
          <a:p>
            <a:pPr>
              <a:lnSpc>
                <a:spcPct val="200000"/>
              </a:lnSpc>
            </a:pPr>
            <a:r>
              <a:rPr lang="en-US" altLang="ko-KR" sz="1800">
                <a:solidFill>
                  <a:srgbClr val="000000"/>
                </a:solidFill>
                <a:latin typeface="Arial" panose="020B0604020202020204" pitchFamily="34" charset="0"/>
                <a:cs typeface="Arial" panose="020B0604020202020204" pitchFamily="34" charset="0"/>
              </a:rPr>
              <a:t>₩</a:t>
            </a:r>
            <a:r>
              <a:rPr lang="en-US" altLang="ko-KR" sz="1800">
                <a:solidFill>
                  <a:srgbClr val="000000"/>
                </a:solidFill>
                <a:cs typeface="Arial" panose="020B0604020202020204" pitchFamily="34" charset="0"/>
              </a:rPr>
              <a:t>3,500?</a:t>
            </a:r>
            <a:r>
              <a:rPr lang="en-AU" altLang="ko-KR" sz="1800">
                <a:solidFill>
                  <a:srgbClr val="000000"/>
                </a:solidFill>
                <a:cs typeface="Arial" panose="020B0604020202020204" pitchFamily="34" charset="0"/>
              </a:rPr>
              <a:t> </a:t>
            </a:r>
            <a:r>
              <a:rPr lang="en-AU" altLang="ko-KR" sz="1800">
                <a:latin typeface="Arial" panose="020B0604020202020204" pitchFamily="34" charset="0"/>
                <a:cs typeface="Arial" panose="020B0604020202020204" pitchFamily="34" charset="0"/>
              </a:rPr>
              <a:t>❌</a:t>
            </a:r>
            <a:endParaRPr lang="en-US" altLang="ko-KR" sz="1800">
              <a:latin typeface="Arial" panose="020B0604020202020204" pitchFamily="34" charset="0"/>
              <a:cs typeface="Arial" panose="020B0604020202020204" pitchFamily="34" charset="0"/>
            </a:endParaRPr>
          </a:p>
          <a:p>
            <a:pPr>
              <a:lnSpc>
                <a:spcPct val="200000"/>
              </a:lnSpc>
            </a:pPr>
            <a:r>
              <a:rPr lang="en-AU" altLang="ko-KR" sz="1800">
                <a:solidFill>
                  <a:srgbClr val="000000"/>
                </a:solidFill>
                <a:latin typeface="Arial" panose="020B0604020202020204" pitchFamily="34" charset="0"/>
                <a:cs typeface="Arial" panose="020B0604020202020204" pitchFamily="34" charset="0"/>
              </a:rPr>
              <a:t>₩</a:t>
            </a:r>
            <a:r>
              <a:rPr lang="en-AU" altLang="ko-KR" sz="1800">
                <a:solidFill>
                  <a:srgbClr val="000000"/>
                </a:solidFill>
                <a:cs typeface="Arial" panose="020B0604020202020204" pitchFamily="34" charset="0"/>
              </a:rPr>
              <a:t>2,800? </a:t>
            </a:r>
            <a:r>
              <a:rPr lang="en-AU" altLang="ko-KR" sz="1800">
                <a:latin typeface="Arial" panose="020B0604020202020204" pitchFamily="34" charset="0"/>
                <a:cs typeface="Arial" panose="020B0604020202020204" pitchFamily="34" charset="0"/>
              </a:rPr>
              <a:t>✔️</a:t>
            </a:r>
          </a:p>
          <a:p>
            <a:pPr>
              <a:lnSpc>
                <a:spcPct val="200000"/>
              </a:lnSpc>
            </a:pPr>
            <a:r>
              <a:rPr lang="en-AU" altLang="ko-KR" sz="1800">
                <a:solidFill>
                  <a:srgbClr val="000000"/>
                </a:solidFill>
                <a:latin typeface="Arial" panose="020B0604020202020204" pitchFamily="34" charset="0"/>
                <a:cs typeface="Arial" panose="020B0604020202020204" pitchFamily="34" charset="0"/>
              </a:rPr>
              <a:t>₩</a:t>
            </a:r>
            <a:r>
              <a:rPr lang="en-AU" altLang="ko-KR" sz="1800">
                <a:solidFill>
                  <a:srgbClr val="000000"/>
                </a:solidFill>
                <a:cs typeface="Arial" panose="020B0604020202020204" pitchFamily="34" charset="0"/>
              </a:rPr>
              <a:t>900? </a:t>
            </a:r>
            <a:r>
              <a:rPr lang="en-AU" altLang="ko-KR" sz="1800">
                <a:latin typeface="Arial" panose="020B0604020202020204" pitchFamily="34" charset="0"/>
                <a:cs typeface="Arial" panose="020B0604020202020204" pitchFamily="34" charset="0"/>
              </a:rPr>
              <a:t>✔️</a:t>
            </a:r>
            <a:endParaRPr lang="en-US" altLang="ko-KR" sz="1800">
              <a:latin typeface="Arial" panose="020B0604020202020204" pitchFamily="34" charset="0"/>
              <a:cs typeface="Arial" panose="020B0604020202020204" pitchFamily="34" charset="0"/>
            </a:endParaRPr>
          </a:p>
          <a:p>
            <a:endParaRPr lang="en-US" altLang="ko-KR">
              <a:latin typeface="Arial" panose="020B0604020202020204" pitchFamily="34" charset="0"/>
              <a:cs typeface="Arial" panose="020B0604020202020204" pitchFamily="34" charset="0"/>
            </a:endParaRPr>
          </a:p>
          <a:p>
            <a:endParaRPr lang="en-US" altLang="ko-KR" sz="1800">
              <a:solidFill>
                <a:schemeClr val="tx1"/>
              </a:solidFill>
              <a:latin typeface="Arial" panose="020B0604020202020204" pitchFamily="34" charset="0"/>
              <a:cs typeface="Arial" panose="020B0604020202020204" pitchFamily="34" charset="0"/>
            </a:endParaRPr>
          </a:p>
          <a:p>
            <a:endParaRPr lang="en-US" altLang="ko-KR" sz="1800">
              <a:solidFill>
                <a:schemeClr val="tx1"/>
              </a:solidFill>
              <a:latin typeface="Arial" panose="020B0604020202020204" pitchFamily="34" charset="0"/>
              <a:cs typeface="Arial" panose="020B0604020202020204" pitchFamily="34" charset="0"/>
            </a:endParaRPr>
          </a:p>
          <a:p>
            <a:endParaRPr lang="en-US" altLang="ko-KR" sz="1800">
              <a:solidFill>
                <a:schemeClr val="tx1"/>
              </a:solidFill>
              <a:latin typeface="Arial" panose="020B0604020202020204" pitchFamily="34" charset="0"/>
              <a:cs typeface="Arial" panose="020B0604020202020204" pitchFamily="34" charset="0"/>
            </a:endParaRPr>
          </a:p>
          <a:p>
            <a:r>
              <a:rPr lang="en-US" altLang="ko-KR" sz="1800">
                <a:solidFill>
                  <a:schemeClr val="tx1"/>
                </a:solidFill>
                <a:latin typeface="Arial" panose="020B0604020202020204" pitchFamily="34" charset="0"/>
                <a:cs typeface="Arial" panose="020B0604020202020204" pitchFamily="34" charset="0"/>
              </a:rPr>
              <a:t> </a:t>
            </a:r>
          </a:p>
          <a:p>
            <a:endParaRPr lang="en-US" altLang="ko-KR" sz="1800">
              <a:latin typeface="Arial" panose="020B0604020202020204" pitchFamily="34" charset="0"/>
              <a:cs typeface="Arial" panose="020B0604020202020204" pitchFamily="34" charset="0"/>
            </a:endParaRPr>
          </a:p>
          <a:p>
            <a:endParaRPr lang="en-US" altLang="ko-KR" sz="1800">
              <a:solidFill>
                <a:schemeClr val="tx1"/>
              </a:solidFill>
              <a:latin typeface="Arial" panose="020B0604020202020204" pitchFamily="34" charset="0"/>
              <a:cs typeface="Arial" panose="020B0604020202020204" pitchFamily="34" charset="0"/>
            </a:endParaRPr>
          </a:p>
          <a:p>
            <a:endParaRPr lang="en-AU" sz="1800"/>
          </a:p>
          <a:p>
            <a:pPr algn="l"/>
            <a:endParaRPr lang="en-AU" altLang="ko-KR" sz="1800">
              <a:solidFill>
                <a:schemeClr val="tx1"/>
              </a:solidFill>
            </a:endParaRPr>
          </a:p>
          <a:p>
            <a:endParaRPr lang="en-US" altLang="ko-KR" sz="1800">
              <a:solidFill>
                <a:schemeClr val="tx1"/>
              </a:solidFill>
            </a:endParaRPr>
          </a:p>
          <a:p>
            <a:pPr algn="l"/>
            <a:endParaRPr lang="en-AU" sz="1800"/>
          </a:p>
        </p:txBody>
      </p:sp>
      <p:sp>
        <p:nvSpPr>
          <p:cNvPr id="5" name="TextBox 4">
            <a:extLst>
              <a:ext uri="{FF2B5EF4-FFF2-40B4-BE49-F238E27FC236}">
                <a16:creationId xmlns:a16="http://schemas.microsoft.com/office/drawing/2014/main" id="{0D0A5B71-26C7-54EC-B58C-C7FADC0788CB}"/>
              </a:ext>
            </a:extLst>
          </p:cNvPr>
          <p:cNvSpPr txBox="1"/>
          <p:nvPr/>
        </p:nvSpPr>
        <p:spPr>
          <a:xfrm>
            <a:off x="2170904" y="1582683"/>
            <a:ext cx="4508194" cy="2776337"/>
          </a:xfrm>
          <a:prstGeom prst="rect">
            <a:avLst/>
          </a:prstGeom>
          <a:noFill/>
        </p:spPr>
        <p:txBody>
          <a:bodyPr wrap="square">
            <a:spAutoFit/>
          </a:bodyPr>
          <a:lstStyle/>
          <a:p>
            <a:pPr>
              <a:lnSpc>
                <a:spcPct val="200000"/>
              </a:lnSpc>
            </a:pPr>
            <a:r>
              <a:rPr lang="en-US" altLang="ko-KR" sz="1800" dirty="0">
                <a:solidFill>
                  <a:srgbClr val="070809"/>
                </a:solidFill>
                <a:ea typeface="Malgun Gothic" panose="020B0503020000020004" pitchFamily="34" charset="-127"/>
                <a:cs typeface="Arial" panose="020B0604020202020204" pitchFamily="34" charset="0"/>
              </a:rPr>
              <a:t>1,500</a:t>
            </a:r>
            <a:r>
              <a:rPr lang="ko-KR" altLang="en-US" sz="1800" dirty="0">
                <a:solidFill>
                  <a:srgbClr val="070809"/>
                </a:solidFill>
                <a:latin typeface="Malgun Gothic" panose="020B0503020000020004" pitchFamily="34" charset="-127"/>
                <a:ea typeface="Malgun Gothic" panose="020B0503020000020004" pitchFamily="34" charset="-127"/>
                <a:cs typeface="Arial" panose="020B0604020202020204" pitchFamily="34" charset="0"/>
              </a:rPr>
              <a:t>원</a:t>
            </a:r>
            <a:r>
              <a:rPr lang="en-US" altLang="ko-KR" sz="1800" dirty="0">
                <a:solidFill>
                  <a:srgbClr val="070809"/>
                </a:solidFill>
                <a:latin typeface="Malgun Gothic" panose="020B0503020000020004" pitchFamily="34" charset="-127"/>
                <a:ea typeface="Malgun Gothic" panose="020B0503020000020004" pitchFamily="34" charset="-127"/>
                <a:cs typeface="Arial" panose="020B0604020202020204" pitchFamily="34" charset="0"/>
              </a:rPr>
              <a:t> </a:t>
            </a:r>
            <a:r>
              <a:rPr lang="ko-KR" altLang="en-US" sz="1800" dirty="0">
                <a:solidFill>
                  <a:srgbClr val="070809"/>
                </a:solidFill>
                <a:latin typeface="Malgun Gothic" panose="020B0503020000020004" pitchFamily="34" charset="-127"/>
                <a:ea typeface="Malgun Gothic" panose="020B0503020000020004" pitchFamily="34" charset="-127"/>
                <a:cs typeface="Arial" panose="020B0604020202020204" pitchFamily="34" charset="0"/>
              </a:rPr>
              <a:t>돼요</a:t>
            </a:r>
            <a:r>
              <a:rPr lang="en-AU" altLang="ko-KR" sz="1800" dirty="0">
                <a:solidFill>
                  <a:srgbClr val="070809"/>
                </a:solidFill>
                <a:latin typeface="Malgun Gothic" panose="020B0503020000020004" pitchFamily="34" charset="-127"/>
                <a:ea typeface="Malgun Gothic" panose="020B0503020000020004" pitchFamily="34" charset="-127"/>
                <a:cs typeface="Arial" panose="020B0604020202020204" pitchFamily="34" charset="0"/>
              </a:rPr>
              <a:t>. </a:t>
            </a:r>
            <a:r>
              <a:rPr lang="en-AU" altLang="ko-KR" sz="1800" dirty="0">
                <a:solidFill>
                  <a:srgbClr val="070809"/>
                </a:solidFill>
                <a:ea typeface="Malgun Gothic" panose="020B0503020000020004" pitchFamily="34" charset="-127"/>
              </a:rPr>
              <a:t>Or</a:t>
            </a:r>
            <a:r>
              <a:rPr lang="en-AU" altLang="ko-KR" sz="1800" dirty="0">
                <a:solidFill>
                  <a:srgbClr val="070809"/>
                </a:solidFill>
                <a:latin typeface="Malgun Gothic" panose="020B0503020000020004" pitchFamily="34" charset="-127"/>
                <a:ea typeface="Malgun Gothic" panose="020B0503020000020004" pitchFamily="34" charset="-127"/>
              </a:rPr>
              <a:t> </a:t>
            </a:r>
            <a:r>
              <a:rPr lang="ko-KR" altLang="en-US" sz="1800" dirty="0">
                <a:solidFill>
                  <a:srgbClr val="070809"/>
                </a:solidFill>
                <a:latin typeface="Malgun Gothic" panose="020B0503020000020004" pitchFamily="34" charset="-127"/>
                <a:ea typeface="Malgun Gothic" panose="020B0503020000020004" pitchFamily="34" charset="-127"/>
                <a:cs typeface="Arial" panose="020B0604020202020204" pitchFamily="34" charset="0"/>
              </a:rPr>
              <a:t> </a:t>
            </a:r>
            <a:r>
              <a:rPr lang="ko-KR" altLang="en-US" sz="1800" dirty="0">
                <a:solidFill>
                  <a:srgbClr val="070809"/>
                </a:solidFill>
                <a:latin typeface="Malgun Gothic" panose="020B0503020000020004" pitchFamily="34" charset="-127"/>
                <a:ea typeface="Malgun Gothic" panose="020B0503020000020004" pitchFamily="34" charset="-127"/>
              </a:rPr>
              <a:t>천오백 원 </a:t>
            </a:r>
            <a:r>
              <a:rPr lang="ko-KR" altLang="en-US" sz="1800" dirty="0">
                <a:solidFill>
                  <a:srgbClr val="070809"/>
                </a:solidFill>
                <a:latin typeface="Malgun Gothic" panose="020B0503020000020004" pitchFamily="34" charset="-127"/>
                <a:ea typeface="Malgun Gothic" panose="020B0503020000020004" pitchFamily="34" charset="-127"/>
                <a:cs typeface="Arial" panose="020B0604020202020204" pitchFamily="34" charset="0"/>
              </a:rPr>
              <a:t>돼요</a:t>
            </a:r>
            <a:r>
              <a:rPr lang="en-AU" altLang="ko-KR" sz="1800" dirty="0">
                <a:solidFill>
                  <a:srgbClr val="070809"/>
                </a:solidFill>
                <a:latin typeface="Malgun Gothic" panose="020B0503020000020004" pitchFamily="34" charset="-127"/>
                <a:ea typeface="Malgun Gothic" panose="020B0503020000020004" pitchFamily="34" charset="-127"/>
              </a:rPr>
              <a:t>.</a:t>
            </a:r>
          </a:p>
          <a:p>
            <a:pPr>
              <a:lnSpc>
                <a:spcPct val="200000"/>
              </a:lnSpc>
            </a:pPr>
            <a:r>
              <a:rPr lang="en-US" altLang="ko-KR" sz="1800" dirty="0">
                <a:solidFill>
                  <a:srgbClr val="000000"/>
                </a:solidFill>
                <a:cs typeface="Arial" panose="020B0604020202020204" pitchFamily="34" charset="0"/>
              </a:rPr>
              <a:t>4,200</a:t>
            </a:r>
            <a:r>
              <a:rPr lang="ko-KR" altLang="en-US" sz="1800" dirty="0">
                <a:solidFill>
                  <a:srgbClr val="000000"/>
                </a:solidFill>
                <a:latin typeface="Malgun Gothic" panose="020B0503020000020004" pitchFamily="34" charset="-127"/>
                <a:ea typeface="Malgun Gothic" panose="020B0503020000020004" pitchFamily="34" charset="-127"/>
              </a:rPr>
              <a:t>원</a:t>
            </a:r>
            <a:r>
              <a:rPr lang="en-US" altLang="ko-KR" sz="1800" dirty="0">
                <a:solidFill>
                  <a:srgbClr val="000000"/>
                </a:solidFill>
                <a:latin typeface="Malgun Gothic" panose="020B0503020000020004" pitchFamily="34" charset="-127"/>
                <a:ea typeface="Malgun Gothic" panose="020B0503020000020004" pitchFamily="34" charset="-127"/>
              </a:rPr>
              <a:t> </a:t>
            </a:r>
            <a:r>
              <a:rPr lang="ko-KR" altLang="en-US"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안 돼요</a:t>
            </a:r>
            <a:r>
              <a:rPr lang="en-AU" altLang="ko-KR"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a:t>
            </a:r>
            <a:r>
              <a:rPr lang="en-US" altLang="ko-KR" sz="1800" dirty="0">
                <a:solidFill>
                  <a:srgbClr val="000000"/>
                </a:solidFill>
                <a:latin typeface="Malgun Gothic" panose="020B0503020000020004" pitchFamily="34" charset="-127"/>
                <a:ea typeface="Malgun Gothic" panose="020B0503020000020004" pitchFamily="34" charset="-127"/>
              </a:rPr>
              <a:t> </a:t>
            </a:r>
            <a:r>
              <a:rPr lang="en-US" altLang="ko-KR" sz="1800" dirty="0">
                <a:solidFill>
                  <a:srgbClr val="000000"/>
                </a:solidFill>
                <a:ea typeface="Malgun Gothic" panose="020B0503020000020004" pitchFamily="34" charset="-127"/>
              </a:rPr>
              <a:t>Or</a:t>
            </a:r>
            <a:r>
              <a:rPr lang="en-US" altLang="ko-KR" sz="1800" dirty="0">
                <a:solidFill>
                  <a:srgbClr val="000000"/>
                </a:solidFill>
                <a:latin typeface="Malgun Gothic" panose="020B0503020000020004" pitchFamily="34" charset="-127"/>
                <a:ea typeface="Malgun Gothic" panose="020B0503020000020004" pitchFamily="34" charset="-127"/>
              </a:rPr>
              <a:t> </a:t>
            </a:r>
            <a:r>
              <a:rPr lang="ko-KR" altLang="en-US" sz="1800" dirty="0">
                <a:solidFill>
                  <a:srgbClr val="000000"/>
                </a:solidFill>
                <a:latin typeface="Malgun Gothic" panose="020B0503020000020004" pitchFamily="34" charset="-127"/>
                <a:ea typeface="Malgun Gothic" panose="020B0503020000020004" pitchFamily="34" charset="-127"/>
              </a:rPr>
              <a:t>사천 이백원 </a:t>
            </a:r>
            <a:r>
              <a:rPr lang="ko-KR" altLang="en-US"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안 돼요</a:t>
            </a:r>
            <a:r>
              <a:rPr lang="en-AU" altLang="ko-KR"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a:t>
            </a:r>
          </a:p>
          <a:p>
            <a:pPr>
              <a:lnSpc>
                <a:spcPct val="200000"/>
              </a:lnSpc>
            </a:pPr>
            <a:r>
              <a:rPr lang="en-AU" altLang="ko-KR" sz="1800" dirty="0">
                <a:solidFill>
                  <a:srgbClr val="000000"/>
                </a:solidFill>
              </a:rPr>
              <a:t>3,500</a:t>
            </a:r>
            <a:r>
              <a:rPr lang="ko-KR" altLang="en-US" sz="1800" dirty="0">
                <a:solidFill>
                  <a:srgbClr val="000000"/>
                </a:solidFill>
                <a:latin typeface="Malgun Gothic" panose="020B0503020000020004" pitchFamily="34" charset="-127"/>
                <a:ea typeface="Malgun Gothic" panose="020B0503020000020004" pitchFamily="34" charset="-127"/>
              </a:rPr>
              <a:t>원 </a:t>
            </a:r>
            <a:r>
              <a:rPr lang="ko-KR" altLang="en-US"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안 돼요</a:t>
            </a:r>
            <a:r>
              <a:rPr lang="en-AU" altLang="ko-KR" sz="1800" dirty="0">
                <a:solidFill>
                  <a:srgbClr val="000000"/>
                </a:solidFill>
                <a:latin typeface="Malgun Gothic" panose="020B0503020000020004" pitchFamily="34" charset="-127"/>
                <a:ea typeface="Malgun Gothic" panose="020B0503020000020004" pitchFamily="34" charset="-127"/>
              </a:rPr>
              <a:t>. </a:t>
            </a:r>
            <a:r>
              <a:rPr lang="en-AU" altLang="ko-KR" sz="1800" dirty="0">
                <a:solidFill>
                  <a:srgbClr val="000000"/>
                </a:solidFill>
                <a:ea typeface="Malgun Gothic" panose="020B0503020000020004" pitchFamily="34" charset="-127"/>
              </a:rPr>
              <a:t>Or</a:t>
            </a:r>
            <a:r>
              <a:rPr lang="en-AU" altLang="ko-KR" sz="1800" dirty="0">
                <a:solidFill>
                  <a:srgbClr val="000000"/>
                </a:solidFill>
                <a:latin typeface="Malgun Gothic" panose="020B0503020000020004" pitchFamily="34" charset="-127"/>
                <a:ea typeface="Malgun Gothic" panose="020B0503020000020004" pitchFamily="34" charset="-127"/>
              </a:rPr>
              <a:t> </a:t>
            </a:r>
            <a:r>
              <a:rPr lang="ko-KR" altLang="en-US" sz="1800" dirty="0">
                <a:solidFill>
                  <a:srgbClr val="000000"/>
                </a:solidFill>
                <a:latin typeface="Malgun Gothic" panose="020B0503020000020004" pitchFamily="34" charset="-127"/>
                <a:ea typeface="Malgun Gothic" panose="020B0503020000020004" pitchFamily="34" charset="-127"/>
              </a:rPr>
              <a:t>삼천오백 원 </a:t>
            </a:r>
            <a:r>
              <a:rPr lang="ko-KR" altLang="en-US"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안 돼요</a:t>
            </a:r>
            <a:r>
              <a:rPr lang="en-AU" altLang="ko-KR" sz="1800" dirty="0">
                <a:solidFill>
                  <a:srgbClr val="000000"/>
                </a:solidFill>
                <a:latin typeface="Malgun Gothic" panose="020B0503020000020004" pitchFamily="34" charset="-127"/>
                <a:ea typeface="Malgun Gothic" panose="020B0503020000020004" pitchFamily="34" charset="-127"/>
              </a:rPr>
              <a:t>.</a:t>
            </a:r>
          </a:p>
          <a:p>
            <a:pPr>
              <a:lnSpc>
                <a:spcPct val="200000"/>
              </a:lnSpc>
            </a:pPr>
            <a:r>
              <a:rPr lang="en-AU" altLang="ko-KR" sz="1800" dirty="0">
                <a:solidFill>
                  <a:srgbClr val="040404"/>
                </a:solidFill>
              </a:rPr>
              <a:t>2,800</a:t>
            </a:r>
            <a:r>
              <a:rPr lang="ko-KR" altLang="en-US" sz="1800" dirty="0">
                <a:solidFill>
                  <a:srgbClr val="040404"/>
                </a:solidFill>
                <a:latin typeface="Malgun Gothic" panose="020B0503020000020004" pitchFamily="34" charset="-127"/>
                <a:ea typeface="Malgun Gothic" panose="020B0503020000020004" pitchFamily="34" charset="-127"/>
              </a:rPr>
              <a:t>원 </a:t>
            </a:r>
            <a:r>
              <a:rPr lang="ko-KR" altLang="en-US" sz="1800" dirty="0">
                <a:solidFill>
                  <a:srgbClr val="040404"/>
                </a:solidFill>
                <a:latin typeface="Malgun Gothic" panose="020B0503020000020004" pitchFamily="34" charset="-127"/>
                <a:ea typeface="Malgun Gothic" panose="020B0503020000020004" pitchFamily="34" charset="-127"/>
                <a:cs typeface="Arial" panose="020B0604020202020204" pitchFamily="34" charset="0"/>
              </a:rPr>
              <a:t>돼요</a:t>
            </a:r>
            <a:r>
              <a:rPr lang="en-AU" altLang="ko-KR" sz="1800" dirty="0">
                <a:solidFill>
                  <a:srgbClr val="040404"/>
                </a:solidFill>
                <a:latin typeface="Malgun Gothic" panose="020B0503020000020004" pitchFamily="34" charset="-127"/>
                <a:ea typeface="Malgun Gothic" panose="020B0503020000020004" pitchFamily="34" charset="-127"/>
                <a:cs typeface="Arial" panose="020B0604020202020204" pitchFamily="34" charset="0"/>
              </a:rPr>
              <a:t>. </a:t>
            </a:r>
            <a:r>
              <a:rPr lang="en-AU" altLang="ko-KR" sz="1800" dirty="0">
                <a:solidFill>
                  <a:srgbClr val="040404"/>
                </a:solidFill>
                <a:ea typeface="Malgun Gothic" panose="020B0503020000020004" pitchFamily="34" charset="-127"/>
              </a:rPr>
              <a:t>Or</a:t>
            </a:r>
            <a:r>
              <a:rPr lang="en-AU" altLang="ko-KR" sz="1800" dirty="0">
                <a:solidFill>
                  <a:srgbClr val="040404"/>
                </a:solidFill>
                <a:latin typeface="Malgun Gothic" panose="020B0503020000020004" pitchFamily="34" charset="-127"/>
                <a:ea typeface="Malgun Gothic" panose="020B0503020000020004" pitchFamily="34" charset="-127"/>
              </a:rPr>
              <a:t> </a:t>
            </a:r>
            <a:r>
              <a:rPr lang="ko-KR" altLang="en-US" sz="1800" dirty="0">
                <a:solidFill>
                  <a:srgbClr val="040404"/>
                </a:solidFill>
                <a:latin typeface="Malgun Gothic" panose="020B0503020000020004" pitchFamily="34" charset="-127"/>
                <a:ea typeface="Malgun Gothic" panose="020B0503020000020004" pitchFamily="34" charset="-127"/>
              </a:rPr>
              <a:t>이천팔백 원 </a:t>
            </a:r>
            <a:r>
              <a:rPr lang="ko-KR" altLang="en-US" sz="1800" dirty="0">
                <a:solidFill>
                  <a:srgbClr val="040404"/>
                </a:solidFill>
                <a:latin typeface="Malgun Gothic" panose="020B0503020000020004" pitchFamily="34" charset="-127"/>
                <a:ea typeface="Malgun Gothic" panose="020B0503020000020004" pitchFamily="34" charset="-127"/>
                <a:cs typeface="Arial" panose="020B0604020202020204" pitchFamily="34" charset="0"/>
              </a:rPr>
              <a:t>돼요</a:t>
            </a:r>
            <a:r>
              <a:rPr lang="en-AU" altLang="ko-KR" sz="1800" dirty="0">
                <a:solidFill>
                  <a:srgbClr val="040404"/>
                </a:solidFill>
                <a:latin typeface="Malgun Gothic" panose="020B0503020000020004" pitchFamily="34" charset="-127"/>
                <a:ea typeface="Malgun Gothic" panose="020B0503020000020004" pitchFamily="34" charset="-127"/>
              </a:rPr>
              <a:t>.</a:t>
            </a:r>
          </a:p>
          <a:p>
            <a:pPr>
              <a:lnSpc>
                <a:spcPct val="200000"/>
              </a:lnSpc>
            </a:pPr>
            <a:r>
              <a:rPr lang="en-AU" altLang="ko-KR" sz="1800" dirty="0">
                <a:solidFill>
                  <a:srgbClr val="000000"/>
                </a:solidFill>
              </a:rPr>
              <a:t>900</a:t>
            </a:r>
            <a:r>
              <a:rPr lang="ko-KR" altLang="en-US" sz="1800" dirty="0">
                <a:solidFill>
                  <a:srgbClr val="000000"/>
                </a:solidFill>
                <a:latin typeface="Arial" panose="020B0604020202020204" pitchFamily="34" charset="0"/>
              </a:rPr>
              <a:t>원</a:t>
            </a:r>
            <a:r>
              <a:rPr lang="en-AU" altLang="ko-KR" sz="1800" dirty="0">
                <a:solidFill>
                  <a:srgbClr val="000000"/>
                </a:solidFill>
                <a:latin typeface="Arial" panose="020B0604020202020204" pitchFamily="34" charset="0"/>
              </a:rPr>
              <a:t> </a:t>
            </a:r>
            <a:r>
              <a:rPr lang="ko-KR" altLang="en-US" sz="1800" dirty="0">
                <a:solidFill>
                  <a:srgbClr val="000000"/>
                </a:solidFill>
                <a:latin typeface="Arial" panose="020B0604020202020204" pitchFamily="34" charset="0"/>
                <a:cs typeface="Arial" panose="020B0604020202020204" pitchFamily="34" charset="0"/>
              </a:rPr>
              <a:t>돼요</a:t>
            </a:r>
            <a:r>
              <a:rPr lang="en-AU" altLang="ko-KR" sz="1800" dirty="0">
                <a:solidFill>
                  <a:srgbClr val="000000"/>
                </a:solidFill>
                <a:latin typeface="Arial" panose="020B0604020202020204" pitchFamily="34" charset="0"/>
              </a:rPr>
              <a:t>. </a:t>
            </a:r>
            <a:r>
              <a:rPr lang="en-AU" altLang="ko-KR" sz="1800" dirty="0">
                <a:solidFill>
                  <a:srgbClr val="000000"/>
                </a:solidFill>
              </a:rPr>
              <a:t>Or </a:t>
            </a:r>
            <a:r>
              <a:rPr lang="ko-KR" altLang="en-US" sz="1800" dirty="0">
                <a:solidFill>
                  <a:srgbClr val="000000"/>
                </a:solidFill>
                <a:latin typeface="Arial" panose="020B0604020202020204" pitchFamily="34" charset="0"/>
              </a:rPr>
              <a:t>구백 원 </a:t>
            </a:r>
            <a:r>
              <a:rPr lang="ko-KR" altLang="en-US" sz="1800" dirty="0">
                <a:solidFill>
                  <a:srgbClr val="000000"/>
                </a:solidFill>
                <a:latin typeface="Arial" panose="020B0604020202020204" pitchFamily="34" charset="0"/>
                <a:cs typeface="Arial" panose="020B0604020202020204" pitchFamily="34" charset="0"/>
              </a:rPr>
              <a:t>돼요</a:t>
            </a:r>
            <a:r>
              <a:rPr lang="en-AU" altLang="ko-KR" sz="1800" dirty="0">
                <a:solidFill>
                  <a:srgbClr val="000000"/>
                </a:solidFill>
                <a:latin typeface="Arial" panose="020B0604020202020204" pitchFamily="34" charset="0"/>
              </a:rPr>
              <a:t>.</a:t>
            </a:r>
            <a:endParaRPr lang="en-AU" altLang="ko-KR" dirty="0">
              <a:solidFill>
                <a:srgbClr val="070809"/>
              </a:solidFill>
              <a:latin typeface="Malgun Gothic" panose="020B0503020000020004" pitchFamily="34" charset="-127"/>
              <a:ea typeface="Malgun Gothic" panose="020B0503020000020004" pitchFamily="34" charset="-127"/>
            </a:endParaRPr>
          </a:p>
        </p:txBody>
      </p:sp>
      <p:sp>
        <p:nvSpPr>
          <p:cNvPr id="3" name="슬라이드 번호 개체 틀 2">
            <a:extLst>
              <a:ext uri="{FF2B5EF4-FFF2-40B4-BE49-F238E27FC236}">
                <a16:creationId xmlns:a16="http://schemas.microsoft.com/office/drawing/2014/main" id="{350330F2-F6B8-BA82-AF18-D6654F7437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76123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D2029D94-F05B-F68F-A287-7E13DD1B5C02}"/>
              </a:ext>
            </a:extLst>
          </p:cNvPr>
          <p:cNvSpPr>
            <a:spLocks noGrp="1"/>
          </p:cNvSpPr>
          <p:nvPr>
            <p:ph type="title"/>
          </p:nvPr>
        </p:nvSpPr>
        <p:spPr/>
        <p:txBody>
          <a:bodyPr/>
          <a:lstStyle/>
          <a:p>
            <a:r>
              <a:rPr lang="en-US" altLang="ko-KR" dirty="0"/>
              <a:t>Tip 1 – be direct</a:t>
            </a:r>
            <a:endParaRPr lang="ko-KR" altLang="en-US" dirty="0"/>
          </a:p>
        </p:txBody>
      </p:sp>
      <p:sp>
        <p:nvSpPr>
          <p:cNvPr id="11" name="텍스트 개체 틀 10">
            <a:extLst>
              <a:ext uri="{FF2B5EF4-FFF2-40B4-BE49-F238E27FC236}">
                <a16:creationId xmlns:a16="http://schemas.microsoft.com/office/drawing/2014/main" id="{ABD6FB67-E6AF-B9F8-4C5D-9C0E7CA3BE17}"/>
              </a:ext>
            </a:extLst>
          </p:cNvPr>
          <p:cNvSpPr>
            <a:spLocks noGrp="1"/>
          </p:cNvSpPr>
          <p:nvPr>
            <p:ph type="body" sz="quarter" idx="18"/>
          </p:nvPr>
        </p:nvSpPr>
        <p:spPr/>
        <p:txBody>
          <a:bodyPr/>
          <a:lstStyle/>
          <a:p>
            <a:r>
              <a:rPr lang="ko-KR" altLang="en-US" sz="2000">
                <a:latin typeface="Malgun Gothic" panose="020B0503020000020004" pitchFamily="34" charset="-127"/>
                <a:ea typeface="Malgun Gothic" panose="020B0503020000020004" pitchFamily="34" charset="-127"/>
              </a:rPr>
              <a:t>깎아 주세요</a:t>
            </a:r>
            <a:r>
              <a:rPr lang="en-US" altLang="ko-KR" sz="2000">
                <a:latin typeface="Malgun Gothic" panose="020B0503020000020004" pitchFamily="34" charset="-127"/>
                <a:ea typeface="Malgun Gothic" panose="020B0503020000020004" pitchFamily="34" charset="-127"/>
              </a:rPr>
              <a:t>!</a:t>
            </a:r>
          </a:p>
        </p:txBody>
      </p:sp>
      <p:pic>
        <p:nvPicPr>
          <p:cNvPr id="12296" name="Picture 8" descr="A customer.">
            <a:extLst>
              <a:ext uri="{FF2B5EF4-FFF2-40B4-BE49-F238E27FC236}">
                <a16:creationId xmlns:a16="http://schemas.microsoft.com/office/drawing/2014/main" id="{B1EBDB0D-D929-3C96-54E4-F407A3CADB0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366318" y="2998260"/>
            <a:ext cx="1363783" cy="18898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4835A02-452B-B9D1-A488-5BC3EB08A6A5}"/>
              </a:ext>
            </a:extLst>
          </p:cNvPr>
          <p:cNvSpPr txBox="1"/>
          <p:nvPr/>
        </p:nvSpPr>
        <p:spPr>
          <a:xfrm>
            <a:off x="1858503" y="3604693"/>
            <a:ext cx="2140661" cy="369332"/>
          </a:xfrm>
          <a:prstGeom prst="rect">
            <a:avLst/>
          </a:prstGeom>
          <a:noFill/>
        </p:spPr>
        <p:txBody>
          <a:bodyPr wrap="square">
            <a:spAutoFit/>
          </a:bodyPr>
          <a:lstStyle/>
          <a:p>
            <a:r>
              <a:rPr lang="ko-KR" altLang="en-US" sz="1800">
                <a:solidFill>
                  <a:srgbClr val="000000"/>
                </a:solidFill>
                <a:latin typeface="Malgun Gothic" panose="020B0503020000020004" pitchFamily="34" charset="-127"/>
                <a:ea typeface="Malgun Gothic" panose="020B0503020000020004" pitchFamily="34" charset="-127"/>
              </a:rPr>
              <a:t>이것은 얼마예요</a:t>
            </a:r>
            <a:r>
              <a:rPr lang="en-US" altLang="ko-KR" sz="1800">
                <a:solidFill>
                  <a:srgbClr val="000000"/>
                </a:solidFill>
                <a:latin typeface="Malgun Gothic" panose="020B0503020000020004" pitchFamily="34" charset="-127"/>
                <a:ea typeface="Malgun Gothic" panose="020B0503020000020004" pitchFamily="34" charset="-127"/>
              </a:rPr>
              <a:t>?</a:t>
            </a:r>
          </a:p>
        </p:txBody>
      </p:sp>
      <p:sp>
        <p:nvSpPr>
          <p:cNvPr id="16" name="TextBox 15">
            <a:extLst>
              <a:ext uri="{FF2B5EF4-FFF2-40B4-BE49-F238E27FC236}">
                <a16:creationId xmlns:a16="http://schemas.microsoft.com/office/drawing/2014/main" id="{1645DD4E-5305-6308-5FA0-56FFE00CA212}"/>
              </a:ext>
            </a:extLst>
          </p:cNvPr>
          <p:cNvSpPr txBox="1"/>
          <p:nvPr/>
        </p:nvSpPr>
        <p:spPr>
          <a:xfrm>
            <a:off x="1858503" y="4330331"/>
            <a:ext cx="2329582" cy="369332"/>
          </a:xfrm>
          <a:prstGeom prst="rect">
            <a:avLst/>
          </a:prstGeom>
          <a:noFill/>
        </p:spPr>
        <p:txBody>
          <a:bodyPr wrap="square">
            <a:spAutoFit/>
          </a:bodyPr>
          <a:lstStyle/>
          <a:p>
            <a:r>
              <a:rPr lang="ko-KR" altLang="en-US" sz="1800">
                <a:solidFill>
                  <a:srgbClr val="000000"/>
                </a:solidFill>
                <a:latin typeface="Malgun Gothic" panose="020B0503020000020004" pitchFamily="34" charset="-127"/>
                <a:ea typeface="Malgun Gothic" panose="020B0503020000020004" pitchFamily="34" charset="-127"/>
              </a:rPr>
              <a:t>비싸요</a:t>
            </a:r>
            <a:r>
              <a:rPr lang="en-US" altLang="ko-KR" sz="1800">
                <a:solidFill>
                  <a:srgbClr val="000000"/>
                </a:solidFill>
                <a:latin typeface="Malgun Gothic" panose="020B0503020000020004" pitchFamily="34" charset="-127"/>
                <a:ea typeface="Malgun Gothic" panose="020B0503020000020004" pitchFamily="34" charset="-127"/>
              </a:rPr>
              <a:t>. </a:t>
            </a:r>
            <a:r>
              <a:rPr lang="ko-KR" altLang="en-US" sz="1800">
                <a:solidFill>
                  <a:srgbClr val="000000"/>
                </a:solidFill>
                <a:latin typeface="Malgun Gothic" panose="020B0503020000020004" pitchFamily="34" charset="-127"/>
                <a:ea typeface="Malgun Gothic" panose="020B0503020000020004" pitchFamily="34" charset="-127"/>
              </a:rPr>
              <a:t>깎아 주세요</a:t>
            </a:r>
            <a:r>
              <a:rPr lang="en-US" altLang="ko-KR" sz="1800">
                <a:solidFill>
                  <a:srgbClr val="000000"/>
                </a:solidFill>
                <a:latin typeface="Malgun Gothic" panose="020B0503020000020004" pitchFamily="34" charset="-127"/>
                <a:ea typeface="Malgun Gothic" panose="020B0503020000020004" pitchFamily="34" charset="-127"/>
              </a:rPr>
              <a:t>!</a:t>
            </a:r>
          </a:p>
        </p:txBody>
      </p:sp>
      <p:pic>
        <p:nvPicPr>
          <p:cNvPr id="12300" name="Picture 12" descr="A shopkeeper.">
            <a:extLst>
              <a:ext uri="{FF2B5EF4-FFF2-40B4-BE49-F238E27FC236}">
                <a16:creationId xmlns:a16="http://schemas.microsoft.com/office/drawing/2014/main" id="{F7A75C64-65F7-C75E-761F-9B1CC8F3915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70884" y="3139758"/>
            <a:ext cx="1338917" cy="174746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CED7EC6-6CD2-2D9E-F212-E4CBEEBBE32E}"/>
              </a:ext>
            </a:extLst>
          </p:cNvPr>
          <p:cNvSpPr txBox="1"/>
          <p:nvPr/>
        </p:nvSpPr>
        <p:spPr>
          <a:xfrm>
            <a:off x="6709801" y="3621838"/>
            <a:ext cx="2656159" cy="369332"/>
          </a:xfrm>
          <a:prstGeom prst="rect">
            <a:avLst/>
          </a:prstGeom>
          <a:noFill/>
        </p:spPr>
        <p:txBody>
          <a:bodyPr wrap="square">
            <a:spAutoFit/>
          </a:bodyPr>
          <a:lstStyle/>
          <a:p>
            <a:r>
              <a:rPr lang="ko-KR" altLang="en-US" sz="1800" dirty="0">
                <a:solidFill>
                  <a:schemeClr val="accent2"/>
                </a:solidFill>
                <a:latin typeface="Malgun Gothic" panose="020B0503020000020004" pitchFamily="34" charset="-127"/>
                <a:ea typeface="Malgun Gothic" panose="020B0503020000020004" pitchFamily="34" charset="-127"/>
              </a:rPr>
              <a:t>식혜는 </a:t>
            </a:r>
            <a:r>
              <a:rPr lang="en-US" altLang="ko-KR" sz="1800" dirty="0">
                <a:solidFill>
                  <a:schemeClr val="accent2"/>
                </a:solidFill>
                <a:ea typeface="Malgun Gothic" panose="020B0503020000020004" pitchFamily="34" charset="-127"/>
              </a:rPr>
              <a:t>3,500</a:t>
            </a:r>
            <a:r>
              <a:rPr lang="ko-KR" altLang="en-US" sz="1800" dirty="0">
                <a:solidFill>
                  <a:schemeClr val="accent2"/>
                </a:solidFill>
                <a:latin typeface="Malgun Gothic" panose="020B0503020000020004" pitchFamily="34" charset="-127"/>
                <a:ea typeface="Malgun Gothic" panose="020B0503020000020004" pitchFamily="34" charset="-127"/>
              </a:rPr>
              <a:t>원 이에요</a:t>
            </a:r>
            <a:r>
              <a:rPr lang="en-US" altLang="ko-KR" sz="1800" dirty="0">
                <a:solidFill>
                  <a:schemeClr val="accent2"/>
                </a:solidFill>
                <a:latin typeface="Malgun Gothic" panose="020B0503020000020004" pitchFamily="34" charset="-127"/>
                <a:ea typeface="Malgun Gothic" panose="020B0503020000020004" pitchFamily="34" charset="-127"/>
              </a:rPr>
              <a:t>.</a:t>
            </a:r>
            <a:endParaRPr lang="ko-KR" altLang="en-US" sz="1800" dirty="0">
              <a:solidFill>
                <a:schemeClr val="accent2"/>
              </a:solidFill>
              <a:latin typeface="Malgun Gothic" panose="020B0503020000020004" pitchFamily="34" charset="-127"/>
              <a:ea typeface="Malgun Gothic" panose="020B0503020000020004" pitchFamily="34" charset="-127"/>
            </a:endParaRPr>
          </a:p>
        </p:txBody>
      </p:sp>
      <p:sp>
        <p:nvSpPr>
          <p:cNvPr id="20" name="TextBox 19">
            <a:extLst>
              <a:ext uri="{FF2B5EF4-FFF2-40B4-BE49-F238E27FC236}">
                <a16:creationId xmlns:a16="http://schemas.microsoft.com/office/drawing/2014/main" id="{482E9FE9-EEFD-9EB3-3015-E57720A7E9CF}"/>
              </a:ext>
            </a:extLst>
          </p:cNvPr>
          <p:cNvSpPr txBox="1"/>
          <p:nvPr/>
        </p:nvSpPr>
        <p:spPr>
          <a:xfrm>
            <a:off x="6709801" y="4347476"/>
            <a:ext cx="1770383" cy="369332"/>
          </a:xfrm>
          <a:prstGeom prst="rect">
            <a:avLst/>
          </a:prstGeom>
          <a:noFill/>
        </p:spPr>
        <p:txBody>
          <a:bodyPr wrap="square">
            <a:spAutoFit/>
          </a:bodyPr>
          <a:lstStyle/>
          <a:p>
            <a:r>
              <a:rPr lang="ko-KR" altLang="en-US" sz="1800">
                <a:solidFill>
                  <a:schemeClr val="accent2"/>
                </a:solidFill>
                <a:latin typeface="Malgun Gothic" panose="020B0503020000020004" pitchFamily="34" charset="-127"/>
                <a:ea typeface="Malgun Gothic" panose="020B0503020000020004" pitchFamily="34" charset="-127"/>
              </a:rPr>
              <a:t>안돼요</a:t>
            </a:r>
            <a:r>
              <a:rPr lang="en-US" altLang="ko-KR" sz="1800">
                <a:solidFill>
                  <a:schemeClr val="accent2"/>
                </a:solidFill>
                <a:latin typeface="Malgun Gothic" panose="020B0503020000020004" pitchFamily="34" charset="-127"/>
                <a:ea typeface="Malgun Gothic" panose="020B0503020000020004" pitchFamily="34" charset="-127"/>
              </a:rPr>
              <a:t>.</a:t>
            </a:r>
          </a:p>
        </p:txBody>
      </p:sp>
      <p:grpSp>
        <p:nvGrpSpPr>
          <p:cNvPr id="21" name="Group 20">
            <a:extLst>
              <a:ext uri="{FF2B5EF4-FFF2-40B4-BE49-F238E27FC236}">
                <a16:creationId xmlns:a16="http://schemas.microsoft.com/office/drawing/2014/main" id="{8DADCFCD-4056-EE15-7220-D7DF2F77C593}"/>
              </a:ext>
              <a:ext uri="{C183D7F6-B498-43B3-948B-1728B52AA6E4}">
                <adec:decorative xmlns:adec="http://schemas.microsoft.com/office/drawing/2017/decorative" val="1"/>
              </a:ext>
            </a:extLst>
          </p:cNvPr>
          <p:cNvGrpSpPr/>
          <p:nvPr/>
        </p:nvGrpSpPr>
        <p:grpSpPr>
          <a:xfrm>
            <a:off x="7406556" y="1831763"/>
            <a:ext cx="4437444" cy="1322845"/>
            <a:chOff x="7258235" y="2183236"/>
            <a:chExt cx="4437444" cy="1322845"/>
          </a:xfrm>
        </p:grpSpPr>
        <p:sp>
          <p:nvSpPr>
            <p:cNvPr id="22" name="물결 1">
              <a:extLst>
                <a:ext uri="{FF2B5EF4-FFF2-40B4-BE49-F238E27FC236}">
                  <a16:creationId xmlns:a16="http://schemas.microsoft.com/office/drawing/2014/main" id="{1122D87B-CFFF-3A14-C475-C34014F51610}"/>
                </a:ext>
                <a:ext uri="{C183D7F6-B498-43B3-948B-1728B52AA6E4}">
                  <adec:decorative xmlns:adec="http://schemas.microsoft.com/office/drawing/2017/decorative" val="1"/>
                </a:ext>
              </a:extLst>
            </p:cNvPr>
            <p:cNvSpPr/>
            <p:nvPr/>
          </p:nvSpPr>
          <p:spPr>
            <a:xfrm>
              <a:off x="7837716" y="2183236"/>
              <a:ext cx="3857963" cy="1322845"/>
            </a:xfrm>
            <a:prstGeom prst="wav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800" dirty="0">
                  <a:solidFill>
                    <a:schemeClr val="tx1"/>
                  </a:solidFill>
                </a:rPr>
                <a:t>Tip 1 – be direct</a:t>
              </a:r>
              <a:endParaRPr lang="ko-KR" altLang="en-US" dirty="0">
                <a:solidFill>
                  <a:schemeClr val="tx1"/>
                </a:solidFill>
              </a:endParaRPr>
            </a:p>
          </p:txBody>
        </p:sp>
        <p:pic>
          <p:nvPicPr>
            <p:cNvPr id="23" name="Picture 10">
              <a:extLst>
                <a:ext uri="{FF2B5EF4-FFF2-40B4-BE49-F238E27FC236}">
                  <a16:creationId xmlns:a16="http://schemas.microsoft.com/office/drawing/2014/main" id="{46766A25-B851-21E4-4D1A-3B145E54F12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58235" y="2221980"/>
              <a:ext cx="1153072" cy="115307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슬라이드 번호 개체 틀 2">
            <a:extLst>
              <a:ext uri="{FF2B5EF4-FFF2-40B4-BE49-F238E27FC236}">
                <a16:creationId xmlns:a16="http://schemas.microsoft.com/office/drawing/2014/main" id="{350330F2-F6B8-BA82-AF18-D6654F7437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81009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2"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D2029D94-F05B-F68F-A287-7E13DD1B5C02}"/>
              </a:ext>
            </a:extLst>
          </p:cNvPr>
          <p:cNvSpPr>
            <a:spLocks noGrp="1"/>
          </p:cNvSpPr>
          <p:nvPr>
            <p:ph type="title"/>
          </p:nvPr>
        </p:nvSpPr>
        <p:spPr/>
        <p:txBody>
          <a:bodyPr/>
          <a:lstStyle/>
          <a:p>
            <a:r>
              <a:rPr lang="en-US" altLang="ko-KR" dirty="0"/>
              <a:t>Tip 2 – offer a price</a:t>
            </a:r>
            <a:endParaRPr lang="ko-KR" altLang="en-US" dirty="0"/>
          </a:p>
        </p:txBody>
      </p:sp>
      <p:sp>
        <p:nvSpPr>
          <p:cNvPr id="11" name="텍스트 개체 틀 10">
            <a:extLst>
              <a:ext uri="{FF2B5EF4-FFF2-40B4-BE49-F238E27FC236}">
                <a16:creationId xmlns:a16="http://schemas.microsoft.com/office/drawing/2014/main" id="{ABD6FB67-E6AF-B9F8-4C5D-9C0E7CA3BE17}"/>
              </a:ext>
            </a:extLst>
          </p:cNvPr>
          <p:cNvSpPr>
            <a:spLocks noGrp="1"/>
          </p:cNvSpPr>
          <p:nvPr>
            <p:ph type="body" sz="quarter" idx="18"/>
          </p:nvPr>
        </p:nvSpPr>
        <p:spPr/>
        <p:txBody>
          <a:bodyPr/>
          <a:lstStyle/>
          <a:p>
            <a:r>
              <a:rPr lang="en-AU" altLang="ko-KR" i="1"/>
              <a:t>[</a:t>
            </a:r>
            <a:r>
              <a:rPr lang="en-AU" altLang="ko-KR"/>
              <a:t>price</a:t>
            </a:r>
            <a:r>
              <a:rPr lang="en-AU" altLang="ko-KR" i="1"/>
              <a:t>]</a:t>
            </a:r>
            <a:r>
              <a:rPr lang="en-AU" altLang="ko-KR"/>
              <a:t> </a:t>
            </a:r>
            <a:r>
              <a:rPr lang="ko-KR" altLang="en-US" sz="2000">
                <a:latin typeface="Malgun Gothic" panose="020B0503020000020004" pitchFamily="34" charset="-127"/>
                <a:ea typeface="Malgun Gothic" panose="020B0503020000020004" pitchFamily="34" charset="-127"/>
              </a:rPr>
              <a:t>해주세요</a:t>
            </a:r>
            <a:r>
              <a:rPr lang="en-AU" altLang="ko-KR">
                <a:latin typeface="Malgun Gothic" panose="020B0503020000020004" pitchFamily="34" charset="-127"/>
                <a:ea typeface="Malgun Gothic" panose="020B0503020000020004" pitchFamily="34" charset="-127"/>
              </a:rPr>
              <a:t> </a:t>
            </a:r>
            <a:endParaRPr lang="ko-KR" altLang="en-US">
              <a:latin typeface="Malgun Gothic" panose="020B0503020000020004" pitchFamily="34" charset="-127"/>
              <a:ea typeface="Malgun Gothic" panose="020B0503020000020004" pitchFamily="34" charset="-127"/>
            </a:endParaRPr>
          </a:p>
        </p:txBody>
      </p:sp>
      <p:pic>
        <p:nvPicPr>
          <p:cNvPr id="4" name="Picture 8" descr="A customer.">
            <a:extLst>
              <a:ext uri="{FF2B5EF4-FFF2-40B4-BE49-F238E27FC236}">
                <a16:creationId xmlns:a16="http://schemas.microsoft.com/office/drawing/2014/main" id="{84830121-CBDD-12AE-5122-1A3B686466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366318" y="2998260"/>
            <a:ext cx="1363783" cy="18898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6F244B9-BE7B-4A85-ACB2-0CE55B066AD4}"/>
              </a:ext>
            </a:extLst>
          </p:cNvPr>
          <p:cNvSpPr txBox="1"/>
          <p:nvPr/>
        </p:nvSpPr>
        <p:spPr>
          <a:xfrm>
            <a:off x="1802806" y="3650315"/>
            <a:ext cx="3415862" cy="369332"/>
          </a:xfrm>
          <a:prstGeom prst="rect">
            <a:avLst/>
          </a:prstGeom>
          <a:noFill/>
        </p:spPr>
        <p:txBody>
          <a:bodyPr wrap="square">
            <a:spAutoFit/>
          </a:bodyPr>
          <a:lstStyle/>
          <a:p>
            <a:r>
              <a:rPr lang="ko-KR" altLang="en-US" sz="1800">
                <a:solidFill>
                  <a:srgbClr val="000000"/>
                </a:solidFill>
                <a:latin typeface="Malgun Gothic" panose="020B0503020000020004" pitchFamily="34" charset="-127"/>
                <a:ea typeface="Malgun Gothic" panose="020B0503020000020004" pitchFamily="34" charset="-127"/>
              </a:rPr>
              <a:t>이것은 얼마예요</a:t>
            </a:r>
            <a:r>
              <a:rPr lang="en-US" altLang="ko-KR" sz="1800">
                <a:solidFill>
                  <a:srgbClr val="000000"/>
                </a:solidFill>
                <a:latin typeface="Malgun Gothic" panose="020B0503020000020004" pitchFamily="34" charset="-127"/>
                <a:ea typeface="Malgun Gothic" panose="020B0503020000020004" pitchFamily="34" charset="-127"/>
              </a:rPr>
              <a:t>?</a:t>
            </a:r>
          </a:p>
        </p:txBody>
      </p:sp>
      <p:sp>
        <p:nvSpPr>
          <p:cNvPr id="21" name="TextBox 20">
            <a:extLst>
              <a:ext uri="{FF2B5EF4-FFF2-40B4-BE49-F238E27FC236}">
                <a16:creationId xmlns:a16="http://schemas.microsoft.com/office/drawing/2014/main" id="{AD4DF5FB-5215-DFB1-C0F0-4D9F1FD5116F}"/>
              </a:ext>
            </a:extLst>
          </p:cNvPr>
          <p:cNvSpPr txBox="1"/>
          <p:nvPr/>
        </p:nvSpPr>
        <p:spPr>
          <a:xfrm>
            <a:off x="1826874" y="4374777"/>
            <a:ext cx="3007704" cy="369332"/>
          </a:xfrm>
          <a:prstGeom prst="rect">
            <a:avLst/>
          </a:prstGeom>
          <a:noFill/>
        </p:spPr>
        <p:txBody>
          <a:bodyPr wrap="square">
            <a:spAutoFit/>
          </a:bodyPr>
          <a:lstStyle/>
          <a:p>
            <a:r>
              <a:rPr lang="ko-KR" altLang="en-US" sz="1800" dirty="0">
                <a:solidFill>
                  <a:schemeClr val="accent2"/>
                </a:solidFill>
                <a:latin typeface="Malgun Gothic" panose="020B0503020000020004" pitchFamily="34" charset="-127"/>
                <a:ea typeface="Malgun Gothic" panose="020B0503020000020004" pitchFamily="34" charset="-127"/>
              </a:rPr>
              <a:t>비싸요</a:t>
            </a:r>
            <a:r>
              <a:rPr lang="en-US" altLang="ko-KR" sz="1800" dirty="0">
                <a:solidFill>
                  <a:schemeClr val="accent2"/>
                </a:solidFill>
                <a:latin typeface="Malgun Gothic" panose="020B0503020000020004" pitchFamily="34" charset="-127"/>
                <a:ea typeface="Malgun Gothic" panose="020B0503020000020004" pitchFamily="34" charset="-127"/>
              </a:rPr>
              <a:t>. </a:t>
            </a:r>
            <a:r>
              <a:rPr lang="en-US" altLang="ko-KR" sz="1800" dirty="0">
                <a:solidFill>
                  <a:schemeClr val="accent2"/>
                </a:solidFill>
                <a:ea typeface="Malgun Gothic" panose="020B0503020000020004" pitchFamily="34" charset="-127"/>
              </a:rPr>
              <a:t>2,500</a:t>
            </a:r>
            <a:r>
              <a:rPr lang="ko-KR" altLang="en-US" sz="1800" dirty="0">
                <a:solidFill>
                  <a:schemeClr val="accent2"/>
                </a:solidFill>
                <a:latin typeface="Malgun Gothic" panose="020B0503020000020004" pitchFamily="34" charset="-127"/>
                <a:ea typeface="Malgun Gothic" panose="020B0503020000020004" pitchFamily="34" charset="-127"/>
              </a:rPr>
              <a:t>원 해주세요</a:t>
            </a:r>
            <a:r>
              <a:rPr lang="en-US" altLang="ko-KR" sz="1800" dirty="0">
                <a:solidFill>
                  <a:schemeClr val="accent2"/>
                </a:solidFill>
                <a:latin typeface="Malgun Gothic" panose="020B0503020000020004" pitchFamily="34" charset="-127"/>
                <a:ea typeface="Malgun Gothic" panose="020B0503020000020004" pitchFamily="34" charset="-127"/>
              </a:rPr>
              <a:t>!</a:t>
            </a:r>
          </a:p>
        </p:txBody>
      </p:sp>
      <p:pic>
        <p:nvPicPr>
          <p:cNvPr id="5" name="Picture 12" descr="A shopkeeper.">
            <a:extLst>
              <a:ext uri="{FF2B5EF4-FFF2-40B4-BE49-F238E27FC236}">
                <a16:creationId xmlns:a16="http://schemas.microsoft.com/office/drawing/2014/main" id="{FBBDDA69-61F8-2200-3D83-24BB009EB46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70884" y="3139758"/>
            <a:ext cx="1338917" cy="174746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8046834-CF76-957D-9692-859C9F4429FD}"/>
              </a:ext>
            </a:extLst>
          </p:cNvPr>
          <p:cNvSpPr txBox="1"/>
          <p:nvPr/>
        </p:nvSpPr>
        <p:spPr>
          <a:xfrm>
            <a:off x="6735152" y="3650315"/>
            <a:ext cx="2870027" cy="369332"/>
          </a:xfrm>
          <a:prstGeom prst="rect">
            <a:avLst/>
          </a:prstGeom>
          <a:noFill/>
        </p:spPr>
        <p:txBody>
          <a:bodyPr wrap="square">
            <a:spAutoFit/>
          </a:bodyPr>
          <a:lstStyle/>
          <a:p>
            <a:r>
              <a:rPr lang="ko-KR" altLang="en-US" sz="1800" dirty="0">
                <a:solidFill>
                  <a:schemeClr val="accent2"/>
                </a:solidFill>
                <a:latin typeface="Malgun Gothic" panose="020B0503020000020004" pitchFamily="34" charset="-127"/>
                <a:ea typeface="Malgun Gothic" panose="020B0503020000020004" pitchFamily="34" charset="-127"/>
              </a:rPr>
              <a:t>식혜는 </a:t>
            </a:r>
            <a:r>
              <a:rPr lang="en-US" altLang="ko-KR" sz="1800" dirty="0">
                <a:solidFill>
                  <a:schemeClr val="accent2"/>
                </a:solidFill>
                <a:ea typeface="Malgun Gothic" panose="020B0503020000020004" pitchFamily="34" charset="-127"/>
              </a:rPr>
              <a:t>3,500</a:t>
            </a:r>
            <a:r>
              <a:rPr lang="ko-KR" altLang="en-US" sz="1800" dirty="0">
                <a:solidFill>
                  <a:schemeClr val="accent2"/>
                </a:solidFill>
                <a:latin typeface="Malgun Gothic" panose="020B0503020000020004" pitchFamily="34" charset="-127"/>
                <a:ea typeface="Malgun Gothic" panose="020B0503020000020004" pitchFamily="34" charset="-127"/>
              </a:rPr>
              <a:t>원 이에요</a:t>
            </a:r>
            <a:r>
              <a:rPr lang="en-US" altLang="ko-KR" sz="1800" dirty="0">
                <a:solidFill>
                  <a:schemeClr val="accent2"/>
                </a:solidFill>
                <a:latin typeface="Malgun Gothic" panose="020B0503020000020004" pitchFamily="34" charset="-127"/>
                <a:ea typeface="Malgun Gothic" panose="020B0503020000020004" pitchFamily="34" charset="-127"/>
              </a:rPr>
              <a:t>.</a:t>
            </a:r>
            <a:endParaRPr lang="ko-KR" altLang="en-US" sz="1800" dirty="0">
              <a:solidFill>
                <a:schemeClr val="accent2"/>
              </a:solidFill>
              <a:latin typeface="Malgun Gothic" panose="020B0503020000020004" pitchFamily="34" charset="-127"/>
              <a:ea typeface="Malgun Gothic" panose="020B0503020000020004" pitchFamily="34" charset="-127"/>
            </a:endParaRPr>
          </a:p>
        </p:txBody>
      </p:sp>
      <p:sp>
        <p:nvSpPr>
          <p:cNvPr id="23" name="TextBox 22">
            <a:extLst>
              <a:ext uri="{FF2B5EF4-FFF2-40B4-BE49-F238E27FC236}">
                <a16:creationId xmlns:a16="http://schemas.microsoft.com/office/drawing/2014/main" id="{67C26404-C874-71E1-9BA5-E1D09CE1AAC2}"/>
              </a:ext>
            </a:extLst>
          </p:cNvPr>
          <p:cNvSpPr txBox="1"/>
          <p:nvPr/>
        </p:nvSpPr>
        <p:spPr>
          <a:xfrm>
            <a:off x="6735152" y="4356728"/>
            <a:ext cx="2116051" cy="369332"/>
          </a:xfrm>
          <a:prstGeom prst="rect">
            <a:avLst/>
          </a:prstGeom>
          <a:noFill/>
        </p:spPr>
        <p:txBody>
          <a:bodyPr wrap="square">
            <a:spAutoFit/>
          </a:bodyPr>
          <a:lstStyle/>
          <a:p>
            <a:r>
              <a:rPr lang="ko-KR" altLang="en-US" sz="1800" dirty="0">
                <a:solidFill>
                  <a:schemeClr val="accent2"/>
                </a:solidFill>
                <a:latin typeface="Malgun Gothic" panose="020B0503020000020004" pitchFamily="34" charset="-127"/>
                <a:ea typeface="Malgun Gothic" panose="020B0503020000020004" pitchFamily="34" charset="-127"/>
              </a:rPr>
              <a:t>음</a:t>
            </a:r>
            <a:r>
              <a:rPr lang="en-US" altLang="ko-KR" sz="1800" dirty="0">
                <a:solidFill>
                  <a:schemeClr val="accent2"/>
                </a:solidFill>
                <a:latin typeface="Malgun Gothic" panose="020B0503020000020004" pitchFamily="34" charset="-127"/>
                <a:ea typeface="Malgun Gothic" panose="020B0503020000020004" pitchFamily="34" charset="-127"/>
              </a:rPr>
              <a:t>… </a:t>
            </a:r>
            <a:r>
              <a:rPr lang="ko-KR" altLang="en-US" sz="1800" dirty="0">
                <a:solidFill>
                  <a:schemeClr val="accent2"/>
                </a:solidFill>
                <a:latin typeface="Malgun Gothic" panose="020B0503020000020004" pitchFamily="34" charset="-127"/>
                <a:ea typeface="Malgun Gothic" panose="020B0503020000020004" pitchFamily="34" charset="-127"/>
              </a:rPr>
              <a:t>너무 싸요</a:t>
            </a:r>
            <a:r>
              <a:rPr lang="en-US" altLang="ko-KR" sz="1800" dirty="0">
                <a:solidFill>
                  <a:schemeClr val="accent2"/>
                </a:solidFill>
                <a:latin typeface="Malgun Gothic" panose="020B0503020000020004" pitchFamily="34" charset="-127"/>
                <a:ea typeface="Malgun Gothic" panose="020B0503020000020004" pitchFamily="34" charset="-127"/>
              </a:rPr>
              <a:t>.</a:t>
            </a:r>
          </a:p>
        </p:txBody>
      </p:sp>
      <p:grpSp>
        <p:nvGrpSpPr>
          <p:cNvPr id="26" name="Group 25">
            <a:extLst>
              <a:ext uri="{FF2B5EF4-FFF2-40B4-BE49-F238E27FC236}">
                <a16:creationId xmlns:a16="http://schemas.microsoft.com/office/drawing/2014/main" id="{ECC529DD-D279-83CD-7349-FBFB88CCE1C1}"/>
              </a:ext>
              <a:ext uri="{C183D7F6-B498-43B3-948B-1728B52AA6E4}">
                <adec:decorative xmlns:adec="http://schemas.microsoft.com/office/drawing/2017/decorative" val="1"/>
              </a:ext>
            </a:extLst>
          </p:cNvPr>
          <p:cNvGrpSpPr/>
          <p:nvPr/>
        </p:nvGrpSpPr>
        <p:grpSpPr>
          <a:xfrm>
            <a:off x="7406556" y="1760204"/>
            <a:ext cx="4437444" cy="1322845"/>
            <a:chOff x="7258235" y="1785675"/>
            <a:chExt cx="4437444" cy="1322845"/>
          </a:xfrm>
        </p:grpSpPr>
        <p:sp>
          <p:nvSpPr>
            <p:cNvPr id="24" name="물결 1">
              <a:extLst>
                <a:ext uri="{FF2B5EF4-FFF2-40B4-BE49-F238E27FC236}">
                  <a16:creationId xmlns:a16="http://schemas.microsoft.com/office/drawing/2014/main" id="{FA8E4827-4646-5DB7-4F28-92FE0544137E}"/>
                </a:ext>
                <a:ext uri="{C183D7F6-B498-43B3-948B-1728B52AA6E4}">
                  <adec:decorative xmlns:adec="http://schemas.microsoft.com/office/drawing/2017/decorative" val="1"/>
                </a:ext>
              </a:extLst>
            </p:cNvPr>
            <p:cNvSpPr/>
            <p:nvPr/>
          </p:nvSpPr>
          <p:spPr>
            <a:xfrm>
              <a:off x="7837716" y="1785675"/>
              <a:ext cx="3857963" cy="1322845"/>
            </a:xfrm>
            <a:prstGeom prst="wav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800" dirty="0">
                  <a:solidFill>
                    <a:schemeClr val="tx1"/>
                  </a:solidFill>
                </a:rPr>
                <a:t>Tip 2 – offer a price</a:t>
              </a:r>
              <a:endParaRPr lang="ko-KR" altLang="en-US" dirty="0">
                <a:solidFill>
                  <a:schemeClr val="tx1"/>
                </a:solidFill>
              </a:endParaRPr>
            </a:p>
          </p:txBody>
        </p:sp>
        <p:pic>
          <p:nvPicPr>
            <p:cNvPr id="25" name="Picture 10">
              <a:extLst>
                <a:ext uri="{FF2B5EF4-FFF2-40B4-BE49-F238E27FC236}">
                  <a16:creationId xmlns:a16="http://schemas.microsoft.com/office/drawing/2014/main" id="{B88C8A33-A1AE-A44A-EE29-F1182B80129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58235" y="1824419"/>
              <a:ext cx="1153072" cy="115307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슬라이드 번호 개체 틀 2">
            <a:extLst>
              <a:ext uri="{FF2B5EF4-FFF2-40B4-BE49-F238E27FC236}">
                <a16:creationId xmlns:a16="http://schemas.microsoft.com/office/drawing/2014/main" id="{350330F2-F6B8-BA82-AF18-D6654F7437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03974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19"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D2029D94-F05B-F68F-A287-7E13DD1B5C02}"/>
              </a:ext>
            </a:extLst>
          </p:cNvPr>
          <p:cNvSpPr>
            <a:spLocks noGrp="1"/>
          </p:cNvSpPr>
          <p:nvPr>
            <p:ph type="title"/>
          </p:nvPr>
        </p:nvSpPr>
        <p:spPr/>
        <p:txBody>
          <a:bodyPr/>
          <a:lstStyle/>
          <a:p>
            <a:r>
              <a:rPr lang="en-US" altLang="ko-KR" dirty="0"/>
              <a:t>Tip 3 – limit your budget</a:t>
            </a:r>
            <a:endParaRPr lang="ko-KR" altLang="en-US" dirty="0"/>
          </a:p>
        </p:txBody>
      </p:sp>
      <p:sp>
        <p:nvSpPr>
          <p:cNvPr id="11" name="텍스트 개체 틀 10">
            <a:extLst>
              <a:ext uri="{FF2B5EF4-FFF2-40B4-BE49-F238E27FC236}">
                <a16:creationId xmlns:a16="http://schemas.microsoft.com/office/drawing/2014/main" id="{ABD6FB67-E6AF-B9F8-4C5D-9C0E7CA3BE17}"/>
              </a:ext>
            </a:extLst>
          </p:cNvPr>
          <p:cNvSpPr>
            <a:spLocks noGrp="1"/>
          </p:cNvSpPr>
          <p:nvPr>
            <p:ph type="body" sz="quarter" idx="18"/>
          </p:nvPr>
        </p:nvSpPr>
        <p:spPr>
          <a:xfrm>
            <a:off x="360000" y="982520"/>
            <a:ext cx="3925753" cy="310015"/>
          </a:xfrm>
        </p:spPr>
        <p:txBody>
          <a:bodyPr/>
          <a:lstStyle/>
          <a:p>
            <a:r>
              <a:rPr lang="en-AU" altLang="ko-KR" sz="2000" i="1"/>
              <a:t>[</a:t>
            </a:r>
            <a:r>
              <a:rPr lang="en-AU" altLang="ko-KR" sz="2000"/>
              <a:t>amount</a:t>
            </a:r>
            <a:r>
              <a:rPr lang="en-AU" altLang="ko-KR" sz="2000" i="1"/>
              <a:t>]</a:t>
            </a:r>
            <a:r>
              <a:rPr lang="en-AU" altLang="ko-KR" sz="2000"/>
              <a:t> </a:t>
            </a:r>
            <a:r>
              <a:rPr lang="ko-KR" altLang="en-US" sz="2000">
                <a:latin typeface="Malgun Gothic" panose="020B0503020000020004" pitchFamily="34" charset="-127"/>
                <a:ea typeface="Malgun Gothic" panose="020B0503020000020004" pitchFamily="34" charset="-127"/>
              </a:rPr>
              <a:t>없어요</a:t>
            </a:r>
            <a:r>
              <a:rPr lang="en-US" altLang="ko-KR" sz="2000">
                <a:latin typeface="Malgun Gothic" panose="020B0503020000020004" pitchFamily="34" charset="-127"/>
                <a:ea typeface="Malgun Gothic" panose="020B0503020000020004" pitchFamily="34" charset="-127"/>
              </a:rPr>
              <a:t>.</a:t>
            </a:r>
            <a:endParaRPr lang="ko-KR" altLang="en-US">
              <a:latin typeface="Malgun Gothic" panose="020B0503020000020004" pitchFamily="34" charset="-127"/>
              <a:ea typeface="Malgun Gothic" panose="020B0503020000020004" pitchFamily="34" charset="-127"/>
            </a:endParaRPr>
          </a:p>
        </p:txBody>
      </p:sp>
      <p:pic>
        <p:nvPicPr>
          <p:cNvPr id="7" name="Picture 8" descr="A customer.">
            <a:extLst>
              <a:ext uri="{FF2B5EF4-FFF2-40B4-BE49-F238E27FC236}">
                <a16:creationId xmlns:a16="http://schemas.microsoft.com/office/drawing/2014/main" id="{3B537D2A-FAFC-D1F2-584F-6C07AA8EB9C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366318" y="2998260"/>
            <a:ext cx="1363783" cy="18898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624AF11-6D74-F749-C846-CE24B634D1FE}"/>
              </a:ext>
            </a:extLst>
          </p:cNvPr>
          <p:cNvSpPr txBox="1"/>
          <p:nvPr/>
        </p:nvSpPr>
        <p:spPr>
          <a:xfrm>
            <a:off x="1788079" y="3520453"/>
            <a:ext cx="2188626" cy="369332"/>
          </a:xfrm>
          <a:prstGeom prst="rect">
            <a:avLst/>
          </a:prstGeom>
          <a:noFill/>
        </p:spPr>
        <p:txBody>
          <a:bodyPr wrap="square">
            <a:spAutoFit/>
          </a:bodyPr>
          <a:lstStyle/>
          <a:p>
            <a:r>
              <a:rPr lang="ko-KR" altLang="en-US" sz="1800">
                <a:solidFill>
                  <a:srgbClr val="0B0C0D"/>
                </a:solidFill>
                <a:latin typeface="Malgun Gothic" panose="020B0503020000020004" pitchFamily="34" charset="-127"/>
                <a:ea typeface="Malgun Gothic" panose="020B0503020000020004" pitchFamily="34" charset="-127"/>
              </a:rPr>
              <a:t>이것은 얼마예요</a:t>
            </a:r>
            <a:r>
              <a:rPr lang="en-US" altLang="ko-KR" sz="1800">
                <a:solidFill>
                  <a:srgbClr val="0B0C0D"/>
                </a:solidFill>
                <a:latin typeface="Malgun Gothic" panose="020B0503020000020004" pitchFamily="34" charset="-127"/>
                <a:ea typeface="Malgun Gothic" panose="020B0503020000020004" pitchFamily="34" charset="-127"/>
              </a:rPr>
              <a:t>?</a:t>
            </a:r>
          </a:p>
        </p:txBody>
      </p:sp>
      <p:sp>
        <p:nvSpPr>
          <p:cNvPr id="21" name="TextBox 20">
            <a:extLst>
              <a:ext uri="{FF2B5EF4-FFF2-40B4-BE49-F238E27FC236}">
                <a16:creationId xmlns:a16="http://schemas.microsoft.com/office/drawing/2014/main" id="{0F22036F-B6CE-7A58-77F9-4A63D971AFB5}"/>
              </a:ext>
            </a:extLst>
          </p:cNvPr>
          <p:cNvSpPr txBox="1"/>
          <p:nvPr/>
        </p:nvSpPr>
        <p:spPr>
          <a:xfrm>
            <a:off x="1882443" y="4240896"/>
            <a:ext cx="2188625" cy="646331"/>
          </a:xfrm>
          <a:prstGeom prst="rect">
            <a:avLst/>
          </a:prstGeom>
          <a:noFill/>
        </p:spPr>
        <p:txBody>
          <a:bodyPr wrap="square">
            <a:spAutoFit/>
          </a:bodyPr>
          <a:lstStyle/>
          <a:p>
            <a:r>
              <a:rPr lang="en-US" altLang="ko-KR" sz="1800" dirty="0">
                <a:solidFill>
                  <a:srgbClr val="000000"/>
                </a:solidFill>
                <a:ea typeface="Malgun Gothic" panose="020B0503020000020004" pitchFamily="34" charset="-127"/>
              </a:rPr>
              <a:t>3,500</a:t>
            </a:r>
            <a:r>
              <a:rPr lang="ko-KR" altLang="en-US" sz="1800" dirty="0">
                <a:solidFill>
                  <a:srgbClr val="000000"/>
                </a:solidFill>
                <a:latin typeface="Malgun Gothic" panose="020B0503020000020004" pitchFamily="34" charset="-127"/>
                <a:ea typeface="Malgun Gothic" panose="020B0503020000020004" pitchFamily="34" charset="-127"/>
              </a:rPr>
              <a:t>원</a:t>
            </a:r>
            <a:r>
              <a:rPr lang="en-US" altLang="ko-KR" sz="1800" dirty="0">
                <a:solidFill>
                  <a:srgbClr val="000000"/>
                </a:solidFill>
                <a:latin typeface="Malgun Gothic" panose="020B0503020000020004" pitchFamily="34" charset="-127"/>
                <a:ea typeface="Malgun Gothic" panose="020B0503020000020004" pitchFamily="34" charset="-127"/>
              </a:rPr>
              <a:t>… </a:t>
            </a:r>
            <a:r>
              <a:rPr lang="ko-KR" altLang="en-US" sz="1800" dirty="0">
                <a:solidFill>
                  <a:srgbClr val="000000"/>
                </a:solidFill>
                <a:latin typeface="Malgun Gothic" panose="020B0503020000020004" pitchFamily="34" charset="-127"/>
                <a:ea typeface="Malgun Gothic" panose="020B0503020000020004" pitchFamily="34" charset="-127"/>
              </a:rPr>
              <a:t>없어요</a:t>
            </a:r>
            <a:r>
              <a:rPr lang="en-US" altLang="ko-KR" sz="1800" dirty="0">
                <a:solidFill>
                  <a:srgbClr val="000000"/>
                </a:solidFill>
                <a:latin typeface="Malgun Gothic" panose="020B0503020000020004" pitchFamily="34" charset="-127"/>
                <a:ea typeface="Malgun Gothic" panose="020B0503020000020004" pitchFamily="34" charset="-127"/>
              </a:rPr>
              <a:t>. </a:t>
            </a:r>
            <a:r>
              <a:rPr lang="en-US" altLang="ko-KR" sz="1800" dirty="0">
                <a:solidFill>
                  <a:srgbClr val="000000"/>
                </a:solidFill>
                <a:ea typeface="Malgun Gothic" panose="020B0503020000020004" pitchFamily="34" charset="-127"/>
              </a:rPr>
              <a:t>2,500</a:t>
            </a:r>
            <a:r>
              <a:rPr lang="ko-KR" altLang="en-US" sz="1800" dirty="0">
                <a:solidFill>
                  <a:srgbClr val="000000"/>
                </a:solidFill>
                <a:latin typeface="Malgun Gothic" panose="020B0503020000020004" pitchFamily="34" charset="-127"/>
                <a:ea typeface="Malgun Gothic" panose="020B0503020000020004" pitchFamily="34" charset="-127"/>
              </a:rPr>
              <a:t>원</a:t>
            </a:r>
            <a:r>
              <a:rPr lang="en-US" altLang="ko-KR" sz="1800" dirty="0">
                <a:solidFill>
                  <a:srgbClr val="000000"/>
                </a:solidFill>
                <a:latin typeface="Malgun Gothic" panose="020B0503020000020004" pitchFamily="34" charset="-127"/>
                <a:ea typeface="Malgun Gothic" panose="020B0503020000020004" pitchFamily="34" charset="-127"/>
              </a:rPr>
              <a:t> </a:t>
            </a:r>
            <a:r>
              <a:rPr lang="ko-KR" altLang="en-US" sz="1800" dirty="0">
                <a:solidFill>
                  <a:srgbClr val="000000"/>
                </a:solidFill>
                <a:latin typeface="Malgun Gothic" panose="020B0503020000020004" pitchFamily="34" charset="-127"/>
                <a:ea typeface="Malgun Gothic" panose="020B0503020000020004" pitchFamily="34" charset="-127"/>
              </a:rPr>
              <a:t>돼요</a:t>
            </a:r>
            <a:r>
              <a:rPr lang="en-US" altLang="ko-KR" sz="1800" dirty="0">
                <a:solidFill>
                  <a:srgbClr val="000000"/>
                </a:solidFill>
                <a:latin typeface="Malgun Gothic" panose="020B0503020000020004" pitchFamily="34" charset="-127"/>
                <a:ea typeface="Malgun Gothic" panose="020B0503020000020004" pitchFamily="34" charset="-127"/>
              </a:rPr>
              <a:t>?</a:t>
            </a:r>
          </a:p>
        </p:txBody>
      </p:sp>
      <p:pic>
        <p:nvPicPr>
          <p:cNvPr id="19458" name="Picture 2" descr="A customer with the word 'win' above him.">
            <a:extLst>
              <a:ext uri="{FF2B5EF4-FFF2-40B4-BE49-F238E27FC236}">
                <a16:creationId xmlns:a16="http://schemas.microsoft.com/office/drawing/2014/main" id="{801C045D-93F5-405D-60E3-69A92A41CE5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11866" y="2361348"/>
            <a:ext cx="2658965" cy="29021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A shopkeeper.">
            <a:extLst>
              <a:ext uri="{FF2B5EF4-FFF2-40B4-BE49-F238E27FC236}">
                <a16:creationId xmlns:a16="http://schemas.microsoft.com/office/drawing/2014/main" id="{97CB164A-498F-CF43-31CF-068629FDF3F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48606" y="3139758"/>
            <a:ext cx="1338917" cy="174746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E34FC14-EBC8-D24F-C2EB-5A82C5C5429B}"/>
              </a:ext>
            </a:extLst>
          </p:cNvPr>
          <p:cNvSpPr txBox="1"/>
          <p:nvPr/>
        </p:nvSpPr>
        <p:spPr>
          <a:xfrm>
            <a:off x="8625025" y="3520453"/>
            <a:ext cx="2740921" cy="369332"/>
          </a:xfrm>
          <a:prstGeom prst="rect">
            <a:avLst/>
          </a:prstGeom>
          <a:noFill/>
        </p:spPr>
        <p:txBody>
          <a:bodyPr wrap="square">
            <a:spAutoFit/>
          </a:bodyPr>
          <a:lstStyle/>
          <a:p>
            <a:r>
              <a:rPr lang="ko-KR" altLang="en-US" sz="1800" dirty="0">
                <a:solidFill>
                  <a:schemeClr val="accent2"/>
                </a:solidFill>
                <a:latin typeface="Malgun Gothic" panose="020B0503020000020004" pitchFamily="34" charset="-127"/>
                <a:ea typeface="Malgun Gothic" panose="020B0503020000020004" pitchFamily="34" charset="-127"/>
              </a:rPr>
              <a:t>식혜는</a:t>
            </a:r>
            <a:r>
              <a:rPr lang="ko-KR" altLang="en-US" sz="1800" dirty="0">
                <a:solidFill>
                  <a:schemeClr val="accent2"/>
                </a:solidFill>
              </a:rPr>
              <a:t> </a:t>
            </a:r>
            <a:r>
              <a:rPr lang="en-US" altLang="ko-KR" sz="1800" dirty="0">
                <a:solidFill>
                  <a:schemeClr val="accent2"/>
                </a:solidFill>
              </a:rPr>
              <a:t>3,500</a:t>
            </a:r>
            <a:r>
              <a:rPr lang="ko-KR" altLang="en-US" sz="1800" dirty="0">
                <a:solidFill>
                  <a:schemeClr val="accent2"/>
                </a:solidFill>
                <a:latin typeface="Malgun Gothic" panose="020B0503020000020004" pitchFamily="34" charset="-127"/>
                <a:ea typeface="Malgun Gothic" panose="020B0503020000020004" pitchFamily="34" charset="-127"/>
              </a:rPr>
              <a:t>원 이에요</a:t>
            </a:r>
            <a:r>
              <a:rPr lang="en-US" altLang="ko-KR" sz="1800" dirty="0">
                <a:solidFill>
                  <a:schemeClr val="accent2"/>
                </a:solidFill>
                <a:latin typeface="Malgun Gothic" panose="020B0503020000020004" pitchFamily="34" charset="-127"/>
                <a:ea typeface="Malgun Gothic" panose="020B0503020000020004" pitchFamily="34" charset="-127"/>
              </a:rPr>
              <a:t>.</a:t>
            </a:r>
            <a:endParaRPr lang="ko-KR" altLang="en-US" sz="1800" dirty="0">
              <a:solidFill>
                <a:schemeClr val="accent2"/>
              </a:solidFill>
              <a:latin typeface="Malgun Gothic" panose="020B0503020000020004" pitchFamily="34" charset="-127"/>
              <a:ea typeface="Malgun Gothic" panose="020B0503020000020004" pitchFamily="34" charset="-127"/>
            </a:endParaRPr>
          </a:p>
        </p:txBody>
      </p:sp>
      <p:sp>
        <p:nvSpPr>
          <p:cNvPr id="23" name="TextBox 22">
            <a:extLst>
              <a:ext uri="{FF2B5EF4-FFF2-40B4-BE49-F238E27FC236}">
                <a16:creationId xmlns:a16="http://schemas.microsoft.com/office/drawing/2014/main" id="{33F0260A-6082-06AA-CDE0-072F860D49E8}"/>
              </a:ext>
            </a:extLst>
          </p:cNvPr>
          <p:cNvSpPr txBox="1"/>
          <p:nvPr/>
        </p:nvSpPr>
        <p:spPr>
          <a:xfrm>
            <a:off x="8625025" y="4152146"/>
            <a:ext cx="2228423" cy="369332"/>
          </a:xfrm>
          <a:prstGeom prst="rect">
            <a:avLst/>
          </a:prstGeom>
          <a:noFill/>
        </p:spPr>
        <p:txBody>
          <a:bodyPr wrap="square">
            <a:spAutoFit/>
          </a:bodyPr>
          <a:lstStyle/>
          <a:p>
            <a:r>
              <a:rPr lang="ko-KR" altLang="en-US" sz="1800">
                <a:solidFill>
                  <a:schemeClr val="accent2"/>
                </a:solidFill>
                <a:latin typeface="Malgun Gothic" panose="020B0503020000020004" pitchFamily="34" charset="-127"/>
                <a:ea typeface="Malgun Gothic" panose="020B0503020000020004" pitchFamily="34" charset="-127"/>
              </a:rPr>
              <a:t>아</a:t>
            </a:r>
            <a:r>
              <a:rPr lang="en-US" altLang="ko-KR" sz="1800">
                <a:solidFill>
                  <a:schemeClr val="accent2"/>
                </a:solidFill>
                <a:latin typeface="Malgun Gothic" panose="020B0503020000020004" pitchFamily="34" charset="-127"/>
                <a:ea typeface="Malgun Gothic" panose="020B0503020000020004" pitchFamily="34" charset="-127"/>
              </a:rPr>
              <a:t>… </a:t>
            </a:r>
            <a:r>
              <a:rPr lang="ko-KR" altLang="en-US" sz="1800">
                <a:solidFill>
                  <a:schemeClr val="accent2"/>
                </a:solidFill>
                <a:latin typeface="Malgun Gothic" panose="020B0503020000020004" pitchFamily="34" charset="-127"/>
                <a:ea typeface="Malgun Gothic" panose="020B0503020000020004" pitchFamily="34" charset="-127"/>
              </a:rPr>
              <a:t>알겠어요</a:t>
            </a:r>
            <a:r>
              <a:rPr lang="en-US" altLang="ko-KR" sz="1800">
                <a:solidFill>
                  <a:schemeClr val="accent2"/>
                </a:solidFill>
              </a:rPr>
              <a:t>.</a:t>
            </a:r>
          </a:p>
        </p:txBody>
      </p:sp>
      <p:grpSp>
        <p:nvGrpSpPr>
          <p:cNvPr id="15" name="Group 14">
            <a:extLst>
              <a:ext uri="{FF2B5EF4-FFF2-40B4-BE49-F238E27FC236}">
                <a16:creationId xmlns:a16="http://schemas.microsoft.com/office/drawing/2014/main" id="{DD16B7F2-1333-B7A8-1C48-D216CA3649FD}"/>
              </a:ext>
              <a:ext uri="{C183D7F6-B498-43B3-948B-1728B52AA6E4}">
                <adec:decorative xmlns:adec="http://schemas.microsoft.com/office/drawing/2017/decorative" val="1"/>
              </a:ext>
            </a:extLst>
          </p:cNvPr>
          <p:cNvGrpSpPr/>
          <p:nvPr/>
        </p:nvGrpSpPr>
        <p:grpSpPr>
          <a:xfrm>
            <a:off x="7394556" y="1683892"/>
            <a:ext cx="4437444" cy="1322845"/>
            <a:chOff x="7258235" y="1785675"/>
            <a:chExt cx="4437444" cy="1322845"/>
          </a:xfrm>
        </p:grpSpPr>
        <p:sp>
          <p:nvSpPr>
            <p:cNvPr id="2" name="물결 1">
              <a:extLst>
                <a:ext uri="{FF2B5EF4-FFF2-40B4-BE49-F238E27FC236}">
                  <a16:creationId xmlns:a16="http://schemas.microsoft.com/office/drawing/2014/main" id="{9D3DD891-5363-B948-5B57-7377D5612653}"/>
                </a:ext>
              </a:extLst>
            </p:cNvPr>
            <p:cNvSpPr/>
            <p:nvPr/>
          </p:nvSpPr>
          <p:spPr>
            <a:xfrm>
              <a:off x="7837716" y="1785675"/>
              <a:ext cx="3857963" cy="1322845"/>
            </a:xfrm>
            <a:prstGeom prst="wav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800" dirty="0">
                  <a:solidFill>
                    <a:schemeClr val="tx1"/>
                  </a:solidFill>
                </a:rPr>
                <a:t>Tip 3 – limit </a:t>
              </a:r>
              <a:r>
                <a:rPr lang="en-US" altLang="ko-KR" sz="1800">
                  <a:solidFill>
                    <a:schemeClr val="tx1"/>
                  </a:solidFill>
                </a:rPr>
                <a:t>your budget</a:t>
              </a:r>
              <a:endParaRPr lang="ko-KR" altLang="en-US" dirty="0">
                <a:solidFill>
                  <a:schemeClr val="tx1"/>
                </a:solidFill>
              </a:endParaRPr>
            </a:p>
          </p:txBody>
        </p:sp>
        <p:pic>
          <p:nvPicPr>
            <p:cNvPr id="5" name="Picture 10">
              <a:extLst>
                <a:ext uri="{FF2B5EF4-FFF2-40B4-BE49-F238E27FC236}">
                  <a16:creationId xmlns:a16="http://schemas.microsoft.com/office/drawing/2014/main" id="{7179E3FA-C9AA-26AF-F39D-0456FAB1461C}"/>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58235" y="1824419"/>
              <a:ext cx="1153072" cy="115307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슬라이드 번호 개체 틀 2">
            <a:extLst>
              <a:ext uri="{FF2B5EF4-FFF2-40B4-BE49-F238E27FC236}">
                <a16:creationId xmlns:a16="http://schemas.microsoft.com/office/drawing/2014/main" id="{350330F2-F6B8-BA82-AF18-D6654F7437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38225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 calcmode="lin" valueType="num">
                                      <p:cBhvr>
                                        <p:cTn id="23" dur="1000" fill="hold"/>
                                        <p:tgtEl>
                                          <p:spTgt spid="19458"/>
                                        </p:tgtEl>
                                        <p:attrNameLst>
                                          <p:attrName>ppt_w</p:attrName>
                                        </p:attrNameLst>
                                      </p:cBhvr>
                                      <p:tavLst>
                                        <p:tav tm="0">
                                          <p:val>
                                            <p:fltVal val="0"/>
                                          </p:val>
                                        </p:tav>
                                        <p:tav tm="100000">
                                          <p:val>
                                            <p:strVal val="#ppt_w"/>
                                          </p:val>
                                        </p:tav>
                                      </p:tavLst>
                                    </p:anim>
                                    <p:anim calcmode="lin" valueType="num">
                                      <p:cBhvr>
                                        <p:cTn id="24" dur="1000" fill="hold"/>
                                        <p:tgtEl>
                                          <p:spTgt spid="19458"/>
                                        </p:tgtEl>
                                        <p:attrNameLst>
                                          <p:attrName>ppt_h</p:attrName>
                                        </p:attrNameLst>
                                      </p:cBhvr>
                                      <p:tavLst>
                                        <p:tav tm="0">
                                          <p:val>
                                            <p:fltVal val="0"/>
                                          </p:val>
                                        </p:tav>
                                        <p:tav tm="100000">
                                          <p:val>
                                            <p:strVal val="#ppt_h"/>
                                          </p:val>
                                        </p:tav>
                                      </p:tavLst>
                                    </p:anim>
                                    <p:anim calcmode="lin" valueType="num">
                                      <p:cBhvr>
                                        <p:cTn id="25" dur="1000" fill="hold"/>
                                        <p:tgtEl>
                                          <p:spTgt spid="19458"/>
                                        </p:tgtEl>
                                        <p:attrNameLst>
                                          <p:attrName>style.rotation</p:attrName>
                                        </p:attrNameLst>
                                      </p:cBhvr>
                                      <p:tavLst>
                                        <p:tav tm="0">
                                          <p:val>
                                            <p:fltVal val="90"/>
                                          </p:val>
                                        </p:tav>
                                        <p:tav tm="100000">
                                          <p:val>
                                            <p:fltVal val="0"/>
                                          </p:val>
                                        </p:tav>
                                      </p:tavLst>
                                    </p:anim>
                                    <p:animEffect transition="in" filter="fade">
                                      <p:cBhvr>
                                        <p:cTn id="26"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19"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a:xfrm>
            <a:off x="360000" y="360000"/>
            <a:ext cx="2860278" cy="537467"/>
          </a:xfrm>
        </p:spPr>
        <p:txBody>
          <a:bodyPr/>
          <a:lstStyle/>
          <a:p>
            <a:r>
              <a:rPr lang="en-AU">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a:t>© State of New South Wales (Department of Education), 2024</a:t>
            </a:r>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4611" y="1493838"/>
            <a:ext cx="11363563" cy="5004162"/>
          </a:xfrm>
        </p:spPr>
        <p:txBody>
          <a:bodyPr/>
          <a:lstStyle/>
          <a:p>
            <a:pPr>
              <a:lnSpc>
                <a:spcPct val="150000"/>
              </a:lnSpc>
              <a:spcAft>
                <a:spcPts val="600"/>
              </a:spcAft>
            </a:pPr>
            <a:r>
              <a:rPr lang="en-AU" sz="1200" b="0" i="0">
                <a:solidFill>
                  <a:schemeClr val="bg1"/>
                </a:solidFill>
                <a:effectLst/>
              </a:rPr>
              <a:t>The copyright material published in this resource is subject to the </a:t>
            </a:r>
            <a:r>
              <a:rPr lang="en-AU" sz="1200" b="0" i="1">
                <a:solidFill>
                  <a:schemeClr val="bg1"/>
                </a:solidFill>
                <a:effectLst/>
              </a:rPr>
              <a:t>Copyright Act 1968</a:t>
            </a:r>
            <a:r>
              <a:rPr lang="en-AU" sz="1200" b="0" i="0">
                <a:solidFill>
                  <a:schemeClr val="bg1"/>
                </a:solidFill>
                <a:effectLst/>
              </a:rPr>
              <a:t> (</a:t>
            </a:r>
            <a:r>
              <a:rPr lang="en-AU" sz="1200" b="0" i="0" err="1">
                <a:solidFill>
                  <a:schemeClr val="bg1"/>
                </a:solidFill>
                <a:effectLst/>
              </a:rPr>
              <a:t>Cth</a:t>
            </a:r>
            <a:r>
              <a:rPr lang="en-AU" sz="1200" b="0" i="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a:solidFill>
                  <a:schemeClr val="bg1"/>
                </a:solidFill>
                <a:effectLst/>
              </a:rPr>
              <a:t>Copyright material available in this resource and owned by the NSW Department of Education is licensed under a </a:t>
            </a:r>
            <a:r>
              <a:rPr lang="en-AU" sz="1200" b="0" i="0" u="sng" strike="noStrike">
                <a:solidFill>
                  <a:schemeClr val="accent4"/>
                </a:solidFill>
                <a:effectLst/>
                <a:hlinkClick r:id="rId3">
                  <a:extLst>
                    <a:ext uri="{A12FA001-AC4F-418D-AE19-62706E023703}">
                      <ahyp:hlinkClr xmlns:ahyp="http://schemas.microsoft.com/office/drawing/2018/hyperlinkcolor" val="tx"/>
                    </a:ext>
                  </a:extLst>
                </a:hlinkClick>
              </a:rPr>
              <a:t>Creative Commons Attribution 4.0 International (CC BY 4.0) license</a:t>
            </a:r>
            <a:r>
              <a:rPr lang="en-AU" sz="1200" b="0" i="0">
                <a:solidFill>
                  <a:schemeClr val="bg1"/>
                </a:solidFill>
                <a:effectLst/>
              </a:rPr>
              <a:t>.</a:t>
            </a:r>
            <a:r>
              <a:rPr lang="en-AU" sz="1200" b="0" i="0">
                <a:solidFill>
                  <a:schemeClr val="accent4"/>
                </a:solidFill>
                <a:effectLst/>
              </a:rPr>
              <a:t> </a:t>
            </a:r>
            <a:endParaRPr lang="en-AU" sz="1200">
              <a:solidFill>
                <a:schemeClr val="accent4"/>
              </a:solidFill>
            </a:endParaRPr>
          </a:p>
          <a:p>
            <a:pPr algn="l" rtl="0" fontAlgn="base">
              <a:lnSpc>
                <a:spcPct val="150000"/>
              </a:lnSpc>
              <a:spcAft>
                <a:spcPts val="600"/>
              </a:spcAft>
            </a:pPr>
            <a:r>
              <a:rPr lang="en-AU" sz="1200" b="0" i="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a:solidFill>
                  <a:schemeClr val="bg1"/>
                </a:solidFill>
                <a:effectLst/>
              </a:rPr>
              <a:t>Attribution should be given to © State of New South Wales (Department of Education), 2024. </a:t>
            </a:r>
          </a:p>
          <a:p>
            <a:pPr algn="l" rtl="0" fontAlgn="base">
              <a:lnSpc>
                <a:spcPct val="150000"/>
              </a:lnSpc>
              <a:spcAft>
                <a:spcPts val="0"/>
              </a:spcAft>
            </a:pPr>
            <a:r>
              <a:rPr lang="en-AU" sz="1200" b="0" i="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a:solidFill>
                  <a:schemeClr val="bg1"/>
                </a:solidFill>
                <a:effectLst/>
              </a:rPr>
              <a:t>Copyright Act 1968</a:t>
            </a:r>
            <a:r>
              <a:rPr lang="en-AU" sz="1200" b="0" i="0">
                <a:solidFill>
                  <a:schemeClr val="bg1"/>
                </a:solidFill>
                <a:effectLst/>
              </a:rPr>
              <a:t> (</a:t>
            </a:r>
            <a:r>
              <a:rPr lang="en-AU" sz="1200" b="0" i="0" err="1">
                <a:solidFill>
                  <a:schemeClr val="bg1"/>
                </a:solidFill>
                <a:effectLst/>
              </a:rPr>
              <a:t>Cth</a:t>
            </a:r>
            <a:r>
              <a:rPr lang="en-AU" sz="1200" b="0" i="0">
                <a:solidFill>
                  <a:schemeClr val="bg1"/>
                </a:solidFill>
                <a:effectLst/>
              </a:rPr>
              <a:t>). The department accepts no responsibility for content on third-party websites. </a:t>
            </a:r>
          </a:p>
        </p:txBody>
      </p:sp>
      <p:pic>
        <p:nvPicPr>
          <p:cNvPr id="1036" name="Picture 12" descr="Creative Commons Attribution licence logo">
            <a:extLst>
              <a:ext uri="{FF2B5EF4-FFF2-40B4-BE49-F238E27FC236}">
                <a16:creationId xmlns:a16="http://schemas.microsoft.com/office/drawing/2014/main" id="{05829CEB-4804-F2B2-D767-87B62D988E6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44972" y="3052542"/>
            <a:ext cx="1406523" cy="48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19" ma:contentTypeDescription="Create a new document." ma:contentTypeScope="" ma:versionID="78fd0f863bded9a6b2f0865810ec5c37">
  <xsd:schema xmlns:xsd="http://www.w3.org/2001/XMLSchema" xmlns:xs="http://www.w3.org/2001/XMLSchema" xmlns:p="http://schemas.microsoft.com/office/2006/metadata/properties" xmlns:ns2="71c5a270-2cab-4081-bd60-6681928412a9" xmlns:ns3="654a006b-cedf-4f35-a676-59854467968c" targetNamespace="http://schemas.microsoft.com/office/2006/metadata/properties" ma:root="true" ma:fieldsID="23b29d0f4755366044abf1659b3e375d" ns2:_="" ns3:_="">
    <xsd:import namespace="71c5a270-2cab-4081-bd60-6681928412a9"/>
    <xsd:import namespace="654a006b-cedf-4f35-a676-598544679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a006b-cedf-4f35-a676-5985446796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e3a18-bd3c-4b62-9bca-ad0529fb27e9}" ma:internalName="TaxCatchAll" ma:showField="CatchAllData" ma:web="654a006b-cedf-4f35-a676-598544679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c5a270-2cab-4081-bd60-6681928412a9">
      <Terms xmlns="http://schemas.microsoft.com/office/infopath/2007/PartnerControls"/>
    </lcf76f155ced4ddcb4097134ff3c332f>
    <TaxCatchAll xmlns="654a006b-cedf-4f35-a676-59854467968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05981F-8F58-473B-AD10-9CFB7BD24A10}">
  <ds:schemaRefs>
    <ds:schemaRef ds:uri="654a006b-cedf-4f35-a676-59854467968c"/>
    <ds:schemaRef ds:uri="71c5a270-2cab-4081-bd60-6681928412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80DAA2-907E-4CB5-B016-D0DA35A045BF}">
  <ds:schemaRefs>
    <ds:schemaRef ds:uri="http://purl.org/dc/dcmitype/"/>
    <ds:schemaRef ds:uri="http://www.w3.org/XML/1998/namespace"/>
    <ds:schemaRef ds:uri="http://schemas.microsoft.com/office/2006/documentManagement/types"/>
    <ds:schemaRef ds:uri="654a006b-cedf-4f35-a676-59854467968c"/>
    <ds:schemaRef ds:uri="http://purl.org/dc/terms/"/>
    <ds:schemaRef ds:uri="http://schemas.openxmlformats.org/package/2006/metadata/core-properties"/>
    <ds:schemaRef ds:uri="http://schemas.microsoft.com/office/infopath/2007/PartnerControls"/>
    <ds:schemaRef ds:uri="http://purl.org/dc/elements/1.1/"/>
    <ds:schemaRef ds:uri="71c5a270-2cab-4081-bd60-6681928412a9"/>
    <ds:schemaRef ds:uri="http://schemas.microsoft.com/office/2006/metadata/properties"/>
  </ds:schemaRefs>
</ds:datastoreItem>
</file>

<file path=customXml/itemProps3.xml><?xml version="1.0" encoding="utf-8"?>
<ds:datastoreItem xmlns:ds="http://schemas.openxmlformats.org/officeDocument/2006/customXml" ds:itemID="{3529EC61-8433-4465-B5BF-F9D5B2C0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882</Words>
  <Application>Microsoft Office PowerPoint</Application>
  <PresentationFormat>Widescreen</PresentationFormat>
  <Paragraphs>131</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Public Sans Light</vt:lpstr>
      <vt:lpstr>Public Sans</vt:lpstr>
      <vt:lpstr>Times New Roman</vt:lpstr>
      <vt:lpstr>Malgun Gothic</vt:lpstr>
      <vt:lpstr>3_NSWG Corporate</vt:lpstr>
      <vt:lpstr>Shopping expressions  한국의 시장 문화</vt:lpstr>
      <vt:lpstr>Asking for a discount</vt:lpstr>
      <vt:lpstr>Making an offer</vt:lpstr>
      <vt:lpstr>Accepting or rejecting a price</vt:lpstr>
      <vt:lpstr>I can/I can’t</vt:lpstr>
      <vt:lpstr>Tip 1 – be direct</vt:lpstr>
      <vt:lpstr>Tip 2 – offer a price</vt:lpstr>
      <vt:lpstr>Tip 3 – limit your budget</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Shopping expressions – Stage 4 Korean</dc:title>
  <dc:creator>NSW Department of Education</dc:creator>
  <cp:lastModifiedBy/>
  <dcterms:created xsi:type="dcterms:W3CDTF">2022-12-14T10:07:55Z</dcterms:created>
  <dcterms:modified xsi:type="dcterms:W3CDTF">2024-07-31T22:32:08Z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0x0101001B702864924864458D8A7651D2138959</vt:lpwstr>
  </property>
  <property fmtid="{D5CDD505-2E9C-101B-9397-08002B2CF9AE}" pid="4" name="MSIP_Label_b603dfd7-d93a-4381-a340-2995d8282205_Enabled">
    <vt:lpwstr>true</vt:lpwstr>
  </property>
  <property fmtid="{D5CDD505-2E9C-101B-9397-08002B2CF9AE}" pid="5" name="MSIP_Label_b603dfd7-d93a-4381-a340-2995d8282205_SetDate">
    <vt:lpwstr>2023-08-07T02:13:14Z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236309a5-a59a-4b9d-99ec-b93407eaf6be</vt:lpwstr>
  </property>
  <property fmtid="{D5CDD505-2E9C-101B-9397-08002B2CF9AE}" pid="10" name="MSIP_Label_b603dfd7-d93a-4381-a340-2995d8282205_ContentBits">
    <vt:lpwstr>0</vt:lpwstr>
  </property>
</Properties>
</file>