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16"/>
  </p:notesMasterIdLst>
  <p:handoutMasterIdLst>
    <p:handoutMasterId r:id="rId17"/>
  </p:handoutMasterIdLst>
  <p:sldIdLst>
    <p:sldId id="2141411557" r:id="rId5"/>
    <p:sldId id="2141411600" r:id="rId6"/>
    <p:sldId id="2141411609" r:id="rId7"/>
    <p:sldId id="2141411610" r:id="rId8"/>
    <p:sldId id="2141411611" r:id="rId9"/>
    <p:sldId id="2141411612" r:id="rId10"/>
    <p:sldId id="2141411613" r:id="rId11"/>
    <p:sldId id="2141411614" r:id="rId12"/>
    <p:sldId id="2141411615" r:id="rId13"/>
    <p:sldId id="2141411616" r:id="rId14"/>
    <p:sldId id="2141411556" r:id="rId15"/>
  </p:sldIdLst>
  <p:sldSz cx="12192000" cy="6858000"/>
  <p:notesSz cx="6858000" cy="9144000"/>
  <p:embeddedFontLst>
    <p:embeddedFont>
      <p:font typeface="Malgun Gothic" panose="020B0503020000020004" pitchFamily="34" charset="-127"/>
      <p:regular r:id="rId18"/>
      <p:bold r:id="rId19"/>
    </p:embeddedFont>
    <p:embeddedFont>
      <p:font typeface="Public Sans" pitchFamily="2" charset="0"/>
      <p:regular r:id="rId20"/>
      <p:bold r:id="rId21"/>
      <p:italic r:id="rId22"/>
      <p:boldItalic r:id="rId23"/>
    </p:embeddedFont>
    <p:embeddedFont>
      <p:font typeface="Public Sans Light" pitchFamily="2" charset="0"/>
      <p:regular r:id="rId24"/>
      <p:italic r:id="rId2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D3C3C79F-0297-4EC3-AE6B-98DA82E56DE6}">
          <p14:sldIdLst>
            <p14:sldId id="2141411557"/>
          </p14:sldIdLst>
        </p14:section>
        <p14:section name="Content slides" id="{0658E4C2-B403-4E63-8B01-C99EC0D64257}">
          <p14:sldIdLst>
            <p14:sldId id="2141411600"/>
            <p14:sldId id="2141411609"/>
            <p14:sldId id="2141411610"/>
            <p14:sldId id="2141411611"/>
            <p14:sldId id="2141411612"/>
            <p14:sldId id="2141411613"/>
            <p14:sldId id="2141411614"/>
            <p14:sldId id="2141411615"/>
            <p14:sldId id="2141411616"/>
          </p14:sldIdLst>
        </p14:section>
        <p14:section name="Copyright &amp; Referencing" id="{AADF0A9D-2732-4BD2-863E-4D527F1C2E30}">
          <p14:sldIdLst>
            <p14:sldId id="2141411556"/>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CBEDFD"/>
    <a:srgbClr val="CDD3D6"/>
    <a:srgbClr val="EBEBEB"/>
    <a:srgbClr val="146CFD"/>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DA37D80-6434-44D0-A028-1B22A696006F}" styleName="밝은 스타일 3 - 강조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53" autoAdjust="0"/>
    <p:restoredTop sz="86278" autoAdjust="0"/>
  </p:normalViewPr>
  <p:slideViewPr>
    <p:cSldViewPr snapToGrid="0">
      <p:cViewPr varScale="1">
        <p:scale>
          <a:sx n="92" d="100"/>
          <a:sy n="92" d="100"/>
        </p:scale>
        <p:origin x="636" y="78"/>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30/07/2024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30/07/2024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470909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40521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609571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53762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983370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1002001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06964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440159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778813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105562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219512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75171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355108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171465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83287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99894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150318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5374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813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24170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408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40285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9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57439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53365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401765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402627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11617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84933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49305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99864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571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341395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1904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92136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67851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43464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405363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86841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69993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94239669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D4EF-9A6E-1BCE-CBC4-79DC393F1978}"/>
              </a:ext>
            </a:extLst>
          </p:cNvPr>
          <p:cNvSpPr>
            <a:spLocks noGrp="1"/>
          </p:cNvSpPr>
          <p:nvPr>
            <p:ph type="ctrTitle"/>
          </p:nvPr>
        </p:nvSpPr>
        <p:spPr/>
        <p:txBody>
          <a:bodyPr/>
          <a:lstStyle/>
          <a:p>
            <a:r>
              <a:rPr lang="en-AU" dirty="0"/>
              <a:t>Describing foods and drinks</a:t>
            </a:r>
          </a:p>
        </p:txBody>
      </p:sp>
      <p:sp>
        <p:nvSpPr>
          <p:cNvPr id="7" name="Footer Placeholder 6">
            <a:extLst>
              <a:ext uri="{FF2B5EF4-FFF2-40B4-BE49-F238E27FC236}">
                <a16:creationId xmlns:a16="http://schemas.microsoft.com/office/drawing/2014/main" id="{AFEF0B15-45BB-5BF5-60D2-2E168F9D6FE0}"/>
              </a:ext>
              <a:ext uri="{C183D7F6-B498-43B3-948B-1728B52AA6E4}">
                <adec:decorative xmlns:adec="http://schemas.microsoft.com/office/drawing/2017/decorative" val="0"/>
              </a:ext>
            </a:extLst>
          </p:cNvPr>
          <p:cNvSpPr>
            <a:spLocks noGrp="1"/>
          </p:cNvSpPr>
          <p:nvPr>
            <p:ph type="ftr" sz="quarter" idx="3"/>
          </p:nvPr>
        </p:nvSpPr>
        <p:spPr/>
        <p:txBody>
          <a:bodyPr/>
          <a:lstStyle/>
          <a:p>
            <a:r>
              <a:rPr lang="en-US" dirty="0">
                <a:latin typeface="+mn-lt"/>
              </a:rPr>
              <a:t>NSW Department of Education</a:t>
            </a:r>
            <a:endParaRPr lang="en-AU" dirty="0">
              <a:latin typeface="+mn-lt"/>
            </a:endParaRPr>
          </a:p>
        </p:txBody>
      </p:sp>
      <p:pic>
        <p:nvPicPr>
          <p:cNvPr id="3" name="그림 2">
            <a:extLst>
              <a:ext uri="{FF2B5EF4-FFF2-40B4-BE49-F238E27FC236}">
                <a16:creationId xmlns:a16="http://schemas.microsoft.com/office/drawing/2014/main" id="{34C0F0E0-54AC-18C1-009B-983F038EEDAD}"/>
              </a:ext>
              <a:ext uri="{C183D7F6-B498-43B3-948B-1728B52AA6E4}">
                <adec:decorative xmlns:adec="http://schemas.microsoft.com/office/drawing/2017/decorative" val="1"/>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201565" y="3058885"/>
            <a:ext cx="4990435" cy="3799115"/>
          </a:xfrm>
          <a:prstGeom prst="rect">
            <a:avLst/>
          </a:prstGeom>
        </p:spPr>
      </p:pic>
      <p:sp>
        <p:nvSpPr>
          <p:cNvPr id="4" name="Title 1">
            <a:extLst>
              <a:ext uri="{FF2B5EF4-FFF2-40B4-BE49-F238E27FC236}">
                <a16:creationId xmlns:a16="http://schemas.microsoft.com/office/drawing/2014/main" id="{30C4F3DC-548C-26C4-3348-92703148BE3A}"/>
              </a:ext>
            </a:extLst>
          </p:cNvPr>
          <p:cNvSpPr txBox="1">
            <a:spLocks/>
          </p:cNvSpPr>
          <p:nvPr/>
        </p:nvSpPr>
        <p:spPr>
          <a:xfrm>
            <a:off x="539998" y="3563999"/>
            <a:ext cx="6255979" cy="2033997"/>
          </a:xfrm>
          <a:prstGeom prst="rect">
            <a:avLst/>
          </a:prstGeom>
          <a:ln>
            <a:noFill/>
          </a:ln>
        </p:spPr>
        <p:txBody>
          <a:bodyPr vert="horz" lIns="0" tIns="0" rIns="0" bIns="0" rtlCol="0" anchor="b">
            <a:noAutofit/>
          </a:bodyPr>
          <a:lstStyle>
            <a:lvl1pPr algn="l" defTabSz="914377" rtl="0" eaLnBrk="1" latinLnBrk="0" hangingPunct="1">
              <a:lnSpc>
                <a:spcPct val="100000"/>
              </a:lnSpc>
              <a:spcBef>
                <a:spcPct val="0"/>
              </a:spcBef>
              <a:buNone/>
              <a:defRPr sz="4800" kern="1200">
                <a:solidFill>
                  <a:schemeClr val="bg1"/>
                </a:solidFill>
                <a:latin typeface="+mj-lt"/>
                <a:ea typeface="+mj-ea"/>
                <a:cs typeface="+mj-cs"/>
              </a:defRPr>
            </a:lvl1pPr>
          </a:lstStyle>
          <a:p>
            <a:r>
              <a:rPr lang="en-AU" sz="2400" dirty="0"/>
              <a:t>Stage 4 – Korean </a:t>
            </a:r>
          </a:p>
        </p:txBody>
      </p:sp>
    </p:spTree>
    <p:extLst>
      <p:ext uri="{BB962C8B-B14F-4D97-AF65-F5344CB8AC3E}">
        <p14:creationId xmlns:p14="http://schemas.microsoft.com/office/powerpoint/2010/main" val="393807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ko-KR" altLang="en-US" sz="3600" dirty="0">
                <a:ea typeface="Malgun Gothic" panose="020B0503020000020004" pitchFamily="34" charset="-127"/>
              </a:rPr>
              <a:t>싸요</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r>
              <a:rPr lang="en-AU" altLang="ko-KR" dirty="0"/>
              <a:t>To be cheap</a:t>
            </a:r>
            <a:endParaRPr lang="ko-KR" altLang="en-US" dirty="0"/>
          </a:p>
        </p:txBody>
      </p:sp>
      <p:pic>
        <p:nvPicPr>
          <p:cNvPr id="2" name="Picture 2" descr="boy holding a coin and smiling">
            <a:extLst>
              <a:ext uri="{FF2B5EF4-FFF2-40B4-BE49-F238E27FC236}">
                <a16:creationId xmlns:a16="http://schemas.microsoft.com/office/drawing/2014/main" id="{917F9722-E7B7-9D43-B9E2-7B9A2BFD01F5}"/>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31750" y="1545728"/>
            <a:ext cx="2928500" cy="30114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12810B-6553-2C01-37C9-75183BE7FC6A}"/>
              </a:ext>
            </a:extLst>
          </p:cNvPr>
          <p:cNvSpPr txBox="1"/>
          <p:nvPr/>
        </p:nvSpPr>
        <p:spPr>
          <a:xfrm>
            <a:off x="2112264" y="4827526"/>
            <a:ext cx="7967472" cy="1166776"/>
          </a:xfrm>
          <a:prstGeom prst="rect">
            <a:avLst/>
          </a:prstGeom>
          <a:noFill/>
        </p:spPr>
        <p:txBody>
          <a:bodyPr wrap="square" lIns="0" tIns="0" rIns="0" bIns="0" rtlCol="0">
            <a:noAutofit/>
          </a:bodyPr>
          <a:lstStyle/>
          <a:p>
            <a:pPr algn="ctr"/>
            <a:r>
              <a:rPr lang="en-US" altLang="ko-KR" sz="4000" dirty="0">
                <a:ea typeface="Malgun Gothic" panose="020B0503020000020004" pitchFamily="34" charset="-127"/>
              </a:rPr>
              <a:t>~</a:t>
            </a:r>
            <a:r>
              <a:rPr lang="ko-KR" altLang="en-US" sz="4000" dirty="0">
                <a:solidFill>
                  <a:schemeClr val="tx1"/>
                </a:solidFill>
                <a:ea typeface="Malgun Gothic" panose="020B0503020000020004" pitchFamily="34" charset="-127"/>
              </a:rPr>
              <a:t>은</a:t>
            </a:r>
            <a:r>
              <a:rPr lang="en-US" altLang="ko-KR" sz="4000" dirty="0">
                <a:solidFill>
                  <a:schemeClr val="tx1"/>
                </a:solidFill>
                <a:ea typeface="Malgun Gothic" panose="020B0503020000020004" pitchFamily="34" charset="-127"/>
              </a:rPr>
              <a:t>/</a:t>
            </a:r>
            <a:r>
              <a:rPr lang="ko-KR" altLang="en-US" sz="4000" dirty="0">
                <a:solidFill>
                  <a:schemeClr val="tx1"/>
                </a:solidFill>
                <a:ea typeface="Malgun Gothic" panose="020B0503020000020004" pitchFamily="34" charset="-127"/>
              </a:rPr>
              <a:t>는 싸요</a:t>
            </a:r>
            <a:r>
              <a:rPr lang="en-US" altLang="ko-KR" sz="4000" dirty="0">
                <a:solidFill>
                  <a:schemeClr val="tx1"/>
                </a:solidFill>
                <a:ea typeface="Malgun Gothic" panose="020B0503020000020004" pitchFamily="34" charset="-127"/>
              </a:rPr>
              <a:t>.</a:t>
            </a:r>
          </a:p>
          <a:p>
            <a:pPr algn="ctr"/>
            <a:r>
              <a:rPr lang="en-US" altLang="ko-KR" sz="4000" dirty="0"/>
              <a:t>[i</a:t>
            </a:r>
            <a:r>
              <a:rPr lang="en-US" altLang="ko-KR" sz="4000" dirty="0">
                <a:solidFill>
                  <a:schemeClr val="tx1"/>
                </a:solidFill>
              </a:rPr>
              <a:t>tem</a:t>
            </a:r>
            <a:r>
              <a:rPr lang="en-US" altLang="ko-KR" sz="4000" dirty="0"/>
              <a:t>]</a:t>
            </a:r>
            <a:r>
              <a:rPr lang="en-US" altLang="ko-KR" sz="4000" dirty="0">
                <a:solidFill>
                  <a:schemeClr val="tx1"/>
                </a:solidFill>
              </a:rPr>
              <a:t> is</a:t>
            </a:r>
            <a:r>
              <a:rPr lang="ko-KR" altLang="en-US" sz="4000" dirty="0">
                <a:solidFill>
                  <a:schemeClr val="tx1"/>
                </a:solidFill>
              </a:rPr>
              <a:t> </a:t>
            </a:r>
            <a:r>
              <a:rPr lang="en-US" altLang="ko-KR" sz="4000" dirty="0">
                <a:solidFill>
                  <a:schemeClr val="tx1"/>
                </a:solidFill>
              </a:rPr>
              <a:t>cheap.</a:t>
            </a:r>
            <a:endParaRPr lang="ko-KR" altLang="en-US" sz="4000" dirty="0">
              <a:solidFill>
                <a:schemeClr val="tx1"/>
              </a:solidFill>
            </a:endParaRPr>
          </a:p>
        </p:txBody>
      </p:sp>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97134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a:xfrm>
            <a:off x="359568" y="360000"/>
            <a:ext cx="10080000" cy="537467"/>
          </a:xfrm>
        </p:spPr>
        <p:txBody>
          <a:bodyPr/>
          <a:lstStyle/>
          <a:p>
            <a:r>
              <a:rPr lang="en-AU">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a:xfrm>
            <a:off x="359568" y="981264"/>
            <a:ext cx="10080000" cy="310015"/>
          </a:xfrm>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59568" y="1504724"/>
            <a:ext cx="11472863" cy="5180012"/>
          </a:xfrm>
        </p:spPr>
        <p:txBody>
          <a:bodyPr/>
          <a:lstStyle/>
          <a:p>
            <a:pPr>
              <a:lnSpc>
                <a:spcPct val="150000"/>
              </a:lnSpc>
              <a:spcAft>
                <a:spcPts val="600"/>
              </a:spcAft>
            </a:pPr>
            <a:r>
              <a:rPr lang="en-AU" sz="1200" b="0" i="0" dirty="0">
                <a:solidFill>
                  <a:schemeClr val="bg1"/>
                </a:solidFill>
                <a:effectLst/>
              </a:rPr>
              <a:t>The copyright material published in this resource is subject to the </a:t>
            </a:r>
            <a:r>
              <a:rPr lang="en-AU" sz="1200" b="0" i="1" dirty="0">
                <a:solidFill>
                  <a:schemeClr val="bg1"/>
                </a:solidFill>
                <a:effectLst/>
              </a:rPr>
              <a:t>Copyright Act 1968</a:t>
            </a:r>
            <a:r>
              <a:rPr lang="en-AU" sz="1200" b="0" i="0" dirty="0">
                <a:solidFill>
                  <a:schemeClr val="bg1"/>
                </a:solidFill>
                <a:effectLst/>
              </a:rPr>
              <a:t> (</a:t>
            </a:r>
            <a:r>
              <a:rPr lang="en-AU" sz="1200" b="0" i="0" dirty="0" err="1">
                <a:solidFill>
                  <a:schemeClr val="bg1"/>
                </a:solidFill>
                <a:effectLst/>
              </a:rPr>
              <a:t>Cth</a:t>
            </a:r>
            <a:r>
              <a:rPr lang="en-AU" sz="1200" b="0" i="0" dirty="0">
                <a:solidFill>
                  <a:schemeClr val="bg1"/>
                </a:solidFill>
                <a:effectLst/>
              </a:rPr>
              <a:t>)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rPr>
              <a:t>Copyright material available in this resource and owned by the NSW Department of Education is licensed under a </a:t>
            </a:r>
            <a:r>
              <a:rPr lang="en-AU" sz="1200" b="0" i="0" u="sng" strike="noStrike" dirty="0">
                <a:solidFill>
                  <a:schemeClr val="accent4"/>
                </a:solidFill>
                <a:effectLst/>
                <a:hlinkClick r:id="rId4">
                  <a:extLst>
                    <a:ext uri="{A12FA001-AC4F-418D-AE19-62706E023703}">
                      <ahyp:hlinkClr xmlns:ahyp="http://schemas.microsoft.com/office/drawing/2018/hyperlinkcolor" val="tx"/>
                    </a:ext>
                  </a:extLst>
                </a:hlinkClick>
              </a:rPr>
              <a:t>Creative Commons Attribution 4.0 International (CC BY 4.0) licence</a:t>
            </a:r>
            <a:r>
              <a:rPr lang="en-AU" sz="1200" b="0" i="0" dirty="0">
                <a:solidFill>
                  <a:schemeClr val="bg1"/>
                </a:solidFill>
                <a:effectLst/>
              </a:rPr>
              <a:t>.</a:t>
            </a:r>
            <a:r>
              <a:rPr lang="en-AU" sz="1200" b="0" i="0" dirty="0">
                <a:solidFill>
                  <a:schemeClr val="accent4"/>
                </a:solidFill>
                <a:effectLst/>
              </a:rPr>
              <a:t> </a:t>
            </a:r>
            <a:endParaRPr lang="en-AU" sz="1200" dirty="0">
              <a:solidFill>
                <a:schemeClr val="accent4"/>
              </a:solidFill>
            </a:endParaRPr>
          </a:p>
          <a:p>
            <a:pPr algn="l" rtl="0" fontAlgn="base">
              <a:lnSpc>
                <a:spcPct val="150000"/>
              </a:lnSpc>
              <a:spcAft>
                <a:spcPts val="600"/>
              </a:spcAft>
            </a:pPr>
            <a:r>
              <a:rPr lang="en-AU" sz="1200" b="0" i="0" dirty="0">
                <a:solidFill>
                  <a:schemeClr val="bg1"/>
                </a:solidFill>
                <a:effectLst/>
              </a:rPr>
              <a:t>This licence allows you to share and adapt the material for any purpose, even commercially. </a:t>
            </a:r>
          </a:p>
          <a:p>
            <a:pPr algn="l" rtl="0" fontAlgn="base">
              <a:lnSpc>
                <a:spcPct val="150000"/>
              </a:lnSpc>
              <a:spcAft>
                <a:spcPts val="600"/>
              </a:spcAft>
            </a:pPr>
            <a:r>
              <a:rPr lang="en-AU" sz="1200" b="0" i="0" dirty="0">
                <a:solidFill>
                  <a:schemeClr val="bg1"/>
                </a:solidFill>
                <a:effectLst/>
              </a:rPr>
              <a:t>Attribution should be given to © State of New South Wales (Department of Education), 2024. </a:t>
            </a:r>
          </a:p>
          <a:p>
            <a:pPr algn="l" rtl="0" fontAlgn="base">
              <a:lnSpc>
                <a:spcPct val="150000"/>
              </a:lnSpc>
              <a:spcAft>
                <a:spcPts val="0"/>
              </a:spcAft>
            </a:pPr>
            <a:r>
              <a:rPr lang="en-AU" sz="1200" b="0" i="0" dirty="0">
                <a:solidFill>
                  <a:schemeClr val="bg1"/>
                </a:solidFill>
                <a:effectLst/>
              </a:rPr>
              <a:t>Material in this resource not available under a Creative Commons licence: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Copyright Act 1968 (</a:t>
            </a:r>
            <a:r>
              <a:rPr lang="en-AU" sz="1200" b="0" i="0" dirty="0" err="1">
                <a:solidFill>
                  <a:schemeClr val="bg1"/>
                </a:solidFill>
                <a:effectLst/>
              </a:rPr>
              <a:t>Cth</a:t>
            </a:r>
            <a:r>
              <a:rPr lang="en-AU" sz="1200" b="0" i="0" dirty="0">
                <a:solidFill>
                  <a:schemeClr val="bg1"/>
                </a:solidFill>
                <a:effectLst/>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ko-KR" altLang="en-US" sz="3600" dirty="0">
                <a:ea typeface="Malgun Gothic" panose="020B0503020000020004" pitchFamily="34" charset="-127"/>
              </a:rPr>
              <a:t>맛있어요</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r>
              <a:rPr lang="en-AU" altLang="ko-KR" dirty="0"/>
              <a:t>To be delicious</a:t>
            </a:r>
            <a:endParaRPr lang="ko-KR" altLang="en-US" dirty="0"/>
          </a:p>
        </p:txBody>
      </p:sp>
      <p:pic>
        <p:nvPicPr>
          <p:cNvPr id="6" name="Picture 2" descr="girl enjoying her food">
            <a:extLst>
              <a:ext uri="{FF2B5EF4-FFF2-40B4-BE49-F238E27FC236}">
                <a16:creationId xmlns:a16="http://schemas.microsoft.com/office/drawing/2014/main" id="{BAD2889E-A796-613C-879B-473A4F570F36}"/>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89704" y="1583424"/>
            <a:ext cx="3212592" cy="32125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12810B-6553-2C01-37C9-75183BE7FC6A}"/>
              </a:ext>
            </a:extLst>
          </p:cNvPr>
          <p:cNvSpPr txBox="1"/>
          <p:nvPr/>
        </p:nvSpPr>
        <p:spPr>
          <a:xfrm>
            <a:off x="3953256" y="4890451"/>
            <a:ext cx="4285488" cy="1166776"/>
          </a:xfrm>
          <a:prstGeom prst="rect">
            <a:avLst/>
          </a:prstGeom>
          <a:noFill/>
        </p:spPr>
        <p:txBody>
          <a:bodyPr wrap="square" lIns="0" tIns="0" rIns="0" bIns="0" rtlCol="0">
            <a:noAutofit/>
          </a:bodyPr>
          <a:lstStyle/>
          <a:p>
            <a:r>
              <a:rPr lang="en-US" altLang="ko-KR" sz="4000" dirty="0">
                <a:ea typeface="Malgun Gothic" panose="020B0503020000020004" pitchFamily="34" charset="-127"/>
              </a:rPr>
              <a:t>~</a:t>
            </a:r>
            <a:r>
              <a:rPr lang="ko-KR" altLang="en-US" sz="4000" dirty="0">
                <a:ea typeface="Malgun Gothic" panose="020B0503020000020004" pitchFamily="34" charset="-127"/>
              </a:rPr>
              <a:t>은</a:t>
            </a:r>
            <a:r>
              <a:rPr lang="en-US" altLang="ko-KR" sz="4000" dirty="0">
                <a:ea typeface="Malgun Gothic" panose="020B0503020000020004" pitchFamily="34" charset="-127"/>
              </a:rPr>
              <a:t>/</a:t>
            </a:r>
            <a:r>
              <a:rPr lang="ko-KR" altLang="en-US" sz="4000" dirty="0">
                <a:ea typeface="Malgun Gothic" panose="020B0503020000020004" pitchFamily="34" charset="-127"/>
              </a:rPr>
              <a:t>는 맛있어요</a:t>
            </a:r>
            <a:r>
              <a:rPr lang="en-AU" altLang="ko-KR" sz="4000" dirty="0">
                <a:ea typeface="Malgun Gothic" panose="020B0503020000020004" pitchFamily="34" charset="-127"/>
              </a:rPr>
              <a:t>.</a:t>
            </a:r>
            <a:endParaRPr lang="en-AU" sz="4000" dirty="0">
              <a:ea typeface="Malgun Gothic" panose="020B0503020000020004" pitchFamily="34" charset="-127"/>
            </a:endParaRPr>
          </a:p>
          <a:p>
            <a:pPr algn="l"/>
            <a:r>
              <a:rPr lang="en-AU" altLang="ko-KR" sz="4000" dirty="0"/>
              <a:t>[item] is delicious.</a:t>
            </a:r>
            <a:endParaRPr lang="en-AU" sz="4000" dirty="0"/>
          </a:p>
        </p:txBody>
      </p:sp>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9015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ko-KR" altLang="en-US" sz="3600" dirty="0">
                <a:ea typeface="Malgun Gothic" panose="020B0503020000020004" pitchFamily="34" charset="-127"/>
              </a:rPr>
              <a:t>맛없어요</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r>
              <a:rPr lang="en-AU" altLang="ko-KR" dirty="0"/>
              <a:t>To taste bad</a:t>
            </a:r>
            <a:endParaRPr lang="ko-KR" altLang="en-US" dirty="0"/>
          </a:p>
        </p:txBody>
      </p:sp>
      <p:pic>
        <p:nvPicPr>
          <p:cNvPr id="2" name="Picture 2" descr="girl with disgusted face">
            <a:extLst>
              <a:ext uri="{FF2B5EF4-FFF2-40B4-BE49-F238E27FC236}">
                <a16:creationId xmlns:a16="http://schemas.microsoft.com/office/drawing/2014/main" id="{6D1EB923-3989-BB6F-F3E5-2BC0FB1E0685}"/>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94040" y="1459201"/>
            <a:ext cx="2403920" cy="32645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12810B-6553-2C01-37C9-75183BE7FC6A}"/>
              </a:ext>
            </a:extLst>
          </p:cNvPr>
          <p:cNvSpPr txBox="1"/>
          <p:nvPr/>
        </p:nvSpPr>
        <p:spPr>
          <a:xfrm>
            <a:off x="3398520" y="4791180"/>
            <a:ext cx="5394960" cy="1166776"/>
          </a:xfrm>
          <a:prstGeom prst="rect">
            <a:avLst/>
          </a:prstGeom>
          <a:noFill/>
        </p:spPr>
        <p:txBody>
          <a:bodyPr wrap="square" lIns="0" tIns="0" rIns="0" bIns="0" rtlCol="0">
            <a:noAutofit/>
          </a:bodyPr>
          <a:lstStyle/>
          <a:p>
            <a:pPr algn="ctr"/>
            <a:r>
              <a:rPr lang="en-US" altLang="ko-KR" sz="4000" dirty="0">
                <a:ea typeface="Malgun Gothic" panose="020B0503020000020004" pitchFamily="34" charset="-127"/>
              </a:rPr>
              <a:t>~</a:t>
            </a:r>
            <a:r>
              <a:rPr lang="ko-KR" altLang="en-US" sz="4000" dirty="0">
                <a:ea typeface="Malgun Gothic" panose="020B0503020000020004" pitchFamily="34" charset="-127"/>
              </a:rPr>
              <a:t>은</a:t>
            </a:r>
            <a:r>
              <a:rPr lang="en-US" altLang="ko-KR" sz="4000" dirty="0">
                <a:ea typeface="Malgun Gothic" panose="020B0503020000020004" pitchFamily="34" charset="-127"/>
              </a:rPr>
              <a:t>/</a:t>
            </a:r>
            <a:r>
              <a:rPr lang="ko-KR" altLang="en-US" sz="4000" dirty="0">
                <a:ea typeface="Malgun Gothic" panose="020B0503020000020004" pitchFamily="34" charset="-127"/>
              </a:rPr>
              <a:t>는 맛없어요</a:t>
            </a:r>
            <a:r>
              <a:rPr lang="en-US" altLang="ko-KR" sz="4000" dirty="0">
                <a:ea typeface="Malgun Gothic" panose="020B0503020000020004" pitchFamily="34" charset="-127"/>
              </a:rPr>
              <a:t>.</a:t>
            </a:r>
          </a:p>
          <a:p>
            <a:pPr algn="ctr"/>
            <a:r>
              <a:rPr lang="en-US" altLang="ko-KR" sz="4000" dirty="0"/>
              <a:t>[item] tastes bad.</a:t>
            </a:r>
          </a:p>
        </p:txBody>
      </p:sp>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401710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ko-KR" altLang="en-US" sz="3600" dirty="0">
                <a:ea typeface="Malgun Gothic" panose="020B0503020000020004" pitchFamily="34" charset="-127"/>
              </a:rPr>
              <a:t>달아요</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r>
              <a:rPr lang="en-AU" altLang="ko-KR" dirty="0"/>
              <a:t>To be sweet</a:t>
            </a:r>
            <a:endParaRPr lang="ko-KR" altLang="en-US" dirty="0"/>
          </a:p>
        </p:txBody>
      </p:sp>
      <p:pic>
        <p:nvPicPr>
          <p:cNvPr id="4" name="Picture 2" descr="girl tasting something sweet">
            <a:extLst>
              <a:ext uri="{FF2B5EF4-FFF2-40B4-BE49-F238E27FC236}">
                <a16:creationId xmlns:a16="http://schemas.microsoft.com/office/drawing/2014/main" id="{49AC4B1C-79E3-8906-FA0E-47DCA1B1C02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3712" y="1579032"/>
            <a:ext cx="2304577" cy="31296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12810B-6553-2C01-37C9-75183BE7FC6A}"/>
              </a:ext>
            </a:extLst>
          </p:cNvPr>
          <p:cNvSpPr txBox="1"/>
          <p:nvPr/>
        </p:nvSpPr>
        <p:spPr>
          <a:xfrm>
            <a:off x="2112264" y="4870936"/>
            <a:ext cx="7967472" cy="1166776"/>
          </a:xfrm>
          <a:prstGeom prst="rect">
            <a:avLst/>
          </a:prstGeom>
          <a:noFill/>
        </p:spPr>
        <p:txBody>
          <a:bodyPr wrap="square" lIns="0" tIns="0" rIns="0" bIns="0" rtlCol="0">
            <a:noAutofit/>
          </a:bodyPr>
          <a:lstStyle/>
          <a:p>
            <a:pPr algn="ctr"/>
            <a:r>
              <a:rPr lang="en-US" altLang="ko-KR" sz="4000" dirty="0">
                <a:ea typeface="Malgun Gothic" panose="020B0503020000020004" pitchFamily="34" charset="-127"/>
              </a:rPr>
              <a:t>~</a:t>
            </a:r>
            <a:r>
              <a:rPr lang="ko-KR" altLang="en-US" sz="4000" dirty="0">
                <a:solidFill>
                  <a:schemeClr val="tx1"/>
                </a:solidFill>
                <a:ea typeface="Malgun Gothic" panose="020B0503020000020004" pitchFamily="34" charset="-127"/>
              </a:rPr>
              <a:t>은</a:t>
            </a:r>
            <a:r>
              <a:rPr lang="en-US" altLang="ko-KR" sz="4000" dirty="0">
                <a:solidFill>
                  <a:schemeClr val="tx1"/>
                </a:solidFill>
                <a:ea typeface="Malgun Gothic" panose="020B0503020000020004" pitchFamily="34" charset="-127"/>
              </a:rPr>
              <a:t>/</a:t>
            </a:r>
            <a:r>
              <a:rPr lang="ko-KR" altLang="en-US" sz="4000" dirty="0">
                <a:solidFill>
                  <a:schemeClr val="tx1"/>
                </a:solidFill>
                <a:ea typeface="Malgun Gothic" panose="020B0503020000020004" pitchFamily="34" charset="-127"/>
              </a:rPr>
              <a:t>는 달아요</a:t>
            </a:r>
            <a:r>
              <a:rPr lang="en-US" altLang="ko-KR" sz="4000" dirty="0">
                <a:solidFill>
                  <a:schemeClr val="tx1"/>
                </a:solidFill>
                <a:ea typeface="Malgun Gothic" panose="020B0503020000020004" pitchFamily="34" charset="-127"/>
              </a:rPr>
              <a:t>.</a:t>
            </a:r>
          </a:p>
          <a:p>
            <a:pPr algn="ctr"/>
            <a:r>
              <a:rPr lang="en-US" altLang="ko-KR" sz="4000" dirty="0"/>
              <a:t>[</a:t>
            </a:r>
            <a:r>
              <a:rPr lang="en-US" altLang="ko-KR" sz="4000" dirty="0">
                <a:solidFill>
                  <a:schemeClr val="tx1"/>
                </a:solidFill>
              </a:rPr>
              <a:t>item</a:t>
            </a:r>
            <a:r>
              <a:rPr lang="en-US" altLang="ko-KR" sz="4000" dirty="0"/>
              <a:t>]</a:t>
            </a:r>
            <a:r>
              <a:rPr lang="en-US" altLang="ko-KR" sz="4000" dirty="0">
                <a:solidFill>
                  <a:schemeClr val="tx1"/>
                </a:solidFill>
              </a:rPr>
              <a:t> is</a:t>
            </a:r>
            <a:r>
              <a:rPr lang="ko-KR" altLang="en-US" sz="4000" dirty="0">
                <a:solidFill>
                  <a:schemeClr val="tx1"/>
                </a:solidFill>
              </a:rPr>
              <a:t> </a:t>
            </a:r>
            <a:r>
              <a:rPr lang="en-US" altLang="ko-KR" sz="4000" dirty="0">
                <a:solidFill>
                  <a:schemeClr val="tx1"/>
                </a:solidFill>
              </a:rPr>
              <a:t>sweet.</a:t>
            </a:r>
            <a:endParaRPr lang="ko-KR" altLang="en-US" sz="4000" dirty="0">
              <a:solidFill>
                <a:schemeClr val="tx1"/>
              </a:solidFill>
            </a:endParaRPr>
          </a:p>
        </p:txBody>
      </p:sp>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210243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ko-KR" altLang="en-US" sz="3600" dirty="0">
                <a:ea typeface="Malgun Gothic" panose="020B0503020000020004" pitchFamily="34" charset="-127"/>
              </a:rPr>
              <a:t>매워요</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r>
              <a:rPr lang="en-AU" altLang="ko-KR" dirty="0"/>
              <a:t>To be spicy</a:t>
            </a:r>
            <a:endParaRPr lang="ko-KR" altLang="en-US" dirty="0"/>
          </a:p>
        </p:txBody>
      </p:sp>
      <p:pic>
        <p:nvPicPr>
          <p:cNvPr id="2" name="Picture 2" descr="girl eating spicy food">
            <a:extLst>
              <a:ext uri="{FF2B5EF4-FFF2-40B4-BE49-F238E27FC236}">
                <a16:creationId xmlns:a16="http://schemas.microsoft.com/office/drawing/2014/main" id="{84F49754-A1F7-B575-CA10-8AC4EF2764D7}"/>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8368" y="1410670"/>
            <a:ext cx="2635264" cy="33319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12810B-6553-2C01-37C9-75183BE7FC6A}"/>
              </a:ext>
            </a:extLst>
          </p:cNvPr>
          <p:cNvSpPr txBox="1"/>
          <p:nvPr/>
        </p:nvSpPr>
        <p:spPr>
          <a:xfrm>
            <a:off x="2112264" y="4863942"/>
            <a:ext cx="7967472" cy="1166776"/>
          </a:xfrm>
          <a:prstGeom prst="rect">
            <a:avLst/>
          </a:prstGeom>
          <a:noFill/>
        </p:spPr>
        <p:txBody>
          <a:bodyPr wrap="square" lIns="0" tIns="0" rIns="0" bIns="0" rtlCol="0">
            <a:noAutofit/>
          </a:bodyPr>
          <a:lstStyle/>
          <a:p>
            <a:pPr algn="ctr"/>
            <a:r>
              <a:rPr lang="en-US" altLang="ko-KR" sz="4000" dirty="0">
                <a:ea typeface="Malgun Gothic" panose="020B0503020000020004" pitchFamily="34" charset="-127"/>
              </a:rPr>
              <a:t>~</a:t>
            </a:r>
            <a:r>
              <a:rPr lang="ko-KR" altLang="en-US" sz="4000" dirty="0">
                <a:solidFill>
                  <a:schemeClr val="tx1"/>
                </a:solidFill>
                <a:ea typeface="Malgun Gothic" panose="020B0503020000020004" pitchFamily="34" charset="-127"/>
              </a:rPr>
              <a:t>은</a:t>
            </a:r>
            <a:r>
              <a:rPr lang="en-US" altLang="ko-KR" sz="4000" dirty="0">
                <a:solidFill>
                  <a:schemeClr val="tx1"/>
                </a:solidFill>
                <a:ea typeface="Malgun Gothic" panose="020B0503020000020004" pitchFamily="34" charset="-127"/>
              </a:rPr>
              <a:t>/</a:t>
            </a:r>
            <a:r>
              <a:rPr lang="ko-KR" altLang="en-US" sz="4000" dirty="0">
                <a:solidFill>
                  <a:schemeClr val="tx1"/>
                </a:solidFill>
                <a:ea typeface="Malgun Gothic" panose="020B0503020000020004" pitchFamily="34" charset="-127"/>
              </a:rPr>
              <a:t>는 </a:t>
            </a:r>
            <a:r>
              <a:rPr lang="ko-KR" altLang="en-US" sz="4000" dirty="0">
                <a:ea typeface="Malgun Gothic" panose="020B0503020000020004" pitchFamily="34" charset="-127"/>
              </a:rPr>
              <a:t>매워요</a:t>
            </a:r>
            <a:r>
              <a:rPr lang="en-AU" altLang="ko-KR" sz="4000" dirty="0">
                <a:ea typeface="Malgun Gothic" panose="020B0503020000020004" pitchFamily="34" charset="-127"/>
              </a:rPr>
              <a:t>.</a:t>
            </a:r>
            <a:endParaRPr lang="en-US" altLang="ko-KR" sz="4000" dirty="0">
              <a:ea typeface="Malgun Gothic" panose="020B0503020000020004" pitchFamily="34" charset="-127"/>
            </a:endParaRPr>
          </a:p>
          <a:p>
            <a:pPr algn="ctr"/>
            <a:r>
              <a:rPr lang="en-US" altLang="ko-KR" sz="4000" dirty="0"/>
              <a:t>[item] is spicy.</a:t>
            </a:r>
            <a:endParaRPr lang="en-AU" altLang="ko-KR" sz="4000" dirty="0"/>
          </a:p>
        </p:txBody>
      </p:sp>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99687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ko-KR" altLang="en-US" sz="3600" dirty="0">
                <a:ea typeface="Malgun Gothic" panose="020B0503020000020004" pitchFamily="34" charset="-127"/>
              </a:rPr>
              <a:t>뜨거워요</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r>
              <a:rPr lang="en-AU" altLang="ko-KR" dirty="0"/>
              <a:t>To be hot (temperature)</a:t>
            </a:r>
            <a:endParaRPr lang="ko-KR" altLang="en-US" dirty="0"/>
          </a:p>
        </p:txBody>
      </p:sp>
      <p:grpSp>
        <p:nvGrpSpPr>
          <p:cNvPr id="4" name="Group 3" descr="girl eating hot (temperature) food">
            <a:extLst>
              <a:ext uri="{FF2B5EF4-FFF2-40B4-BE49-F238E27FC236}">
                <a16:creationId xmlns:a16="http://schemas.microsoft.com/office/drawing/2014/main" id="{AD9555CC-45B2-BEBA-6079-427C7D08EA15}"/>
              </a:ext>
              <a:ext uri="{C183D7F6-B498-43B3-948B-1728B52AA6E4}">
                <adec:decorative xmlns:adec="http://schemas.microsoft.com/office/drawing/2017/decorative" val="0"/>
              </a:ext>
            </a:extLst>
          </p:cNvPr>
          <p:cNvGrpSpPr/>
          <p:nvPr/>
        </p:nvGrpSpPr>
        <p:grpSpPr>
          <a:xfrm>
            <a:off x="4452132" y="1522298"/>
            <a:ext cx="3287736" cy="3313937"/>
            <a:chOff x="4218813" y="300257"/>
            <a:chExt cx="4205179" cy="4238692"/>
          </a:xfrm>
        </p:grpSpPr>
        <p:pic>
          <p:nvPicPr>
            <p:cNvPr id="5" name="Picture 2">
              <a:extLst>
                <a:ext uri="{FF2B5EF4-FFF2-40B4-BE49-F238E27FC236}">
                  <a16:creationId xmlns:a16="http://schemas.microsoft.com/office/drawing/2014/main" id="{CF8BCC01-8F32-CA7B-D44C-057CE99B03E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8813" y="300257"/>
              <a:ext cx="3352420" cy="42386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9325F89-D288-BEAC-8057-20EC2EEE1A07}"/>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39356" y="336833"/>
              <a:ext cx="1384636" cy="149028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F412810B-6553-2C01-37C9-75183BE7FC6A}"/>
              </a:ext>
            </a:extLst>
          </p:cNvPr>
          <p:cNvSpPr txBox="1"/>
          <p:nvPr/>
        </p:nvSpPr>
        <p:spPr>
          <a:xfrm>
            <a:off x="2112264" y="4990119"/>
            <a:ext cx="7967472" cy="1166776"/>
          </a:xfrm>
          <a:prstGeom prst="rect">
            <a:avLst/>
          </a:prstGeom>
          <a:noFill/>
        </p:spPr>
        <p:txBody>
          <a:bodyPr wrap="square" lIns="0" tIns="0" rIns="0" bIns="0" rtlCol="0">
            <a:noAutofit/>
          </a:bodyPr>
          <a:lstStyle/>
          <a:p>
            <a:pPr algn="ctr"/>
            <a:r>
              <a:rPr lang="en-US" altLang="ko-KR" sz="4000" dirty="0">
                <a:ea typeface="Malgun Gothic" panose="020B0503020000020004" pitchFamily="34" charset="-127"/>
              </a:rPr>
              <a:t>~</a:t>
            </a:r>
            <a:r>
              <a:rPr lang="ko-KR" altLang="en-US" sz="4000" dirty="0">
                <a:solidFill>
                  <a:schemeClr val="tx1"/>
                </a:solidFill>
                <a:ea typeface="Malgun Gothic" panose="020B0503020000020004" pitchFamily="34" charset="-127"/>
              </a:rPr>
              <a:t>은</a:t>
            </a:r>
            <a:r>
              <a:rPr lang="en-US" altLang="ko-KR" sz="4000" dirty="0">
                <a:solidFill>
                  <a:schemeClr val="tx1"/>
                </a:solidFill>
                <a:ea typeface="Malgun Gothic" panose="020B0503020000020004" pitchFamily="34" charset="-127"/>
              </a:rPr>
              <a:t>/</a:t>
            </a:r>
            <a:r>
              <a:rPr lang="ko-KR" altLang="en-US" sz="4000" dirty="0">
                <a:solidFill>
                  <a:schemeClr val="tx1"/>
                </a:solidFill>
                <a:ea typeface="Malgun Gothic" panose="020B0503020000020004" pitchFamily="34" charset="-127"/>
              </a:rPr>
              <a:t>는 뜨거워요</a:t>
            </a:r>
            <a:r>
              <a:rPr lang="en-US" altLang="ko-KR" sz="4000" dirty="0">
                <a:solidFill>
                  <a:schemeClr val="tx1"/>
                </a:solidFill>
                <a:ea typeface="Malgun Gothic" panose="020B0503020000020004" pitchFamily="34" charset="-127"/>
              </a:rPr>
              <a:t>.</a:t>
            </a:r>
          </a:p>
          <a:p>
            <a:pPr algn="ctr"/>
            <a:r>
              <a:rPr lang="en-US" altLang="ko-KR" sz="4000" dirty="0"/>
              <a:t>[</a:t>
            </a:r>
            <a:r>
              <a:rPr lang="en-US" altLang="ko-KR" sz="4000" dirty="0">
                <a:solidFill>
                  <a:schemeClr val="tx1"/>
                </a:solidFill>
              </a:rPr>
              <a:t>item</a:t>
            </a:r>
            <a:r>
              <a:rPr lang="en-US" altLang="ko-KR" sz="4000" dirty="0"/>
              <a:t>]</a:t>
            </a:r>
            <a:r>
              <a:rPr lang="en-US" altLang="ko-KR" sz="4000" dirty="0">
                <a:solidFill>
                  <a:schemeClr val="tx1"/>
                </a:solidFill>
              </a:rPr>
              <a:t> is</a:t>
            </a:r>
            <a:r>
              <a:rPr lang="ko-KR" altLang="en-US" sz="4000" dirty="0">
                <a:solidFill>
                  <a:schemeClr val="tx1"/>
                </a:solidFill>
              </a:rPr>
              <a:t> </a:t>
            </a:r>
            <a:r>
              <a:rPr lang="en-US" altLang="ko-KR" sz="4000" dirty="0">
                <a:solidFill>
                  <a:schemeClr val="tx1"/>
                </a:solidFill>
              </a:rPr>
              <a:t>hot.</a:t>
            </a:r>
            <a:endParaRPr lang="ko-KR" altLang="en-US" sz="4000" dirty="0">
              <a:solidFill>
                <a:schemeClr val="tx1"/>
              </a:solidFill>
            </a:endParaRPr>
          </a:p>
        </p:txBody>
      </p:sp>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110226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ko-KR" altLang="en-US" sz="3600" dirty="0">
                <a:ea typeface="Malgun Gothic" panose="020B0503020000020004" pitchFamily="34" charset="-127"/>
              </a:rPr>
              <a:t>시어요</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r>
              <a:rPr lang="en-AU" altLang="ko-KR" dirty="0"/>
              <a:t>To be sour</a:t>
            </a:r>
            <a:endParaRPr lang="ko-KR" altLang="en-US" dirty="0"/>
          </a:p>
        </p:txBody>
      </p:sp>
      <p:pic>
        <p:nvPicPr>
          <p:cNvPr id="4" name="Picture 2" descr="girl eating sour food">
            <a:extLst>
              <a:ext uri="{FF2B5EF4-FFF2-40B4-BE49-F238E27FC236}">
                <a16:creationId xmlns:a16="http://schemas.microsoft.com/office/drawing/2014/main" id="{604887CC-97BB-33BA-4058-44C259FF7414}"/>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9114" y="1505253"/>
            <a:ext cx="2433773" cy="33051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12810B-6553-2C01-37C9-75183BE7FC6A}"/>
              </a:ext>
            </a:extLst>
          </p:cNvPr>
          <p:cNvSpPr txBox="1"/>
          <p:nvPr/>
        </p:nvSpPr>
        <p:spPr>
          <a:xfrm>
            <a:off x="2112264" y="5023094"/>
            <a:ext cx="7967472" cy="1166776"/>
          </a:xfrm>
          <a:prstGeom prst="rect">
            <a:avLst/>
          </a:prstGeom>
          <a:noFill/>
        </p:spPr>
        <p:txBody>
          <a:bodyPr wrap="square" lIns="0" tIns="0" rIns="0" bIns="0" rtlCol="0">
            <a:noAutofit/>
          </a:bodyPr>
          <a:lstStyle/>
          <a:p>
            <a:pPr algn="ctr"/>
            <a:r>
              <a:rPr lang="en-US" altLang="ko-KR" sz="4000" dirty="0">
                <a:ea typeface="Malgun Gothic" panose="020B0503020000020004" pitchFamily="34" charset="-127"/>
              </a:rPr>
              <a:t>~</a:t>
            </a:r>
            <a:r>
              <a:rPr lang="ko-KR" altLang="en-US" sz="4000" dirty="0">
                <a:solidFill>
                  <a:schemeClr val="tx1"/>
                </a:solidFill>
                <a:ea typeface="Malgun Gothic" panose="020B0503020000020004" pitchFamily="34" charset="-127"/>
              </a:rPr>
              <a:t>은</a:t>
            </a:r>
            <a:r>
              <a:rPr lang="en-US" altLang="ko-KR" sz="4000" dirty="0">
                <a:solidFill>
                  <a:schemeClr val="tx1"/>
                </a:solidFill>
                <a:ea typeface="Malgun Gothic" panose="020B0503020000020004" pitchFamily="34" charset="-127"/>
              </a:rPr>
              <a:t>/</a:t>
            </a:r>
            <a:r>
              <a:rPr lang="ko-KR" altLang="en-US" sz="4000" dirty="0">
                <a:solidFill>
                  <a:schemeClr val="tx1"/>
                </a:solidFill>
                <a:ea typeface="Malgun Gothic" panose="020B0503020000020004" pitchFamily="34" charset="-127"/>
              </a:rPr>
              <a:t>는 시어요</a:t>
            </a:r>
            <a:r>
              <a:rPr lang="en-US" altLang="ko-KR" sz="4000" dirty="0">
                <a:solidFill>
                  <a:schemeClr val="tx1"/>
                </a:solidFill>
                <a:ea typeface="Malgun Gothic" panose="020B0503020000020004" pitchFamily="34" charset="-127"/>
              </a:rPr>
              <a:t>.</a:t>
            </a:r>
          </a:p>
          <a:p>
            <a:pPr algn="ctr"/>
            <a:r>
              <a:rPr lang="en-US" altLang="ko-KR" sz="4000" dirty="0"/>
              <a:t>[</a:t>
            </a:r>
            <a:r>
              <a:rPr lang="en-US" altLang="ko-KR" sz="4000" dirty="0">
                <a:solidFill>
                  <a:schemeClr val="tx1"/>
                </a:solidFill>
              </a:rPr>
              <a:t>item</a:t>
            </a:r>
            <a:r>
              <a:rPr lang="en-US" altLang="ko-KR" sz="4000" dirty="0"/>
              <a:t>]</a:t>
            </a:r>
            <a:r>
              <a:rPr lang="en-US" altLang="ko-KR" sz="4000" dirty="0">
                <a:solidFill>
                  <a:schemeClr val="tx1"/>
                </a:solidFill>
              </a:rPr>
              <a:t> is</a:t>
            </a:r>
            <a:r>
              <a:rPr lang="ko-KR" altLang="en-US" sz="4000" dirty="0">
                <a:solidFill>
                  <a:schemeClr val="tx1"/>
                </a:solidFill>
              </a:rPr>
              <a:t> </a:t>
            </a:r>
            <a:r>
              <a:rPr lang="en-US" altLang="ko-KR" sz="4000" dirty="0">
                <a:solidFill>
                  <a:schemeClr val="tx1"/>
                </a:solidFill>
              </a:rPr>
              <a:t>sour.</a:t>
            </a:r>
            <a:endParaRPr lang="ko-KR" altLang="en-US" sz="4000" dirty="0">
              <a:solidFill>
                <a:schemeClr val="tx1"/>
              </a:solidFill>
            </a:endParaRPr>
          </a:p>
        </p:txBody>
      </p:sp>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383247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ko-KR" altLang="en-US" sz="3600" dirty="0">
                <a:ea typeface="Malgun Gothic" panose="020B0503020000020004" pitchFamily="34" charset="-127"/>
              </a:rPr>
              <a:t>써요</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r>
              <a:rPr lang="en-AU" altLang="ko-KR" dirty="0"/>
              <a:t>To be bitter</a:t>
            </a:r>
            <a:endParaRPr lang="ko-KR" altLang="en-US" dirty="0"/>
          </a:p>
        </p:txBody>
      </p:sp>
      <p:pic>
        <p:nvPicPr>
          <p:cNvPr id="2" name="Picture 2" descr="girl eating bitter food">
            <a:extLst>
              <a:ext uri="{FF2B5EF4-FFF2-40B4-BE49-F238E27FC236}">
                <a16:creationId xmlns:a16="http://schemas.microsoft.com/office/drawing/2014/main" id="{4C4DED94-B50B-78D3-3590-63E87D30BFC3}"/>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4911" y="1501828"/>
            <a:ext cx="2282178" cy="30992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12810B-6553-2C01-37C9-75183BE7FC6A}"/>
              </a:ext>
            </a:extLst>
          </p:cNvPr>
          <p:cNvSpPr txBox="1"/>
          <p:nvPr/>
        </p:nvSpPr>
        <p:spPr>
          <a:xfrm>
            <a:off x="2112264" y="4810375"/>
            <a:ext cx="7967472" cy="1166776"/>
          </a:xfrm>
          <a:prstGeom prst="rect">
            <a:avLst/>
          </a:prstGeom>
          <a:noFill/>
        </p:spPr>
        <p:txBody>
          <a:bodyPr wrap="square" lIns="0" tIns="0" rIns="0" bIns="0" rtlCol="0">
            <a:noAutofit/>
          </a:bodyPr>
          <a:lstStyle/>
          <a:p>
            <a:pPr algn="ctr"/>
            <a:r>
              <a:rPr lang="en-US" altLang="ko-KR" sz="4000" dirty="0">
                <a:ea typeface="Malgun Gothic" panose="020B0503020000020004" pitchFamily="34" charset="-127"/>
              </a:rPr>
              <a:t>~</a:t>
            </a:r>
            <a:r>
              <a:rPr lang="ko-KR" altLang="en-US" sz="4000" dirty="0">
                <a:solidFill>
                  <a:schemeClr val="tx1"/>
                </a:solidFill>
                <a:ea typeface="Malgun Gothic" panose="020B0503020000020004" pitchFamily="34" charset="-127"/>
              </a:rPr>
              <a:t>은</a:t>
            </a:r>
            <a:r>
              <a:rPr lang="en-US" altLang="ko-KR" sz="4000" dirty="0">
                <a:solidFill>
                  <a:schemeClr val="tx1"/>
                </a:solidFill>
                <a:ea typeface="Malgun Gothic" panose="020B0503020000020004" pitchFamily="34" charset="-127"/>
              </a:rPr>
              <a:t>/</a:t>
            </a:r>
            <a:r>
              <a:rPr lang="ko-KR" altLang="en-US" sz="4000" dirty="0">
                <a:solidFill>
                  <a:schemeClr val="tx1"/>
                </a:solidFill>
                <a:ea typeface="Malgun Gothic" panose="020B0503020000020004" pitchFamily="34" charset="-127"/>
              </a:rPr>
              <a:t>는 써요</a:t>
            </a:r>
            <a:r>
              <a:rPr lang="en-US" altLang="ko-KR" sz="4000" dirty="0">
                <a:solidFill>
                  <a:schemeClr val="tx1"/>
                </a:solidFill>
                <a:ea typeface="Malgun Gothic" panose="020B0503020000020004" pitchFamily="34" charset="-127"/>
              </a:rPr>
              <a:t>.</a:t>
            </a:r>
          </a:p>
          <a:p>
            <a:pPr algn="ctr"/>
            <a:r>
              <a:rPr lang="en-US" altLang="ko-KR" sz="4000" dirty="0"/>
              <a:t>[</a:t>
            </a:r>
            <a:r>
              <a:rPr lang="en-US" altLang="ko-KR" sz="4000" dirty="0">
                <a:solidFill>
                  <a:schemeClr val="tx1"/>
                </a:solidFill>
              </a:rPr>
              <a:t>item] is</a:t>
            </a:r>
            <a:r>
              <a:rPr lang="ko-KR" altLang="en-US" sz="4000" dirty="0">
                <a:solidFill>
                  <a:schemeClr val="tx1"/>
                </a:solidFill>
              </a:rPr>
              <a:t> </a:t>
            </a:r>
            <a:r>
              <a:rPr lang="en-US" altLang="ko-KR" sz="4000" dirty="0">
                <a:solidFill>
                  <a:schemeClr val="tx1"/>
                </a:solidFill>
              </a:rPr>
              <a:t>bitter.</a:t>
            </a:r>
            <a:endParaRPr lang="ko-KR" altLang="en-US" sz="4000" dirty="0">
              <a:solidFill>
                <a:schemeClr val="tx1"/>
              </a:solidFill>
            </a:endParaRPr>
          </a:p>
        </p:txBody>
      </p:sp>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8442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ko-KR" altLang="en-US" sz="3600" dirty="0">
                <a:ea typeface="Malgun Gothic" panose="020B0503020000020004" pitchFamily="34" charset="-127"/>
              </a:rPr>
              <a:t>비싸요</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r>
              <a:rPr lang="en-AU" altLang="ko-KR" dirty="0"/>
              <a:t>To be expensive</a:t>
            </a:r>
            <a:endParaRPr lang="ko-KR" altLang="en-US" dirty="0"/>
          </a:p>
        </p:txBody>
      </p:sp>
      <p:grpSp>
        <p:nvGrpSpPr>
          <p:cNvPr id="4" name="Group 3" descr="boy saying no to an item because it is too expensive">
            <a:extLst>
              <a:ext uri="{FF2B5EF4-FFF2-40B4-BE49-F238E27FC236}">
                <a16:creationId xmlns:a16="http://schemas.microsoft.com/office/drawing/2014/main" id="{DB554FA8-3B8A-4BC2-DCAE-843CD4A3D847}"/>
              </a:ext>
              <a:ext uri="{C183D7F6-B498-43B3-948B-1728B52AA6E4}">
                <adec:decorative xmlns:adec="http://schemas.microsoft.com/office/drawing/2017/decorative" val="0"/>
              </a:ext>
            </a:extLst>
          </p:cNvPr>
          <p:cNvGrpSpPr/>
          <p:nvPr/>
        </p:nvGrpSpPr>
        <p:grpSpPr>
          <a:xfrm>
            <a:off x="4245857" y="1600199"/>
            <a:ext cx="3700286" cy="2938749"/>
            <a:chOff x="4467225" y="728949"/>
            <a:chExt cx="4797310" cy="3810000"/>
          </a:xfrm>
        </p:grpSpPr>
        <p:pic>
          <p:nvPicPr>
            <p:cNvPr id="5" name="Picture 2" descr="Boy refusing to spend money.">
              <a:extLst>
                <a:ext uri="{FF2B5EF4-FFF2-40B4-BE49-F238E27FC236}">
                  <a16:creationId xmlns:a16="http://schemas.microsoft.com/office/drawing/2014/main" id="{3979BBB7-2331-EFFB-A2F5-5ED870D6DA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7225" y="728949"/>
              <a:ext cx="32575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oy refusing to spend money.">
              <a:extLst>
                <a:ext uri="{FF2B5EF4-FFF2-40B4-BE49-F238E27FC236}">
                  <a16:creationId xmlns:a16="http://schemas.microsoft.com/office/drawing/2014/main" id="{A29E90FA-F3F2-62E2-3EF1-25F3B7B2501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534366">
              <a:off x="7080045" y="1106668"/>
              <a:ext cx="2184490" cy="191415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F412810B-6553-2C01-37C9-75183BE7FC6A}"/>
              </a:ext>
            </a:extLst>
          </p:cNvPr>
          <p:cNvSpPr txBox="1"/>
          <p:nvPr/>
        </p:nvSpPr>
        <p:spPr>
          <a:xfrm>
            <a:off x="2112264" y="4846612"/>
            <a:ext cx="7967472" cy="1166776"/>
          </a:xfrm>
          <a:prstGeom prst="rect">
            <a:avLst/>
          </a:prstGeom>
          <a:noFill/>
        </p:spPr>
        <p:txBody>
          <a:bodyPr wrap="square" lIns="0" tIns="0" rIns="0" bIns="0" rtlCol="0">
            <a:noAutofit/>
          </a:bodyPr>
          <a:lstStyle/>
          <a:p>
            <a:pPr algn="ctr"/>
            <a:r>
              <a:rPr lang="en-US" altLang="ko-KR" sz="4000" dirty="0">
                <a:ea typeface="Malgun Gothic" panose="020B0503020000020004" pitchFamily="34" charset="-127"/>
              </a:rPr>
              <a:t>~</a:t>
            </a:r>
            <a:r>
              <a:rPr lang="ko-KR" altLang="en-US" sz="4000" dirty="0">
                <a:solidFill>
                  <a:schemeClr val="tx1"/>
                </a:solidFill>
                <a:ea typeface="Malgun Gothic" panose="020B0503020000020004" pitchFamily="34" charset="-127"/>
              </a:rPr>
              <a:t>은</a:t>
            </a:r>
            <a:r>
              <a:rPr lang="en-US" altLang="ko-KR" sz="4000" dirty="0">
                <a:solidFill>
                  <a:schemeClr val="tx1"/>
                </a:solidFill>
                <a:ea typeface="Malgun Gothic" panose="020B0503020000020004" pitchFamily="34" charset="-127"/>
              </a:rPr>
              <a:t>/</a:t>
            </a:r>
            <a:r>
              <a:rPr lang="ko-KR" altLang="en-US" sz="4000" dirty="0">
                <a:solidFill>
                  <a:schemeClr val="tx1"/>
                </a:solidFill>
                <a:ea typeface="Malgun Gothic" panose="020B0503020000020004" pitchFamily="34" charset="-127"/>
              </a:rPr>
              <a:t>는 비싸요</a:t>
            </a:r>
            <a:r>
              <a:rPr lang="en-US" altLang="ko-KR" sz="4000" dirty="0">
                <a:solidFill>
                  <a:schemeClr val="tx1"/>
                </a:solidFill>
                <a:ea typeface="Malgun Gothic" panose="020B0503020000020004" pitchFamily="34" charset="-127"/>
              </a:rPr>
              <a:t>.</a:t>
            </a:r>
          </a:p>
          <a:p>
            <a:pPr algn="ctr"/>
            <a:r>
              <a:rPr lang="en-US" altLang="ko-KR" sz="4000" dirty="0"/>
              <a:t>[</a:t>
            </a:r>
            <a:r>
              <a:rPr lang="en-US" altLang="ko-KR" sz="4000" dirty="0">
                <a:solidFill>
                  <a:schemeClr val="tx1"/>
                </a:solidFill>
              </a:rPr>
              <a:t>item] is expensive.</a:t>
            </a:r>
          </a:p>
        </p:txBody>
      </p:sp>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400156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702864924864458D8A7651D2138959" ma:contentTypeVersion="19" ma:contentTypeDescription="Create a new document." ma:contentTypeScope="" ma:versionID="78fd0f863bded9a6b2f0865810ec5c37">
  <xsd:schema xmlns:xsd="http://www.w3.org/2001/XMLSchema" xmlns:xs="http://www.w3.org/2001/XMLSchema" xmlns:p="http://schemas.microsoft.com/office/2006/metadata/properties" xmlns:ns2="71c5a270-2cab-4081-bd60-6681928412a9" xmlns:ns3="654a006b-cedf-4f35-a676-59854467968c" targetNamespace="http://schemas.microsoft.com/office/2006/metadata/properties" ma:root="true" ma:fieldsID="23b29d0f4755366044abf1659b3e375d" ns2:_="" ns3:_="">
    <xsd:import namespace="71c5a270-2cab-4081-bd60-6681928412a9"/>
    <xsd:import namespace="654a006b-cedf-4f35-a676-5985446796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ObjectDetectorVersions" minOccurs="0"/>
                <xsd:element ref="ns2:lcf76f155ced4ddcb4097134ff3c332f" minOccurs="0"/>
                <xsd:element ref="ns3:TaxCatchAll"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c5a270-2cab-4081-bd60-6681928412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a006b-cedf-4f35-a676-59854467968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be3a18-bd3c-4b62-9bca-ad0529fb27e9}" ma:internalName="TaxCatchAll" ma:showField="CatchAllData" ma:web="654a006b-cedf-4f35-a676-5985446796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1c5a270-2cab-4081-bd60-6681928412a9">
      <Terms xmlns="http://schemas.microsoft.com/office/infopath/2007/PartnerControls"/>
    </lcf76f155ced4ddcb4097134ff3c332f>
    <TaxCatchAll xmlns="654a006b-cedf-4f35-a676-59854467968c" xsi:nil="true"/>
  </documentManagement>
</p:properties>
</file>

<file path=customXml/itemProps1.xml><?xml version="1.0" encoding="utf-8"?>
<ds:datastoreItem xmlns:ds="http://schemas.openxmlformats.org/officeDocument/2006/customXml" ds:itemID="{59EE23EA-1A6F-4173-B7FB-327D75D26226}">
  <ds:schemaRefs>
    <ds:schemaRef ds:uri="http://schemas.microsoft.com/sharepoint/v3/contenttype/forms"/>
  </ds:schemaRefs>
</ds:datastoreItem>
</file>

<file path=customXml/itemProps2.xml><?xml version="1.0" encoding="utf-8"?>
<ds:datastoreItem xmlns:ds="http://schemas.openxmlformats.org/officeDocument/2006/customXml" ds:itemID="{AA39966F-C9A8-48AF-8BC3-CCED577D62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c5a270-2cab-4081-bd60-6681928412a9"/>
    <ds:schemaRef ds:uri="654a006b-cedf-4f35-a676-5985446796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8E8FD2-58D6-4EA5-AFAA-6032042FD53D}">
  <ds:schemaRefs>
    <ds:schemaRef ds:uri="http://schemas.microsoft.com/office/2006/metadata/properties"/>
    <ds:schemaRef ds:uri="http://schemas.microsoft.com/office/infopath/2007/PartnerControls"/>
    <ds:schemaRef ds:uri="71c5a270-2cab-4081-bd60-6681928412a9"/>
    <ds:schemaRef ds:uri="654a006b-cedf-4f35-a676-59854467968c"/>
  </ds:schemaRefs>
</ds:datastoreItem>
</file>

<file path=docProps/app.xml><?xml version="1.0" encoding="utf-8"?>
<Properties xmlns="http://schemas.openxmlformats.org/officeDocument/2006/extended-properties" xmlns:vt="http://schemas.openxmlformats.org/officeDocument/2006/docPropsVTypes">
  <Template/>
  <TotalTime>1</TotalTime>
  <Words>504</Words>
  <Application>Microsoft Office PowerPoint</Application>
  <PresentationFormat>Widescreen</PresentationFormat>
  <Paragraphs>71</Paragraphs>
  <Slides>11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Public Sans Light</vt:lpstr>
      <vt:lpstr>Times New Roman</vt:lpstr>
      <vt:lpstr>Public Sans</vt:lpstr>
      <vt:lpstr>Malgun Gothic</vt:lpstr>
      <vt:lpstr>Arial</vt:lpstr>
      <vt:lpstr>3_NSWG Corporate</vt:lpstr>
      <vt:lpstr>Describing foods and drinks</vt:lpstr>
      <vt:lpstr>맛있어요</vt:lpstr>
      <vt:lpstr>맛없어요</vt:lpstr>
      <vt:lpstr>달아요</vt:lpstr>
      <vt:lpstr>매워요</vt:lpstr>
      <vt:lpstr>뜨거워요</vt:lpstr>
      <vt:lpstr>시어요</vt:lpstr>
      <vt:lpstr>써요</vt:lpstr>
      <vt:lpstr>비싸요</vt:lpstr>
      <vt:lpstr>싸요</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foods and drinks – Stage 4 Korean</dc:title>
  <dc:creator>NSW Department of Education</dc:creator>
  <dcterms:created xsi:type="dcterms:W3CDTF">2024-07-25T06:28:48Z</dcterms:created>
  <dcterms:modified xsi:type="dcterms:W3CDTF">2024-07-30T08:40:16Z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2024-07-25T06:29:10Z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31668a5e-3e99-4540-b4b8-d4468a677049</vt:lpwstr>
  </property>
  <property fmtid="{D5CDD505-2E9C-101B-9397-08002B2CF9AE}" pid="8" name="MSIP_Label_b603dfd7-d93a-4381-a340-2995d8282205_ContentBits">
    <vt:lpwstr>0</vt:lpwstr>
  </property>
  <property fmtid="{D5CDD505-2E9C-101B-9397-08002B2CF9AE}" pid="9" name="MediaServiceImageTags">
    <vt:lpwstr/>
  </property>
  <property fmtid="{D5CDD505-2E9C-101B-9397-08002B2CF9AE}" pid="10" name="ContentTypeId">
    <vt:lpwstr>0x0101001B702864924864458D8A7651D2138959</vt:lpwstr>
  </property>
</Properties>
</file>