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8" r:id="rId4"/>
  </p:sldMasterIdLst>
  <p:notesMasterIdLst>
    <p:notesMasterId r:id="rId11"/>
  </p:notesMasterIdLst>
  <p:handoutMasterIdLst>
    <p:handoutMasterId r:id="rId12"/>
  </p:handoutMasterIdLst>
  <p:sldIdLst>
    <p:sldId id="2141411557" r:id="rId5"/>
    <p:sldId id="26196" r:id="rId6"/>
    <p:sldId id="2141411558" r:id="rId7"/>
    <p:sldId id="2141411565" r:id="rId8"/>
    <p:sldId id="2141411563" r:id="rId9"/>
    <p:sldId id="2141411556" r:id="rId10"/>
  </p:sldIdLst>
  <p:sldSz cx="12192000" cy="6858000"/>
  <p:notesSz cx="6858000" cy="9144000"/>
  <p:embeddedFontLst>
    <p:embeddedFont>
      <p:font typeface="Malgun Gothic" panose="020B0503020000020004" pitchFamily="34" charset="-127"/>
      <p:regular r:id="rId13"/>
      <p:bold r:id="rId14"/>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
      <p:font typeface="Public Sans SemiBold"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296C"/>
    <a:srgbClr val="CBEDFD"/>
    <a:srgbClr val="CDD3D6"/>
    <a:srgbClr val="EBEBEB"/>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4AE9A-AE5D-EF47-BE71-C611EEB1CB08}" v="207" dt="2024-07-25T05:53:46.42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68375" autoAdjust="0"/>
  </p:normalViewPr>
  <p:slideViewPr>
    <p:cSldViewPr snapToGrid="0">
      <p:cViewPr varScale="1">
        <p:scale>
          <a:sx n="72" d="100"/>
          <a:sy n="72" d="100"/>
        </p:scale>
        <p:origin x="1950" y="6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30/07/2024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457173" rtl="0" eaLnBrk="1" fontAlgn="auto" latinLnBrk="0" hangingPunct="1">
              <a:lnSpc>
                <a:spcPct val="150000"/>
              </a:lnSpc>
              <a:spcBef>
                <a:spcPts val="0"/>
              </a:spcBef>
              <a:spcAft>
                <a:spcPts val="1200"/>
              </a:spcAft>
              <a:buClrTx/>
              <a:buSzTx/>
              <a:tabLst/>
              <a:defRPr/>
            </a:pPr>
            <a:r>
              <a:rPr lang="en-AU" sz="1600" dirty="0">
                <a:solidFill>
                  <a:srgbClr val="22272B"/>
                </a:solidFill>
                <a:latin typeface="Public Sans Light"/>
              </a:rPr>
              <a:t>Blue note 1,000 </a:t>
            </a:r>
            <a:r>
              <a:rPr lang="ko-KR" altLang="en-US" sz="1600" dirty="0">
                <a:solidFill>
                  <a:srgbClr val="22272B"/>
                </a:solidFill>
                <a:latin typeface="Public Sans Light"/>
              </a:rPr>
              <a:t>원</a:t>
            </a:r>
            <a:endParaRPr lang="en-AU" sz="1600" dirty="0">
              <a:solidFill>
                <a:srgbClr val="22272B"/>
              </a:solidFill>
              <a:latin typeface="Public Sans Light"/>
            </a:endParaRPr>
          </a:p>
          <a:p>
            <a:pPr marR="0" lvl="0" algn="l" defTabSz="457173" rtl="0" eaLnBrk="1" fontAlgn="auto" latinLnBrk="0" hangingPunct="1">
              <a:lnSpc>
                <a:spcPct val="150000"/>
              </a:lnSpc>
              <a:spcBef>
                <a:spcPts val="0"/>
              </a:spcBef>
              <a:spcAft>
                <a:spcPts val="1200"/>
              </a:spcAft>
              <a:buClrTx/>
              <a:buSzTx/>
              <a:tabLst/>
              <a:defRPr/>
            </a:pPr>
            <a:r>
              <a:rPr lang="en-AU" sz="1600" dirty="0">
                <a:solidFill>
                  <a:srgbClr val="22272B"/>
                </a:solidFill>
                <a:latin typeface="Public Sans Light"/>
              </a:rPr>
              <a:t>Orange note 5,000 </a:t>
            </a:r>
            <a:r>
              <a:rPr lang="ko-KR" altLang="en-US" sz="1600" dirty="0">
                <a:solidFill>
                  <a:srgbClr val="22272B"/>
                </a:solidFill>
                <a:latin typeface="Public Sans Light"/>
              </a:rPr>
              <a:t>원</a:t>
            </a:r>
            <a:endParaRPr lang="en-AU" sz="1600" dirty="0">
              <a:solidFill>
                <a:srgbClr val="22272B"/>
              </a:solidFill>
              <a:latin typeface="Public Sans Light"/>
            </a:endParaRPr>
          </a:p>
          <a:p>
            <a:pPr marR="0" lvl="0" algn="l" defTabSz="457173" rtl="0" eaLnBrk="1" fontAlgn="auto" latinLnBrk="0" hangingPunct="1">
              <a:lnSpc>
                <a:spcPct val="150000"/>
              </a:lnSpc>
              <a:spcBef>
                <a:spcPts val="0"/>
              </a:spcBef>
              <a:spcAft>
                <a:spcPts val="1200"/>
              </a:spcAft>
              <a:buClrTx/>
              <a:buSzTx/>
              <a:tabLst/>
              <a:defRPr/>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Green note</a:t>
            </a:r>
            <a:r>
              <a:rPr lang="en-AU" sz="1600" dirty="0">
                <a:solidFill>
                  <a:srgbClr val="22272B"/>
                </a:solidFill>
                <a:latin typeface="Public Sans Light"/>
              </a:rPr>
              <a:t> 10,000 </a:t>
            </a:r>
            <a:r>
              <a:rPr lang="ko-KR" altLang="en-US" sz="1600" dirty="0">
                <a:solidFill>
                  <a:srgbClr val="22272B"/>
                </a:solidFill>
                <a:latin typeface="Public Sans Light"/>
              </a:rPr>
              <a:t>원</a:t>
            </a:r>
            <a:endParaRPr lang="en-AU" sz="1600" dirty="0">
              <a:solidFill>
                <a:srgbClr val="22272B"/>
              </a:solidFill>
              <a:latin typeface="Public Sans Light"/>
            </a:endParaRPr>
          </a:p>
          <a:p>
            <a:pPr marR="0" lvl="0" algn="l" defTabSz="457173" rtl="0" eaLnBrk="1" fontAlgn="auto" latinLnBrk="0" hangingPunct="1">
              <a:lnSpc>
                <a:spcPct val="150000"/>
              </a:lnSpc>
              <a:spcBef>
                <a:spcPts val="0"/>
              </a:spcBef>
              <a:spcAft>
                <a:spcPts val="1200"/>
              </a:spcAft>
              <a:buClrTx/>
              <a:buSzTx/>
              <a:tabLst/>
              <a:defRPr/>
            </a:pP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Gold </a:t>
            </a:r>
            <a:r>
              <a:rPr lang="en-AU" sz="1600" dirty="0">
                <a:solidFill>
                  <a:srgbClr val="22272B"/>
                </a:solidFill>
                <a:latin typeface="Public Sans Light"/>
              </a:rPr>
              <a:t>note 50,000 </a:t>
            </a:r>
            <a:r>
              <a:rPr lang="ko-KR" altLang="en-US" sz="1600" dirty="0">
                <a:solidFill>
                  <a:srgbClr val="22272B"/>
                </a:solidFill>
                <a:latin typeface="Public Sans Light"/>
              </a:rPr>
              <a:t>원</a:t>
            </a: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a:p>
            <a:pPr defTabSz="457173">
              <a:lnSpc>
                <a:spcPct val="150000"/>
              </a:lnSpc>
              <a:spcAft>
                <a:spcPts val="1200"/>
              </a:spcAft>
              <a:defRPr/>
            </a:pPr>
            <a:r>
              <a:rPr lang="en-AU" sz="1600" dirty="0">
                <a:solidFill>
                  <a:srgbClr val="22272B"/>
                </a:solidFill>
                <a:latin typeface="Public Sans Light"/>
              </a:rPr>
              <a:t>There are 4 different types of coins: </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600" dirty="0">
                <a:solidFill>
                  <a:srgbClr val="22272B"/>
                </a:solidFill>
                <a:latin typeface="Public Sans Light"/>
              </a:rPr>
              <a:t>500</a:t>
            </a:r>
            <a:r>
              <a:rPr kumimoji="0" lang="en-AU" sz="1600" b="0" i="0" u="none" strike="noStrike" kern="1200" cap="none" spc="0" normalizeH="0" baseline="0" noProof="0" dirty="0">
                <a:ln>
                  <a:noFill/>
                </a:ln>
                <a:solidFill>
                  <a:srgbClr val="22272B"/>
                </a:solidFill>
                <a:effectLst/>
                <a:uLnTx/>
                <a:uFillTx/>
                <a:latin typeface="Public Sans Light"/>
                <a:ea typeface="+mn-ea"/>
                <a:cs typeface="+mn-cs"/>
              </a:rPr>
              <a:t> </a:t>
            </a:r>
            <a:r>
              <a:rPr lang="ko-KR" altLang="en-US" sz="1600" dirty="0">
                <a:solidFill>
                  <a:srgbClr val="22272B"/>
                </a:solidFill>
                <a:latin typeface="Public Sans Light"/>
              </a:rPr>
              <a:t>원</a:t>
            </a:r>
            <a:endParaRPr lang="en-AU" altLang="ko-KR" sz="1600" dirty="0">
              <a:solidFill>
                <a:srgbClr val="22272B"/>
              </a:solidFill>
              <a:latin typeface="Public Sans Light"/>
            </a:endParaRPr>
          </a:p>
          <a:p>
            <a:pPr marL="285750" indent="-285750" defTabSz="457173">
              <a:lnSpc>
                <a:spcPct val="150000"/>
              </a:lnSpc>
              <a:spcAft>
                <a:spcPts val="1200"/>
              </a:spcAft>
              <a:buFont typeface="Arial" panose="020B0604020202020204" pitchFamily="34" charset="0"/>
              <a:buChar char="•"/>
              <a:defRPr/>
            </a:pPr>
            <a:r>
              <a:rPr lang="ko-KR" altLang="en-US" sz="1600" dirty="0">
                <a:solidFill>
                  <a:srgbClr val="22272B"/>
                </a:solidFill>
                <a:latin typeface="Public Sans Light"/>
              </a:rPr>
              <a:t>100 원</a:t>
            </a: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600" dirty="0">
                <a:solidFill>
                  <a:srgbClr val="22272B"/>
                </a:solidFill>
                <a:latin typeface="Public Sans Light"/>
              </a:rPr>
              <a:t>50 </a:t>
            </a:r>
            <a:r>
              <a:rPr lang="ko-KR" altLang="en-US" sz="1600" dirty="0">
                <a:solidFill>
                  <a:srgbClr val="22272B"/>
                </a:solidFill>
                <a:latin typeface="Public Sans Light"/>
              </a:rPr>
              <a:t>원</a:t>
            </a:r>
            <a:endParaRPr lang="en-AU" sz="1600" dirty="0">
              <a:solidFill>
                <a:srgbClr val="22272B"/>
              </a:solidFill>
              <a:latin typeface="Public Sans Light"/>
            </a:endParaRPr>
          </a:p>
          <a:p>
            <a:pPr marL="285750" marR="0" lvl="0" indent="-285750" algn="l" defTabSz="457173" rtl="0" eaLnBrk="1" fontAlgn="auto" latinLnBrk="0" hangingPunct="1">
              <a:lnSpc>
                <a:spcPct val="150000"/>
              </a:lnSpc>
              <a:spcBef>
                <a:spcPts val="0"/>
              </a:spcBef>
              <a:spcAft>
                <a:spcPts val="1200"/>
              </a:spcAft>
              <a:buClrTx/>
              <a:buSzTx/>
              <a:buFont typeface="Arial" panose="020B0604020202020204" pitchFamily="34" charset="0"/>
              <a:buChar char="•"/>
              <a:tabLst/>
              <a:defRPr/>
            </a:pPr>
            <a:r>
              <a:rPr lang="en-AU" sz="1600" dirty="0">
                <a:solidFill>
                  <a:srgbClr val="22272B"/>
                </a:solidFill>
                <a:latin typeface="Public Sans Light"/>
              </a:rPr>
              <a:t>10 </a:t>
            </a:r>
            <a:r>
              <a:rPr lang="ko-KR" altLang="en-US" sz="1600" dirty="0">
                <a:solidFill>
                  <a:srgbClr val="22272B"/>
                </a:solidFill>
                <a:latin typeface="Public Sans Light"/>
              </a:rPr>
              <a:t>원</a:t>
            </a:r>
            <a:r>
              <a:rPr lang="en-AU" sz="1600" dirty="0">
                <a:solidFill>
                  <a:srgbClr val="22272B"/>
                </a:solidFill>
                <a:latin typeface="Public Sans Light"/>
              </a:rPr>
              <a: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58222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Allow students time to check their own responses with the correct responses for each question.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07020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9522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127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32291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57460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6474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2211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a:p>
        </p:txBody>
      </p:sp>
    </p:spTree>
    <p:extLst>
      <p:ext uri="{BB962C8B-B14F-4D97-AF65-F5344CB8AC3E}">
        <p14:creationId xmlns:p14="http://schemas.microsoft.com/office/powerpoint/2010/main" val="90308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6361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0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748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49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0892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8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8174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89944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12016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8171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798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227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070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904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0D3C7-4CA3-9725-2AB8-4DD91C5F8C5F}"/>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5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7303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A79889-A930-D88E-3651-9F275FF2C3AD}"/>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609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98843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8655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F5A7C1-B31B-85E3-8429-FEC45D5549C5}"/>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908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968691-E151-94EB-B28B-E7F3AF365EA3}"/>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2651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0A0057-0E4A-84EB-829B-4F58FA8B77BE}"/>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936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A9E24-C772-7D8A-FA73-644B08B84A71}"/>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99044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9222543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D4EF-9A6E-1BCE-CBC4-79DC393F1978}"/>
              </a:ext>
            </a:extLst>
          </p:cNvPr>
          <p:cNvSpPr>
            <a:spLocks noGrp="1"/>
          </p:cNvSpPr>
          <p:nvPr>
            <p:ph type="ctrTitle"/>
          </p:nvPr>
        </p:nvSpPr>
        <p:spPr/>
        <p:txBody>
          <a:bodyPr/>
          <a:lstStyle/>
          <a:p>
            <a:r>
              <a:rPr lang="en-AU"/>
              <a:t>Korean </a:t>
            </a:r>
            <a:r>
              <a:rPr lang="en-AU" i="1"/>
              <a:t>won</a:t>
            </a:r>
            <a:r>
              <a:rPr lang="en-AU"/>
              <a:t> </a:t>
            </a:r>
            <a:r>
              <a:rPr lang="en-US" dirty="0"/>
              <a:t>(</a:t>
            </a:r>
            <a:r>
              <a:rPr lang="en-AU" i="0" dirty="0">
                <a:effectLst/>
                <a:latin typeface="Söhne"/>
              </a:rPr>
              <a:t>₩</a:t>
            </a:r>
            <a:r>
              <a:rPr lang="en-AU" i="0" dirty="0">
                <a:effectLst/>
              </a:rPr>
              <a:t>)</a:t>
            </a:r>
            <a:endParaRPr lang="en-AU" dirty="0"/>
          </a:p>
        </p:txBody>
      </p:sp>
      <p:sp>
        <p:nvSpPr>
          <p:cNvPr id="4" name="Text Placeholder 3">
            <a:extLst>
              <a:ext uri="{FF2B5EF4-FFF2-40B4-BE49-F238E27FC236}">
                <a16:creationId xmlns:a16="http://schemas.microsoft.com/office/drawing/2014/main" id="{EAF9C5BC-52F6-F459-C471-A9B1355D688C}"/>
              </a:ext>
            </a:extLst>
          </p:cNvPr>
          <p:cNvSpPr>
            <a:spLocks noGrp="1"/>
          </p:cNvSpPr>
          <p:nvPr>
            <p:ph type="body" sz="quarter" idx="14"/>
          </p:nvPr>
        </p:nvSpPr>
        <p:spPr/>
        <p:txBody>
          <a:bodyPr/>
          <a:lstStyle/>
          <a:p>
            <a:r>
              <a:rPr lang="en-US" i="1"/>
              <a:t>Won</a:t>
            </a:r>
            <a:r>
              <a:rPr lang="en-US"/>
              <a:t> (</a:t>
            </a:r>
            <a:r>
              <a:rPr lang="en-US" b="1" err="1">
                <a:latin typeface="Malgun Gothic" panose="020B0503020000020004" pitchFamily="34" charset="-127"/>
                <a:ea typeface="Malgun Gothic" panose="020B0503020000020004" pitchFamily="34" charset="-127"/>
              </a:rPr>
              <a:t>원</a:t>
            </a:r>
            <a:r>
              <a:rPr lang="en-AU" b="0" i="0">
                <a:effectLst/>
              </a:rPr>
              <a:t>) </a:t>
            </a:r>
            <a:endParaRPr lang="en-US" b="0" i="0">
              <a:effectLst/>
            </a:endParaRPr>
          </a:p>
          <a:p>
            <a:r>
              <a:rPr lang="en-US">
                <a:latin typeface="+mj-lt"/>
              </a:rPr>
              <a:t>Stage 4 – Korean</a:t>
            </a:r>
            <a:endParaRPr lang="en-AU">
              <a:latin typeface="+mj-lt"/>
            </a:endParaRPr>
          </a:p>
        </p:txBody>
      </p:sp>
      <p:sp>
        <p:nvSpPr>
          <p:cNvPr id="7" name="Footer Placeholder 6">
            <a:extLst>
              <a:ext uri="{FF2B5EF4-FFF2-40B4-BE49-F238E27FC236}">
                <a16:creationId xmlns:a16="http://schemas.microsoft.com/office/drawing/2014/main" id="{AFEF0B15-45BB-5BF5-60D2-2E168F9D6FE0}"/>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9380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p:nvPr>
        </p:nvSpPr>
        <p:spPr/>
        <p:txBody>
          <a:bodyPr/>
          <a:lstStyle/>
          <a:p>
            <a:r>
              <a:rPr lang="en-AU" dirty="0"/>
              <a:t>Money around the world</a:t>
            </a:r>
          </a:p>
        </p:txBody>
      </p:sp>
      <p:sp>
        <p:nvSpPr>
          <p:cNvPr id="11" name="Text Placeholder 10">
            <a:extLst>
              <a:ext uri="{FF2B5EF4-FFF2-40B4-BE49-F238E27FC236}">
                <a16:creationId xmlns:a16="http://schemas.microsoft.com/office/drawing/2014/main" id="{D8AB1CC8-EE60-872E-378C-BEAAD23DD76B}"/>
              </a:ext>
            </a:extLst>
          </p:cNvPr>
          <p:cNvSpPr>
            <a:spLocks noGrp="1"/>
          </p:cNvSpPr>
          <p:nvPr>
            <p:ph type="body" sz="quarter" idx="18"/>
          </p:nvPr>
        </p:nvSpPr>
        <p:spPr/>
        <p:txBody>
          <a:bodyPr/>
          <a:lstStyle/>
          <a:p>
            <a:r>
              <a:rPr lang="en-AU" sz="2000">
                <a:solidFill>
                  <a:srgbClr val="146CFD"/>
                </a:solidFill>
              </a:rPr>
              <a:t>Do you recognise these currencies?</a:t>
            </a:r>
          </a:p>
        </p:txBody>
      </p:sp>
      <p:pic>
        <p:nvPicPr>
          <p:cNvPr id="5" name="Picture 4" descr="Australian dollars.">
            <a:extLst>
              <a:ext uri="{FF2B5EF4-FFF2-40B4-BE49-F238E27FC236}">
                <a16:creationId xmlns:a16="http://schemas.microsoft.com/office/drawing/2014/main" id="{7E3556CD-1B55-47C5-F866-1774BB43251E}"/>
              </a:ext>
            </a:extLst>
          </p:cNvPr>
          <p:cNvPicPr>
            <a:picLocks noChangeAspect="1"/>
          </p:cNvPicPr>
          <p:nvPr/>
        </p:nvPicPr>
        <p:blipFill rotWithShape="1">
          <a:blip r:embed="rId2">
            <a:extLst>
              <a:ext uri="{28A0092B-C50C-407E-A947-70E740481C1C}">
                <a14:useLocalDpi xmlns:a14="http://schemas.microsoft.com/office/drawing/2010/main" val="0"/>
              </a:ext>
            </a:extLst>
          </a:blip>
          <a:srcRect l="6622" t="6476" r="43778" b="59619"/>
          <a:stretch/>
        </p:blipFill>
        <p:spPr>
          <a:xfrm>
            <a:off x="1635053" y="1518036"/>
            <a:ext cx="2429692" cy="2325189"/>
          </a:xfrm>
          <a:prstGeom prst="rect">
            <a:avLst/>
          </a:prstGeom>
        </p:spPr>
      </p:pic>
      <p:pic>
        <p:nvPicPr>
          <p:cNvPr id="6" name="Picture 5" descr="US dollars.">
            <a:extLst>
              <a:ext uri="{FF2B5EF4-FFF2-40B4-BE49-F238E27FC236}">
                <a16:creationId xmlns:a16="http://schemas.microsoft.com/office/drawing/2014/main" id="{1FB303E3-D933-F622-F91A-EAC259CA9691}"/>
              </a:ext>
            </a:extLst>
          </p:cNvPr>
          <p:cNvPicPr>
            <a:picLocks noChangeAspect="1"/>
          </p:cNvPicPr>
          <p:nvPr/>
        </p:nvPicPr>
        <p:blipFill rotWithShape="1">
          <a:blip r:embed="rId2">
            <a:extLst>
              <a:ext uri="{28A0092B-C50C-407E-A947-70E740481C1C}">
                <a14:useLocalDpi xmlns:a14="http://schemas.microsoft.com/office/drawing/2010/main" val="0"/>
              </a:ext>
            </a:extLst>
          </a:blip>
          <a:srcRect l="60489" t="19809" r="14178" b="40762"/>
          <a:stretch/>
        </p:blipFill>
        <p:spPr>
          <a:xfrm rot="5400000">
            <a:off x="7368293" y="794994"/>
            <a:ext cx="1805556" cy="3934214"/>
          </a:xfrm>
          <a:prstGeom prst="rect">
            <a:avLst/>
          </a:prstGeom>
        </p:spPr>
      </p:pic>
      <p:pic>
        <p:nvPicPr>
          <p:cNvPr id="9" name="Picture 8" descr="Korean won.">
            <a:extLst>
              <a:ext uri="{FF2B5EF4-FFF2-40B4-BE49-F238E27FC236}">
                <a16:creationId xmlns:a16="http://schemas.microsoft.com/office/drawing/2014/main" id="{006E0E9F-103A-96F2-CC2F-B12E1ED13B09}"/>
              </a:ext>
            </a:extLst>
          </p:cNvPr>
          <p:cNvPicPr>
            <a:picLocks noChangeAspect="1"/>
          </p:cNvPicPr>
          <p:nvPr/>
        </p:nvPicPr>
        <p:blipFill rotWithShape="1">
          <a:blip r:embed="rId3">
            <a:extLst>
              <a:ext uri="{28A0092B-C50C-407E-A947-70E740481C1C}">
                <a14:useLocalDpi xmlns:a14="http://schemas.microsoft.com/office/drawing/2010/main" val="0"/>
              </a:ext>
            </a:extLst>
          </a:blip>
          <a:srcRect l="11561" t="28000" r="8125" b="28381"/>
          <a:stretch/>
        </p:blipFill>
        <p:spPr>
          <a:xfrm>
            <a:off x="920363" y="4045479"/>
            <a:ext cx="2891589" cy="2198630"/>
          </a:xfrm>
          <a:prstGeom prst="rect">
            <a:avLst/>
          </a:prstGeom>
        </p:spPr>
      </p:pic>
      <p:pic>
        <p:nvPicPr>
          <p:cNvPr id="7" name="Picture 6" descr="Japanese yen.">
            <a:extLst>
              <a:ext uri="{FF2B5EF4-FFF2-40B4-BE49-F238E27FC236}">
                <a16:creationId xmlns:a16="http://schemas.microsoft.com/office/drawing/2014/main" id="{02FAEA28-D714-9376-90A9-A114AC838727}"/>
              </a:ext>
            </a:extLst>
          </p:cNvPr>
          <p:cNvPicPr>
            <a:picLocks noChangeAspect="1"/>
          </p:cNvPicPr>
          <p:nvPr/>
        </p:nvPicPr>
        <p:blipFill rotWithShape="1">
          <a:blip r:embed="rId2">
            <a:extLst>
              <a:ext uri="{28A0092B-C50C-407E-A947-70E740481C1C}">
                <a14:useLocalDpi xmlns:a14="http://schemas.microsoft.com/office/drawing/2010/main" val="0"/>
              </a:ext>
            </a:extLst>
          </a:blip>
          <a:srcRect l="6591" t="43595" r="46970" b="31763"/>
          <a:stretch/>
        </p:blipFill>
        <p:spPr>
          <a:xfrm>
            <a:off x="4544024" y="3938317"/>
            <a:ext cx="3103952" cy="2305792"/>
          </a:xfrm>
          <a:prstGeom prst="rect">
            <a:avLst/>
          </a:prstGeom>
        </p:spPr>
      </p:pic>
      <p:pic>
        <p:nvPicPr>
          <p:cNvPr id="8" name="Picture 7" descr="British pounds.">
            <a:extLst>
              <a:ext uri="{FF2B5EF4-FFF2-40B4-BE49-F238E27FC236}">
                <a16:creationId xmlns:a16="http://schemas.microsoft.com/office/drawing/2014/main" id="{3D64ED4D-2F07-B4FD-5E21-DE23DF3D9959}"/>
              </a:ext>
            </a:extLst>
          </p:cNvPr>
          <p:cNvPicPr>
            <a:picLocks noChangeAspect="1"/>
          </p:cNvPicPr>
          <p:nvPr/>
        </p:nvPicPr>
        <p:blipFill rotWithShape="1">
          <a:blip r:embed="rId2">
            <a:extLst>
              <a:ext uri="{28A0092B-C50C-407E-A947-70E740481C1C}">
                <a14:useLocalDpi xmlns:a14="http://schemas.microsoft.com/office/drawing/2010/main" val="0"/>
              </a:ext>
            </a:extLst>
          </a:blip>
          <a:srcRect l="6355" t="71414" r="46711" b="3682"/>
          <a:stretch/>
        </p:blipFill>
        <p:spPr>
          <a:xfrm>
            <a:off x="8380048" y="3938317"/>
            <a:ext cx="3103952" cy="2305792"/>
          </a:xfrm>
          <a:prstGeom prst="rect">
            <a:avLst/>
          </a:prstGeom>
        </p:spPr>
      </p:pic>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326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p:nvPr>
        </p:nvSpPr>
        <p:spPr/>
        <p:txBody>
          <a:bodyPr/>
          <a:lstStyle/>
          <a:p>
            <a:r>
              <a:rPr lang="en-AU"/>
              <a:t>Korean notes and coins</a:t>
            </a:r>
          </a:p>
        </p:txBody>
      </p:sp>
      <p:pic>
        <p:nvPicPr>
          <p:cNvPr id="14" name="Picture 13" descr="Korean notes.">
            <a:extLst>
              <a:ext uri="{FF2B5EF4-FFF2-40B4-BE49-F238E27FC236}">
                <a16:creationId xmlns:a16="http://schemas.microsoft.com/office/drawing/2014/main" id="{32D390CD-B263-4810-E9C0-E0F8A139EB3D}"/>
              </a:ext>
            </a:extLst>
          </p:cNvPr>
          <p:cNvPicPr>
            <a:picLocks noChangeAspect="1"/>
          </p:cNvPicPr>
          <p:nvPr/>
        </p:nvPicPr>
        <p:blipFill rotWithShape="1">
          <a:blip r:embed="rId3">
            <a:extLst>
              <a:ext uri="{28A0092B-C50C-407E-A947-70E740481C1C}">
                <a14:useLocalDpi xmlns:a14="http://schemas.microsoft.com/office/drawing/2010/main" val="0"/>
              </a:ext>
            </a:extLst>
          </a:blip>
          <a:srcRect l="35134" t="40010" r="10020" b="33686"/>
          <a:stretch/>
        </p:blipFill>
        <p:spPr>
          <a:xfrm>
            <a:off x="360000" y="2419108"/>
            <a:ext cx="4423406" cy="2970001"/>
          </a:xfrm>
          <a:prstGeom prst="rect">
            <a:avLst/>
          </a:prstGeom>
        </p:spPr>
      </p:pic>
      <p:pic>
        <p:nvPicPr>
          <p:cNvPr id="3" name="Picture 2" descr="Korean coins.">
            <a:extLst>
              <a:ext uri="{FF2B5EF4-FFF2-40B4-BE49-F238E27FC236}">
                <a16:creationId xmlns:a16="http://schemas.microsoft.com/office/drawing/2014/main" id="{4CA5EE8C-3E2D-4B5E-E748-A4865ADCACC5}"/>
              </a:ext>
            </a:extLst>
          </p:cNvPr>
          <p:cNvPicPr>
            <a:picLocks noChangeAspect="1"/>
          </p:cNvPicPr>
          <p:nvPr/>
        </p:nvPicPr>
        <p:blipFill rotWithShape="1">
          <a:blip r:embed="rId3">
            <a:extLst>
              <a:ext uri="{28A0092B-C50C-407E-A947-70E740481C1C}">
                <a14:useLocalDpi xmlns:a14="http://schemas.microsoft.com/office/drawing/2010/main" val="0"/>
              </a:ext>
            </a:extLst>
          </a:blip>
          <a:srcRect l="34484" t="69025" r="8375" b="3805"/>
          <a:stretch/>
        </p:blipFill>
        <p:spPr>
          <a:xfrm>
            <a:off x="5494116" y="2317304"/>
            <a:ext cx="4614709" cy="3071806"/>
          </a:xfrm>
          <a:prstGeom prst="rect">
            <a:avLst/>
          </a:prstGeom>
        </p:spPr>
      </p:pic>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50829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9C7E5-7C61-5290-CD41-393BAB05B2C7}"/>
              </a:ext>
            </a:extLst>
          </p:cNvPr>
          <p:cNvSpPr>
            <a:spLocks noGrp="1"/>
          </p:cNvSpPr>
          <p:nvPr>
            <p:ph type="title"/>
          </p:nvPr>
        </p:nvSpPr>
        <p:spPr/>
        <p:txBody>
          <a:bodyPr/>
          <a:lstStyle/>
          <a:p>
            <a:r>
              <a:rPr lang="en-AU"/>
              <a:t>Korean </a:t>
            </a:r>
            <a:r>
              <a:rPr lang="en-AU" i="1"/>
              <a:t>won</a:t>
            </a:r>
            <a:r>
              <a:rPr lang="en-AU"/>
              <a:t> ₩ </a:t>
            </a:r>
          </a:p>
        </p:txBody>
      </p:sp>
      <p:sp>
        <p:nvSpPr>
          <p:cNvPr id="14" name="Text Placeholder 13">
            <a:extLst>
              <a:ext uri="{FF2B5EF4-FFF2-40B4-BE49-F238E27FC236}">
                <a16:creationId xmlns:a16="http://schemas.microsoft.com/office/drawing/2014/main" id="{C035F093-FE72-79F9-95D3-1E620E907ECB}"/>
              </a:ext>
            </a:extLst>
          </p:cNvPr>
          <p:cNvSpPr>
            <a:spLocks noGrp="1"/>
          </p:cNvSpPr>
          <p:nvPr>
            <p:ph type="body" sz="quarter" idx="18"/>
          </p:nvPr>
        </p:nvSpPr>
        <p:spPr/>
        <p:txBody>
          <a:bodyPr/>
          <a:lstStyle/>
          <a:p>
            <a:r>
              <a:rPr lang="ko-KR" altLang="en-US" sz="2000">
                <a:solidFill>
                  <a:srgbClr val="146CFD"/>
                </a:solidFill>
                <a:latin typeface="Malgun Gothic" panose="020B0503020000020004" pitchFamily="34" charset="-127"/>
                <a:ea typeface="Malgun Gothic" panose="020B0503020000020004" pitchFamily="34" charset="-127"/>
              </a:rPr>
              <a:t>얼마예요</a:t>
            </a:r>
            <a:r>
              <a:rPr lang="en-US" altLang="ko-KR" sz="2000">
                <a:solidFill>
                  <a:srgbClr val="146CFD"/>
                </a:solidFill>
                <a:latin typeface="Malgun Gothic" panose="020B0503020000020004" pitchFamily="34" charset="-127"/>
                <a:ea typeface="Malgun Gothic" panose="020B0503020000020004" pitchFamily="34" charset="-127"/>
              </a:rPr>
              <a:t>? </a:t>
            </a:r>
            <a:endParaRPr lang="en-AU" sz="2000">
              <a:solidFill>
                <a:srgbClr val="146CFD"/>
              </a:solidFill>
              <a:latin typeface="Malgun Gothic" panose="020B0503020000020004" pitchFamily="34" charset="-127"/>
              <a:ea typeface="Malgun Gothic" panose="020B0503020000020004" pitchFamily="34" charset="-127"/>
            </a:endParaRPr>
          </a:p>
        </p:txBody>
      </p:sp>
      <p:sp>
        <p:nvSpPr>
          <p:cNvPr id="9" name="Content Placeholder 8">
            <a:extLst>
              <a:ext uri="{FF2B5EF4-FFF2-40B4-BE49-F238E27FC236}">
                <a16:creationId xmlns:a16="http://schemas.microsoft.com/office/drawing/2014/main" id="{4780B012-DD5C-8997-982A-758F2D7F8266}"/>
              </a:ext>
            </a:extLst>
          </p:cNvPr>
          <p:cNvSpPr>
            <a:spLocks noGrp="1"/>
          </p:cNvSpPr>
          <p:nvPr>
            <p:ph idx="1"/>
          </p:nvPr>
        </p:nvSpPr>
        <p:spPr>
          <a:xfrm>
            <a:off x="360000" y="1620000"/>
            <a:ext cx="11484000" cy="1060103"/>
          </a:xfrm>
        </p:spPr>
        <p:txBody>
          <a:bodyPr/>
          <a:lstStyle/>
          <a:p>
            <a:pPr defTabSz="457173">
              <a:lnSpc>
                <a:spcPct val="150000"/>
              </a:lnSpc>
              <a:spcAft>
                <a:spcPts val="600"/>
              </a:spcAft>
              <a:defRPr/>
            </a:pPr>
            <a:r>
              <a:rPr lang="en-AU" altLang="ko-KR" sz="1800" dirty="0">
                <a:solidFill>
                  <a:srgbClr val="22272B"/>
                </a:solidFill>
              </a:rPr>
              <a:t>Respond to the question </a:t>
            </a:r>
            <a:r>
              <a:rPr lang="ko-KR" altLang="en-US" sz="1800" dirty="0">
                <a:solidFill>
                  <a:srgbClr val="22272B"/>
                </a:solidFill>
                <a:latin typeface="Malgun Gothic" panose="020B0503020000020004" pitchFamily="34" charset="-127"/>
                <a:ea typeface="Malgun Gothic" panose="020B0503020000020004" pitchFamily="34" charset="-127"/>
              </a:rPr>
              <a:t>얼마예요</a:t>
            </a:r>
            <a:r>
              <a:rPr lang="en-US" altLang="ko-KR" sz="1800" dirty="0">
                <a:solidFill>
                  <a:srgbClr val="22272B"/>
                </a:solidFill>
                <a:latin typeface="Malgun Gothic" panose="020B0503020000020004" pitchFamily="34" charset="-127"/>
                <a:ea typeface="Malgun Gothic" panose="020B0503020000020004" pitchFamily="34" charset="-127"/>
              </a:rPr>
              <a:t>?</a:t>
            </a:r>
            <a:r>
              <a:rPr lang="en-US" altLang="ko-KR" sz="1800" dirty="0">
                <a:solidFill>
                  <a:srgbClr val="22272B"/>
                </a:solidFill>
              </a:rPr>
              <a:t> for each item below using the structure </a:t>
            </a:r>
            <a:r>
              <a:rPr lang="en-US" altLang="ko-KR" sz="1800" dirty="0">
                <a:solidFill>
                  <a:srgbClr val="22272B"/>
                </a:solidFill>
                <a:latin typeface="Malgun Gothic" panose="020B0503020000020004" pitchFamily="34" charset="-127"/>
                <a:ea typeface="Malgun Gothic" panose="020B0503020000020004" pitchFamily="34" charset="-127"/>
              </a:rPr>
              <a:t>~</a:t>
            </a:r>
            <a:r>
              <a:rPr lang="ko-KR" altLang="en-US" sz="1800" dirty="0">
                <a:solidFill>
                  <a:srgbClr val="22272B"/>
                </a:solidFill>
                <a:latin typeface="Malgun Gothic" panose="020B0503020000020004" pitchFamily="34" charset="-127"/>
                <a:ea typeface="Malgun Gothic" panose="020B0503020000020004" pitchFamily="34" charset="-127"/>
              </a:rPr>
              <a:t>원 이에요</a:t>
            </a:r>
            <a:r>
              <a:rPr lang="en-AU" altLang="ko-KR" sz="1800" dirty="0">
                <a:solidFill>
                  <a:srgbClr val="22272B"/>
                </a:solidFill>
                <a:latin typeface="Malgun Gothic" panose="020B0503020000020004" pitchFamily="34" charset="-127"/>
                <a:ea typeface="Malgun Gothic" panose="020B0503020000020004" pitchFamily="34" charset="-127"/>
              </a:rPr>
              <a:t>. </a:t>
            </a:r>
          </a:p>
          <a:p>
            <a:pPr defTabSz="457173">
              <a:lnSpc>
                <a:spcPct val="150000"/>
              </a:lnSpc>
              <a:spcAft>
                <a:spcPts val="600"/>
              </a:spcAft>
              <a:defRPr/>
            </a:pPr>
            <a:r>
              <a:rPr lang="en-AU" sz="1800" dirty="0">
                <a:solidFill>
                  <a:srgbClr val="22272B"/>
                </a:solidFill>
                <a:latin typeface="Public Sans Light"/>
              </a:rPr>
              <a:t>Write the answers in your book.</a:t>
            </a:r>
            <a:endParaRPr kumimoji="0" lang="en-AU" sz="1600" b="0" i="0" u="none" strike="noStrike" kern="1200" cap="none" spc="0" normalizeH="0" baseline="0" noProof="0" dirty="0">
              <a:ln>
                <a:noFill/>
              </a:ln>
              <a:solidFill>
                <a:srgbClr val="22272B"/>
              </a:solidFill>
              <a:effectLst/>
              <a:uLnTx/>
              <a:uFillTx/>
              <a:latin typeface="Public Sans Light"/>
              <a:ea typeface="+mn-ea"/>
              <a:cs typeface="+mn-cs"/>
            </a:endParaRPr>
          </a:p>
        </p:txBody>
      </p:sp>
      <p:pic>
        <p:nvPicPr>
          <p:cNvPr id="5" name="Picture 4" descr="A jumper.">
            <a:extLst>
              <a:ext uri="{FF2B5EF4-FFF2-40B4-BE49-F238E27FC236}">
                <a16:creationId xmlns:a16="http://schemas.microsoft.com/office/drawing/2014/main" id="{76EA256C-98F6-D380-3269-0C0EC6FE644E}"/>
              </a:ext>
            </a:extLst>
          </p:cNvPr>
          <p:cNvPicPr>
            <a:picLocks noChangeAspect="1"/>
          </p:cNvPicPr>
          <p:nvPr/>
        </p:nvPicPr>
        <p:blipFill rotWithShape="1">
          <a:blip r:embed="rId2">
            <a:extLst>
              <a:ext uri="{28A0092B-C50C-407E-A947-70E740481C1C}">
                <a14:useLocalDpi xmlns:a14="http://schemas.microsoft.com/office/drawing/2010/main" val="0"/>
              </a:ext>
            </a:extLst>
          </a:blip>
          <a:srcRect t="5249" r="56044" b="69146"/>
          <a:stretch/>
        </p:blipFill>
        <p:spPr>
          <a:xfrm>
            <a:off x="69909" y="2617768"/>
            <a:ext cx="2262199" cy="1370585"/>
          </a:xfrm>
          <a:prstGeom prst="rect">
            <a:avLst/>
          </a:prstGeom>
          <a:noFill/>
        </p:spPr>
      </p:pic>
      <p:sp>
        <p:nvSpPr>
          <p:cNvPr id="10" name="Text 2">
            <a:extLst>
              <a:ext uri="{FF2B5EF4-FFF2-40B4-BE49-F238E27FC236}">
                <a16:creationId xmlns:a16="http://schemas.microsoft.com/office/drawing/2014/main" id="{42730BCC-45A8-CF38-14D8-E4306C042D20}"/>
              </a:ext>
            </a:extLst>
          </p:cNvPr>
          <p:cNvSpPr/>
          <p:nvPr/>
        </p:nvSpPr>
        <p:spPr>
          <a:xfrm>
            <a:off x="2169587" y="2919562"/>
            <a:ext cx="1877161" cy="456985"/>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en-AU" sz="1800" b="0" i="0">
                <a:solidFill>
                  <a:srgbClr val="202124"/>
                </a:solidFill>
                <a:effectLst/>
              </a:rPr>
              <a:t>₩25,000</a:t>
            </a:r>
            <a:endParaRPr kumimoji="0" lang="en-AU" sz="18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6" name="Picture 5" descr="A glass of juice.">
            <a:extLst>
              <a:ext uri="{FF2B5EF4-FFF2-40B4-BE49-F238E27FC236}">
                <a16:creationId xmlns:a16="http://schemas.microsoft.com/office/drawing/2014/main" id="{8C474985-48F3-F8C0-083A-8E5506783A03}"/>
              </a:ext>
            </a:extLst>
          </p:cNvPr>
          <p:cNvPicPr>
            <a:picLocks noChangeAspect="1"/>
          </p:cNvPicPr>
          <p:nvPr/>
        </p:nvPicPr>
        <p:blipFill rotWithShape="1">
          <a:blip r:embed="rId2">
            <a:extLst>
              <a:ext uri="{28A0092B-C50C-407E-A947-70E740481C1C}">
                <a14:useLocalDpi xmlns:a14="http://schemas.microsoft.com/office/drawing/2010/main" val="0"/>
              </a:ext>
            </a:extLst>
          </a:blip>
          <a:srcRect t="31151" r="56044" b="42257"/>
          <a:stretch/>
        </p:blipFill>
        <p:spPr>
          <a:xfrm>
            <a:off x="232431" y="3951669"/>
            <a:ext cx="1877160" cy="1181188"/>
          </a:xfrm>
          <a:prstGeom prst="rect">
            <a:avLst/>
          </a:prstGeom>
          <a:noFill/>
        </p:spPr>
      </p:pic>
      <p:sp>
        <p:nvSpPr>
          <p:cNvPr id="11" name="Text 2">
            <a:extLst>
              <a:ext uri="{FF2B5EF4-FFF2-40B4-BE49-F238E27FC236}">
                <a16:creationId xmlns:a16="http://schemas.microsoft.com/office/drawing/2014/main" id="{A5B9FFFF-545F-A21A-8B0C-020C26BFD669}"/>
              </a:ext>
            </a:extLst>
          </p:cNvPr>
          <p:cNvSpPr/>
          <p:nvPr/>
        </p:nvSpPr>
        <p:spPr>
          <a:xfrm>
            <a:off x="2302111" y="4182887"/>
            <a:ext cx="1567148" cy="456985"/>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en-AU" sz="1800" b="0" i="0">
                <a:solidFill>
                  <a:srgbClr val="202124"/>
                </a:solidFill>
                <a:effectLst/>
              </a:rPr>
              <a:t>₩6,700</a:t>
            </a:r>
            <a:endParaRPr kumimoji="0" lang="en-AU" sz="18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a hamburger.">
            <a:extLst>
              <a:ext uri="{FF2B5EF4-FFF2-40B4-BE49-F238E27FC236}">
                <a16:creationId xmlns:a16="http://schemas.microsoft.com/office/drawing/2014/main" id="{8799495B-0605-5E02-AEC2-E8999868AA9A}"/>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2040" r="56044" b="17046"/>
          <a:stretch/>
        </p:blipFill>
        <p:spPr>
          <a:xfrm>
            <a:off x="223675" y="5264857"/>
            <a:ext cx="1937156" cy="958596"/>
          </a:xfrm>
          <a:prstGeom prst="rect">
            <a:avLst/>
          </a:prstGeom>
          <a:noFill/>
        </p:spPr>
      </p:pic>
      <p:sp>
        <p:nvSpPr>
          <p:cNvPr id="12" name="Text 2">
            <a:extLst>
              <a:ext uri="{FF2B5EF4-FFF2-40B4-BE49-F238E27FC236}">
                <a16:creationId xmlns:a16="http://schemas.microsoft.com/office/drawing/2014/main" id="{E77D3E1C-2799-E480-36BE-DF855F774CCB}"/>
              </a:ext>
            </a:extLst>
          </p:cNvPr>
          <p:cNvSpPr/>
          <p:nvPr/>
        </p:nvSpPr>
        <p:spPr>
          <a:xfrm>
            <a:off x="2302111" y="5515663"/>
            <a:ext cx="1702221" cy="456985"/>
          </a:xfrm>
          <a:prstGeom prst="rect">
            <a:avLst/>
          </a:prstGeom>
        </p:spPr>
        <p:txBody>
          <a:bodyPr wrap="square" lIns="91440" tIns="45720" rIns="91440" bIns="45720" anchor="t">
            <a:spAutoFit/>
          </a:bodyPr>
          <a:lstStyle/>
          <a:p>
            <a:pPr marL="0" marR="0" lvl="0" indent="0" algn="l" defTabSz="457173"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02124"/>
                </a:solidFill>
                <a:effectLst/>
                <a:uLnTx/>
                <a:uFillTx/>
                <a:latin typeface="Public Sans Light"/>
                <a:ea typeface="+mn-ea"/>
                <a:cs typeface="+mn-cs"/>
              </a:rPr>
              <a:t>₩5,700</a:t>
            </a:r>
            <a:endParaRPr kumimoji="0" lang="en-AU" sz="18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13" name="Picture 12">
            <a:extLst>
              <a:ext uri="{FF2B5EF4-FFF2-40B4-BE49-F238E27FC236}">
                <a16:creationId xmlns:a16="http://schemas.microsoft.com/office/drawing/2014/main" id="{C2CA376A-8304-7559-5EC1-9A315264DD20}"/>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32" r="23952" b="66576"/>
          <a:stretch/>
        </p:blipFill>
        <p:spPr>
          <a:xfrm>
            <a:off x="9642564" y="3303060"/>
            <a:ext cx="2687872" cy="3174831"/>
          </a:xfrm>
          <a:prstGeom prst="rect">
            <a:avLst/>
          </a:prstGeom>
        </p:spPr>
      </p:pic>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684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CD046-87E0-6148-E1AC-CF39068D1BAF}"/>
              </a:ext>
            </a:extLst>
          </p:cNvPr>
          <p:cNvSpPr>
            <a:spLocks noGrp="1"/>
          </p:cNvSpPr>
          <p:nvPr>
            <p:ph type="title"/>
          </p:nvPr>
        </p:nvSpPr>
        <p:spPr/>
        <p:txBody>
          <a:bodyPr anchor="t">
            <a:normAutofit/>
          </a:bodyPr>
          <a:lstStyle/>
          <a:p>
            <a:r>
              <a:rPr lang="en-AU"/>
              <a:t>How much are the items?</a:t>
            </a:r>
          </a:p>
        </p:txBody>
      </p:sp>
      <p:sp>
        <p:nvSpPr>
          <p:cNvPr id="3" name="Content Placeholder 2">
            <a:extLst>
              <a:ext uri="{FF2B5EF4-FFF2-40B4-BE49-F238E27FC236}">
                <a16:creationId xmlns:a16="http://schemas.microsoft.com/office/drawing/2014/main" id="{DD3343D7-D3D3-1478-C9A5-C6B4519AB355}"/>
              </a:ext>
            </a:extLst>
          </p:cNvPr>
          <p:cNvSpPr>
            <a:spLocks noGrp="1"/>
          </p:cNvSpPr>
          <p:nvPr>
            <p:ph type="body" sz="quarter" idx="18"/>
          </p:nvPr>
        </p:nvSpPr>
        <p:spPr/>
        <p:txBody>
          <a:bodyPr anchor="b">
            <a:noAutofit/>
          </a:bodyPr>
          <a:lstStyle/>
          <a:p>
            <a:pPr>
              <a:lnSpc>
                <a:spcPct val="140000"/>
              </a:lnSpc>
            </a:pPr>
            <a:r>
              <a:rPr lang="en-AU"/>
              <a:t>Check your answers</a:t>
            </a:r>
          </a:p>
        </p:txBody>
      </p:sp>
      <p:pic>
        <p:nvPicPr>
          <p:cNvPr id="12" name="Picture 11" descr="A jumper.">
            <a:extLst>
              <a:ext uri="{FF2B5EF4-FFF2-40B4-BE49-F238E27FC236}">
                <a16:creationId xmlns:a16="http://schemas.microsoft.com/office/drawing/2014/main" id="{7F4A3AC1-4955-C224-2099-0166D9F80E03}"/>
              </a:ext>
            </a:extLst>
          </p:cNvPr>
          <p:cNvPicPr>
            <a:picLocks noChangeAspect="1"/>
          </p:cNvPicPr>
          <p:nvPr/>
        </p:nvPicPr>
        <p:blipFill rotWithShape="1">
          <a:blip r:embed="rId3">
            <a:extLst>
              <a:ext uri="{28A0092B-C50C-407E-A947-70E740481C1C}">
                <a14:useLocalDpi xmlns:a14="http://schemas.microsoft.com/office/drawing/2010/main" val="0"/>
              </a:ext>
            </a:extLst>
          </a:blip>
          <a:srcRect t="5249" r="56044" b="69146"/>
          <a:stretch/>
        </p:blipFill>
        <p:spPr>
          <a:xfrm>
            <a:off x="296742" y="1902630"/>
            <a:ext cx="2262199" cy="1370585"/>
          </a:xfrm>
          <a:prstGeom prst="rect">
            <a:avLst/>
          </a:prstGeom>
          <a:noFill/>
        </p:spPr>
      </p:pic>
      <p:sp>
        <p:nvSpPr>
          <p:cNvPr id="8" name="Text 2">
            <a:extLst>
              <a:ext uri="{FF2B5EF4-FFF2-40B4-BE49-F238E27FC236}">
                <a16:creationId xmlns:a16="http://schemas.microsoft.com/office/drawing/2014/main" id="{A98CF78E-1B97-717E-7338-1F775E331307}"/>
              </a:ext>
            </a:extLst>
          </p:cNvPr>
          <p:cNvSpPr/>
          <p:nvPr/>
        </p:nvSpPr>
        <p:spPr>
          <a:xfrm>
            <a:off x="2558941" y="2189673"/>
            <a:ext cx="2470259" cy="456985"/>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en-AU" sz="1800" b="0" i="0">
                <a:solidFill>
                  <a:srgbClr val="202124"/>
                </a:solidFill>
                <a:effectLst/>
              </a:rPr>
              <a:t>₩25,000</a:t>
            </a:r>
            <a:endParaRPr kumimoji="0" lang="en-AU"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Text 2">
            <a:extLst>
              <a:ext uri="{FF2B5EF4-FFF2-40B4-BE49-F238E27FC236}">
                <a16:creationId xmlns:a16="http://schemas.microsoft.com/office/drawing/2014/main" id="{604C36A2-99F7-ABA4-00DE-40B5214F2CD0}"/>
              </a:ext>
            </a:extLst>
          </p:cNvPr>
          <p:cNvSpPr/>
          <p:nvPr/>
        </p:nvSpPr>
        <p:spPr>
          <a:xfrm>
            <a:off x="5303754" y="2189673"/>
            <a:ext cx="2705927" cy="454292"/>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ko-KR" altLang="en-US" sz="1800" b="0" i="0" dirty="0">
                <a:solidFill>
                  <a:srgbClr val="202124"/>
                </a:solidFill>
                <a:effectLst/>
                <a:latin typeface="Malgun Gothic" panose="020B0503020000020004" pitchFamily="34" charset="-127"/>
                <a:ea typeface="Malgun Gothic" panose="020B0503020000020004" pitchFamily="34" charset="-127"/>
              </a:rPr>
              <a:t>이만 오천 </a:t>
            </a:r>
            <a:r>
              <a:rPr lang="ko-KR" altLang="en-US" sz="1800" dirty="0">
                <a:effectLst/>
                <a:latin typeface="Malgun Gothic" panose="020B0503020000020004" pitchFamily="34" charset="-127"/>
                <a:ea typeface="Malgun Gothic" panose="020B0503020000020004" pitchFamily="34" charset="-127"/>
                <a:cs typeface="Malgun Gothic" panose="020B0503020000020004" pitchFamily="34" charset="-127"/>
              </a:rPr>
              <a:t>원</a:t>
            </a:r>
            <a:r>
              <a:rPr lang="ko-KR" altLang="en-US" sz="1800" dirty="0">
                <a:effectLst/>
                <a:latin typeface="Malgun Gothic" panose="020B0503020000020004" pitchFamily="34" charset="-127"/>
                <a:ea typeface="Malgun Gothic" panose="020B0503020000020004" pitchFamily="34" charset="-127"/>
              </a:rPr>
              <a:t> </a:t>
            </a:r>
            <a:r>
              <a:rPr lang="ko-KR" altLang="en-US" sz="1800" dirty="0">
                <a:effectLst/>
                <a:latin typeface="Malgun Gothic" panose="020B0503020000020004" pitchFamily="34" charset="-127"/>
                <a:ea typeface="Malgun Gothic" panose="020B0503020000020004" pitchFamily="34" charset="-127"/>
                <a:cs typeface="Malgun Gothic" panose="020B0503020000020004" pitchFamily="34" charset="-127"/>
              </a:rPr>
              <a:t>이에요</a:t>
            </a:r>
            <a:r>
              <a:rPr lang="en-US" altLang="ko-KR" sz="1800" dirty="0">
                <a:effectLst/>
                <a:latin typeface="Malgun Gothic" panose="020B0503020000020004" pitchFamily="34" charset="-127"/>
                <a:ea typeface="Malgun Gothic" panose="020B0503020000020004" pitchFamily="34" charset="-127"/>
                <a:cs typeface="Malgun Gothic" panose="020B0503020000020004" pitchFamily="34" charset="-127"/>
              </a:rPr>
              <a:t>.</a:t>
            </a:r>
            <a:endParaRPr kumimoji="0" lang="ko-KR" altLang="en-AU" sz="1800" b="0" i="0" u="none" strike="noStrike" kern="1200" cap="none" spc="0" normalizeH="0" baseline="0" dirty="0">
              <a:ln>
                <a:noFill/>
              </a:ln>
              <a:solidFill>
                <a:srgbClr val="22272B"/>
              </a:solidFill>
              <a:effectLst/>
              <a:uLnTx/>
              <a:uFillTx/>
              <a:latin typeface="Malgun Gothic" panose="020B0503020000020004" pitchFamily="34" charset="-127"/>
              <a:ea typeface="Malgun Gothic" panose="020B0503020000020004" pitchFamily="34" charset="-127"/>
            </a:endParaRPr>
          </a:p>
        </p:txBody>
      </p:sp>
      <p:pic>
        <p:nvPicPr>
          <p:cNvPr id="13" name="Picture 12" descr="A glass of juice.">
            <a:extLst>
              <a:ext uri="{FF2B5EF4-FFF2-40B4-BE49-F238E27FC236}">
                <a16:creationId xmlns:a16="http://schemas.microsoft.com/office/drawing/2014/main" id="{05D2EF07-14F6-2624-31C9-67A21AF3720F}"/>
              </a:ext>
            </a:extLst>
          </p:cNvPr>
          <p:cNvPicPr>
            <a:picLocks noChangeAspect="1"/>
          </p:cNvPicPr>
          <p:nvPr/>
        </p:nvPicPr>
        <p:blipFill rotWithShape="1">
          <a:blip r:embed="rId3">
            <a:extLst>
              <a:ext uri="{28A0092B-C50C-407E-A947-70E740481C1C}">
                <a14:useLocalDpi xmlns:a14="http://schemas.microsoft.com/office/drawing/2010/main" val="0"/>
              </a:ext>
            </a:extLst>
          </a:blip>
          <a:srcRect t="31151" r="56044" b="42257"/>
          <a:stretch/>
        </p:blipFill>
        <p:spPr>
          <a:xfrm>
            <a:off x="489261" y="3646739"/>
            <a:ext cx="1877160" cy="1181188"/>
          </a:xfrm>
          <a:prstGeom prst="rect">
            <a:avLst/>
          </a:prstGeom>
          <a:noFill/>
        </p:spPr>
      </p:pic>
      <p:sp>
        <p:nvSpPr>
          <p:cNvPr id="9" name="Text 2">
            <a:extLst>
              <a:ext uri="{FF2B5EF4-FFF2-40B4-BE49-F238E27FC236}">
                <a16:creationId xmlns:a16="http://schemas.microsoft.com/office/drawing/2014/main" id="{72B3C015-489D-DFB5-FD6E-02191ABF063A}"/>
              </a:ext>
            </a:extLst>
          </p:cNvPr>
          <p:cNvSpPr/>
          <p:nvPr/>
        </p:nvSpPr>
        <p:spPr>
          <a:xfrm>
            <a:off x="2558941" y="4023104"/>
            <a:ext cx="2470259" cy="456985"/>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en-AU" sz="1800" b="0" i="0">
                <a:solidFill>
                  <a:srgbClr val="202124"/>
                </a:solidFill>
                <a:effectLst/>
              </a:rPr>
              <a:t>₩6,700</a:t>
            </a:r>
            <a:endParaRPr kumimoji="0" lang="en-AU"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Text 2">
            <a:extLst>
              <a:ext uri="{FF2B5EF4-FFF2-40B4-BE49-F238E27FC236}">
                <a16:creationId xmlns:a16="http://schemas.microsoft.com/office/drawing/2014/main" id="{327F54CC-C00D-4B97-99D3-0607FC6F849D}"/>
              </a:ext>
            </a:extLst>
          </p:cNvPr>
          <p:cNvSpPr/>
          <p:nvPr/>
        </p:nvSpPr>
        <p:spPr>
          <a:xfrm>
            <a:off x="5303755" y="3948055"/>
            <a:ext cx="2687872" cy="454483"/>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kumimoji="0" lang="ko-KR" altLang="en-US" sz="1800" b="0" i="0" u="none" strike="noStrike" kern="1200" cap="none" spc="0" normalizeH="0" baseline="0" noProof="0" dirty="0">
                <a:ln>
                  <a:noFill/>
                </a:ln>
                <a:solidFill>
                  <a:srgbClr val="22272B"/>
                </a:solidFill>
                <a:effectLst/>
                <a:uLnTx/>
                <a:uFillTx/>
                <a:latin typeface="Malgun Gothic" panose="020B0503020000020004" pitchFamily="34" charset="-127"/>
                <a:ea typeface="Malgun Gothic" panose="020B0503020000020004" pitchFamily="34" charset="-127"/>
              </a:rPr>
              <a:t>육천 칠천 원 </a:t>
            </a:r>
            <a:r>
              <a:rPr lang="ko-KR" altLang="en-US" sz="1800" dirty="0">
                <a:effectLst/>
                <a:latin typeface="Malgun Gothic" panose="020B0503020000020004" pitchFamily="34" charset="-127"/>
                <a:ea typeface="Malgun Gothic" panose="020B0503020000020004" pitchFamily="34" charset="-127"/>
                <a:cs typeface="Malgun Gothic" panose="020B0503020000020004" pitchFamily="34" charset="-127"/>
              </a:rPr>
              <a:t>이에요</a:t>
            </a:r>
            <a:r>
              <a:rPr lang="en-US" altLang="ko-KR" sz="1800" dirty="0">
                <a:effectLst/>
                <a:latin typeface="Malgun Gothic" panose="020B0503020000020004" pitchFamily="34" charset="-127"/>
                <a:ea typeface="Malgun Gothic" panose="020B0503020000020004" pitchFamily="34" charset="-127"/>
                <a:cs typeface="Malgun Gothic" panose="020B0503020000020004" pitchFamily="34" charset="-127"/>
              </a:rPr>
              <a:t>.</a:t>
            </a:r>
            <a:endParaRPr kumimoji="0" lang="ko-KR" altLang="en-AU" sz="1800" b="0" i="0" u="none" strike="noStrike" kern="1200" cap="none" spc="0" normalizeH="0" baseline="0" noProof="0" dirty="0">
              <a:ln>
                <a:noFill/>
              </a:ln>
              <a:solidFill>
                <a:srgbClr val="22272B"/>
              </a:solidFill>
              <a:effectLst/>
              <a:uLnTx/>
              <a:uFillTx/>
              <a:latin typeface="Malgun Gothic" panose="020B0503020000020004" pitchFamily="34" charset="-127"/>
              <a:ea typeface="Malgun Gothic" panose="020B0503020000020004" pitchFamily="34" charset="-127"/>
            </a:endParaRPr>
          </a:p>
        </p:txBody>
      </p:sp>
      <p:pic>
        <p:nvPicPr>
          <p:cNvPr id="14" name="Picture 13" descr="A hamburger.">
            <a:extLst>
              <a:ext uri="{FF2B5EF4-FFF2-40B4-BE49-F238E27FC236}">
                <a16:creationId xmlns:a16="http://schemas.microsoft.com/office/drawing/2014/main" id="{EAF7A0A8-32D6-F3E5-678F-432E419EEDA5}"/>
              </a:ext>
            </a:extLst>
          </p:cNvPr>
          <p:cNvPicPr>
            <a:picLocks noChangeAspect="1"/>
          </p:cNvPicPr>
          <p:nvPr/>
        </p:nvPicPr>
        <p:blipFill rotWithShape="1">
          <a:blip r:embed="rId3">
            <a:extLst>
              <a:ext uri="{28A0092B-C50C-407E-A947-70E740481C1C}">
                <a14:useLocalDpi xmlns:a14="http://schemas.microsoft.com/office/drawing/2010/main" val="0"/>
              </a:ext>
            </a:extLst>
          </a:blip>
          <a:srcRect t="62040" r="56044" b="17046"/>
          <a:stretch/>
        </p:blipFill>
        <p:spPr>
          <a:xfrm>
            <a:off x="489261" y="5516417"/>
            <a:ext cx="1937156" cy="958596"/>
          </a:xfrm>
          <a:prstGeom prst="rect">
            <a:avLst/>
          </a:prstGeom>
          <a:noFill/>
        </p:spPr>
      </p:pic>
      <p:sp>
        <p:nvSpPr>
          <p:cNvPr id="10" name="Text 2">
            <a:extLst>
              <a:ext uri="{FF2B5EF4-FFF2-40B4-BE49-F238E27FC236}">
                <a16:creationId xmlns:a16="http://schemas.microsoft.com/office/drawing/2014/main" id="{38114490-D070-E392-4D95-0108DA212A17}"/>
              </a:ext>
            </a:extLst>
          </p:cNvPr>
          <p:cNvSpPr/>
          <p:nvPr/>
        </p:nvSpPr>
        <p:spPr>
          <a:xfrm>
            <a:off x="2662265" y="5706437"/>
            <a:ext cx="2195485" cy="456985"/>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en-AU" sz="1800" b="0" i="0">
                <a:solidFill>
                  <a:srgbClr val="202124"/>
                </a:solidFill>
                <a:effectLst/>
              </a:rPr>
              <a:t>₩</a:t>
            </a:r>
            <a:r>
              <a:rPr lang="en-AU" sz="1800">
                <a:solidFill>
                  <a:srgbClr val="202124"/>
                </a:solidFill>
              </a:rPr>
              <a:t>5,700</a:t>
            </a:r>
            <a:endParaRPr kumimoji="0" lang="en-AU"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1" name="Text 2">
            <a:extLst>
              <a:ext uri="{FF2B5EF4-FFF2-40B4-BE49-F238E27FC236}">
                <a16:creationId xmlns:a16="http://schemas.microsoft.com/office/drawing/2014/main" id="{00462D8D-183C-EC25-753B-F83F66524F7C}"/>
              </a:ext>
            </a:extLst>
          </p:cNvPr>
          <p:cNvSpPr/>
          <p:nvPr/>
        </p:nvSpPr>
        <p:spPr>
          <a:xfrm>
            <a:off x="5400000" y="5706437"/>
            <a:ext cx="2609681" cy="454292"/>
          </a:xfrm>
          <a:prstGeom prst="rect">
            <a:avLst/>
          </a:prstGeom>
        </p:spPr>
        <p:txBody>
          <a:bodyPr wrap="square" lIns="91440" tIns="45720" rIns="91440" bIns="45720" anchor="t">
            <a:spAutoFit/>
          </a:bodyPr>
          <a:lstStyle/>
          <a:p>
            <a:pPr marR="0" lvl="0" algn="l" defTabSz="457173" rtl="0" eaLnBrk="1" fontAlgn="auto" latinLnBrk="0" hangingPunct="1">
              <a:lnSpc>
                <a:spcPct val="150000"/>
              </a:lnSpc>
              <a:spcBef>
                <a:spcPts val="0"/>
              </a:spcBef>
              <a:spcAft>
                <a:spcPts val="1200"/>
              </a:spcAft>
              <a:buClrTx/>
              <a:buSzTx/>
              <a:tabLst/>
              <a:defRPr/>
            </a:pPr>
            <a:r>
              <a:rPr lang="ko-KR" altLang="en-US" sz="1800" dirty="0">
                <a:latin typeface="Malgun Gothic" panose="020B0503020000020004" pitchFamily="34" charset="-127"/>
                <a:ea typeface="Malgun Gothic" panose="020B0503020000020004" pitchFamily="34" charset="-127"/>
              </a:rPr>
              <a:t>오천칠백</a:t>
            </a:r>
            <a:r>
              <a:rPr lang="ko-KR" altLang="en-US" sz="1400" dirty="0">
                <a:latin typeface="Malgun Gothic" panose="020B0503020000020004" pitchFamily="34" charset="-127"/>
                <a:ea typeface="Malgun Gothic" panose="020B0503020000020004" pitchFamily="34" charset="-127"/>
              </a:rPr>
              <a:t> </a:t>
            </a:r>
            <a:r>
              <a:rPr lang="ko-KR" altLang="en-US" sz="1800" dirty="0">
                <a:solidFill>
                  <a:srgbClr val="22272B"/>
                </a:solidFill>
                <a:latin typeface="Malgun Gothic" panose="020B0503020000020004" pitchFamily="34" charset="-127"/>
                <a:ea typeface="Malgun Gothic" panose="020B0503020000020004" pitchFamily="34" charset="-127"/>
              </a:rPr>
              <a:t>원 </a:t>
            </a:r>
            <a:r>
              <a:rPr lang="ko-KR" altLang="en-US" sz="1800" dirty="0">
                <a:effectLst/>
                <a:latin typeface="Malgun Gothic" panose="020B0503020000020004" pitchFamily="34" charset="-127"/>
                <a:ea typeface="Malgun Gothic" panose="020B0503020000020004" pitchFamily="34" charset="-127"/>
                <a:cs typeface="Malgun Gothic" panose="020B0503020000020004" pitchFamily="34" charset="-127"/>
              </a:rPr>
              <a:t>이에요</a:t>
            </a:r>
            <a:r>
              <a:rPr lang="en-US" altLang="ko-KR" sz="1800" dirty="0">
                <a:effectLst/>
                <a:latin typeface="Malgun Gothic" panose="020B0503020000020004" pitchFamily="34" charset="-127"/>
                <a:ea typeface="Malgun Gothic" panose="020B0503020000020004" pitchFamily="34" charset="-127"/>
                <a:cs typeface="Malgun Gothic" panose="020B0503020000020004" pitchFamily="34" charset="-127"/>
              </a:rPr>
              <a:t>.</a:t>
            </a:r>
            <a:endParaRPr kumimoji="0" lang="ko-KR" altLang="en-AU" sz="1800" b="0" i="0" u="none" strike="noStrike" kern="1200" cap="none" spc="0" normalizeH="0" baseline="0" dirty="0">
              <a:ln>
                <a:noFill/>
              </a:ln>
              <a:solidFill>
                <a:srgbClr val="22272B"/>
              </a:solidFill>
              <a:effectLst/>
              <a:uLnTx/>
              <a:uFillTx/>
              <a:latin typeface="Malgun Gothic" panose="020B0503020000020004" pitchFamily="34" charset="-127"/>
              <a:ea typeface="Malgun Gothic" panose="020B0503020000020004" pitchFamily="34" charset="-127"/>
            </a:endParaRPr>
          </a:p>
        </p:txBody>
      </p:sp>
      <p:pic>
        <p:nvPicPr>
          <p:cNvPr id="7" name="Picture 6">
            <a:extLst>
              <a:ext uri="{FF2B5EF4-FFF2-40B4-BE49-F238E27FC236}">
                <a16:creationId xmlns:a16="http://schemas.microsoft.com/office/drawing/2014/main" id="{D1C8EB4F-1D0A-0FF3-6D90-6FAA32C95F16}"/>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6432" r="23952" b="66576"/>
          <a:stretch/>
        </p:blipFill>
        <p:spPr>
          <a:xfrm>
            <a:off x="9504128" y="3240264"/>
            <a:ext cx="2687872" cy="3174831"/>
          </a:xfrm>
          <a:prstGeom prst="rect">
            <a:avLst/>
          </a:prstGeom>
        </p:spPr>
      </p:pic>
      <p:sp>
        <p:nvSpPr>
          <p:cNvPr id="4" name="Slide Number Placeholder 3">
            <a:extLst>
              <a:ext uri="{FF2B5EF4-FFF2-40B4-BE49-F238E27FC236}">
                <a16:creationId xmlns:a16="http://schemas.microsoft.com/office/drawing/2014/main" id="{B73609E1-3FCF-C3C8-DA0C-2E75B5878D0E}"/>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5936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4" name="TextBox 3">
            <a:extLst>
              <a:ext uri="{FF2B5EF4-FFF2-40B4-BE49-F238E27FC236}">
                <a16:creationId xmlns:a16="http://schemas.microsoft.com/office/drawing/2014/main" id="{03593F2F-D1E9-3359-6CFB-1C01A8CB6B4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c5a270-2cab-4081-bd60-6681928412a9">
      <Terms xmlns="http://schemas.microsoft.com/office/infopath/2007/PartnerControls"/>
    </lcf76f155ced4ddcb4097134ff3c332f>
    <TaxCatchAll xmlns="654a006b-cedf-4f35-a676-5985446796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18F61-C462-44D0-B028-0DA4051E6111}">
  <ds:schemaRefs>
    <ds:schemaRef ds:uri="654a006b-cedf-4f35-a676-59854467968c"/>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80DAA2-907E-4CB5-B016-D0DA35A045BF}">
  <ds:schemaRefs>
    <ds:schemaRef ds:uri="4fb13629-92a6-49bb-977b-24c387698219"/>
    <ds:schemaRef ds:uri="654a006b-cedf-4f35-a676-59854467968c"/>
    <ds:schemaRef ds:uri="71c5a270-2cab-4081-bd60-6681928412a9"/>
    <ds:schemaRef ds:uri="9559846b-5802-4423-bdc0-bd8a1196720e"/>
    <ds:schemaRef ds:uri="a8441e0c-3836-4147-9f50-85b650ca543e"/>
    <ds:schemaRef ds:uri="b60a03c9-a4d9-4451-8a0f-0c770f8935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474</Words>
  <Application>Microsoft Office PowerPoint</Application>
  <PresentationFormat>Widescreen</PresentationFormat>
  <Paragraphs>52</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Public Sans Light</vt:lpstr>
      <vt:lpstr>Public Sans SemiBold</vt:lpstr>
      <vt:lpstr>Times New Roman</vt:lpstr>
      <vt:lpstr>Public Sans</vt:lpstr>
      <vt:lpstr>Malgun Gothic</vt:lpstr>
      <vt:lpstr>Arial</vt:lpstr>
      <vt:lpstr>Söhne</vt:lpstr>
      <vt:lpstr>3_NSWG Corporate</vt:lpstr>
      <vt:lpstr>Korean won (₩)</vt:lpstr>
      <vt:lpstr>Money around the world</vt:lpstr>
      <vt:lpstr>Korean notes and coins</vt:lpstr>
      <vt:lpstr>Korean won ₩ </vt:lpstr>
      <vt:lpstr>How much are the items?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won – Stage 4 Korean</dc:title>
  <dc:subject>Stage 4 – Korean</dc:subject>
  <dc:creator>NSW Department of Education</dc:creator>
  <cp:keywords>Korean won, money, korean, language, stage 4</cp:keywords>
  <dc:description/>
  <cp:lastModifiedBy/>
  <dcterms:created xsi:type="dcterms:W3CDTF">2022-12-14T10:07:55Z</dcterms:created>
  <dcterms:modified xsi:type="dcterms:W3CDTF">2024-07-30T01:24:11Z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0x0101001B702864924864458D8A7651D2138959</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