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6"/>
  </p:notesMasterIdLst>
  <p:handoutMasterIdLst>
    <p:handoutMasterId r:id="rId27"/>
  </p:handoutMasterIdLst>
  <p:sldIdLst>
    <p:sldId id="286" r:id="rId5"/>
    <p:sldId id="402" r:id="rId6"/>
    <p:sldId id="403" r:id="rId7"/>
    <p:sldId id="404" r:id="rId8"/>
    <p:sldId id="405" r:id="rId9"/>
    <p:sldId id="406" r:id="rId10"/>
    <p:sldId id="407" r:id="rId11"/>
    <p:sldId id="408" r:id="rId12"/>
    <p:sldId id="409" r:id="rId13"/>
    <p:sldId id="410" r:id="rId14"/>
    <p:sldId id="416" r:id="rId15"/>
    <p:sldId id="412" r:id="rId16"/>
    <p:sldId id="413" r:id="rId17"/>
    <p:sldId id="414" r:id="rId18"/>
    <p:sldId id="417" r:id="rId19"/>
    <p:sldId id="418" r:id="rId20"/>
    <p:sldId id="423" r:id="rId21"/>
    <p:sldId id="422" r:id="rId22"/>
    <p:sldId id="420" r:id="rId23"/>
    <p:sldId id="424" r:id="rId24"/>
    <p:sldId id="361" r:id="rId25"/>
  </p:sldIdLst>
  <p:sldSz cx="12192000" cy="6858000"/>
  <p:notesSz cx="6858000" cy="9144000"/>
  <p:embeddedFontLst>
    <p:embeddedFont>
      <p:font typeface="Public Sans" pitchFamily="2" charset="0"/>
      <p:regular r:id="rId28"/>
      <p:bold r:id="rId29"/>
      <p:italic r:id="rId30"/>
      <p:boldItalic r:id="rId31"/>
    </p:embeddedFont>
    <p:embeddedFont>
      <p:font typeface="Public Sans Light" pitchFamily="2" charset="0"/>
      <p:regular r:id="rId32"/>
      <p: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02"/>
            <p14:sldId id="403"/>
            <p14:sldId id="404"/>
            <p14:sldId id="405"/>
            <p14:sldId id="406"/>
            <p14:sldId id="407"/>
            <p14:sldId id="408"/>
            <p14:sldId id="409"/>
            <p14:sldId id="410"/>
            <p14:sldId id="416"/>
            <p14:sldId id="412"/>
            <p14:sldId id="413"/>
            <p14:sldId id="414"/>
            <p14:sldId id="417"/>
            <p14:sldId id="418"/>
            <p14:sldId id="423"/>
            <p14:sldId id="422"/>
            <p14:sldId id="420"/>
            <p14:sldId id="424"/>
            <p14:sldId id="361"/>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3176" autoAdjust="0"/>
  </p:normalViewPr>
  <p:slideViewPr>
    <p:cSldViewPr snapToGrid="0">
      <p:cViewPr varScale="1">
        <p:scale>
          <a:sx n="101" d="100"/>
          <a:sy n="101" d="100"/>
        </p:scale>
        <p:origin x="720" y="96"/>
      </p:cViewPr>
      <p:guideLst>
        <p:guide orient="horz" pos="2160"/>
        <p:guide pos="3840"/>
      </p:guideLst>
    </p:cSldViewPr>
  </p:slideViewPr>
  <p:outlineViewPr>
    <p:cViewPr>
      <p:scale>
        <a:sx n="33" d="100"/>
        <a:sy n="33" d="100"/>
      </p:scale>
      <p:origin x="0" y="-18344"/>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31/03/2025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la fromagerie: </a:t>
            </a:r>
            <a:r>
              <a:rPr lang="en-AU" i="0" dirty="0"/>
              <a:t>the cheese shop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18529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le magasin</a:t>
            </a:r>
            <a:r>
              <a:rPr lang="en-AU" dirty="0"/>
              <a:t>: general word for shop</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2658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le parc</a:t>
            </a:r>
            <a:r>
              <a:rPr lang="en-AU" dirty="0"/>
              <a:t>: park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95149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le terrain de sport</a:t>
            </a:r>
            <a:r>
              <a:rPr lang="en-AU" dirty="0"/>
              <a:t>: sporting field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19621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la piscine</a:t>
            </a:r>
            <a:r>
              <a:rPr lang="en-AU" dirty="0"/>
              <a:t>: the pool</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65848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le cinéma</a:t>
            </a:r>
            <a:r>
              <a:rPr lang="en-AU" dirty="0"/>
              <a:t>: the cinema</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435443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 gare</a:t>
            </a:r>
            <a:r>
              <a:rPr lang="en-AU" dirty="0"/>
              <a:t>: the train station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4543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a:t>l’arrêt de bus</a:t>
            </a:r>
            <a:r>
              <a:rPr lang="fr-FR" dirty="0"/>
              <a:t>: bus stop</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09461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l’église</a:t>
            </a:r>
            <a:r>
              <a:rPr lang="en-AU" dirty="0"/>
              <a:t>: church</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(note the town square in front of the church)</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Churches were historically not only places of worship but also meeting places. The square in front of the church would be filled on a Sunday with village people to meet with their friends, discuss local politics and gossip. Squares such as these were also used as places where public announcements were made. They were also a place of public executions and torture.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4516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l’hôpital</a:t>
            </a:r>
            <a:r>
              <a:rPr lang="en-AU" dirty="0"/>
              <a:t>: the hospital</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04232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l’école</a:t>
            </a:r>
            <a:r>
              <a:rPr lang="en-AU" dirty="0"/>
              <a:t>: the school</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78018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la boulangerie/</a:t>
            </a:r>
            <a:r>
              <a:rPr lang="en-AU" sz="1600" i="1" kern="1200" dirty="0">
                <a:solidFill>
                  <a:schemeClr val="tx1"/>
                </a:solidFill>
                <a:latin typeface="+mn-lt"/>
                <a:ea typeface="+mn-ea"/>
                <a:cs typeface="+mn-cs"/>
              </a:rPr>
              <a:t>pâtisserie</a:t>
            </a:r>
            <a:r>
              <a:rPr lang="en-AU" i="1" dirty="0"/>
              <a:t>: </a:t>
            </a:r>
            <a:r>
              <a:rPr lang="en-AU" i="0" dirty="0"/>
              <a:t>the bakery/cake shop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10593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 chocolaterie</a:t>
            </a:r>
            <a:r>
              <a:rPr lang="en-AU" i="1" dirty="0"/>
              <a:t>: </a:t>
            </a:r>
            <a:r>
              <a:rPr lang="en-AU" i="0" dirty="0"/>
              <a:t>the chocolate shop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la charcuterie: </a:t>
            </a:r>
            <a:r>
              <a:rPr lang="en-AU" i="0" dirty="0"/>
              <a:t>the delicatessen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 pharmacie</a:t>
            </a:r>
            <a:r>
              <a:rPr lang="en-AU" i="1" dirty="0"/>
              <a:t>: </a:t>
            </a:r>
            <a:r>
              <a:rPr lang="en-AU" i="0" dirty="0"/>
              <a:t>the chemist</a:t>
            </a:r>
          </a:p>
          <a:p>
            <a:r>
              <a:rPr lang="en-AU" dirty="0"/>
              <a:t>(note the green cross which has been in use to identify pharmacies in France since the early 1800s)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08032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le bureau de poste/la poste: </a:t>
            </a:r>
            <a:r>
              <a:rPr lang="en-AU" i="0" dirty="0"/>
              <a:t>the post office </a:t>
            </a:r>
          </a:p>
          <a:p>
            <a:r>
              <a:rPr lang="en-AU" dirty="0"/>
              <a:t>(note the blue and yellow colour of the French postal service; letterboxes are fixed to the walls of buildings, probably due to the fact that footpaths are narrow and often non-existent)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 boucherie/charcuterie</a:t>
            </a:r>
            <a:r>
              <a:rPr lang="en-AU" i="1" dirty="0"/>
              <a:t>: </a:t>
            </a:r>
            <a:r>
              <a:rPr lang="en-AU" i="0" dirty="0"/>
              <a:t>the butcher</a:t>
            </a:r>
          </a:p>
          <a:p>
            <a:r>
              <a:rPr lang="en-AU" dirty="0"/>
              <a:t>(Can also serve as a </a:t>
            </a:r>
            <a:r>
              <a:rPr lang="fr-FR" i="1" noProof="0" dirty="0"/>
              <a:t>boucherie chevaline</a:t>
            </a:r>
            <a:r>
              <a:rPr lang="en-AU" i="0" dirty="0"/>
              <a:t>, </a:t>
            </a:r>
            <a:r>
              <a:rPr lang="en-AU" dirty="0"/>
              <a:t>a horse butcher. Horse meat became popular during the Second French Empire when Paris was under siege and meat was in short supply. The thousands of horses in the city were also consuming the grain needed for human consumption. It has been considered appropriate eating since.)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79038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 confiserie</a:t>
            </a:r>
            <a:r>
              <a:rPr lang="en-AU" i="1" dirty="0"/>
              <a:t>: </a:t>
            </a:r>
            <a:r>
              <a:rPr lang="en-AU" i="0" dirty="0"/>
              <a:t>the sweet shop</a:t>
            </a:r>
          </a:p>
          <a:p>
            <a:r>
              <a:rPr lang="en-AU" dirty="0"/>
              <a:t>(often serves as a pastry shop, particularly in smaller towns)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65099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le supermarché</a:t>
            </a:r>
            <a:r>
              <a:rPr lang="en-AU" dirty="0"/>
              <a:t>: supermarket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135700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80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G-nImNFj8S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F6-U5fGAOik"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themeOverride" Target="../theme/themeOverride1.xml"/><Relationship Id="rId6" Type="http://schemas.openxmlformats.org/officeDocument/2006/relationships/hyperlink" Target="https://unsplash.com/license" TargetMode="External"/><Relationship Id="rId5" Type="http://schemas.openxmlformats.org/officeDocument/2006/relationships/hyperlink" Target="https://unsplash.com/photos/FYJFdpThayA"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IqVVE82vjJ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n2v3lTWy74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eg17X3FRE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pKx4Giv-m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WByzlfk3Xa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3.xml"/><Relationship Id="rId1" Type="http://schemas.openxmlformats.org/officeDocument/2006/relationships/themeOverride" Target="../theme/themeOverride2.xml"/><Relationship Id="rId6" Type="http://schemas.openxmlformats.org/officeDocument/2006/relationships/hyperlink" Target="https://unsplash.com/license" TargetMode="External"/><Relationship Id="rId5" Type="http://schemas.openxmlformats.org/officeDocument/2006/relationships/hyperlink" Target="https://unsplash.com/photos/Fclb5tidPkM"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3vPnitduqU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tOBW93YQ16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cXUOQWdRV4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jpeg"/><Relationship Id="rId7" Type="http://schemas.openxmlformats.org/officeDocument/2006/relationships/hyperlink" Target="https://unsplash.com/photos/4-0DGBejb1A"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0.jpeg"/><Relationship Id="rId5" Type="http://schemas.openxmlformats.org/officeDocument/2006/relationships/hyperlink" Target="https://unsplash.com/license" TargetMode="External"/><Relationship Id="rId4" Type="http://schemas.openxmlformats.org/officeDocument/2006/relationships/hyperlink" Target="https://unsplash.com/photos/-ro55rNOT_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HFj0n4FS9u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N3nwYkS2g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B4dPP5yl_8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unsplash.com/license" TargetMode="External"/><Relationship Id="rId3" Type="http://schemas.openxmlformats.org/officeDocument/2006/relationships/image" Target="../media/image15.jpeg"/><Relationship Id="rId7" Type="http://schemas.openxmlformats.org/officeDocument/2006/relationships/hyperlink" Target="https://unsplash.com/photos/eAK1PMf-9W8" TargetMode="External"/><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6.jpeg"/><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Facade_du_Bureau_de_Poste_de_Lusignan_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sPHIpuycWg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vGZgRdAq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fr-FR" i="1" dirty="0"/>
              <a:t>En ville </a:t>
            </a:r>
            <a:r>
              <a:rPr lang="fr-FR" dirty="0"/>
              <a:t>– In </a:t>
            </a:r>
            <a:r>
              <a:rPr lang="fr-FR" dirty="0" err="1"/>
              <a:t>town</a:t>
            </a:r>
            <a:r>
              <a:rPr lang="fr-FR" dirty="0"/>
              <a:t> </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p:txBody>
          <a:bodyPr/>
          <a:lstStyle/>
          <a:p>
            <a:r>
              <a:rPr lang="en-AU" dirty="0"/>
              <a:t>Places in town</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7A78D-DF96-7BB4-83A4-4B5B1590239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supermarket</a:t>
            </a:r>
          </a:p>
        </p:txBody>
      </p:sp>
      <p:pic>
        <p:nvPicPr>
          <p:cNvPr id="1026" name="Picture 2" descr="The supermarket shopfront. The signage reads &quot;SUPERMARCHÉ&quot;. There are trays of fruit under the awning and an ice freezer next to the shop door.">
            <a:extLst>
              <a:ext uri="{FF2B5EF4-FFF2-40B4-BE49-F238E27FC236}">
                <a16:creationId xmlns:a16="http://schemas.microsoft.com/office/drawing/2014/main" id="{2B0E68A6-6838-46F0-3290-7C76DBCBC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00" y="395084"/>
            <a:ext cx="9097200" cy="6067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26A271-217F-6314-F106-253903374EEE}"/>
              </a:ext>
            </a:extLst>
          </p:cNvPr>
          <p:cNvSpPr txBox="1"/>
          <p:nvPr/>
        </p:nvSpPr>
        <p:spPr>
          <a:xfrm>
            <a:off x="7762162" y="6127760"/>
            <a:ext cx="2948229" cy="3351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181F3FC2-30BB-17FF-A8C4-600B928E83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22453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82215-0664-1C8C-577C-0DE54F03CB3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shop</a:t>
            </a:r>
          </a:p>
        </p:txBody>
      </p:sp>
      <p:pic>
        <p:nvPicPr>
          <p:cNvPr id="1026" name="Picture 2" descr="A generic shopfront with glass windows. A bicycle is parked outside.">
            <a:extLst>
              <a:ext uri="{FF2B5EF4-FFF2-40B4-BE49-F238E27FC236}">
                <a16:creationId xmlns:a16="http://schemas.microsoft.com/office/drawing/2014/main" id="{276F236E-A956-5712-277E-377A40FCC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00" y="417827"/>
            <a:ext cx="9097200" cy="60223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B0428A-93AD-D180-7474-B609CD40ECD3}"/>
              </a:ext>
            </a:extLst>
          </p:cNvPr>
          <p:cNvSpPr txBox="1"/>
          <p:nvPr/>
        </p:nvSpPr>
        <p:spPr>
          <a:xfrm>
            <a:off x="7528561" y="6163174"/>
            <a:ext cx="3116040" cy="276999"/>
          </a:xfrm>
          <a:prstGeom prst="rect">
            <a:avLst/>
          </a:prstGeom>
          <a:solidFill>
            <a:schemeClr val="accent5">
              <a:alpha val="42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BEF16423-9AC1-76A7-E533-A56EB8EDCA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63602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1D6DE7-F513-F6E4-D4D4-4732CFA2AFA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
        <p:nvSpPr>
          <p:cNvPr id="4" name="Title 3">
            <a:extLst>
              <a:ext uri="{FF2B5EF4-FFF2-40B4-BE49-F238E27FC236}">
                <a16:creationId xmlns:a16="http://schemas.microsoft.com/office/drawing/2014/main" id="{CC27765C-CA32-6F81-310E-E060B46B6282}"/>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The park</a:t>
            </a:r>
          </a:p>
        </p:txBody>
      </p:sp>
      <p:pic>
        <p:nvPicPr>
          <p:cNvPr id="3076" name="Picture 4" descr="Three green, steel chairs near a trim lawn and two trees. There is a tall hedge around the edge of the green space. ">
            <a:extLst>
              <a:ext uri="{FF2B5EF4-FFF2-40B4-BE49-F238E27FC236}">
                <a16:creationId xmlns:a16="http://schemas.microsoft.com/office/drawing/2014/main" id="{D838FC10-4BCD-54B2-9E0B-6630F778D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400" y="395084"/>
            <a:ext cx="9097200" cy="606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E34B47-E31D-5962-74E1-8C34756D50DD}"/>
              </a:ext>
            </a:extLst>
          </p:cNvPr>
          <p:cNvSpPr txBox="1"/>
          <p:nvPr/>
        </p:nvSpPr>
        <p:spPr>
          <a:xfrm>
            <a:off x="7621331" y="6185917"/>
            <a:ext cx="3023269" cy="276999"/>
          </a:xfrm>
          <a:prstGeom prst="rect">
            <a:avLst/>
          </a:prstGeom>
          <a:solidFill>
            <a:schemeClr val="accent5">
              <a:alpha val="33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5">
                  <a:extLst>
                    <a:ext uri="{A12FA001-AC4F-418D-AE19-62706E023703}">
                      <ahyp:hlinkClr xmlns:ahyp="http://schemas.microsoft.com/office/drawing/2018/hyperlinkcolor" val="tx"/>
                    </a:ext>
                  </a:extLst>
                </a:hlinkClick>
              </a:rPr>
              <a:t>Image</a:t>
            </a:r>
            <a:r>
              <a:rPr lang="en-AU" dirty="0"/>
              <a:t> licensed under </a:t>
            </a:r>
            <a:r>
              <a:rPr lang="en-AU" dirty="0">
                <a:hlinkClick r:id="rId6">
                  <a:extLst>
                    <a:ext uri="{A12FA001-AC4F-418D-AE19-62706E023703}">
                      <ahyp:hlinkClr xmlns:ahyp="http://schemas.microsoft.com/office/drawing/2018/hyperlinkcolor" val="tx"/>
                    </a:ext>
                  </a:extLst>
                </a:hlinkClick>
              </a:rPr>
              <a:t>Unsplash License</a:t>
            </a:r>
            <a:r>
              <a:rPr lang="en-AU" dirty="0"/>
              <a:t>.</a:t>
            </a:r>
          </a:p>
        </p:txBody>
      </p:sp>
    </p:spTree>
    <p:extLst>
      <p:ext uri="{BB962C8B-B14F-4D97-AF65-F5344CB8AC3E}">
        <p14:creationId xmlns:p14="http://schemas.microsoft.com/office/powerpoint/2010/main" val="292887924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9522CE-31D4-4AC5-E3B5-BE219DBC301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sports field</a:t>
            </a:r>
          </a:p>
        </p:txBody>
      </p:sp>
      <p:pic>
        <p:nvPicPr>
          <p:cNvPr id="3" name="Picture 2" descr="A top-down view of a synthetic soccer pitch in the middle of a cityscape.">
            <a:extLst>
              <a:ext uri="{FF2B5EF4-FFF2-40B4-BE49-F238E27FC236}">
                <a16:creationId xmlns:a16="http://schemas.microsoft.com/office/drawing/2014/main" id="{84332914-D20C-2020-6B89-576280443532}"/>
              </a:ext>
            </a:extLst>
          </p:cNvPr>
          <p:cNvPicPr>
            <a:picLocks noChangeAspect="1"/>
          </p:cNvPicPr>
          <p:nvPr/>
        </p:nvPicPr>
        <p:blipFill rotWithShape="1">
          <a:blip r:embed="rId3"/>
          <a:srcRect t="18077"/>
          <a:stretch/>
        </p:blipFill>
        <p:spPr>
          <a:xfrm>
            <a:off x="3546840" y="294944"/>
            <a:ext cx="5098320" cy="6268113"/>
          </a:xfrm>
          <a:prstGeom prst="rect">
            <a:avLst/>
          </a:prstGeom>
        </p:spPr>
      </p:pic>
      <p:sp>
        <p:nvSpPr>
          <p:cNvPr id="4" name="TextBox 3">
            <a:extLst>
              <a:ext uri="{FF2B5EF4-FFF2-40B4-BE49-F238E27FC236}">
                <a16:creationId xmlns:a16="http://schemas.microsoft.com/office/drawing/2014/main" id="{CBB9CF9A-AFC1-EDC7-DDC8-6ACD605992A8}"/>
              </a:ext>
            </a:extLst>
          </p:cNvPr>
          <p:cNvSpPr txBox="1"/>
          <p:nvPr/>
        </p:nvSpPr>
        <p:spPr>
          <a:xfrm>
            <a:off x="5707140" y="6285621"/>
            <a:ext cx="2938020" cy="276999"/>
          </a:xfrm>
          <a:prstGeom prst="rect">
            <a:avLst/>
          </a:prstGeom>
          <a:solidFill>
            <a:schemeClr val="accent5">
              <a:alpha val="47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3680AAF1-FF4A-B01F-B970-A9167C34C04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94622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6414B0-331F-762F-15E7-99A5A7370DD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pool</a:t>
            </a:r>
          </a:p>
        </p:txBody>
      </p:sp>
      <p:pic>
        <p:nvPicPr>
          <p:cNvPr id="5122" name="Picture 2" descr="A blue olympic-sized swimming pool with lane ropes.">
            <a:extLst>
              <a:ext uri="{FF2B5EF4-FFF2-40B4-BE49-F238E27FC236}">
                <a16:creationId xmlns:a16="http://schemas.microsoft.com/office/drawing/2014/main" id="{41FCD983-6247-BE31-D4A2-E3BC5B1410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547200" y="273684"/>
            <a:ext cx="5097600" cy="6310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896C28-C9F3-CA3F-0CEE-40AC2B91DDED}"/>
              </a:ext>
            </a:extLst>
          </p:cNvPr>
          <p:cNvSpPr txBox="1"/>
          <p:nvPr/>
        </p:nvSpPr>
        <p:spPr>
          <a:xfrm>
            <a:off x="5719173" y="6299421"/>
            <a:ext cx="2924427" cy="276999"/>
          </a:xfrm>
          <a:prstGeom prst="rect">
            <a:avLst/>
          </a:prstGeom>
          <a:solidFill>
            <a:schemeClr val="accent5">
              <a:alpha val="22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41696EBC-231E-DF71-F156-D1BE5EFEAF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67207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312AB-478A-0BFC-251F-16FA493DFAC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cinema</a:t>
            </a:r>
          </a:p>
        </p:txBody>
      </p:sp>
      <p:pic>
        <p:nvPicPr>
          <p:cNvPr id="4098" name="Picture 2" descr="A multi-storey stone building with a cinema on the ground floor. The signage reads &quot;CINEMA LE CHAMPO&quot;, there are movie posters underneath.">
            <a:extLst>
              <a:ext uri="{FF2B5EF4-FFF2-40B4-BE49-F238E27FC236}">
                <a16:creationId xmlns:a16="http://schemas.microsoft.com/office/drawing/2014/main" id="{18F722A3-6C4E-DF71-2FCF-82F0763467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547400" y="270933"/>
            <a:ext cx="9097200" cy="63161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D212CE-BAE8-C18A-3100-33F35480C8DA}"/>
              </a:ext>
            </a:extLst>
          </p:cNvPr>
          <p:cNvSpPr txBox="1"/>
          <p:nvPr/>
        </p:nvSpPr>
        <p:spPr>
          <a:xfrm>
            <a:off x="7625352" y="6310068"/>
            <a:ext cx="3019248" cy="276999"/>
          </a:xfrm>
          <a:prstGeom prst="rect">
            <a:avLst/>
          </a:prstGeom>
          <a:solidFill>
            <a:schemeClr val="accent5">
              <a:alpha val="70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3E72FF02-5EC3-A3B3-7D23-C4A02399C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35008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8EFBDB-2A94-28FF-D3D8-0154AE3C80F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train station</a:t>
            </a:r>
          </a:p>
        </p:txBody>
      </p:sp>
      <p:pic>
        <p:nvPicPr>
          <p:cNvPr id="5122" name="Picture 2" descr="train rail near city buildings during daytime">
            <a:extLst>
              <a:ext uri="{FF2B5EF4-FFF2-40B4-BE49-F238E27FC236}">
                <a16:creationId xmlns:a16="http://schemas.microsoft.com/office/drawing/2014/main" id="{9E4BC695-F0D3-D733-1945-F580B51AD1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30134" y="323270"/>
            <a:ext cx="5097600" cy="61927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54173E-24EC-CF78-C403-DC45C67A5AC7}"/>
              </a:ext>
            </a:extLst>
          </p:cNvPr>
          <p:cNvSpPr txBox="1"/>
          <p:nvPr/>
        </p:nvSpPr>
        <p:spPr>
          <a:xfrm>
            <a:off x="5961663" y="6239001"/>
            <a:ext cx="2966071" cy="276999"/>
          </a:xfrm>
          <a:prstGeom prst="rect">
            <a:avLst/>
          </a:prstGeom>
          <a:solidFill>
            <a:schemeClr val="accent5">
              <a:alpha val="63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E2ABA630-FBFC-5FE5-CBD0-D16C9EE893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33827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C54F5-2AC7-D784-C576-B95C2839833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bus stop</a:t>
            </a:r>
          </a:p>
        </p:txBody>
      </p:sp>
      <p:pic>
        <p:nvPicPr>
          <p:cNvPr id="6146" name="Picture 2" descr="A bus stop with blue bus signage. ">
            <a:extLst>
              <a:ext uri="{FF2B5EF4-FFF2-40B4-BE49-F238E27FC236}">
                <a16:creationId xmlns:a16="http://schemas.microsoft.com/office/drawing/2014/main" id="{DC10E60B-BBC1-E52B-8C7F-B24E4C0DC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528DEF-7460-C81E-7381-7A3A9852C611}"/>
              </a:ext>
            </a:extLst>
          </p:cNvPr>
          <p:cNvSpPr txBox="1"/>
          <p:nvPr/>
        </p:nvSpPr>
        <p:spPr>
          <a:xfrm>
            <a:off x="5465134" y="6438422"/>
            <a:ext cx="2916865" cy="3351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19BB7918-75DB-F69A-41BF-2FD8A5D259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85132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
        <p:nvSpPr>
          <p:cNvPr id="4" name="Title 3">
            <a:extLst>
              <a:ext uri="{FF2B5EF4-FFF2-40B4-BE49-F238E27FC236}">
                <a16:creationId xmlns:a16="http://schemas.microsoft.com/office/drawing/2014/main" id="{F9A13FDC-0B15-E836-8E71-F1098B4807B2}"/>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The church</a:t>
            </a:r>
          </a:p>
        </p:txBody>
      </p:sp>
      <p:pic>
        <p:nvPicPr>
          <p:cNvPr id="5" name="Picture 4" descr="A church at the bottom of a mountain with a paved town square in front of it.">
            <a:extLst>
              <a:ext uri="{FF2B5EF4-FFF2-40B4-BE49-F238E27FC236}">
                <a16:creationId xmlns:a16="http://schemas.microsoft.com/office/drawing/2014/main" id="{76DA672F-FFAA-C198-A5F2-CB2FD2A59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9400" y="419100"/>
            <a:ext cx="4013200" cy="6019800"/>
          </a:xfrm>
          <a:prstGeom prst="rect">
            <a:avLst/>
          </a:prstGeom>
        </p:spPr>
      </p:pic>
      <p:sp>
        <p:nvSpPr>
          <p:cNvPr id="3" name="TextBox 2">
            <a:extLst>
              <a:ext uri="{FF2B5EF4-FFF2-40B4-BE49-F238E27FC236}">
                <a16:creationId xmlns:a16="http://schemas.microsoft.com/office/drawing/2014/main" id="{6E9FB19E-FA56-5F6F-1970-A65ED674D7AE}"/>
              </a:ext>
            </a:extLst>
          </p:cNvPr>
          <p:cNvSpPr txBox="1"/>
          <p:nvPr/>
        </p:nvSpPr>
        <p:spPr>
          <a:xfrm>
            <a:off x="5162106" y="6103744"/>
            <a:ext cx="2940493" cy="3351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Tree>
    <p:extLst>
      <p:ext uri="{BB962C8B-B14F-4D97-AF65-F5344CB8AC3E}">
        <p14:creationId xmlns:p14="http://schemas.microsoft.com/office/powerpoint/2010/main" val="200231930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FB762-C67C-DB07-0219-8CE2652A32C3}"/>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hospital</a:t>
            </a:r>
          </a:p>
        </p:txBody>
      </p:sp>
      <p:pic>
        <p:nvPicPr>
          <p:cNvPr id="2050" name="Picture 2" descr="A white and red medical emergency helicopter taking off from a hospital roof.">
            <a:extLst>
              <a:ext uri="{FF2B5EF4-FFF2-40B4-BE49-F238E27FC236}">
                <a16:creationId xmlns:a16="http://schemas.microsoft.com/office/drawing/2014/main" id="{9616B973-E0A4-EC15-E2A8-E1B79B621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525" y="771670"/>
            <a:ext cx="7356949" cy="55177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789AEC-38B5-9197-3C80-808079DBA287}"/>
              </a:ext>
            </a:extLst>
          </p:cNvPr>
          <p:cNvSpPr txBox="1"/>
          <p:nvPr/>
        </p:nvSpPr>
        <p:spPr>
          <a:xfrm>
            <a:off x="6711899" y="6012383"/>
            <a:ext cx="3062575" cy="276999"/>
          </a:xfrm>
          <a:prstGeom prst="rect">
            <a:avLst/>
          </a:prstGeom>
          <a:solidFill>
            <a:schemeClr val="accent5">
              <a:alpha val="66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BB77BB43-5645-86F9-4A8A-2C792B6242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142357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1C06C-0394-C83F-73DA-541656F04232}"/>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cheese shop</a:t>
            </a:r>
          </a:p>
        </p:txBody>
      </p:sp>
      <p:pic>
        <p:nvPicPr>
          <p:cNvPr id="4" name="Picture 3" descr="A shelf in a cheese shop of many varieties of unwrapped cuts of cheese in different shapes and sizes, along with tags showing their name, origin and price.">
            <a:extLst>
              <a:ext uri="{FF2B5EF4-FFF2-40B4-BE49-F238E27FC236}">
                <a16:creationId xmlns:a16="http://schemas.microsoft.com/office/drawing/2014/main" id="{9A85479F-F102-DD43-0F5D-1145E3502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4" y="396603"/>
            <a:ext cx="9097200" cy="6064800"/>
          </a:xfrm>
          <a:prstGeom prst="rect">
            <a:avLst/>
          </a:prstGeom>
        </p:spPr>
      </p:pic>
      <p:sp>
        <p:nvSpPr>
          <p:cNvPr id="6" name="TextBox 3">
            <a:extLst>
              <a:ext uri="{FF2B5EF4-FFF2-40B4-BE49-F238E27FC236}">
                <a16:creationId xmlns:a16="http://schemas.microsoft.com/office/drawing/2014/main" id="{276E35D5-80D3-9B64-3A57-07D2B4B56007}"/>
              </a:ext>
            </a:extLst>
          </p:cNvPr>
          <p:cNvSpPr txBox="1"/>
          <p:nvPr/>
        </p:nvSpPr>
        <p:spPr>
          <a:xfrm>
            <a:off x="7623411" y="6125984"/>
            <a:ext cx="3021185" cy="335413"/>
          </a:xfrm>
          <a:prstGeom prst="rect">
            <a:avLst/>
          </a:prstGeom>
          <a:solidFill>
            <a:schemeClr val="tx1">
              <a:alpha val="39000"/>
            </a:schemeClr>
          </a:solidFill>
          <a:ln>
            <a:noFill/>
          </a:ln>
          <a:effectLst/>
        </p:spPr>
        <p:txBody>
          <a:bodyPr wrap="square">
            <a:spAutoFit/>
          </a:bodyPr>
          <a:lstStyle>
            <a:defPPr>
              <a:defRPr lang="en-US"/>
            </a:defPPr>
            <a:lvl1pPr lvl="0">
              <a:lnSpc>
                <a:spcPct val="150000"/>
              </a:lnSpc>
              <a:spcBef>
                <a:spcPts val="1200"/>
              </a:spcBef>
              <a:buSzPts val="1200"/>
              <a:defRPr sz="1200">
                <a:solidFill>
                  <a:schemeClr val="bg1"/>
                </a:solidFill>
                <a:effectLst/>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77795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A6A7C7-EBB0-B509-ED28-D7049497992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school</a:t>
            </a:r>
          </a:p>
        </p:txBody>
      </p:sp>
      <p:pic>
        <p:nvPicPr>
          <p:cNvPr id="1026" name="Picture 2" descr="A large school building with greenery growing on the sides. There are bike racks in the foreground with a single bike parked. The bike racks are surrounded by grass and concrete paths.">
            <a:extLst>
              <a:ext uri="{FF2B5EF4-FFF2-40B4-BE49-F238E27FC236}">
                <a16:creationId xmlns:a16="http://schemas.microsoft.com/office/drawing/2014/main" id="{61E49E1B-A040-80E9-ADF4-DC804331D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52413"/>
            <a:ext cx="9525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10;">
            <a:extLst>
              <a:ext uri="{FF2B5EF4-FFF2-40B4-BE49-F238E27FC236}">
                <a16:creationId xmlns:a16="http://schemas.microsoft.com/office/drawing/2014/main" id="{019FE2E8-67B5-FF36-5D66-2A08964F416E}"/>
              </a:ext>
            </a:extLst>
          </p:cNvPr>
          <p:cNvSpPr txBox="1"/>
          <p:nvPr/>
        </p:nvSpPr>
        <p:spPr>
          <a:xfrm>
            <a:off x="7931099" y="6328588"/>
            <a:ext cx="2927401" cy="276999"/>
          </a:xfrm>
          <a:prstGeom prst="rect">
            <a:avLst/>
          </a:prstGeom>
          <a:solidFill>
            <a:schemeClr val="accent5">
              <a:alpha val="45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6A415C34-4C0C-0076-C236-A07BCA47F3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153655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C34CAF-5F9A-A68F-668B-9E6B52698A9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cake shop and bakery</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a:xfrm>
            <a:off x="11141590" y="6494765"/>
            <a:ext cx="720000" cy="180000"/>
          </a:xfrm>
        </p:spPr>
        <p:txBody>
          <a:bodyPr/>
          <a:lstStyle/>
          <a:p>
            <a:fld id="{10A01DC5-1685-4615-8240-15192985C6A2}" type="slidenum">
              <a:rPr lang="en-AU" smtClean="0"/>
              <a:t>3</a:t>
            </a:fld>
            <a:endParaRPr lang="en-AU"/>
          </a:p>
        </p:txBody>
      </p:sp>
      <p:pic>
        <p:nvPicPr>
          <p:cNvPr id="4" name="Picture 3" descr="The aged, peeling signage of a french bakery and cake shop on a concrete wall. The signage reads &quot;BOULANGERIE&quot; and PATISSERIE&quot; in smaller letters underneath.">
            <a:extLst>
              <a:ext uri="{FF2B5EF4-FFF2-40B4-BE49-F238E27FC236}">
                <a16:creationId xmlns:a16="http://schemas.microsoft.com/office/drawing/2014/main" id="{908705C5-910C-C4CE-DE13-51CBE11F55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442"/>
          <a:stretch/>
        </p:blipFill>
        <p:spPr>
          <a:xfrm>
            <a:off x="1545577" y="405715"/>
            <a:ext cx="4538371" cy="3014335"/>
          </a:xfrm>
          <a:prstGeom prst="rect">
            <a:avLst/>
          </a:prstGeom>
        </p:spPr>
      </p:pic>
      <p:sp>
        <p:nvSpPr>
          <p:cNvPr id="3" name="TextBox 3">
            <a:extLst>
              <a:ext uri="{FF2B5EF4-FFF2-40B4-BE49-F238E27FC236}">
                <a16:creationId xmlns:a16="http://schemas.microsoft.com/office/drawing/2014/main" id="{481D6BCF-AC2D-BBBF-C79E-F3CAA343161C}"/>
              </a:ext>
            </a:extLst>
          </p:cNvPr>
          <p:cNvSpPr txBox="1"/>
          <p:nvPr/>
        </p:nvSpPr>
        <p:spPr>
          <a:xfrm>
            <a:off x="3039452" y="3081289"/>
            <a:ext cx="3044496" cy="335156"/>
          </a:xfrm>
          <a:prstGeom prst="rect">
            <a:avLst/>
          </a:prstGeom>
          <a:solidFill>
            <a:schemeClr val="tx1">
              <a:alpha val="39000"/>
            </a:schemeClr>
          </a:solidFill>
          <a:ln>
            <a:noFill/>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ea typeface="Calibri" panose="020F0502020204030204" pitchFamily="34" charset="0"/>
              </a:rPr>
              <a:t>.</a:t>
            </a:r>
          </a:p>
        </p:txBody>
      </p:sp>
      <p:pic>
        <p:nvPicPr>
          <p:cNvPr id="13" name="Picture 12" descr="A tray of cupcakes.">
            <a:extLst>
              <a:ext uri="{FF2B5EF4-FFF2-40B4-BE49-F238E27FC236}">
                <a16:creationId xmlns:a16="http://schemas.microsoft.com/office/drawing/2014/main" id="{4190C517-9D0B-1BB2-7EA0-66E943D93A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5578" y="3437950"/>
            <a:ext cx="4538371" cy="3025252"/>
          </a:xfrm>
          <a:prstGeom prst="rect">
            <a:avLst/>
          </a:prstGeom>
        </p:spPr>
      </p:pic>
      <p:sp>
        <p:nvSpPr>
          <p:cNvPr id="5" name="TextBox 3" descr="&#10;">
            <a:extLst>
              <a:ext uri="{FF2B5EF4-FFF2-40B4-BE49-F238E27FC236}">
                <a16:creationId xmlns:a16="http://schemas.microsoft.com/office/drawing/2014/main" id="{745B5DDB-FDC8-66B9-5562-8782FF5E75A5}"/>
              </a:ext>
            </a:extLst>
          </p:cNvPr>
          <p:cNvSpPr txBox="1"/>
          <p:nvPr/>
        </p:nvSpPr>
        <p:spPr>
          <a:xfrm>
            <a:off x="3108456" y="6126586"/>
            <a:ext cx="2997774" cy="335413"/>
          </a:xfrm>
          <a:prstGeom prst="rect">
            <a:avLst/>
          </a:prstGeom>
          <a:solidFill>
            <a:schemeClr val="tx1">
              <a:alpha val="39000"/>
            </a:schemeClr>
          </a:solidFill>
          <a:ln>
            <a:noFill/>
          </a:ln>
          <a:effectLst/>
        </p:spPr>
        <p:txBody>
          <a:bodyPr wrap="square">
            <a:spAutoFit/>
          </a:bodyPr>
          <a:lstStyle>
            <a:defPPr>
              <a:defRPr lang="en-US"/>
            </a:defPPr>
            <a:lvl1pPr lvl="0">
              <a:lnSpc>
                <a:spcPct val="150000"/>
              </a:lnSpc>
              <a:spcBef>
                <a:spcPts val="1200"/>
              </a:spcBef>
              <a:buSzPts val="1200"/>
              <a:defRPr sz="1200">
                <a:solidFill>
                  <a:schemeClr val="bg1"/>
                </a:solidFill>
                <a:effectLst/>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7">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pic>
        <p:nvPicPr>
          <p:cNvPr id="6" name="Picture 5" descr="French bakery window. 3 shelves of varying kinds of bread with product name and price tags.">
            <a:extLst>
              <a:ext uri="{FF2B5EF4-FFF2-40B4-BE49-F238E27FC236}">
                <a16:creationId xmlns:a16="http://schemas.microsoft.com/office/drawing/2014/main" id="{37D703E8-5FEA-7299-A027-3A618AA16C8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1036" b="-1"/>
          <a:stretch/>
        </p:blipFill>
        <p:spPr>
          <a:xfrm>
            <a:off x="6106230" y="405714"/>
            <a:ext cx="4538370" cy="6056285"/>
          </a:xfrm>
          <a:prstGeom prst="rect">
            <a:avLst/>
          </a:prstGeom>
        </p:spPr>
      </p:pic>
      <p:sp>
        <p:nvSpPr>
          <p:cNvPr id="7" name="TextBox 3">
            <a:extLst>
              <a:ext uri="{FF2B5EF4-FFF2-40B4-BE49-F238E27FC236}">
                <a16:creationId xmlns:a16="http://schemas.microsoft.com/office/drawing/2014/main" id="{4F710E69-4D5C-0D30-7C7E-268121E412DF}"/>
              </a:ext>
            </a:extLst>
          </p:cNvPr>
          <p:cNvSpPr txBox="1"/>
          <p:nvPr/>
        </p:nvSpPr>
        <p:spPr>
          <a:xfrm>
            <a:off x="7646827" y="6119072"/>
            <a:ext cx="2997773" cy="335413"/>
          </a:xfrm>
          <a:prstGeom prst="rect">
            <a:avLst/>
          </a:prstGeom>
          <a:solidFill>
            <a:schemeClr val="tx1">
              <a:alpha val="39000"/>
            </a:schemeClr>
          </a:solidFill>
          <a:ln>
            <a:noFill/>
          </a:ln>
          <a:effectLst/>
        </p:spPr>
        <p:txBody>
          <a:bodyPr wrap="square">
            <a:spAutoFit/>
          </a:bodyPr>
          <a:lstStyle>
            <a:defPPr>
              <a:defRPr lang="en-US"/>
            </a:defPPr>
            <a:lvl1pPr lvl="0">
              <a:lnSpc>
                <a:spcPct val="150000"/>
              </a:lnSpc>
              <a:spcBef>
                <a:spcPts val="1200"/>
              </a:spcBef>
              <a:buSzPts val="1200"/>
              <a:defRPr sz="1200">
                <a:solidFill>
                  <a:schemeClr val="bg1"/>
                </a:solidFill>
                <a:effectLst/>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Tree>
    <p:extLst>
      <p:ext uri="{BB962C8B-B14F-4D97-AF65-F5344CB8AC3E}">
        <p14:creationId xmlns:p14="http://schemas.microsoft.com/office/powerpoint/2010/main" val="383255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518CB-4A48-C819-2DC9-9C1D1CB2DEA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chocolate shop</a:t>
            </a:r>
          </a:p>
        </p:txBody>
      </p:sp>
      <p:pic>
        <p:nvPicPr>
          <p:cNvPr id="4" name="Picture 3" descr="A chocolate shop display containing many kinds of chocolates for purchase.">
            <a:extLst>
              <a:ext uri="{FF2B5EF4-FFF2-40B4-BE49-F238E27FC236}">
                <a16:creationId xmlns:a16="http://schemas.microsoft.com/office/drawing/2014/main" id="{57F2423F-936A-77F2-119A-DAF45B325C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0" y="396600"/>
            <a:ext cx="9097200" cy="6064800"/>
          </a:xfrm>
          <a:prstGeom prst="rect">
            <a:avLst/>
          </a:prstGeom>
        </p:spPr>
      </p:pic>
      <p:sp>
        <p:nvSpPr>
          <p:cNvPr id="6" name="TextBox 3" descr="&#10;">
            <a:extLst>
              <a:ext uri="{FF2B5EF4-FFF2-40B4-BE49-F238E27FC236}">
                <a16:creationId xmlns:a16="http://schemas.microsoft.com/office/drawing/2014/main" id="{10287D4B-6A66-3B1B-BF02-67088E2C6864}"/>
              </a:ext>
            </a:extLst>
          </p:cNvPr>
          <p:cNvSpPr txBox="1"/>
          <p:nvPr/>
        </p:nvSpPr>
        <p:spPr>
          <a:xfrm>
            <a:off x="7698584" y="6126244"/>
            <a:ext cx="2946016" cy="335156"/>
          </a:xfrm>
          <a:prstGeom prst="rect">
            <a:avLst/>
          </a:prstGeom>
          <a:solidFill>
            <a:schemeClr val="tx1">
              <a:alpha val="30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7522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B6507-1C85-A5DB-E4AF-A73C3AFE0D52}"/>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delicatessen</a:t>
            </a:r>
          </a:p>
        </p:txBody>
      </p:sp>
      <p:pic>
        <p:nvPicPr>
          <p:cNvPr id="4" name="Picture 3" descr="A delicatessen in the centre of a shopping centre or market. A glass display contains a variety of deli products and their price tags. The signage above the display reads &quot;Ma poule&quot;. There are chicken-shaped icons on either side of the text. ">
            <a:extLst>
              <a:ext uri="{FF2B5EF4-FFF2-40B4-BE49-F238E27FC236}">
                <a16:creationId xmlns:a16="http://schemas.microsoft.com/office/drawing/2014/main" id="{554310CC-2B56-0BC7-1DC2-57BA305643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0" y="396886"/>
            <a:ext cx="9097200" cy="6064229"/>
          </a:xfrm>
          <a:prstGeom prst="rect">
            <a:avLst/>
          </a:prstGeom>
        </p:spPr>
      </p:pic>
      <p:sp>
        <p:nvSpPr>
          <p:cNvPr id="6" name="TextBox 3">
            <a:extLst>
              <a:ext uri="{FF2B5EF4-FFF2-40B4-BE49-F238E27FC236}">
                <a16:creationId xmlns:a16="http://schemas.microsoft.com/office/drawing/2014/main" id="{048A04F6-B043-D3D0-7BEF-3D4110A0FF68}"/>
              </a:ext>
            </a:extLst>
          </p:cNvPr>
          <p:cNvSpPr txBox="1"/>
          <p:nvPr/>
        </p:nvSpPr>
        <p:spPr>
          <a:xfrm>
            <a:off x="7742816" y="6125958"/>
            <a:ext cx="2999993" cy="3351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84520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25241A-914E-920D-04FF-16C6BD4814C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chemist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pic>
        <p:nvPicPr>
          <p:cNvPr id="4" name="Picture 3" descr="A chemist shopfront on a rainy day. There is a green, lit up cross symbol and the signage reads &quot;PHARMACIE GRANDE PHARMACIE NORMALE&quot;.">
            <a:extLst>
              <a:ext uri="{FF2B5EF4-FFF2-40B4-BE49-F238E27FC236}">
                <a16:creationId xmlns:a16="http://schemas.microsoft.com/office/drawing/2014/main" id="{8BE926B7-3DDB-766E-3DBC-363F47111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0" y="395075"/>
            <a:ext cx="9097200" cy="6067851"/>
          </a:xfrm>
          <a:prstGeom prst="rect">
            <a:avLst/>
          </a:prstGeom>
        </p:spPr>
      </p:pic>
      <p:sp>
        <p:nvSpPr>
          <p:cNvPr id="3" name="TextBox 3">
            <a:extLst>
              <a:ext uri="{FF2B5EF4-FFF2-40B4-BE49-F238E27FC236}">
                <a16:creationId xmlns:a16="http://schemas.microsoft.com/office/drawing/2014/main" id="{C46093B3-FFF5-EEAA-5519-DF2C49CF8344}"/>
              </a:ext>
            </a:extLst>
          </p:cNvPr>
          <p:cNvSpPr txBox="1"/>
          <p:nvPr/>
        </p:nvSpPr>
        <p:spPr>
          <a:xfrm>
            <a:off x="7687056" y="6108747"/>
            <a:ext cx="2957544" cy="3351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Tree>
    <p:extLst>
      <p:ext uri="{BB962C8B-B14F-4D97-AF65-F5344CB8AC3E}">
        <p14:creationId xmlns:p14="http://schemas.microsoft.com/office/powerpoint/2010/main" val="352745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FD4AE-3383-0758-49DA-AA84A008F04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post office</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8" name="Picture 7" descr="An older building with signage that reads &quot;LUSIGNAN POSTES - TELEGRAPHES - TELE...&quot;. There is also a sign stating &quot;LA POSTE&quot;. The building is a post office.">
            <a:extLst>
              <a:ext uri="{FF2B5EF4-FFF2-40B4-BE49-F238E27FC236}">
                <a16:creationId xmlns:a16="http://schemas.microsoft.com/office/drawing/2014/main" id="{3317ED8E-B8BB-C295-1489-21571D4A503A}"/>
              </a:ext>
            </a:extLst>
          </p:cNvPr>
          <p:cNvPicPr>
            <a:picLocks noChangeAspect="1"/>
          </p:cNvPicPr>
          <p:nvPr/>
        </p:nvPicPr>
        <p:blipFill rotWithShape="1">
          <a:blip r:embed="rId3">
            <a:extLst>
              <a:ext uri="{28A0092B-C50C-407E-A947-70E740481C1C}">
                <a14:useLocalDpi xmlns:a14="http://schemas.microsoft.com/office/drawing/2010/main" val="0"/>
              </a:ext>
            </a:extLst>
          </a:blip>
          <a:srcRect b="-239"/>
          <a:stretch/>
        </p:blipFill>
        <p:spPr>
          <a:xfrm>
            <a:off x="1547400" y="815588"/>
            <a:ext cx="9097200" cy="5226825"/>
          </a:xfrm>
          <a:prstGeom prst="rect">
            <a:avLst/>
          </a:prstGeom>
        </p:spPr>
      </p:pic>
      <p:sp>
        <p:nvSpPr>
          <p:cNvPr id="4" name="TextBox 3">
            <a:extLst>
              <a:ext uri="{FF2B5EF4-FFF2-40B4-BE49-F238E27FC236}">
                <a16:creationId xmlns:a16="http://schemas.microsoft.com/office/drawing/2014/main" id="{0DF1B95D-C3CE-31D4-50C3-6A7AB8EDC544}"/>
              </a:ext>
            </a:extLst>
          </p:cNvPr>
          <p:cNvSpPr txBox="1"/>
          <p:nvPr/>
        </p:nvSpPr>
        <p:spPr>
          <a:xfrm>
            <a:off x="1540807" y="5738743"/>
            <a:ext cx="6400260" cy="276999"/>
          </a:xfrm>
          <a:prstGeom prst="rect">
            <a:avLst/>
          </a:prstGeom>
          <a:solidFill>
            <a:schemeClr val="tx1">
              <a:alpha val="39000"/>
            </a:schemeClr>
          </a:solidFill>
        </p:spPr>
        <p:txBody>
          <a:bodyPr wrap="square">
            <a:spAutoFit/>
          </a:bodyPr>
          <a:lstStyle>
            <a:defPPr>
              <a:defRPr lang="en-US"/>
            </a:defPPr>
            <a:lvl1pPr lvl="0">
              <a:buSzPts val="1200"/>
              <a:defRPr sz="1200">
                <a:solidFill>
                  <a:schemeClr val="bg1"/>
                </a:solidFill>
                <a:effectLst/>
                <a:ea typeface="Calibri" panose="020F0502020204030204" pitchFamily="34" charset="0"/>
              </a:defRPr>
            </a:lvl1pPr>
          </a:lstStyle>
          <a:p>
            <a:r>
              <a:rPr lang="en-AU" dirty="0"/>
              <a:t>‘</a:t>
            </a:r>
            <a:r>
              <a:rPr lang="fr-FR" dirty="0" err="1">
                <a:hlinkClick r:id="rId4">
                  <a:extLst>
                    <a:ext uri="{A12FA001-AC4F-418D-AE19-62706E023703}">
                      <ahyp:hlinkClr xmlns:ahyp="http://schemas.microsoft.com/office/drawing/2018/hyperlinkcolor" val="tx"/>
                    </a:ext>
                  </a:extLst>
                </a:hlinkClick>
              </a:rPr>
              <a:t>Facade</a:t>
            </a:r>
            <a:r>
              <a:rPr lang="fr-FR" dirty="0">
                <a:hlinkClick r:id="rId4">
                  <a:extLst>
                    <a:ext uri="{A12FA001-AC4F-418D-AE19-62706E023703}">
                      <ahyp:hlinkClr xmlns:ahyp="http://schemas.microsoft.com/office/drawing/2018/hyperlinkcolor" val="tx"/>
                    </a:ext>
                  </a:extLst>
                </a:hlinkClick>
              </a:rPr>
              <a:t> du Bureau de Poste de Lusignan 3</a:t>
            </a:r>
            <a:r>
              <a:rPr lang="fr-FR" dirty="0"/>
              <a:t>’ by Caillou15 </a:t>
            </a:r>
            <a:r>
              <a:rPr lang="fr-FR" dirty="0" err="1"/>
              <a:t>is</a:t>
            </a:r>
            <a:r>
              <a:rPr lang="fr-FR" dirty="0"/>
              <a:t> </a:t>
            </a:r>
            <a:r>
              <a:rPr lang="fr-FR" dirty="0" err="1"/>
              <a:t>licensed</a:t>
            </a:r>
            <a:r>
              <a:rPr lang="fr-FR" dirty="0"/>
              <a:t> </a:t>
            </a:r>
            <a:r>
              <a:rPr lang="fr-FR" dirty="0" err="1"/>
              <a:t>under</a:t>
            </a:r>
            <a:r>
              <a:rPr lang="fr-FR" dirty="0"/>
              <a:t> </a:t>
            </a:r>
            <a:r>
              <a:rPr lang="fr-FR" dirty="0">
                <a:hlinkClick r:id="rId5">
                  <a:extLst>
                    <a:ext uri="{A12FA001-AC4F-418D-AE19-62706E023703}">
                      <ahyp:hlinkClr xmlns:ahyp="http://schemas.microsoft.com/office/drawing/2018/hyperlinkcolor" val="tx"/>
                    </a:ext>
                  </a:extLst>
                </a:hlinkClick>
              </a:rPr>
              <a:t>CC BY-SA-4.0</a:t>
            </a:r>
            <a:r>
              <a:rPr lang="fr-FR" dirty="0"/>
              <a:t>. </a:t>
            </a:r>
            <a:endParaRPr lang="en-AU" dirty="0"/>
          </a:p>
        </p:txBody>
      </p:sp>
      <p:pic>
        <p:nvPicPr>
          <p:cNvPr id="6" name="Picture 5" descr="A yellow post box affixed to a stone wall. ">
            <a:extLst>
              <a:ext uri="{FF2B5EF4-FFF2-40B4-BE49-F238E27FC236}">
                <a16:creationId xmlns:a16="http://schemas.microsoft.com/office/drawing/2014/main" id="{F33D8083-C82E-6124-E232-0337201421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42205" y="3542068"/>
            <a:ext cx="2395589" cy="2858023"/>
          </a:xfrm>
          <a:prstGeom prst="rect">
            <a:avLst/>
          </a:prstGeom>
        </p:spPr>
      </p:pic>
      <p:sp>
        <p:nvSpPr>
          <p:cNvPr id="3" name="TextBox 3">
            <a:extLst>
              <a:ext uri="{FF2B5EF4-FFF2-40B4-BE49-F238E27FC236}">
                <a16:creationId xmlns:a16="http://schemas.microsoft.com/office/drawing/2014/main" id="{1F121ED4-259E-CEB7-A63E-20A377623FCF}"/>
              </a:ext>
            </a:extLst>
          </p:cNvPr>
          <p:cNvSpPr txBox="1"/>
          <p:nvPr/>
        </p:nvSpPr>
        <p:spPr>
          <a:xfrm>
            <a:off x="9242205" y="5938426"/>
            <a:ext cx="1751159" cy="461665"/>
          </a:xfrm>
          <a:prstGeom prst="rect">
            <a:avLst/>
          </a:prstGeom>
          <a:solidFill>
            <a:schemeClr val="tx1">
              <a:alpha val="39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buSzPts val="1200"/>
            </a:pPr>
            <a:r>
              <a:rPr lang="en-AU" sz="1200" dirty="0">
                <a:solidFill>
                  <a:schemeClr val="bg1"/>
                </a:solidFill>
                <a:effectLst/>
                <a:ea typeface="Calibri" panose="020F0502020204030204" pitchFamily="34" charset="0"/>
                <a:hlinkClick r:id="rId7">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p>
          <a:p>
            <a:pPr lvl="0">
              <a:buSzPts val="1200"/>
            </a:pPr>
            <a:r>
              <a:rPr lang="en-AU" sz="1200" u="sng" dirty="0" err="1">
                <a:solidFill>
                  <a:schemeClr val="bg1"/>
                </a:solidFill>
                <a:effectLst/>
                <a:ea typeface="Calibri" panose="020F0502020204030204" pitchFamily="34" charset="0"/>
                <a:hlinkClick r:id="rId8">
                  <a:extLst>
                    <a:ext uri="{A12FA001-AC4F-418D-AE19-62706E023703}">
                      <ahyp:hlinkClr xmlns:ahyp="http://schemas.microsoft.com/office/drawing/2018/hyperlinkcolor" val="tx"/>
                    </a:ext>
                  </a:extLst>
                </a:hlinkClick>
              </a:rPr>
              <a:t>Unsplash</a:t>
            </a:r>
            <a:r>
              <a:rPr lang="en-AU" sz="1200" u="sng" dirty="0">
                <a:solidFill>
                  <a:schemeClr val="bg1"/>
                </a:solidFill>
                <a:effectLst/>
                <a:ea typeface="Calibri" panose="020F0502020204030204" pitchFamily="34" charset="0"/>
                <a:hlinkClick r:id="rId8">
                  <a:extLst>
                    <a:ext uri="{A12FA001-AC4F-418D-AE19-62706E023703}">
                      <ahyp:hlinkClr xmlns:ahyp="http://schemas.microsoft.com/office/drawing/2018/hyperlinkcolor" val="tx"/>
                    </a:ext>
                  </a:extLst>
                </a:hlinkClick>
              </a:rPr>
              <a:t>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230844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DFEE89-1E87-D0ED-EA5D-B42F16497F32}"/>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butcher</a:t>
            </a:r>
          </a:p>
        </p:txBody>
      </p:sp>
      <p:pic>
        <p:nvPicPr>
          <p:cNvPr id="4" name="Picture 3" descr="A butcher's shopfront. The signage reads &quot;BOUCHERIE CHARCUTERIE&quot;. A range of meat and effs are seen through the shop window.">
            <a:extLst>
              <a:ext uri="{FF2B5EF4-FFF2-40B4-BE49-F238E27FC236}">
                <a16:creationId xmlns:a16="http://schemas.microsoft.com/office/drawing/2014/main" id="{96BEFA0A-85BC-ABE3-D6D6-E7E0CDEBAB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0" y="417206"/>
            <a:ext cx="9097200" cy="6023588"/>
          </a:xfrm>
          <a:prstGeom prst="rect">
            <a:avLst/>
          </a:prstGeom>
        </p:spPr>
      </p:pic>
      <p:sp>
        <p:nvSpPr>
          <p:cNvPr id="3" name="TextBox 3">
            <a:extLst>
              <a:ext uri="{FF2B5EF4-FFF2-40B4-BE49-F238E27FC236}">
                <a16:creationId xmlns:a16="http://schemas.microsoft.com/office/drawing/2014/main" id="{911D4BC3-9455-B94B-24F7-99A96CD3FCAA}"/>
              </a:ext>
            </a:extLst>
          </p:cNvPr>
          <p:cNvSpPr txBox="1"/>
          <p:nvPr/>
        </p:nvSpPr>
        <p:spPr>
          <a:xfrm>
            <a:off x="7678355" y="6105381"/>
            <a:ext cx="3030293" cy="335413"/>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79001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694D7-0C3F-D3E7-C136-EC7052196EF1}"/>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sweet shop</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pic>
        <p:nvPicPr>
          <p:cNvPr id="6" name="Picture 5" descr="A warmly lit shopfront display window of a sweet shop. There are Christmas decorations of gift boxes and Santa hats in the window and a collection of pastries arranged on the display shelves. The signage reads &quot;Gaufres fines MÉERT Depuis 1761&quot;.">
            <a:extLst>
              <a:ext uri="{FF2B5EF4-FFF2-40B4-BE49-F238E27FC236}">
                <a16:creationId xmlns:a16="http://schemas.microsoft.com/office/drawing/2014/main" id="{4A0D64C9-D4D3-8D63-C5D0-70CF85702D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0" y="396600"/>
            <a:ext cx="9097200" cy="6064800"/>
          </a:xfrm>
          <a:prstGeom prst="rect">
            <a:avLst/>
          </a:prstGeom>
        </p:spPr>
      </p:pic>
      <p:sp>
        <p:nvSpPr>
          <p:cNvPr id="3" name="TextBox 3">
            <a:extLst>
              <a:ext uri="{FF2B5EF4-FFF2-40B4-BE49-F238E27FC236}">
                <a16:creationId xmlns:a16="http://schemas.microsoft.com/office/drawing/2014/main" id="{F516DCF3-B6F8-0CFD-DAA2-33709AF69ED3}"/>
              </a:ext>
            </a:extLst>
          </p:cNvPr>
          <p:cNvSpPr txBox="1"/>
          <p:nvPr/>
        </p:nvSpPr>
        <p:spPr>
          <a:xfrm>
            <a:off x="7596418" y="6125987"/>
            <a:ext cx="3048182" cy="335413"/>
          </a:xfrm>
          <a:prstGeom prst="rect">
            <a:avLst/>
          </a:prstGeom>
          <a:solidFill>
            <a:schemeClr val="tx1">
              <a:alpha val="27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154268683"/>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ppt/theme/themeOverride2.xml><?xml version="1.0" encoding="utf-8"?>
<a:themeOverride xmlns:a="http://schemas.openxmlformats.org/drawingml/2006/main">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4a006b-cedf-4f35-a676-59854467968c" xsi:nil="true"/>
    <lcf76f155ced4ddcb4097134ff3c332f xmlns="71c5a270-2cab-4081-bd60-6681928412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3DAC4B-B36D-4B01-8F53-2A6254AFA25C}">
  <ds:schemaRefs>
    <ds:schemaRef ds:uri="http://schemas.microsoft.com/office/2006/metadata/properties"/>
    <ds:schemaRef ds:uri="http://schemas.microsoft.com/office/infopath/2007/PartnerControls"/>
    <ds:schemaRef ds:uri="654a006b-cedf-4f35-a676-59854467968c"/>
    <ds:schemaRef ds:uri="71c5a270-2cab-4081-bd60-6681928412a9"/>
  </ds:schemaRefs>
</ds:datastoreItem>
</file>

<file path=customXml/itemProps2.xml><?xml version="1.0" encoding="utf-8"?>
<ds:datastoreItem xmlns:ds="http://schemas.openxmlformats.org/officeDocument/2006/customXml" ds:itemID="{DF470961-E98D-4F29-A8BB-E98D1FC17F77}">
  <ds:schemaRefs>
    <ds:schemaRef ds:uri="http://schemas.microsoft.com/sharepoint/v3/contenttype/forms"/>
  </ds:schemaRefs>
</ds:datastoreItem>
</file>

<file path=customXml/itemProps3.xml><?xml version="1.0" encoding="utf-8"?>
<ds:datastoreItem xmlns:ds="http://schemas.openxmlformats.org/officeDocument/2006/customXml" ds:itemID="{B5D9A109-1C26-4698-9A6B-03FBCCAA0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270-2cab-4081-bd60-6681928412a9"/>
    <ds:schemaRef ds:uri="654a006b-cedf-4f35-a676-598544679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Template-V2</Template>
  <TotalTime>0</TotalTime>
  <Words>883</Words>
  <Application>Microsoft Office PowerPoint</Application>
  <PresentationFormat>Widescreen</PresentationFormat>
  <Paragraphs>121</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Public Sans</vt:lpstr>
      <vt:lpstr>Times New Roman</vt:lpstr>
      <vt:lpstr>Public Sans Light</vt:lpstr>
      <vt:lpstr>Arial</vt:lpstr>
      <vt:lpstr>Calibri</vt:lpstr>
      <vt:lpstr>NSWG Corporate</vt:lpstr>
      <vt:lpstr>En ville – In town </vt:lpstr>
      <vt:lpstr>The cheese shop</vt:lpstr>
      <vt:lpstr>The cake shop and bakery</vt:lpstr>
      <vt:lpstr>The chocolate shop</vt:lpstr>
      <vt:lpstr>The delicatessen</vt:lpstr>
      <vt:lpstr>The chemist</vt:lpstr>
      <vt:lpstr>The post office</vt:lpstr>
      <vt:lpstr>The butcher</vt:lpstr>
      <vt:lpstr>The sweet shop</vt:lpstr>
      <vt:lpstr>The supermarket</vt:lpstr>
      <vt:lpstr>The shop</vt:lpstr>
      <vt:lpstr>The park</vt:lpstr>
      <vt:lpstr>The sports field</vt:lpstr>
      <vt:lpstr>The pool</vt:lpstr>
      <vt:lpstr>The cinema</vt:lpstr>
      <vt:lpstr>The train station</vt:lpstr>
      <vt:lpstr>The bus stop</vt:lpstr>
      <vt:lpstr>The church</vt:lpstr>
      <vt:lpstr>The hospital</vt:lpstr>
      <vt:lpstr>The school</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town – slide deck – French, Stage 4</dc:title>
  <dc:creator>NSW Department of Education</dc:creator>
  <dcterms:created xsi:type="dcterms:W3CDTF">2024-01-23T00:17:53Z</dcterms:created>
  <dcterms:modified xsi:type="dcterms:W3CDTF">2025-03-31T01:36:09Z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2024-07-04T02:09:18Z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c1463b6b-4e5b-42ac-a229-370a8ca351c3</vt:lpwstr>
  </property>
  <property fmtid="{D5CDD505-2E9C-101B-9397-08002B2CF9AE}" pid="8" name="MSIP_Label_b603dfd7-d93a-4381-a340-2995d8282205_ContentBits">
    <vt:lpwstr>0</vt:lpwstr>
  </property>
  <property fmtid="{D5CDD505-2E9C-101B-9397-08002B2CF9AE}" pid="9" name="ContentTypeId">
    <vt:lpwstr>0x0101001B702864924864458D8A7651D2138959</vt:lpwstr>
  </property>
  <property fmtid="{D5CDD505-2E9C-101B-9397-08002B2CF9AE}" pid="10" name="MediaServiceImageTags">
    <vt:lpwstr/>
  </property>
</Properties>
</file>