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notesMasterIdLst>
    <p:notesMasterId r:id="rId6"/>
  </p:notesMasterIdLst>
  <p:handoutMasterIdLst>
    <p:handoutMasterId r:id="rId7"/>
  </p:handoutMasterIdLst>
  <p:sldIdLst>
    <p:sldId id="271" r:id="rId2"/>
    <p:sldId id="26375" r:id="rId3"/>
    <p:sldId id="26400" r:id="rId4"/>
    <p:sldId id="361" r:id="rId5"/>
  </p:sldIdLst>
  <p:sldSz cx="12192000" cy="6858000"/>
  <p:notesSz cx="6858000" cy="9144000"/>
  <p:embeddedFontLst>
    <p:embeddedFont>
      <p:font typeface="Public Sans" pitchFamily="2" charset="77"/>
      <p:regular r:id="rId8"/>
      <p:bold r:id="rId9"/>
      <p:italic r:id="rId10"/>
      <p:boldItalic r:id="rId11"/>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Slide templates" id="{D5A8010D-981F-43AA-A0D6-182EC53CAA84}">
          <p14:sldIdLst>
            <p14:sldId id="271"/>
            <p14:sldId id="26375"/>
            <p14:sldId id="26400"/>
          </p14:sldIdLst>
        </p14:section>
        <p14:section name="Assets" id="{ACCADEBA-79DB-4F18-8F19-E4DF86159DFB}">
          <p14:sldIdLst/>
        </p14:section>
        <p14:section name="References &amp; copyright" id="{DBC31484-F5F8-4CB1-8DB4-A562A9780899}">
          <p14:sldIdLst>
            <p14:sldId id="361"/>
          </p14:sldIdLst>
        </p14:section>
      </p14:sectionLst>
    </p:ex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10163A52-CD23-3212-79EA-6FC2A4DD2839}" name="Lauren Dwyer" initials="LD" userId="S::Lauren.Dwyer6@det.nsw.edu.au::ce58b4cc-d638-4503-976c-82158804f6aa" providerId="AD"/>
  <p188:author id="{AB349274-C7F1-4D15-68FE-F5234D0B29AF}" name="Kristen Faraday" initials="KF" userId="S::KRISTEN.P.SMITH@det.nsw.edu.au::6aac1d93-ca1c-4694-9e2b-fc396d808f4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458"/>
    <a:srgbClr val="00ACC2"/>
    <a:srgbClr val="64BB47"/>
    <a:srgbClr val="E5F7FC"/>
    <a:srgbClr val="FBDBE7"/>
    <a:srgbClr val="FFFFFF"/>
    <a:srgbClr val="EDF9E0"/>
    <a:srgbClr val="63E2EF"/>
    <a:srgbClr val="00296C"/>
    <a:srgbClr val="146C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86463" autoAdjust="0"/>
  </p:normalViewPr>
  <p:slideViewPr>
    <p:cSldViewPr snapToGrid="0">
      <p:cViewPr varScale="1">
        <p:scale>
          <a:sx n="105" d="100"/>
          <a:sy n="105" d="100"/>
        </p:scale>
        <p:origin x="1328" y="192"/>
      </p:cViewPr>
      <p:guideLst>
        <p:guide orient="horz" pos="2160"/>
        <p:guide pos="3863"/>
      </p:guideLst>
    </p:cSldViewPr>
  </p:slideViewPr>
  <p:outlineViewPr>
    <p:cViewPr>
      <p:scale>
        <a:sx n="33" d="100"/>
        <a:sy n="33" d="100"/>
      </p:scale>
      <p:origin x="0" y="-19602"/>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5082" y="16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handoutMaster" Target="handoutMasters/handoutMaster1.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26/6/2025</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26/6/2025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3480285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2</a:t>
            </a:fld>
            <a:endParaRPr lang="en-AU"/>
          </a:p>
        </p:txBody>
      </p:sp>
    </p:spTree>
    <p:extLst>
      <p:ext uri="{BB962C8B-B14F-4D97-AF65-F5344CB8AC3E}">
        <p14:creationId xmlns:p14="http://schemas.microsoft.com/office/powerpoint/2010/main" val="21816431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B00A98-866B-4505-5DC7-95616D6857A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E7653A8-0F64-8169-9DF8-BFDF73A7A71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858CE2-13E5-A61E-B460-83AF46583846}"/>
              </a:ext>
            </a:extLst>
          </p:cNvPr>
          <p:cNvSpPr>
            <a:spLocks noGrp="1"/>
          </p:cNvSpPr>
          <p:nvPr>
            <p:ph type="body" idx="1"/>
          </p:nvPr>
        </p:nvSpPr>
        <p:spPr/>
        <p:txBody>
          <a:bodyPr/>
          <a:lstStyle/>
          <a:p>
            <a:endParaRPr lang="en-AU" dirty="0"/>
          </a:p>
        </p:txBody>
      </p:sp>
      <p:sp>
        <p:nvSpPr>
          <p:cNvPr id="4" name="Slide Number Placeholder 3">
            <a:extLst>
              <a:ext uri="{FF2B5EF4-FFF2-40B4-BE49-F238E27FC236}">
                <a16:creationId xmlns:a16="http://schemas.microsoft.com/office/drawing/2014/main" id="{5A8F411B-1027-A249-F6A9-4C43D915C7BB}"/>
              </a:ext>
            </a:extLst>
          </p:cNvPr>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9976643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18105351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dirty="0"/>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dirty="0"/>
              <a:t>Presenter name</a:t>
            </a:r>
            <a:endParaRPr lang="en-AU" dirty="0"/>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dirty="0"/>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dirty="0"/>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dirty="0"/>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udent devised exampl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8F6E96-99E3-4F1D-3A20-E08B77215476}"/>
              </a:ext>
            </a:extLst>
          </p:cNvPr>
          <p:cNvSpPr/>
          <p:nvPr userDrawn="1"/>
        </p:nvSpPr>
        <p:spPr>
          <a:xfrm>
            <a:off x="0" y="0"/>
            <a:ext cx="12192000" cy="1616364"/>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535382"/>
            <a:ext cx="9920073"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1743837"/>
            <a:ext cx="9920073" cy="471554"/>
          </a:xfrm>
        </p:spPr>
        <p:txBody>
          <a:bodyPr anchor="b">
            <a:noAutofit/>
          </a:bodyPr>
          <a:lstStyle>
            <a:lvl1pPr>
              <a:defRPr sz="28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pic>
        <p:nvPicPr>
          <p:cNvPr id="3" name="Picture 2" descr="A blue circle with a piece of a puzzle&#10;&#10;Description automatically generated">
            <a:extLst>
              <a:ext uri="{FF2B5EF4-FFF2-40B4-BE49-F238E27FC236}">
                <a16:creationId xmlns:a16="http://schemas.microsoft.com/office/drawing/2014/main" id="{F96725C5-9C99-B330-D0AA-938DE6B59F4D}"/>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682417" y="134354"/>
            <a:ext cx="1347657" cy="1347657"/>
          </a:xfrm>
          <a:prstGeom prst="rect">
            <a:avLst/>
          </a:prstGeom>
          <a:noFill/>
          <a:extLst>
            <a:ext uri="{909E8E84-426E-40DD-AFC4-6F175D3DCCD1}">
              <a14:hiddenFill xmlns:a14="http://schemas.microsoft.com/office/drawing/2010/main">
                <a:solidFill>
                  <a:srgbClr val="FFFFFF"/>
                </a:solidFill>
              </a14:hiddenFill>
            </a:ext>
          </a:extLst>
        </p:spPr>
      </p:pic>
      <p:sp>
        <p:nvSpPr>
          <p:cNvPr id="8" name="Picture Placeholder 7">
            <a:extLst>
              <a:ext uri="{FF2B5EF4-FFF2-40B4-BE49-F238E27FC236}">
                <a16:creationId xmlns:a16="http://schemas.microsoft.com/office/drawing/2014/main" id="{0A1CAFC3-176E-0DAD-ACB1-AD56FA16962A}"/>
              </a:ext>
            </a:extLst>
          </p:cNvPr>
          <p:cNvSpPr>
            <a:spLocks noGrp="1"/>
          </p:cNvSpPr>
          <p:nvPr>
            <p:ph type="pic" sz="quarter" idx="19"/>
          </p:nvPr>
        </p:nvSpPr>
        <p:spPr>
          <a:xfrm>
            <a:off x="360363" y="2317750"/>
            <a:ext cx="11483637" cy="2060575"/>
          </a:xfrm>
        </p:spPr>
        <p:txBody>
          <a:bodyPr/>
          <a:lstStyle/>
          <a:p>
            <a:r>
              <a:rPr lang="en-US"/>
              <a:t>Click icon to add picture</a:t>
            </a:r>
            <a:endParaRPr lang="en-AU"/>
          </a:p>
        </p:txBody>
      </p:sp>
      <p:sp>
        <p:nvSpPr>
          <p:cNvPr id="10" name="Text Placeholder 9">
            <a:extLst>
              <a:ext uri="{FF2B5EF4-FFF2-40B4-BE49-F238E27FC236}">
                <a16:creationId xmlns:a16="http://schemas.microsoft.com/office/drawing/2014/main" id="{3C17158F-8305-9FAD-5D27-F260E3A45E51}"/>
              </a:ext>
            </a:extLst>
          </p:cNvPr>
          <p:cNvSpPr>
            <a:spLocks noGrp="1"/>
          </p:cNvSpPr>
          <p:nvPr>
            <p:ph type="body" sz="quarter" idx="20"/>
          </p:nvPr>
        </p:nvSpPr>
        <p:spPr>
          <a:xfrm>
            <a:off x="360363" y="4579938"/>
            <a:ext cx="11483975" cy="1743075"/>
          </a:xfrm>
        </p:spPr>
        <p:txBody>
          <a:bodyPr/>
          <a:lstStyle>
            <a:lvl1pPr>
              <a:spcAft>
                <a:spcPts val="1200"/>
              </a:spcAft>
              <a:defRPr sz="1800"/>
            </a:lvl1pPr>
            <a:lvl2pPr>
              <a:spcAft>
                <a:spcPts val="1200"/>
              </a:spcAft>
              <a:defRPr sz="1800"/>
            </a:lvl2pPr>
            <a:lvl3pPr>
              <a:spcAft>
                <a:spcPts val="1200"/>
              </a:spcAft>
              <a:defRPr sz="1800"/>
            </a:lvl3pPr>
            <a:lvl4pPr>
              <a:spcAft>
                <a:spcPts val="1200"/>
              </a:spcAft>
              <a:defRPr sz="1800"/>
            </a:lvl4pPr>
            <a:lvl5pPr>
              <a:spcAft>
                <a:spcPts val="1200"/>
              </a:spcAft>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3152781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dirty="0"/>
              <a:t>Title</a:t>
            </a:r>
            <a:endParaRPr lang="en-AU" dirty="0"/>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dirty="0"/>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dirty="0"/>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dirty="0"/>
              <a:t>Click to add text</a:t>
            </a:r>
          </a:p>
          <a:p>
            <a:pPr lvl="1"/>
            <a:r>
              <a:rPr lang="en-US" dirty="0"/>
              <a:t>Second level</a:t>
            </a:r>
          </a:p>
          <a:p>
            <a:pPr lvl="4"/>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24" r:id="rId3"/>
    <p:sldLayoutId id="2147483762" r:id="rId4"/>
    <p:sldLayoutId id="2147483723" r:id="rId5"/>
    <p:sldLayoutId id="2147483764" r:id="rId6"/>
    <p:sldLayoutId id="2147483746" r:id="rId7"/>
    <p:sldLayoutId id="2147483725" r:id="rId8"/>
    <p:sldLayoutId id="2147483744" r:id="rId9"/>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9800255-62C7-52FC-7626-3B3FEBADF4CA}"/>
              </a:ext>
            </a:extLst>
          </p:cNvPr>
          <p:cNvSpPr>
            <a:spLocks noGrp="1"/>
          </p:cNvSpPr>
          <p:nvPr>
            <p:ph type="ctrTitle"/>
          </p:nvPr>
        </p:nvSpPr>
        <p:spPr>
          <a:xfrm>
            <a:off x="450001" y="3866161"/>
            <a:ext cx="11291998" cy="800681"/>
          </a:xfrm>
        </p:spPr>
        <p:txBody>
          <a:bodyPr/>
          <a:lstStyle/>
          <a:p>
            <a:r>
              <a:rPr lang="en-AU" dirty="0">
                <a:effectLst/>
                <a:ea typeface="Calibri" panose="020F0502020204030204" pitchFamily="34" charset="0"/>
              </a:rPr>
              <a:t>Speed chatting</a:t>
            </a:r>
            <a:endParaRPr lang="en-AU" dirty="0">
              <a:latin typeface="+mj-lt"/>
            </a:endParaRPr>
          </a:p>
        </p:txBody>
      </p:sp>
      <p:sp>
        <p:nvSpPr>
          <p:cNvPr id="6" name="Slide Number Placeholder 5">
            <a:extLst>
              <a:ext uri="{FF2B5EF4-FFF2-40B4-BE49-F238E27FC236}">
                <a16:creationId xmlns:a16="http://schemas.microsoft.com/office/drawing/2014/main" id="{91CC9984-1EC5-63F2-1511-A931BD1294B0}"/>
              </a:ext>
              <a:ext uri="{C183D7F6-B498-43B3-948B-1728B52AA6E4}">
                <adec:decorative xmlns:adec="http://schemas.microsoft.com/office/drawing/2017/decorative" val="1"/>
              </a:ext>
            </a:extLst>
          </p:cNvPr>
          <p:cNvSpPr>
            <a:spLocks noGrp="1"/>
          </p:cNvSpPr>
          <p:nvPr>
            <p:ph type="sldNum" sz="quarter" idx="4294967295"/>
          </p:nvPr>
        </p:nvSpPr>
        <p:spPr>
          <a:xfrm>
            <a:off x="11471275" y="6516688"/>
            <a:ext cx="720725" cy="179387"/>
          </a:xfrm>
        </p:spPr>
        <p:txBody>
          <a:bodyPr/>
          <a:lstStyle/>
          <a:p>
            <a:fld id="{10A01DC5-1685-4615-8240-15192985C6A2}" type="slidenum">
              <a:rPr lang="en-AU" smtClean="0"/>
              <a:pPr/>
              <a:t>1</a:t>
            </a:fld>
            <a:endParaRPr lang="en-AU"/>
          </a:p>
        </p:txBody>
      </p:sp>
    </p:spTree>
    <p:extLst>
      <p:ext uri="{BB962C8B-B14F-4D97-AF65-F5344CB8AC3E}">
        <p14:creationId xmlns:p14="http://schemas.microsoft.com/office/powerpoint/2010/main" val="20281939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C69B4ED-C190-0D50-D68B-A624ABE6A280}"/>
              </a:ext>
            </a:extLst>
          </p:cNvPr>
          <p:cNvSpPr>
            <a:spLocks noGrp="1"/>
          </p:cNvSpPr>
          <p:nvPr>
            <p:ph type="title"/>
          </p:nvPr>
        </p:nvSpPr>
        <p:spPr>
          <a:xfrm>
            <a:off x="360000" y="360000"/>
            <a:ext cx="11483998" cy="545601"/>
          </a:xfrm>
        </p:spPr>
        <p:txBody>
          <a:bodyPr/>
          <a:lstStyle/>
          <a:p>
            <a:r>
              <a:rPr lang="en-AU" dirty="0">
                <a:latin typeface="+mj-lt"/>
              </a:rPr>
              <a:t>Speed chatting instructions</a:t>
            </a:r>
          </a:p>
        </p:txBody>
      </p:sp>
      <p:sp>
        <p:nvSpPr>
          <p:cNvPr id="3" name="Text Placeholder 12">
            <a:extLst>
              <a:ext uri="{FF2B5EF4-FFF2-40B4-BE49-F238E27FC236}">
                <a16:creationId xmlns:a16="http://schemas.microsoft.com/office/drawing/2014/main" id="{88A900B1-5D10-73A2-A60A-BF18BBF6245B}"/>
              </a:ext>
            </a:extLst>
          </p:cNvPr>
          <p:cNvSpPr>
            <a:spLocks noGrp="1"/>
          </p:cNvSpPr>
          <p:nvPr>
            <p:ph type="body" sz="quarter" idx="18"/>
          </p:nvPr>
        </p:nvSpPr>
        <p:spPr>
          <a:xfrm>
            <a:off x="360000" y="982520"/>
            <a:ext cx="11483998" cy="356423"/>
          </a:xfrm>
        </p:spPr>
        <p:txBody>
          <a:bodyPr/>
          <a:lstStyle/>
          <a:p>
            <a:endParaRPr lang="en-AU" dirty="0">
              <a:latin typeface="+mj-lt"/>
            </a:endParaRPr>
          </a:p>
        </p:txBody>
      </p:sp>
      <p:sp>
        <p:nvSpPr>
          <p:cNvPr id="2" name="Slide Number Placeholder 1">
            <a:extLst>
              <a:ext uri="{FF2B5EF4-FFF2-40B4-BE49-F238E27FC236}">
                <a16:creationId xmlns:a16="http://schemas.microsoft.com/office/drawing/2014/main" id="{E9B076CA-71E0-AD90-CD8E-813CE7213A40}"/>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2</a:t>
            </a:fld>
            <a:endParaRPr lang="en-AU"/>
          </a:p>
        </p:txBody>
      </p:sp>
      <p:sp>
        <p:nvSpPr>
          <p:cNvPr id="4" name="TextBox 3">
            <a:extLst>
              <a:ext uri="{FF2B5EF4-FFF2-40B4-BE49-F238E27FC236}">
                <a16:creationId xmlns:a16="http://schemas.microsoft.com/office/drawing/2014/main" id="{C79ECFC6-D3A8-93AB-E223-9D9FCF4FA2B8}"/>
              </a:ext>
            </a:extLst>
          </p:cNvPr>
          <p:cNvSpPr txBox="1"/>
          <p:nvPr/>
        </p:nvSpPr>
        <p:spPr>
          <a:xfrm>
            <a:off x="360000" y="1941094"/>
            <a:ext cx="6393726" cy="4574905"/>
          </a:xfrm>
          <a:prstGeom prst="rect">
            <a:avLst/>
          </a:prstGeom>
          <a:noFill/>
        </p:spPr>
        <p:txBody>
          <a:bodyPr wrap="square" lIns="0" tIns="0" rIns="0" bIns="0" rtlCol="0">
            <a:noAutofit/>
          </a:bodyPr>
          <a:lstStyle/>
          <a:p>
            <a:pPr marL="342900" indent="-342900">
              <a:lnSpc>
                <a:spcPct val="150000"/>
              </a:lnSpc>
              <a:buFont typeface="Arial" panose="020B0604020202020204" pitchFamily="34" charset="0"/>
              <a:buChar char="•"/>
            </a:pPr>
            <a:r>
              <a:rPr lang="en-AU" sz="1800" dirty="0"/>
              <a:t>Chat with your partner until the timer goes off.</a:t>
            </a:r>
          </a:p>
          <a:p>
            <a:pPr marL="342900" indent="-342900">
              <a:lnSpc>
                <a:spcPct val="150000"/>
              </a:lnSpc>
              <a:buFont typeface="Arial" panose="020B0604020202020204" pitchFamily="34" charset="0"/>
              <a:buChar char="•"/>
            </a:pPr>
            <a:r>
              <a:rPr lang="en-AU" sz="1800" dirty="0"/>
              <a:t>The topic of your chat is ‘What is it like where you live?’  </a:t>
            </a:r>
            <a:r>
              <a:rPr lang="en-AU" sz="1800" i="1" dirty="0"/>
              <a:t>.</a:t>
            </a:r>
            <a:r>
              <a:rPr lang="en-AU" sz="1800" dirty="0"/>
              <a:t> You can talk about anything related to where you live and what you like to do, BUT you can only speak in Arabic!</a:t>
            </a:r>
          </a:p>
          <a:p>
            <a:pPr marL="342900" indent="-342900">
              <a:lnSpc>
                <a:spcPct val="150000"/>
              </a:lnSpc>
              <a:buFont typeface="Arial" panose="020B0604020202020204" pitchFamily="34" charset="0"/>
              <a:buChar char="•"/>
            </a:pPr>
            <a:r>
              <a:rPr lang="en-AU" sz="1800" dirty="0"/>
              <a:t>This will be a challenge but remember that you can draw on any of the vocabulary you have learnt so far. </a:t>
            </a:r>
          </a:p>
          <a:p>
            <a:pPr marL="342900" indent="-342900">
              <a:lnSpc>
                <a:spcPct val="150000"/>
              </a:lnSpc>
              <a:buFont typeface="Arial" panose="020B0604020202020204" pitchFamily="34" charset="0"/>
              <a:buChar char="•"/>
            </a:pPr>
            <a:r>
              <a:rPr lang="en-AU" sz="1800" dirty="0"/>
              <a:t>A list of conversation questions will be displayed on the board. You can use these for inspiration to keep your conversation going.</a:t>
            </a:r>
          </a:p>
          <a:p>
            <a:pPr marL="342900" indent="-342900">
              <a:lnSpc>
                <a:spcPct val="150000"/>
              </a:lnSpc>
              <a:buFont typeface="Arial" panose="020B0604020202020204" pitchFamily="34" charset="0"/>
              <a:buChar char="•"/>
            </a:pPr>
            <a:r>
              <a:rPr lang="en-AU" sz="1800" dirty="0"/>
              <a:t>When time is up, rotate to your next partner and start a new conversation.</a:t>
            </a:r>
          </a:p>
        </p:txBody>
      </p:sp>
      <p:pic>
        <p:nvPicPr>
          <p:cNvPr id="7" name="Picture 6">
            <a:extLst>
              <a:ext uri="{FF2B5EF4-FFF2-40B4-BE49-F238E27FC236}">
                <a16:creationId xmlns:a16="http://schemas.microsoft.com/office/drawing/2014/main" id="{847A86E4-0367-3FC0-0BEA-7C0B3CD24281}"/>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067935" y="1937777"/>
            <a:ext cx="4416065" cy="3979389"/>
          </a:xfrm>
          <a:prstGeom prst="rect">
            <a:avLst/>
          </a:prstGeom>
        </p:spPr>
      </p:pic>
    </p:spTree>
    <p:extLst>
      <p:ext uri="{BB962C8B-B14F-4D97-AF65-F5344CB8AC3E}">
        <p14:creationId xmlns:p14="http://schemas.microsoft.com/office/powerpoint/2010/main" val="707406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8FAC90-A64C-4965-F6BD-26B4F20C9998}"/>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6B28C485-CB22-3AE4-CBC9-4BC4121E8D19}"/>
              </a:ext>
            </a:extLst>
          </p:cNvPr>
          <p:cNvSpPr>
            <a:spLocks noGrp="1"/>
          </p:cNvSpPr>
          <p:nvPr>
            <p:ph type="title"/>
          </p:nvPr>
        </p:nvSpPr>
        <p:spPr>
          <a:xfrm>
            <a:off x="360000" y="360000"/>
            <a:ext cx="11483998" cy="545601"/>
          </a:xfrm>
        </p:spPr>
        <p:txBody>
          <a:bodyPr/>
          <a:lstStyle/>
          <a:p>
            <a:r>
              <a:rPr lang="en-AU" dirty="0">
                <a:ea typeface="Calibri" panose="020F0502020204030204" pitchFamily="34" charset="0"/>
              </a:rPr>
              <a:t>Conversation questions</a:t>
            </a:r>
          </a:p>
        </p:txBody>
      </p:sp>
      <p:sp>
        <p:nvSpPr>
          <p:cNvPr id="3" name="Text Placeholder 12">
            <a:extLst>
              <a:ext uri="{FF2B5EF4-FFF2-40B4-BE49-F238E27FC236}">
                <a16:creationId xmlns:a16="http://schemas.microsoft.com/office/drawing/2014/main" id="{A8B1FD9C-1166-C3E7-53B0-27E064315041}"/>
              </a:ext>
            </a:extLst>
          </p:cNvPr>
          <p:cNvSpPr>
            <a:spLocks noGrp="1"/>
          </p:cNvSpPr>
          <p:nvPr>
            <p:ph type="body" sz="quarter" idx="18"/>
          </p:nvPr>
        </p:nvSpPr>
        <p:spPr>
          <a:xfrm>
            <a:off x="360000" y="982520"/>
            <a:ext cx="11483998" cy="356423"/>
          </a:xfrm>
        </p:spPr>
        <p:txBody>
          <a:bodyPr/>
          <a:lstStyle/>
          <a:p>
            <a:endParaRPr lang="en-AU" dirty="0">
              <a:latin typeface="+mj-lt"/>
            </a:endParaRPr>
          </a:p>
        </p:txBody>
      </p:sp>
      <p:sp>
        <p:nvSpPr>
          <p:cNvPr id="2" name="Slide Number Placeholder 1">
            <a:extLst>
              <a:ext uri="{FF2B5EF4-FFF2-40B4-BE49-F238E27FC236}">
                <a16:creationId xmlns:a16="http://schemas.microsoft.com/office/drawing/2014/main" id="{4BC1E64B-0C0A-7C3A-3020-9C0854A8878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3</a:t>
            </a:fld>
            <a:endParaRPr lang="en-AU"/>
          </a:p>
        </p:txBody>
      </p:sp>
      <p:sp>
        <p:nvSpPr>
          <p:cNvPr id="4" name="TextBox 3">
            <a:extLst>
              <a:ext uri="{FF2B5EF4-FFF2-40B4-BE49-F238E27FC236}">
                <a16:creationId xmlns:a16="http://schemas.microsoft.com/office/drawing/2014/main" id="{F8A65A65-917E-BDEE-B183-901A1D24C913}"/>
              </a:ext>
            </a:extLst>
          </p:cNvPr>
          <p:cNvSpPr txBox="1"/>
          <p:nvPr/>
        </p:nvSpPr>
        <p:spPr>
          <a:xfrm>
            <a:off x="561474" y="1415862"/>
            <a:ext cx="9884105" cy="4976700"/>
          </a:xfrm>
          <a:prstGeom prst="rect">
            <a:avLst/>
          </a:prstGeom>
          <a:noFill/>
        </p:spPr>
        <p:txBody>
          <a:bodyPr wrap="square" lIns="0" tIns="0" rIns="0" bIns="0" rtlCol="0">
            <a:noAutofit/>
          </a:bodyPr>
          <a:lstStyle/>
          <a:p>
            <a:pPr marL="285750" indent="-285750">
              <a:lnSpc>
                <a:spcPct val="150000"/>
              </a:lnSpc>
              <a:spcBef>
                <a:spcPts val="1200"/>
              </a:spcBef>
              <a:spcAft>
                <a:spcPts val="600"/>
              </a:spcAft>
              <a:buFont typeface="Arial" panose="020B0604020202020204" pitchFamily="34" charset="0"/>
              <a:buChar char="•"/>
            </a:pPr>
            <a:r>
              <a:rPr lang="ar-SA" sz="1800" dirty="0">
                <a:effectLst/>
                <a:latin typeface="Arial" panose="020B0604020202020204" pitchFamily="34" charset="0"/>
                <a:ea typeface="Calibri" panose="020F0502020204030204" pitchFamily="34" charset="0"/>
              </a:rPr>
              <a:t>أين</a:t>
            </a:r>
            <a:r>
              <a:rPr lang="ar-SA" sz="1800" b="1" dirty="0">
                <a:effectLst/>
                <a:latin typeface="Arial" panose="020B0604020202020204" pitchFamily="34" charset="0"/>
                <a:ea typeface="Calibri" panose="020F0502020204030204" pitchFamily="34" charset="0"/>
              </a:rPr>
              <a:t> </a:t>
            </a:r>
            <a:r>
              <a:rPr lang="ar-SA" sz="1800" dirty="0">
                <a:effectLst/>
                <a:latin typeface="Arial" panose="020B0604020202020204" pitchFamily="34" charset="0"/>
                <a:ea typeface="Calibri" panose="020F0502020204030204" pitchFamily="34" charset="0"/>
              </a:rPr>
              <a:t>تعيش؟</a:t>
            </a:r>
            <a:r>
              <a:rPr lang="en-AU" sz="1800" dirty="0">
                <a:effectLst/>
                <a:latin typeface="Arial" panose="020B0604020202020204" pitchFamily="34" charset="0"/>
                <a:ea typeface="Calibri" panose="020F0502020204030204" pitchFamily="34" charset="0"/>
              </a:rPr>
              <a:t> (m) </a:t>
            </a:r>
            <a:r>
              <a:rPr lang="en-AU" sz="1800" dirty="0">
                <a:latin typeface="Arial" panose="020B0604020202020204" pitchFamily="34" charset="0"/>
                <a:ea typeface="Calibri" panose="020F0502020204030204" pitchFamily="34" charset="0"/>
              </a:rPr>
              <a:t>/</a:t>
            </a:r>
            <a:r>
              <a:rPr lang="en-AU" sz="1800" dirty="0">
                <a:effectLst/>
                <a:latin typeface="Arial" panose="020B0604020202020204" pitchFamily="34" charset="0"/>
                <a:ea typeface="Calibri" panose="020F0502020204030204" pitchFamily="34" charset="0"/>
              </a:rPr>
              <a:t> </a:t>
            </a:r>
            <a:r>
              <a:rPr lang="ar-SA" sz="1800" dirty="0">
                <a:effectLst/>
                <a:latin typeface="Arial" panose="020B0604020202020204" pitchFamily="34" charset="0"/>
                <a:ea typeface="Calibri" panose="020F0502020204030204" pitchFamily="34" charset="0"/>
              </a:rPr>
              <a:t>أين تعيشين؟</a:t>
            </a:r>
            <a:r>
              <a:rPr lang="en-AU" sz="1800" dirty="0">
                <a:effectLst/>
                <a:latin typeface="Arial" panose="020B0604020202020204" pitchFamily="34" charset="0"/>
                <a:ea typeface="Calibri" panose="020F0502020204030204" pitchFamily="34" charset="0"/>
              </a:rPr>
              <a:t> (f) (‘Where do you live?) </a:t>
            </a:r>
          </a:p>
          <a:p>
            <a:pPr marL="285750" indent="-285750">
              <a:lnSpc>
                <a:spcPct val="150000"/>
              </a:lnSpc>
              <a:spcBef>
                <a:spcPts val="1200"/>
              </a:spcBef>
              <a:spcAft>
                <a:spcPts val="600"/>
              </a:spcAft>
              <a:buFont typeface="Arial" panose="020B0604020202020204" pitchFamily="34" charset="0"/>
              <a:buChar char="•"/>
            </a:pPr>
            <a:r>
              <a:rPr lang="ar-AE" sz="1800" dirty="0"/>
              <a:t>ما نوع المسكن الذي تعيش فيه؟</a:t>
            </a:r>
            <a:r>
              <a:rPr lang="en-AU" sz="1800" dirty="0"/>
              <a:t>(m) / </a:t>
            </a:r>
            <a:r>
              <a:rPr lang="ar-AE" sz="1800" dirty="0"/>
              <a:t>ما نوع المسكن الذي تعيشين فيه؟</a:t>
            </a:r>
            <a:r>
              <a:rPr lang="en-AU" sz="1800" dirty="0"/>
              <a:t> (f) </a:t>
            </a:r>
            <a:r>
              <a:rPr lang="en-AU" sz="1800" dirty="0">
                <a:effectLst/>
                <a:latin typeface="Arial" panose="020B0604020202020204" pitchFamily="34" charset="0"/>
                <a:ea typeface="Calibri" panose="020F0502020204030204" pitchFamily="34" charset="0"/>
              </a:rPr>
              <a:t>(‘What type of home do you live </a:t>
            </a:r>
            <a:r>
              <a:rPr lang="en-AU" sz="1800">
                <a:effectLst/>
                <a:latin typeface="Arial" panose="020B0604020202020204" pitchFamily="34" charset="0"/>
                <a:ea typeface="Calibri" panose="020F0502020204030204" pitchFamily="34" charset="0"/>
              </a:rPr>
              <a:t>in?’) </a:t>
            </a:r>
            <a:endParaRPr lang="en-AU" sz="1800" dirty="0">
              <a:effectLst/>
              <a:latin typeface="Arial" panose="020B0604020202020204" pitchFamily="34" charset="0"/>
              <a:ea typeface="Calibri" panose="020F0502020204030204" pitchFamily="34" charset="0"/>
            </a:endParaRPr>
          </a:p>
          <a:p>
            <a:pPr marL="285750" indent="-285750">
              <a:lnSpc>
                <a:spcPct val="150000"/>
              </a:lnSpc>
              <a:spcBef>
                <a:spcPts val="1200"/>
              </a:spcBef>
              <a:spcAft>
                <a:spcPts val="600"/>
              </a:spcAft>
              <a:buFont typeface="Arial" panose="020B0604020202020204" pitchFamily="34" charset="0"/>
              <a:buChar char="•"/>
            </a:pPr>
            <a:r>
              <a:rPr lang="ar-AE" sz="1800" dirty="0"/>
              <a:t>كيف هو منزلك؟</a:t>
            </a:r>
            <a:r>
              <a:rPr lang="en-AU" sz="1800" dirty="0"/>
              <a:t> (m) / </a:t>
            </a:r>
            <a:r>
              <a:rPr lang="ar-AE" sz="1800" dirty="0"/>
              <a:t>كيف هو منزلكِ؟</a:t>
            </a:r>
            <a:r>
              <a:rPr lang="en-AU" sz="1800" dirty="0"/>
              <a:t> (f) </a:t>
            </a:r>
            <a:r>
              <a:rPr lang="en-AU" sz="1800" dirty="0">
                <a:effectLst/>
                <a:latin typeface="Arial" panose="020B0604020202020204" pitchFamily="34" charset="0"/>
                <a:ea typeface="Calibri" panose="020F0502020204030204" pitchFamily="34" charset="0"/>
              </a:rPr>
              <a:t>(‘What is it like?’) </a:t>
            </a:r>
          </a:p>
          <a:p>
            <a:pPr marL="285750" indent="-285750">
              <a:lnSpc>
                <a:spcPct val="150000"/>
              </a:lnSpc>
              <a:spcBef>
                <a:spcPts val="1200"/>
              </a:spcBef>
              <a:spcAft>
                <a:spcPts val="600"/>
              </a:spcAft>
              <a:buFont typeface="Arial" panose="020B0604020202020204" pitchFamily="34" charset="0"/>
              <a:buChar char="•"/>
            </a:pPr>
            <a:r>
              <a:rPr lang="ar-SA" sz="1800" dirty="0">
                <a:effectLst/>
                <a:latin typeface="Arial" panose="020B0604020202020204" pitchFamily="34" charset="0"/>
                <a:ea typeface="Calibri" panose="020F0502020204030204" pitchFamily="34" charset="0"/>
              </a:rPr>
              <a:t>ماذا تفعل في المنزل؟</a:t>
            </a:r>
            <a:r>
              <a:rPr lang="en-AU" sz="1800" dirty="0">
                <a:effectLst/>
                <a:latin typeface="Arial" panose="020B0604020202020204" pitchFamily="34" charset="0"/>
                <a:ea typeface="Calibri" panose="020F0502020204030204" pitchFamily="34" charset="0"/>
              </a:rPr>
              <a:t> (m) </a:t>
            </a:r>
            <a:r>
              <a:rPr lang="en-AU" sz="1800" dirty="0">
                <a:latin typeface="Arial" panose="020B0604020202020204" pitchFamily="34" charset="0"/>
                <a:ea typeface="Calibri" panose="020F0502020204030204" pitchFamily="34" charset="0"/>
              </a:rPr>
              <a:t>/</a:t>
            </a:r>
            <a:r>
              <a:rPr lang="en-AU" sz="1800" dirty="0">
                <a:effectLst/>
                <a:latin typeface="Arial" panose="020B0604020202020204" pitchFamily="34" charset="0"/>
                <a:ea typeface="Calibri" panose="020F0502020204030204" pitchFamily="34" charset="0"/>
              </a:rPr>
              <a:t> </a:t>
            </a:r>
            <a:r>
              <a:rPr lang="ar-SA" sz="1800" dirty="0">
                <a:effectLst/>
                <a:latin typeface="Arial" panose="020B0604020202020204" pitchFamily="34" charset="0"/>
                <a:ea typeface="Calibri" panose="020F0502020204030204" pitchFamily="34" charset="0"/>
              </a:rPr>
              <a:t>ماذا تفعلين في المنزل؟</a:t>
            </a:r>
            <a:r>
              <a:rPr lang="en-AU" sz="1800" dirty="0">
                <a:effectLst/>
                <a:latin typeface="Arial" panose="020B0604020202020204" pitchFamily="34" charset="0"/>
                <a:ea typeface="Calibri" panose="020F0502020204030204" pitchFamily="34" charset="0"/>
              </a:rPr>
              <a:t> (f) (‘What do you do at home?’) </a:t>
            </a:r>
          </a:p>
          <a:p>
            <a:pPr marL="285750" indent="-285750">
              <a:lnSpc>
                <a:spcPct val="150000"/>
              </a:lnSpc>
              <a:spcBef>
                <a:spcPts val="1200"/>
              </a:spcBef>
              <a:spcAft>
                <a:spcPts val="600"/>
              </a:spcAft>
              <a:buFont typeface="Arial" panose="020B0604020202020204" pitchFamily="34" charset="0"/>
              <a:buChar char="•"/>
            </a:pPr>
            <a:r>
              <a:rPr lang="en-AU" sz="1800" dirty="0">
                <a:effectLst/>
                <a:latin typeface="Arial" panose="020B0604020202020204" pitchFamily="34" charset="0"/>
                <a:ea typeface="Calibri" panose="020F0502020204030204" pitchFamily="34" charset="0"/>
              </a:rPr>
              <a:t> </a:t>
            </a:r>
            <a:r>
              <a:rPr lang="ar-SA" sz="1800" dirty="0">
                <a:effectLst/>
                <a:latin typeface="Arial" panose="020B0604020202020204" pitchFamily="34" charset="0"/>
                <a:ea typeface="Calibri" panose="020F0502020204030204" pitchFamily="34" charset="0"/>
              </a:rPr>
              <a:t>ماذا لا تحب أن تفعل؟</a:t>
            </a:r>
            <a:r>
              <a:rPr lang="en-AU" sz="1800" dirty="0">
                <a:effectLst/>
                <a:latin typeface="Arial" panose="020B0604020202020204" pitchFamily="34" charset="0"/>
                <a:ea typeface="Calibri" panose="020F0502020204030204" pitchFamily="34" charset="0"/>
              </a:rPr>
              <a:t> (m) </a:t>
            </a:r>
            <a:r>
              <a:rPr lang="en-AU" sz="1800" dirty="0">
                <a:latin typeface="Arial" panose="020B0604020202020204" pitchFamily="34" charset="0"/>
                <a:ea typeface="Calibri" panose="020F0502020204030204" pitchFamily="34" charset="0"/>
              </a:rPr>
              <a:t>/</a:t>
            </a:r>
            <a:r>
              <a:rPr lang="en-AU" sz="1800" dirty="0">
                <a:effectLst/>
                <a:latin typeface="Arial" panose="020B0604020202020204" pitchFamily="34" charset="0"/>
                <a:ea typeface="Calibri" panose="020F0502020204030204" pitchFamily="34" charset="0"/>
              </a:rPr>
              <a:t> </a:t>
            </a:r>
            <a:r>
              <a:rPr lang="ar-SA" sz="1800" dirty="0">
                <a:effectLst/>
                <a:latin typeface="Arial" panose="020B0604020202020204" pitchFamily="34" charset="0"/>
                <a:ea typeface="Calibri" panose="020F0502020204030204" pitchFamily="34" charset="0"/>
              </a:rPr>
              <a:t>ماذا لا تحبين أن تفعلي؟</a:t>
            </a:r>
            <a:r>
              <a:rPr lang="en-AU" sz="1800" dirty="0">
                <a:effectLst/>
                <a:latin typeface="Arial" panose="020B0604020202020204" pitchFamily="34" charset="0"/>
                <a:ea typeface="Calibri" panose="020F0502020204030204" pitchFamily="34" charset="0"/>
              </a:rPr>
              <a:t> (f) (‘What do you not like to do?’)</a:t>
            </a:r>
          </a:p>
          <a:p>
            <a:pPr marL="285750" indent="-285750">
              <a:lnSpc>
                <a:spcPct val="150000"/>
              </a:lnSpc>
              <a:spcBef>
                <a:spcPts val="1200"/>
              </a:spcBef>
              <a:spcAft>
                <a:spcPts val="600"/>
              </a:spcAft>
              <a:buFont typeface="Arial" panose="020B0604020202020204" pitchFamily="34" charset="0"/>
              <a:buChar char="•"/>
            </a:pPr>
            <a:r>
              <a:rPr lang="en-AU" sz="1800" dirty="0"/>
              <a:t> </a:t>
            </a:r>
            <a:r>
              <a:rPr lang="ar-AE" sz="1800" dirty="0"/>
              <a:t>هل يوجد في حيّك؟</a:t>
            </a:r>
            <a:r>
              <a:rPr lang="en-AU" sz="1800" dirty="0"/>
              <a:t> (m) / </a:t>
            </a:r>
            <a:r>
              <a:rPr lang="ar-AE" sz="1800" dirty="0"/>
              <a:t>هل يوجد في حيّكِ؟</a:t>
            </a:r>
            <a:r>
              <a:rPr lang="en-AU" sz="1800" dirty="0"/>
              <a:t> (f) </a:t>
            </a:r>
            <a:r>
              <a:rPr lang="en-AU" sz="1800" dirty="0">
                <a:effectLst/>
                <a:latin typeface="Arial" panose="020B0604020202020204" pitchFamily="34" charset="0"/>
                <a:ea typeface="Calibri" panose="020F0502020204030204" pitchFamily="34" charset="0"/>
              </a:rPr>
              <a:t>(‘What is there in your neighbourhood?’)</a:t>
            </a:r>
          </a:p>
          <a:p>
            <a:pPr marL="285750" indent="-285750">
              <a:lnSpc>
                <a:spcPct val="150000"/>
              </a:lnSpc>
              <a:spcBef>
                <a:spcPts val="1200"/>
              </a:spcBef>
              <a:spcAft>
                <a:spcPts val="600"/>
              </a:spcAft>
              <a:buFont typeface="Arial" panose="020B0604020202020204" pitchFamily="34" charset="0"/>
              <a:buChar char="•"/>
            </a:pPr>
            <a:r>
              <a:rPr lang="ar-AE" sz="1800" dirty="0"/>
              <a:t>ماذا تفعل هنا؟</a:t>
            </a:r>
            <a:r>
              <a:rPr lang="en-AU" sz="1800" dirty="0"/>
              <a:t> (m) /</a:t>
            </a:r>
            <a:r>
              <a:rPr lang="ar-AE" sz="1800" dirty="0"/>
              <a:t>ماذا تفعلين هنا؟ </a:t>
            </a:r>
            <a:r>
              <a:rPr lang="en-AU" sz="1800" dirty="0"/>
              <a:t> (f) </a:t>
            </a:r>
            <a:r>
              <a:rPr lang="en-AU" sz="1800" dirty="0">
                <a:effectLst/>
                <a:latin typeface="Arial" panose="020B0604020202020204" pitchFamily="34" charset="0"/>
                <a:ea typeface="Calibri" panose="020F0502020204030204" pitchFamily="34" charset="0"/>
              </a:rPr>
              <a:t>(‘What do you do there?’)</a:t>
            </a:r>
          </a:p>
          <a:p>
            <a:pPr>
              <a:lnSpc>
                <a:spcPct val="150000"/>
              </a:lnSpc>
              <a:spcBef>
                <a:spcPts val="1200"/>
              </a:spcBef>
              <a:spcAft>
                <a:spcPts val="600"/>
              </a:spcAft>
            </a:pPr>
            <a:r>
              <a:rPr lang="en-AU" sz="1800" dirty="0"/>
              <a:t>Use non-verbal communication (for example, nodding) to keep the conversation going!</a:t>
            </a:r>
          </a:p>
          <a:p>
            <a:pPr>
              <a:lnSpc>
                <a:spcPct val="150000"/>
              </a:lnSpc>
              <a:spcBef>
                <a:spcPts val="1200"/>
              </a:spcBef>
              <a:spcAft>
                <a:spcPts val="600"/>
              </a:spcAft>
            </a:pPr>
            <a:endParaRPr lang="en-AU" sz="1800" dirty="0">
              <a:effectLst/>
              <a:latin typeface="Arial" panose="020B0604020202020204" pitchFamily="34" charset="0"/>
              <a:ea typeface="Calibri" panose="020F0502020204030204" pitchFamily="34" charset="0"/>
            </a:endParaRPr>
          </a:p>
          <a:p>
            <a:pPr>
              <a:lnSpc>
                <a:spcPct val="150000"/>
              </a:lnSpc>
            </a:pPr>
            <a:endParaRPr lang="en-AU" sz="1800" dirty="0"/>
          </a:p>
        </p:txBody>
      </p:sp>
    </p:spTree>
    <p:extLst>
      <p:ext uri="{BB962C8B-B14F-4D97-AF65-F5344CB8AC3E}">
        <p14:creationId xmlns:p14="http://schemas.microsoft.com/office/powerpoint/2010/main" val="3323284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dirty="0">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dirty="0">
                <a:latin typeface="+mj-lt"/>
              </a:rPr>
              <a:t>© State of New South Wales (Department of Education</a:t>
            </a:r>
            <a:r>
              <a:rPr lang="en-AU">
                <a:latin typeface="+mj-lt"/>
              </a:rPr>
              <a:t>), 2025</a:t>
            </a:r>
            <a:endParaRPr lang="en-AU" dirty="0">
              <a:latin typeface="+mj-lt"/>
            </a:endParaRP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dirty="0">
                <a:solidFill>
                  <a:schemeClr val="bg1"/>
                </a:solidFill>
              </a:rPr>
              <a:t>The copyright material published in this resource is subject to the </a:t>
            </a:r>
            <a:r>
              <a:rPr lang="en-AU" sz="1200" i="1" dirty="0">
                <a:solidFill>
                  <a:schemeClr val="bg1"/>
                </a:solidFill>
              </a:rPr>
              <a:t>Copyright Act 1968</a:t>
            </a:r>
            <a:r>
              <a:rPr lang="en-AU" sz="1200" dirty="0">
                <a:solidFill>
                  <a:schemeClr val="bg1"/>
                </a:solidFill>
              </a:rPr>
              <a:t> (</a:t>
            </a:r>
            <a:r>
              <a:rPr lang="en-AU" sz="1200" dirty="0" err="1">
                <a:solidFill>
                  <a:schemeClr val="bg1"/>
                </a:solidFill>
              </a:rPr>
              <a:t>Cth</a:t>
            </a:r>
            <a:r>
              <a:rPr lang="en-AU" sz="1200" dirty="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dirty="0">
                <a:solidFill>
                  <a:schemeClr val="bg1"/>
                </a:solidFill>
              </a:rPr>
              <a:t>Copyright material available in this resource and owned by the NSW Department of Education is licensed under a </a:t>
            </a:r>
            <a:r>
              <a:rPr lang="en-AU" sz="1200" dirty="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dirty="0">
                <a:solidFill>
                  <a:schemeClr val="bg1"/>
                </a:solidFill>
              </a:rPr>
              <a:t>.</a:t>
            </a:r>
          </a:p>
          <a:p>
            <a:pPr algn="l">
              <a:lnSpc>
                <a:spcPct val="150000"/>
              </a:lnSpc>
              <a:spcAft>
                <a:spcPts val="600"/>
              </a:spcAft>
            </a:pPr>
            <a:r>
              <a:rPr lang="en-AU" sz="1200" dirty="0">
                <a:solidFill>
                  <a:schemeClr val="bg1"/>
                </a:solidFill>
              </a:rPr>
              <a:t>This license allows you to share and adapt the material for any purpose, even commercially.</a:t>
            </a:r>
          </a:p>
          <a:p>
            <a:pPr algn="l">
              <a:lnSpc>
                <a:spcPct val="150000"/>
              </a:lnSpc>
              <a:spcAft>
                <a:spcPts val="600"/>
              </a:spcAft>
            </a:pPr>
            <a:r>
              <a:rPr lang="en-AU" sz="1200" dirty="0">
                <a:solidFill>
                  <a:schemeClr val="bg1"/>
                </a:solidFill>
              </a:rPr>
              <a:t>Attribution should be given to © State of New South Wales (Department of Education), 2024.</a:t>
            </a:r>
          </a:p>
          <a:p>
            <a:pPr algn="l">
              <a:lnSpc>
                <a:spcPct val="150000"/>
              </a:lnSpc>
            </a:pPr>
            <a:r>
              <a:rPr lang="en-AU" sz="1200" dirty="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dirty="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dirty="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dirty="0">
                <a:solidFill>
                  <a:schemeClr val="bg1"/>
                </a:solidFill>
                <a:latin typeface="+mj-lt"/>
              </a:rPr>
              <a:t>Links to third-party material and websites</a:t>
            </a:r>
          </a:p>
          <a:p>
            <a:pPr algn="l">
              <a:lnSpc>
                <a:spcPct val="150000"/>
              </a:lnSpc>
              <a:spcAft>
                <a:spcPts val="600"/>
              </a:spcAft>
            </a:pPr>
            <a:r>
              <a:rPr lang="en-AU" sz="1200" dirty="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algn="l">
              <a:lnSpc>
                <a:spcPct val="150000"/>
              </a:lnSpc>
              <a:spcAft>
                <a:spcPts val="600"/>
              </a:spcAft>
            </a:pPr>
            <a:r>
              <a:rPr lang="en-AU" sz="1200" dirty="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dirty="0">
                <a:solidFill>
                  <a:schemeClr val="bg1"/>
                </a:solidFill>
              </a:rPr>
              <a:t>Copyright Act 1968 </a:t>
            </a:r>
            <a:r>
              <a:rPr lang="en-AU" sz="1200" dirty="0">
                <a:solidFill>
                  <a:schemeClr val="bg1"/>
                </a:solidFill>
              </a:rPr>
              <a:t>(</a:t>
            </a:r>
            <a:r>
              <a:rPr lang="en-AU" sz="1200" dirty="0" err="1">
                <a:solidFill>
                  <a:schemeClr val="bg1"/>
                </a:solidFill>
              </a:rPr>
              <a:t>Cth</a:t>
            </a:r>
            <a:r>
              <a:rPr lang="en-AU" sz="1200" dirty="0">
                <a:solidFill>
                  <a:schemeClr val="bg1"/>
                </a:solidFill>
              </a:rPr>
              <a:t>). The department accepts no responsibility for content on third-party websites. </a:t>
            </a:r>
          </a:p>
        </p:txBody>
      </p:sp>
      <p:sp>
        <p:nvSpPr>
          <p:cNvPr id="2" name="Slide Number Placeholder 1">
            <a:extLst>
              <a:ext uri="{FF2B5EF4-FFF2-40B4-BE49-F238E27FC236}">
                <a16:creationId xmlns:a16="http://schemas.microsoft.com/office/drawing/2014/main" id="{0303DFE7-8ED6-8289-3C7A-37260EDA32BA}"/>
              </a:ext>
              <a:ext uri="{C183D7F6-B498-43B3-948B-1728B52AA6E4}">
                <adec:decorative xmlns:adec="http://schemas.microsoft.com/office/drawing/2017/decorative" val="1"/>
              </a:ext>
            </a:extLst>
          </p:cNvPr>
          <p:cNvSpPr>
            <a:spLocks noGrp="1"/>
          </p:cNvSpPr>
          <p:nvPr>
            <p:ph type="sldNum" sz="quarter" idx="12"/>
          </p:nvPr>
        </p:nvSpPr>
        <p:spPr>
          <a:xfrm>
            <a:off x="11124000" y="6516000"/>
            <a:ext cx="720000" cy="180000"/>
          </a:xfrm>
        </p:spPr>
        <p:txBody>
          <a:bodyPr/>
          <a:lstStyle/>
          <a:p>
            <a:fld id="{10A01DC5-1685-4615-8240-15192985C6A2}" type="slidenum">
              <a:rPr lang="en-AU" smtClean="0"/>
              <a:pPr/>
              <a:t>4</a:t>
            </a:fld>
            <a:endParaRPr lang="en-AU"/>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3" id="{E22DFA77-4F18-4DF5-907B-EF129DF1DDB5}" vid="{FBDA971C-7543-4111-8368-31EDFC13B1B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student-facing-secondary-template-v1.6</Template>
  <TotalTime>16876</TotalTime>
  <Words>639</Words>
  <Application>Microsoft Macintosh PowerPoint</Application>
  <PresentationFormat>Widescreen</PresentationFormat>
  <Paragraphs>36</Paragraphs>
  <Slides>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Times New Roman</vt:lpstr>
      <vt:lpstr>Calibri</vt:lpstr>
      <vt:lpstr>Public Sans</vt:lpstr>
      <vt:lpstr>NSWG Corporate</vt:lpstr>
      <vt:lpstr>Speed chatting</vt:lpstr>
      <vt:lpstr>Speed chatting instructions</vt:lpstr>
      <vt:lpstr>Conversation questions</vt:lpstr>
      <vt:lpstr>Copyright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Speed chatting – Arabic, Stage 4</dc:title>
  <dc:subject/>
  <dc:creator>NSW Department of Education</dc:creator>
  <cp:keywords/>
  <dc:description/>
  <dcterms:created xsi:type="dcterms:W3CDTF">2024-12-09T00:52:44Z</dcterms:created>
  <dcterms:modified xsi:type="dcterms:W3CDTF">2025-06-25T23:59:25Z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Enabled">
    <vt:lpwstr>true</vt:lpwstr>
  </property>
  <property fmtid="{D5CDD505-2E9C-101B-9397-08002B2CF9AE}" pid="3" name="MSIP_Label_b603dfd7-d93a-4381-a340-2995d8282205_SetDate">
    <vt:lpwstr>2024-07-31T04:44:31Z</vt:lpwstr>
  </property>
  <property fmtid="{D5CDD505-2E9C-101B-9397-08002B2CF9AE}" pid="4" name="MSIP_Label_b603dfd7-d93a-4381-a340-2995d8282205_Method">
    <vt:lpwstr>Standard</vt:lpwstr>
  </property>
  <property fmtid="{D5CDD505-2E9C-101B-9397-08002B2CF9AE}" pid="5" name="MSIP_Label_b603dfd7-d93a-4381-a340-2995d8282205_Name">
    <vt:lpwstr>OFFICIAL</vt:lpwstr>
  </property>
  <property fmtid="{D5CDD505-2E9C-101B-9397-08002B2CF9AE}" pid="6" name="MSIP_Label_b603dfd7-d93a-4381-a340-2995d8282205_SiteId">
    <vt:lpwstr>05a0e69a-418a-47c1-9c25-9387261bf991</vt:lpwstr>
  </property>
  <property fmtid="{D5CDD505-2E9C-101B-9397-08002B2CF9AE}" pid="7" name="MSIP_Label_b603dfd7-d93a-4381-a340-2995d8282205_ActionId">
    <vt:lpwstr>86cc9e70-6da9-4653-95a8-be9aa2ad5056</vt:lpwstr>
  </property>
  <property fmtid="{D5CDD505-2E9C-101B-9397-08002B2CF9AE}" pid="8" name="MSIP_Label_b603dfd7-d93a-4381-a340-2995d8282205_ContentBits">
    <vt:lpwstr>0</vt:lpwstr>
  </property>
</Properties>
</file>