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1" r:id="rId2"/>
    <p:sldId id="26375" r:id="rId3"/>
    <p:sldId id="26400" r:id="rId4"/>
    <p:sldId id="26409" r:id="rId5"/>
    <p:sldId id="26399" r:id="rId6"/>
    <p:sldId id="26416" r:id="rId7"/>
    <p:sldId id="26411" r:id="rId8"/>
    <p:sldId id="26414" r:id="rId9"/>
    <p:sldId id="26415" r:id="rId10"/>
    <p:sldId id="26417" r:id="rId11"/>
    <p:sldId id="361" r:id="rId12"/>
  </p:sldIdLst>
  <p:sldSz cx="12192000" cy="6858000"/>
  <p:notesSz cx="6858000" cy="9144000"/>
  <p:embeddedFontLst>
    <p:embeddedFont>
      <p:font typeface="Public Sans" pitchFamily="2" charset="77"/>
      <p:regular r:id="rId15"/>
      <p:bold r:id="rId16"/>
      <p:italic r:id="rId17"/>
      <p:boldItalic r:id="rId18"/>
    </p:embeddedFont>
    <p:embeddedFont>
      <p:font typeface="Roboto"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D5A8010D-981F-43AA-A0D6-182EC53CAA84}">
          <p14:sldIdLst>
            <p14:sldId id="271"/>
            <p14:sldId id="26375"/>
            <p14:sldId id="26400"/>
            <p14:sldId id="26409"/>
            <p14:sldId id="26399"/>
            <p14:sldId id="26416"/>
            <p14:sldId id="26411"/>
            <p14:sldId id="26414"/>
            <p14:sldId id="26415"/>
            <p14:sldId id="26417"/>
          </p14:sldIdLst>
        </p14:section>
        <p14:section name="Assets" id="{ACCADEBA-79DB-4F18-8F19-E4DF86159DFB}">
          <p14:sldIdLst/>
        </p14:section>
        <p14:section name="References &amp; copyright" id="{DBC31484-F5F8-4CB1-8DB4-A562A978089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6463" autoAdjust="0"/>
  </p:normalViewPr>
  <p:slideViewPr>
    <p:cSldViewPr snapToGrid="0">
      <p:cViewPr varScale="1">
        <p:scale>
          <a:sx n="105" d="100"/>
          <a:sy n="105" d="100"/>
        </p:scale>
        <p:origin x="1328" y="19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6B11C-60EF-978F-7702-3A1EFDDC1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D0E07-F0E4-1968-A306-4C94D373CF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959606-624B-7DD3-0CD1-F9F58E25269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C580AE8-C23C-7B84-7C41-D57D48D9513A}"/>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217507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00A98-866B-4505-5DC7-95616D685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653A8-0F64-8169-9DF8-BFDF73A7A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58CE2-13E5-A61E-B460-83AF4658384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A8F411B-1027-A249-F6A9-4C43D915C7BB}"/>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99766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E00F9-D679-25F2-6FD7-42B212AEF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890E2-C180-5225-167E-3DF9097CEA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1CA94-BF91-9309-6181-EDF42B9C135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03A494C-A8EE-C8B0-3ED1-33C4DEC39F42}"/>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462857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A6BB3-3511-48DA-D107-F7BAD9C48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260F4-2F59-3CA0-7059-08C4180EC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91C72-ABB8-42A3-9C3D-8C7DB90A6C3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78BCE09-4236-06F8-E80C-DB603CDECD92}"/>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78424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C21A-EC0E-C8EF-FA71-645CF25F8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305B7-8C51-5104-FD1C-87BFEFE81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5C889-717B-4B76-B2EB-ADE97536272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658560D-9C10-4B54-5D60-A51A7D6E46C8}"/>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504811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ECB3B-E3CC-6622-8FC2-33E07CA5E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FC3CD-D5D0-6C55-464E-B5FF57C9C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A42FB-6447-8708-2D0C-C5CA0D9474D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A14D1D5-02F2-7ABE-EFAD-D9219E054D5C}"/>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543161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D0B30-651C-41C0-286D-B540B4FE5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79362-A1F2-F7FF-5A02-1D7C9038C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3D464-83C8-A134-0FA0-5195887AB5D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43CF655-F236-5DBB-487C-06ECD920428A}"/>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10452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9D72B-1B76-D903-F278-2C8F7844B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454A6-DE96-FCC2-A6DD-B9FE1ECDE9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778CC-3AC9-BE58-250E-4FA665EFD59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10547CE-1C8F-3756-B3BF-65D6FD9A59D6}"/>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286906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64" r:id="rId6"/>
    <p:sldLayoutId id="2147483746" r:id="rId7"/>
    <p:sldLayoutId id="2147483725" r:id="rId8"/>
    <p:sldLayoutId id="21474837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450001" y="3866161"/>
            <a:ext cx="11291998" cy="800681"/>
          </a:xfrm>
        </p:spPr>
        <p:txBody>
          <a:bodyPr/>
          <a:lstStyle/>
          <a:p>
            <a:r>
              <a:rPr lang="en-AU" dirty="0">
                <a:effectLst/>
                <a:ea typeface="Calibri" panose="020F0502020204030204" pitchFamily="34" charset="0"/>
              </a:rPr>
              <a:t>Places in my neighbourhood</a:t>
            </a:r>
            <a:endParaRPr lang="en-AU" dirty="0">
              <a:latin typeface="+mj-lt"/>
            </a:endParaRPr>
          </a:p>
        </p:txBody>
      </p:sp>
      <p:sp>
        <p:nvSpPr>
          <p:cNvPr id="2" name="Title 6">
            <a:extLst>
              <a:ext uri="{FF2B5EF4-FFF2-40B4-BE49-F238E27FC236}">
                <a16:creationId xmlns:a16="http://schemas.microsoft.com/office/drawing/2014/main" id="{FFF2CBC0-3C44-B85B-2101-4DB96852790F}"/>
              </a:ext>
            </a:extLst>
          </p:cNvPr>
          <p:cNvSpPr txBox="1">
            <a:spLocks/>
          </p:cNvSpPr>
          <p:nvPr/>
        </p:nvSpPr>
        <p:spPr>
          <a:xfrm>
            <a:off x="618221" y="5071139"/>
            <a:ext cx="11291998" cy="1258224"/>
          </a:xfrm>
          <a:prstGeom prst="rect">
            <a:avLst/>
          </a:prstGeom>
          <a:ln>
            <a:noFill/>
          </a:ln>
        </p:spPr>
        <p:txBody>
          <a:bodyPr vert="horz" lIns="0" tIns="0" rIns="0" bIns="0" rtlCol="0" anchor="t">
            <a:noAutofit/>
          </a:bodyPr>
          <a:lstStyle>
            <a:lvl1pPr algn="l" defTabSz="914377" rtl="0" eaLnBrk="1" latinLnBrk="0" hangingPunct="1">
              <a:lnSpc>
                <a:spcPct val="11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pPr algn="r"/>
            <a:r>
              <a:rPr lang="ar-SA" sz="4800" kern="0" dirty="0">
                <a:effectLst/>
                <a:ea typeface="Aptos" panose="020B0004020202020204" pitchFamily="34" charset="0"/>
                <a:cs typeface="Arial" panose="020B0604020202020204" pitchFamily="34" charset="0"/>
              </a:rPr>
              <a:t>ماذا </a:t>
            </a:r>
            <a:r>
              <a:rPr lang="ar-SA" dirty="0">
                <a:effectLst/>
                <a:ea typeface="Calibri" panose="020F0502020204030204" pitchFamily="34" charset="0"/>
                <a:cs typeface="Arial" panose="020B0604020202020204" pitchFamily="34" charset="0"/>
              </a:rPr>
              <a:t>يوجد في حيّك؟ </a:t>
            </a:r>
            <a:r>
              <a:rPr lang="en-AU" dirty="0">
                <a:effectLst/>
                <a:ea typeface="Calibri" panose="020F0502020204030204" pitchFamily="34" charset="0"/>
                <a:cs typeface="Arial" panose="020B0604020202020204" pitchFamily="34" charset="0"/>
              </a:rPr>
              <a:t> </a:t>
            </a:r>
            <a:r>
              <a:rPr lang="en-AU" dirty="0">
                <a:effectLst/>
                <a:latin typeface="Arial" panose="020B0604020202020204" pitchFamily="34" charset="0"/>
                <a:ea typeface="Calibri" panose="020F0502020204030204" pitchFamily="34" charset="0"/>
              </a:rPr>
              <a:t>(m) / </a:t>
            </a:r>
            <a:r>
              <a:rPr lang="ar-SA" dirty="0">
                <a:ea typeface="Calibri" panose="020F0502020204030204" pitchFamily="34" charset="0"/>
              </a:rPr>
              <a:t>ماذا يوجد في حيّكِ؟ </a:t>
            </a:r>
            <a:r>
              <a:rPr lang="en-AU" dirty="0">
                <a:ea typeface="Calibri" panose="020F0502020204030204" pitchFamily="34" charset="0"/>
              </a:rPr>
              <a:t> </a:t>
            </a:r>
            <a:r>
              <a:rPr lang="en-AU" dirty="0">
                <a:effectLst/>
                <a:latin typeface="Arial" panose="020B0604020202020204" pitchFamily="34" charset="0"/>
                <a:ea typeface="Calibri" panose="020F0502020204030204" pitchFamily="34" charset="0"/>
              </a:rPr>
              <a:t>(f) </a:t>
            </a:r>
            <a:endParaRPr lang="en-AU" dirty="0">
              <a:effectLst/>
              <a:ea typeface="Calibri" panose="020F0502020204030204" pitchFamily="34" charset="0"/>
              <a:cs typeface="Arial" panose="020B0604020202020204" pitchFamily="34" charset="0"/>
            </a:endParaRPr>
          </a:p>
          <a:p>
            <a:pPr algn="r"/>
            <a:endParaRPr lang="en-AU" dirty="0">
              <a:effectLst/>
              <a:ea typeface="Calibri" panose="020F0502020204030204" pitchFamily="34" charset="0"/>
              <a:cs typeface="Arial" panose="020B0604020202020204" pitchFamily="34" charset="0"/>
            </a:endParaRPr>
          </a:p>
          <a:p>
            <a:pPr algn="r"/>
            <a:r>
              <a:rPr lang="en-AU" dirty="0">
                <a:effectLst/>
                <a:latin typeface="Arial" panose="020B0604020202020204" pitchFamily="34" charset="0"/>
                <a:ea typeface="Calibri" panose="020F0502020204030204" pitchFamily="34" charset="0"/>
              </a:rPr>
              <a:t> </a:t>
            </a:r>
          </a:p>
          <a:p>
            <a:pPr algn="r"/>
            <a:endParaRPr lang="en-AU" dirty="0">
              <a:latin typeface="+mj-lt"/>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581F1-319D-A715-F3FE-DF1799FDD89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6C2774-0015-0E9F-7523-F70BE75FAD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
        <p:nvSpPr>
          <p:cNvPr id="11" name="Title 10">
            <a:extLst>
              <a:ext uri="{FF2B5EF4-FFF2-40B4-BE49-F238E27FC236}">
                <a16:creationId xmlns:a16="http://schemas.microsoft.com/office/drawing/2014/main" id="{590146EA-85CD-DB58-D096-00D4BFFF5B09}"/>
              </a:ext>
            </a:extLst>
          </p:cNvPr>
          <p:cNvSpPr>
            <a:spLocks noGrp="1"/>
          </p:cNvSpPr>
          <p:nvPr>
            <p:ph type="title"/>
          </p:nvPr>
        </p:nvSpPr>
        <p:spPr/>
        <p:txBody>
          <a:bodyPr/>
          <a:lstStyle/>
          <a:p>
            <a:pPr algn="r"/>
            <a:r>
              <a:rPr lang="ar-EG" dirty="0">
                <a:latin typeface="+mj-lt"/>
              </a:rPr>
              <a:t>الملعب</a:t>
            </a:r>
            <a:endParaRPr lang="en-AU" dirty="0">
              <a:latin typeface="+mj-lt"/>
            </a:endParaRPr>
          </a:p>
        </p:txBody>
      </p:sp>
      <p:sp>
        <p:nvSpPr>
          <p:cNvPr id="13" name="Text Placeholder 12">
            <a:extLst>
              <a:ext uri="{FF2B5EF4-FFF2-40B4-BE49-F238E27FC236}">
                <a16:creationId xmlns:a16="http://schemas.microsoft.com/office/drawing/2014/main" id="{7B0E17A8-53D1-9BFF-F6AA-71D59BF8282F}"/>
              </a:ext>
            </a:extLst>
          </p:cNvPr>
          <p:cNvSpPr>
            <a:spLocks noGrp="1"/>
          </p:cNvSpPr>
          <p:nvPr>
            <p:ph type="body" sz="quarter" idx="18"/>
          </p:nvPr>
        </p:nvSpPr>
        <p:spPr/>
        <p:txBody>
          <a:bodyPr/>
          <a:lstStyle/>
          <a:p>
            <a:r>
              <a:rPr lang="en-AU" dirty="0">
                <a:latin typeface="+mj-lt"/>
              </a:rPr>
              <a:t>the sporting field (m)</a:t>
            </a:r>
          </a:p>
        </p:txBody>
      </p:sp>
      <p:pic>
        <p:nvPicPr>
          <p:cNvPr id="4" name="Picture 3" descr="The sporting field">
            <a:extLst>
              <a:ext uri="{FF2B5EF4-FFF2-40B4-BE49-F238E27FC236}">
                <a16:creationId xmlns:a16="http://schemas.microsoft.com/office/drawing/2014/main" id="{10BC858D-D8D2-E5E6-19C5-730B2006CFBE}"/>
              </a:ext>
            </a:extLst>
          </p:cNvPr>
          <p:cNvPicPr>
            <a:picLocks noChangeAspect="1"/>
          </p:cNvPicPr>
          <p:nvPr/>
        </p:nvPicPr>
        <p:blipFill>
          <a:blip r:embed="rId3"/>
          <a:stretch>
            <a:fillRect/>
          </a:stretch>
        </p:blipFill>
        <p:spPr>
          <a:xfrm>
            <a:off x="2464400" y="1338943"/>
            <a:ext cx="7263200" cy="4813650"/>
          </a:xfrm>
          <a:prstGeom prst="rect">
            <a:avLst/>
          </a:prstGeom>
        </p:spPr>
      </p:pic>
    </p:spTree>
    <p:extLst>
      <p:ext uri="{BB962C8B-B14F-4D97-AF65-F5344CB8AC3E}">
        <p14:creationId xmlns:p14="http://schemas.microsoft.com/office/powerpoint/2010/main" val="267832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pPr algn="r"/>
            <a:r>
              <a:rPr lang="ar-AE" dirty="0"/>
              <a:t>متجر الشاي</a:t>
            </a:r>
            <a:endParaRPr lang="en-AU" dirty="0">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latin typeface="+mj-lt"/>
              </a:rPr>
              <a:t>the tea shop (m)</a:t>
            </a:r>
          </a:p>
        </p:txBody>
      </p:sp>
      <p:pic>
        <p:nvPicPr>
          <p:cNvPr id="9" name="Picture 8" descr="The teashop">
            <a:extLst>
              <a:ext uri="{FF2B5EF4-FFF2-40B4-BE49-F238E27FC236}">
                <a16:creationId xmlns:a16="http://schemas.microsoft.com/office/drawing/2014/main" id="{9B52DF73-802E-705D-2288-21677DA57890}"/>
              </a:ext>
            </a:extLst>
          </p:cNvPr>
          <p:cNvPicPr>
            <a:picLocks noChangeAspect="1"/>
          </p:cNvPicPr>
          <p:nvPr/>
        </p:nvPicPr>
        <p:blipFill>
          <a:blip r:embed="rId3"/>
          <a:stretch>
            <a:fillRect/>
          </a:stretch>
        </p:blipFill>
        <p:spPr>
          <a:xfrm>
            <a:off x="2131940" y="1415862"/>
            <a:ext cx="7490065" cy="4903454"/>
          </a:xfrm>
          <a:prstGeom prst="rect">
            <a:avLst/>
          </a:prstGeom>
        </p:spPr>
      </p:pic>
      <p:pic>
        <p:nvPicPr>
          <p:cNvPr id="11" name="Picture 10" descr="Moroccan mint tea">
            <a:extLst>
              <a:ext uri="{FF2B5EF4-FFF2-40B4-BE49-F238E27FC236}">
                <a16:creationId xmlns:a16="http://schemas.microsoft.com/office/drawing/2014/main" id="{172FA2A3-2C53-4BEA-5E24-A97E4BB7F10A}"/>
              </a:ext>
            </a:extLst>
          </p:cNvPr>
          <p:cNvPicPr>
            <a:picLocks noChangeAspect="1"/>
          </p:cNvPicPr>
          <p:nvPr/>
        </p:nvPicPr>
        <p:blipFill>
          <a:blip r:embed="rId4"/>
          <a:stretch>
            <a:fillRect/>
          </a:stretch>
        </p:blipFill>
        <p:spPr>
          <a:xfrm>
            <a:off x="7616507" y="4613564"/>
            <a:ext cx="3135571" cy="1992436"/>
          </a:xfrm>
          <a:prstGeom prst="rect">
            <a:avLst/>
          </a:prstGeom>
        </p:spPr>
      </p:pic>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FAC90-A64C-4965-F6BD-26B4F20C999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C1E64B-0C0A-7C3A-3020-9C0854A887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
        <p:nvSpPr>
          <p:cNvPr id="6" name="Title 5">
            <a:extLst>
              <a:ext uri="{FF2B5EF4-FFF2-40B4-BE49-F238E27FC236}">
                <a16:creationId xmlns:a16="http://schemas.microsoft.com/office/drawing/2014/main" id="{6B28C485-CB22-3AE4-CBC9-4BC4121E8D19}"/>
              </a:ext>
            </a:extLst>
          </p:cNvPr>
          <p:cNvSpPr>
            <a:spLocks noGrp="1"/>
          </p:cNvSpPr>
          <p:nvPr>
            <p:ph type="title"/>
          </p:nvPr>
        </p:nvSpPr>
        <p:spPr/>
        <p:txBody>
          <a:bodyPr/>
          <a:lstStyle/>
          <a:p>
            <a:pPr algn="r"/>
            <a:r>
              <a:rPr lang="ar-AE" dirty="0"/>
              <a:t>الفرن</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A8B1FD9C-1166-C3E7-53B0-27E064315041}"/>
              </a:ext>
            </a:extLst>
          </p:cNvPr>
          <p:cNvSpPr>
            <a:spLocks noGrp="1"/>
          </p:cNvSpPr>
          <p:nvPr>
            <p:ph type="body" sz="quarter" idx="18"/>
          </p:nvPr>
        </p:nvSpPr>
        <p:spPr/>
        <p:txBody>
          <a:bodyPr/>
          <a:lstStyle/>
          <a:p>
            <a:r>
              <a:rPr lang="en-AU" dirty="0">
                <a:latin typeface="+mj-lt"/>
              </a:rPr>
              <a:t>the bakery (m)</a:t>
            </a:r>
          </a:p>
        </p:txBody>
      </p:sp>
      <p:pic>
        <p:nvPicPr>
          <p:cNvPr id="5" name="Picture 4" descr="The bakery">
            <a:extLst>
              <a:ext uri="{FF2B5EF4-FFF2-40B4-BE49-F238E27FC236}">
                <a16:creationId xmlns:a16="http://schemas.microsoft.com/office/drawing/2014/main" id="{546DB0AC-E9CE-1B54-96E6-77536394BCE9}"/>
              </a:ext>
            </a:extLst>
          </p:cNvPr>
          <p:cNvPicPr>
            <a:picLocks noChangeAspect="1"/>
          </p:cNvPicPr>
          <p:nvPr/>
        </p:nvPicPr>
        <p:blipFill>
          <a:blip r:embed="rId3"/>
          <a:stretch>
            <a:fillRect/>
          </a:stretch>
        </p:blipFill>
        <p:spPr>
          <a:xfrm>
            <a:off x="1721145" y="1415862"/>
            <a:ext cx="8749709" cy="4864148"/>
          </a:xfrm>
          <a:prstGeom prst="rect">
            <a:avLst/>
          </a:prstGeom>
        </p:spPr>
      </p:pic>
    </p:spTree>
    <p:extLst>
      <p:ext uri="{BB962C8B-B14F-4D97-AF65-F5344CB8AC3E}">
        <p14:creationId xmlns:p14="http://schemas.microsoft.com/office/powerpoint/2010/main" val="332328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765F0-C4E8-A68D-2F6D-EDADB869A50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64E027-386C-7B12-C884-29D2B1009F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
        <p:nvSpPr>
          <p:cNvPr id="6" name="Title 5">
            <a:extLst>
              <a:ext uri="{FF2B5EF4-FFF2-40B4-BE49-F238E27FC236}">
                <a16:creationId xmlns:a16="http://schemas.microsoft.com/office/drawing/2014/main" id="{E73E9011-4695-1F89-3EF1-4EBF758DBE80}"/>
              </a:ext>
            </a:extLst>
          </p:cNvPr>
          <p:cNvSpPr>
            <a:spLocks noGrp="1"/>
          </p:cNvSpPr>
          <p:nvPr>
            <p:ph type="title"/>
          </p:nvPr>
        </p:nvSpPr>
        <p:spPr/>
        <p:txBody>
          <a:bodyPr/>
          <a:lstStyle/>
          <a:p>
            <a:pPr algn="r"/>
            <a:r>
              <a:rPr lang="ar-EG" b="0" i="0" dirty="0">
                <a:effectLst/>
                <a:latin typeface="Roboto" panose="02000000000000000000" pitchFamily="2" charset="0"/>
              </a:rPr>
              <a:t>السوق</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973D0CC9-875E-0FAF-0373-A074E9D56C30}"/>
              </a:ext>
            </a:extLst>
          </p:cNvPr>
          <p:cNvSpPr>
            <a:spLocks noGrp="1"/>
          </p:cNvSpPr>
          <p:nvPr>
            <p:ph type="body" sz="quarter" idx="18"/>
          </p:nvPr>
        </p:nvSpPr>
        <p:spPr/>
        <p:txBody>
          <a:bodyPr/>
          <a:lstStyle/>
          <a:p>
            <a:r>
              <a:rPr lang="en-AU" dirty="0">
                <a:latin typeface="+mj-lt"/>
              </a:rPr>
              <a:t>the market (f)</a:t>
            </a:r>
          </a:p>
        </p:txBody>
      </p:sp>
      <p:pic>
        <p:nvPicPr>
          <p:cNvPr id="5" name="Picture 4" descr="The market">
            <a:extLst>
              <a:ext uri="{FF2B5EF4-FFF2-40B4-BE49-F238E27FC236}">
                <a16:creationId xmlns:a16="http://schemas.microsoft.com/office/drawing/2014/main" id="{F7ED59A3-D12F-F0D3-36E7-F16EA750020D}"/>
              </a:ext>
            </a:extLst>
          </p:cNvPr>
          <p:cNvPicPr>
            <a:picLocks noChangeAspect="1"/>
          </p:cNvPicPr>
          <p:nvPr/>
        </p:nvPicPr>
        <p:blipFill>
          <a:blip r:embed="rId3"/>
          <a:stretch>
            <a:fillRect/>
          </a:stretch>
        </p:blipFill>
        <p:spPr>
          <a:xfrm>
            <a:off x="2743350" y="1338943"/>
            <a:ext cx="6705300" cy="4612737"/>
          </a:xfrm>
          <a:prstGeom prst="rect">
            <a:avLst/>
          </a:prstGeom>
        </p:spPr>
      </p:pic>
    </p:spTree>
    <p:extLst>
      <p:ext uri="{BB962C8B-B14F-4D97-AF65-F5344CB8AC3E}">
        <p14:creationId xmlns:p14="http://schemas.microsoft.com/office/powerpoint/2010/main" val="352456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32C94-F6D7-5B35-22DB-B518194C3C0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B530D5-D0E7-A667-FBDA-F055986D49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
        <p:nvSpPr>
          <p:cNvPr id="11" name="Title 10">
            <a:extLst>
              <a:ext uri="{FF2B5EF4-FFF2-40B4-BE49-F238E27FC236}">
                <a16:creationId xmlns:a16="http://schemas.microsoft.com/office/drawing/2014/main" id="{9FE15F45-5890-51ED-3873-198FC7452F3E}"/>
              </a:ext>
            </a:extLst>
          </p:cNvPr>
          <p:cNvSpPr>
            <a:spLocks noGrp="1"/>
          </p:cNvSpPr>
          <p:nvPr>
            <p:ph type="title"/>
          </p:nvPr>
        </p:nvSpPr>
        <p:spPr/>
        <p:txBody>
          <a:bodyPr/>
          <a:lstStyle/>
          <a:p>
            <a:pPr algn="r"/>
            <a:r>
              <a:rPr lang="ar-EG" dirty="0">
                <a:latin typeface="+mj-lt"/>
              </a:rPr>
              <a:t>متجر الحلويات</a:t>
            </a:r>
            <a:endParaRPr lang="en-AU" dirty="0">
              <a:latin typeface="+mj-lt"/>
            </a:endParaRPr>
          </a:p>
        </p:txBody>
      </p:sp>
      <p:sp>
        <p:nvSpPr>
          <p:cNvPr id="13" name="Text Placeholder 12">
            <a:extLst>
              <a:ext uri="{FF2B5EF4-FFF2-40B4-BE49-F238E27FC236}">
                <a16:creationId xmlns:a16="http://schemas.microsoft.com/office/drawing/2014/main" id="{AB7D3C79-B89E-DFCB-C11A-43A200ACF9EA}"/>
              </a:ext>
            </a:extLst>
          </p:cNvPr>
          <p:cNvSpPr>
            <a:spLocks noGrp="1"/>
          </p:cNvSpPr>
          <p:nvPr>
            <p:ph type="body" sz="quarter" idx="18"/>
          </p:nvPr>
        </p:nvSpPr>
        <p:spPr/>
        <p:txBody>
          <a:bodyPr/>
          <a:lstStyle/>
          <a:p>
            <a:r>
              <a:rPr lang="en-AU" dirty="0">
                <a:latin typeface="+mj-lt"/>
              </a:rPr>
              <a:t>the sweets and pastries shop (f)</a:t>
            </a:r>
          </a:p>
        </p:txBody>
      </p:sp>
      <p:pic>
        <p:nvPicPr>
          <p:cNvPr id="4" name="Picture 3" descr="The sweets and pastries shop">
            <a:extLst>
              <a:ext uri="{FF2B5EF4-FFF2-40B4-BE49-F238E27FC236}">
                <a16:creationId xmlns:a16="http://schemas.microsoft.com/office/drawing/2014/main" id="{DF7CF1E7-05BE-761C-CFEE-0218B324EB2E}"/>
              </a:ext>
            </a:extLst>
          </p:cNvPr>
          <p:cNvPicPr>
            <a:picLocks noChangeAspect="1"/>
          </p:cNvPicPr>
          <p:nvPr/>
        </p:nvPicPr>
        <p:blipFill>
          <a:blip r:embed="rId3"/>
          <a:stretch>
            <a:fillRect/>
          </a:stretch>
        </p:blipFill>
        <p:spPr>
          <a:xfrm>
            <a:off x="3645462" y="1437755"/>
            <a:ext cx="4685924" cy="4722893"/>
          </a:xfrm>
          <a:prstGeom prst="rect">
            <a:avLst/>
          </a:prstGeom>
        </p:spPr>
      </p:pic>
    </p:spTree>
    <p:extLst>
      <p:ext uri="{BB962C8B-B14F-4D97-AF65-F5344CB8AC3E}">
        <p14:creationId xmlns:p14="http://schemas.microsoft.com/office/powerpoint/2010/main" val="196091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62F41-A593-A087-9F66-6D51F01EB85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197772-105B-9CE0-8CF1-DF60585EC1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
        <p:nvSpPr>
          <p:cNvPr id="11" name="Title 10">
            <a:extLst>
              <a:ext uri="{FF2B5EF4-FFF2-40B4-BE49-F238E27FC236}">
                <a16:creationId xmlns:a16="http://schemas.microsoft.com/office/drawing/2014/main" id="{70B04877-C81E-C996-5ECB-B138767AF0FA}"/>
              </a:ext>
            </a:extLst>
          </p:cNvPr>
          <p:cNvSpPr>
            <a:spLocks noGrp="1"/>
          </p:cNvSpPr>
          <p:nvPr>
            <p:ph type="title"/>
          </p:nvPr>
        </p:nvSpPr>
        <p:spPr/>
        <p:txBody>
          <a:bodyPr/>
          <a:lstStyle/>
          <a:p>
            <a:pPr algn="r"/>
            <a:r>
              <a:rPr lang="ar-EG" dirty="0">
                <a:latin typeface="+mj-lt"/>
              </a:rPr>
              <a:t>متجر العطور</a:t>
            </a:r>
            <a:endParaRPr lang="en-AU" dirty="0">
              <a:latin typeface="+mj-lt"/>
            </a:endParaRPr>
          </a:p>
        </p:txBody>
      </p:sp>
      <p:sp>
        <p:nvSpPr>
          <p:cNvPr id="13" name="Text Placeholder 12">
            <a:extLst>
              <a:ext uri="{FF2B5EF4-FFF2-40B4-BE49-F238E27FC236}">
                <a16:creationId xmlns:a16="http://schemas.microsoft.com/office/drawing/2014/main" id="{0202CDD9-AE5B-7F61-355A-6AB205F1E210}"/>
              </a:ext>
            </a:extLst>
          </p:cNvPr>
          <p:cNvSpPr>
            <a:spLocks noGrp="1"/>
          </p:cNvSpPr>
          <p:nvPr>
            <p:ph type="body" sz="quarter" idx="18"/>
          </p:nvPr>
        </p:nvSpPr>
        <p:spPr/>
        <p:txBody>
          <a:bodyPr/>
          <a:lstStyle/>
          <a:p>
            <a:r>
              <a:rPr lang="en-AU" dirty="0">
                <a:latin typeface="+mj-lt"/>
              </a:rPr>
              <a:t>the perfume shop (m)</a:t>
            </a:r>
          </a:p>
        </p:txBody>
      </p:sp>
      <p:pic>
        <p:nvPicPr>
          <p:cNvPr id="4" name="Picture 3" descr="The perfume shop">
            <a:extLst>
              <a:ext uri="{FF2B5EF4-FFF2-40B4-BE49-F238E27FC236}">
                <a16:creationId xmlns:a16="http://schemas.microsoft.com/office/drawing/2014/main" id="{0C6AB4A3-EB7C-5DC7-C89A-490B963FD60F}"/>
              </a:ext>
            </a:extLst>
          </p:cNvPr>
          <p:cNvPicPr>
            <a:picLocks noChangeAspect="1"/>
          </p:cNvPicPr>
          <p:nvPr/>
        </p:nvPicPr>
        <p:blipFill>
          <a:blip r:embed="rId3"/>
          <a:stretch>
            <a:fillRect/>
          </a:stretch>
        </p:blipFill>
        <p:spPr>
          <a:xfrm>
            <a:off x="2653269" y="1415862"/>
            <a:ext cx="6885462" cy="4599489"/>
          </a:xfrm>
          <a:prstGeom prst="rect">
            <a:avLst/>
          </a:prstGeom>
        </p:spPr>
      </p:pic>
    </p:spTree>
    <p:extLst>
      <p:ext uri="{BB962C8B-B14F-4D97-AF65-F5344CB8AC3E}">
        <p14:creationId xmlns:p14="http://schemas.microsoft.com/office/powerpoint/2010/main" val="85630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0BC6B-666B-1366-800E-6B2617EDEBA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7D0BE2-150A-F05B-3C93-6D0E7A2B71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
        <p:nvSpPr>
          <p:cNvPr id="11" name="Title 10">
            <a:extLst>
              <a:ext uri="{FF2B5EF4-FFF2-40B4-BE49-F238E27FC236}">
                <a16:creationId xmlns:a16="http://schemas.microsoft.com/office/drawing/2014/main" id="{CE1F3B99-6F15-CA0B-77D3-1CBA0D9363DC}"/>
              </a:ext>
            </a:extLst>
          </p:cNvPr>
          <p:cNvSpPr>
            <a:spLocks noGrp="1"/>
          </p:cNvSpPr>
          <p:nvPr>
            <p:ph type="title"/>
          </p:nvPr>
        </p:nvSpPr>
        <p:spPr/>
        <p:txBody>
          <a:bodyPr/>
          <a:lstStyle/>
          <a:p>
            <a:pPr algn="r"/>
            <a:r>
              <a:rPr lang="ar-AE" dirty="0"/>
              <a:t>محل الجزارة</a:t>
            </a:r>
            <a:endParaRPr lang="en-AU" dirty="0">
              <a:latin typeface="+mj-lt"/>
            </a:endParaRPr>
          </a:p>
        </p:txBody>
      </p:sp>
      <p:sp>
        <p:nvSpPr>
          <p:cNvPr id="13" name="Text Placeholder 12">
            <a:extLst>
              <a:ext uri="{FF2B5EF4-FFF2-40B4-BE49-F238E27FC236}">
                <a16:creationId xmlns:a16="http://schemas.microsoft.com/office/drawing/2014/main" id="{1AA28542-A16A-B274-65AE-C741E334BF5E}"/>
              </a:ext>
            </a:extLst>
          </p:cNvPr>
          <p:cNvSpPr>
            <a:spLocks noGrp="1"/>
          </p:cNvSpPr>
          <p:nvPr>
            <p:ph type="body" sz="quarter" idx="18"/>
          </p:nvPr>
        </p:nvSpPr>
        <p:spPr/>
        <p:txBody>
          <a:bodyPr/>
          <a:lstStyle/>
          <a:p>
            <a:r>
              <a:rPr lang="en-AU" dirty="0">
                <a:latin typeface="+mj-lt"/>
              </a:rPr>
              <a:t>the butcher shop (m)</a:t>
            </a:r>
          </a:p>
        </p:txBody>
      </p:sp>
      <p:pic>
        <p:nvPicPr>
          <p:cNvPr id="4" name="Picture 3" descr="The butcher shop">
            <a:extLst>
              <a:ext uri="{FF2B5EF4-FFF2-40B4-BE49-F238E27FC236}">
                <a16:creationId xmlns:a16="http://schemas.microsoft.com/office/drawing/2014/main" id="{C5163FC2-C4A3-F9AD-8CFA-4BD88682A0A9}"/>
              </a:ext>
            </a:extLst>
          </p:cNvPr>
          <p:cNvPicPr>
            <a:picLocks noChangeAspect="1"/>
          </p:cNvPicPr>
          <p:nvPr/>
        </p:nvPicPr>
        <p:blipFill>
          <a:blip r:embed="rId3"/>
          <a:stretch>
            <a:fillRect/>
          </a:stretch>
        </p:blipFill>
        <p:spPr>
          <a:xfrm>
            <a:off x="2641989" y="1456204"/>
            <a:ext cx="6908022" cy="4571620"/>
          </a:xfrm>
          <a:prstGeom prst="rect">
            <a:avLst/>
          </a:prstGeom>
        </p:spPr>
      </p:pic>
    </p:spTree>
    <p:extLst>
      <p:ext uri="{BB962C8B-B14F-4D97-AF65-F5344CB8AC3E}">
        <p14:creationId xmlns:p14="http://schemas.microsoft.com/office/powerpoint/2010/main" val="102765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D5174-04B3-F7D5-4C03-70F1E20D289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4C1306-76AD-99F1-05AB-35CA8E4CE3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
        <p:nvSpPr>
          <p:cNvPr id="11" name="Title 10">
            <a:extLst>
              <a:ext uri="{FF2B5EF4-FFF2-40B4-BE49-F238E27FC236}">
                <a16:creationId xmlns:a16="http://schemas.microsoft.com/office/drawing/2014/main" id="{2AF32613-E5FA-6937-FCF3-4AF2AA50CE9D}"/>
              </a:ext>
            </a:extLst>
          </p:cNvPr>
          <p:cNvSpPr>
            <a:spLocks noGrp="1"/>
          </p:cNvSpPr>
          <p:nvPr>
            <p:ph type="title"/>
          </p:nvPr>
        </p:nvSpPr>
        <p:spPr/>
        <p:txBody>
          <a:bodyPr/>
          <a:lstStyle/>
          <a:p>
            <a:pPr algn="r"/>
            <a:r>
              <a:rPr lang="ar-EG" dirty="0">
                <a:latin typeface="+mj-lt"/>
              </a:rPr>
              <a:t>الحديقة</a:t>
            </a:r>
            <a:endParaRPr lang="en-AU" dirty="0">
              <a:latin typeface="+mj-lt"/>
            </a:endParaRPr>
          </a:p>
        </p:txBody>
      </p:sp>
      <p:sp>
        <p:nvSpPr>
          <p:cNvPr id="13" name="Text Placeholder 12">
            <a:extLst>
              <a:ext uri="{FF2B5EF4-FFF2-40B4-BE49-F238E27FC236}">
                <a16:creationId xmlns:a16="http://schemas.microsoft.com/office/drawing/2014/main" id="{53C7774E-9DF4-074A-0C96-D0439811CF43}"/>
              </a:ext>
            </a:extLst>
          </p:cNvPr>
          <p:cNvSpPr>
            <a:spLocks noGrp="1"/>
          </p:cNvSpPr>
          <p:nvPr>
            <p:ph type="body" sz="quarter" idx="18"/>
          </p:nvPr>
        </p:nvSpPr>
        <p:spPr/>
        <p:txBody>
          <a:bodyPr/>
          <a:lstStyle/>
          <a:p>
            <a:r>
              <a:rPr lang="en-AU" dirty="0">
                <a:latin typeface="+mj-lt"/>
              </a:rPr>
              <a:t>the park/public garden (f)</a:t>
            </a:r>
          </a:p>
        </p:txBody>
      </p:sp>
      <p:pic>
        <p:nvPicPr>
          <p:cNvPr id="4" name="Picture 3" descr="The park or public garden">
            <a:extLst>
              <a:ext uri="{FF2B5EF4-FFF2-40B4-BE49-F238E27FC236}">
                <a16:creationId xmlns:a16="http://schemas.microsoft.com/office/drawing/2014/main" id="{2FCC4D01-EB39-3931-828F-BEA2159173B6}"/>
              </a:ext>
            </a:extLst>
          </p:cNvPr>
          <p:cNvPicPr>
            <a:picLocks noChangeAspect="1"/>
          </p:cNvPicPr>
          <p:nvPr/>
        </p:nvPicPr>
        <p:blipFill>
          <a:blip r:embed="rId3"/>
          <a:stretch>
            <a:fillRect/>
          </a:stretch>
        </p:blipFill>
        <p:spPr>
          <a:xfrm>
            <a:off x="2575706" y="1415862"/>
            <a:ext cx="7040588" cy="4666116"/>
          </a:xfrm>
          <a:prstGeom prst="rect">
            <a:avLst/>
          </a:prstGeom>
        </p:spPr>
      </p:pic>
    </p:spTree>
    <p:extLst>
      <p:ext uri="{BB962C8B-B14F-4D97-AF65-F5344CB8AC3E}">
        <p14:creationId xmlns:p14="http://schemas.microsoft.com/office/powerpoint/2010/main" val="223355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6476F-833A-43D5-CD82-CF004192E28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B8E420-2397-84CD-EA37-3F0E0425D5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
        <p:nvSpPr>
          <p:cNvPr id="11" name="Title 10">
            <a:extLst>
              <a:ext uri="{FF2B5EF4-FFF2-40B4-BE49-F238E27FC236}">
                <a16:creationId xmlns:a16="http://schemas.microsoft.com/office/drawing/2014/main" id="{4CE4A149-6E91-D240-5D1C-E2A6980794A6}"/>
              </a:ext>
            </a:extLst>
          </p:cNvPr>
          <p:cNvSpPr>
            <a:spLocks noGrp="1"/>
          </p:cNvSpPr>
          <p:nvPr>
            <p:ph type="title"/>
          </p:nvPr>
        </p:nvSpPr>
        <p:spPr/>
        <p:txBody>
          <a:bodyPr/>
          <a:lstStyle/>
          <a:p>
            <a:pPr algn="r"/>
            <a:r>
              <a:rPr lang="ar-EG" b="0" i="0" dirty="0">
                <a:effectLst/>
                <a:latin typeface="Roboto" panose="02000000000000000000" pitchFamily="2" charset="0"/>
              </a:rPr>
              <a:t>المركز التجاري</a:t>
            </a:r>
            <a:endParaRPr lang="en-AU" dirty="0">
              <a:latin typeface="+mj-lt"/>
            </a:endParaRPr>
          </a:p>
        </p:txBody>
      </p:sp>
      <p:sp>
        <p:nvSpPr>
          <p:cNvPr id="13" name="Text Placeholder 12">
            <a:extLst>
              <a:ext uri="{FF2B5EF4-FFF2-40B4-BE49-F238E27FC236}">
                <a16:creationId xmlns:a16="http://schemas.microsoft.com/office/drawing/2014/main" id="{67B9A109-74C9-4F58-BDFD-7FD644E5BEA9}"/>
              </a:ext>
            </a:extLst>
          </p:cNvPr>
          <p:cNvSpPr>
            <a:spLocks noGrp="1"/>
          </p:cNvSpPr>
          <p:nvPr>
            <p:ph type="body" sz="quarter" idx="18"/>
          </p:nvPr>
        </p:nvSpPr>
        <p:spPr/>
        <p:txBody>
          <a:bodyPr/>
          <a:lstStyle/>
          <a:p>
            <a:r>
              <a:rPr lang="en-AU" dirty="0">
                <a:latin typeface="+mj-lt"/>
              </a:rPr>
              <a:t>the mall (m)</a:t>
            </a:r>
          </a:p>
        </p:txBody>
      </p:sp>
      <p:pic>
        <p:nvPicPr>
          <p:cNvPr id="4" name="Picture 3" descr="The shopping mall">
            <a:extLst>
              <a:ext uri="{FF2B5EF4-FFF2-40B4-BE49-F238E27FC236}">
                <a16:creationId xmlns:a16="http://schemas.microsoft.com/office/drawing/2014/main" id="{D99B377C-D087-4FD8-6E90-F934E2FCFA01}"/>
              </a:ext>
            </a:extLst>
          </p:cNvPr>
          <p:cNvPicPr>
            <a:picLocks noChangeAspect="1"/>
          </p:cNvPicPr>
          <p:nvPr/>
        </p:nvPicPr>
        <p:blipFill>
          <a:blip r:embed="rId3"/>
          <a:stretch>
            <a:fillRect/>
          </a:stretch>
        </p:blipFill>
        <p:spPr>
          <a:xfrm>
            <a:off x="2522909" y="1415862"/>
            <a:ext cx="7146181" cy="4761014"/>
          </a:xfrm>
          <a:prstGeom prst="rect">
            <a:avLst/>
          </a:prstGeom>
        </p:spPr>
      </p:pic>
    </p:spTree>
    <p:extLst>
      <p:ext uri="{BB962C8B-B14F-4D97-AF65-F5344CB8AC3E}">
        <p14:creationId xmlns:p14="http://schemas.microsoft.com/office/powerpoint/2010/main" val="87530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student-facing-secondary-template-v1.6</Template>
  <TotalTime>15673</TotalTime>
  <Words>436</Words>
  <Application>Microsoft Macintosh PowerPoint</Application>
  <PresentationFormat>Widescreen</PresentationFormat>
  <Paragraphs>56</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Times New Roman</vt:lpstr>
      <vt:lpstr>Calibri</vt:lpstr>
      <vt:lpstr>Roboto</vt:lpstr>
      <vt:lpstr>Public Sans</vt:lpstr>
      <vt:lpstr>NSWG Corporate</vt:lpstr>
      <vt:lpstr>Places in my neighbourhood</vt:lpstr>
      <vt:lpstr>متجر الشاي</vt:lpstr>
      <vt:lpstr>الفرن</vt:lpstr>
      <vt:lpstr>السوق</vt:lpstr>
      <vt:lpstr>متجر الحلويات</vt:lpstr>
      <vt:lpstr>متجر العطور</vt:lpstr>
      <vt:lpstr>محل الجزارة</vt:lpstr>
      <vt:lpstr>الحديقة</vt:lpstr>
      <vt:lpstr>المركز التجاري</vt:lpstr>
      <vt:lpstr>الملعب</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Places in my neighbourhood – Arabic, Stage 4</dc:title>
  <dc:subject/>
  <dc:creator>NSW Department of Education</dc:creator>
  <cp:keywords/>
  <dc:description/>
  <dcterms:created xsi:type="dcterms:W3CDTF">2024-12-09T00:52:44Z</dcterms:created>
  <dcterms:modified xsi:type="dcterms:W3CDTF">2025-06-26T00:02:52Z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ies>
</file>