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71" r:id="rId2"/>
    <p:sldId id="26421" r:id="rId3"/>
    <p:sldId id="26422" r:id="rId4"/>
    <p:sldId id="26423" r:id="rId5"/>
    <p:sldId id="26424" r:id="rId6"/>
    <p:sldId id="26436" r:id="rId7"/>
    <p:sldId id="26425" r:id="rId8"/>
    <p:sldId id="26426" r:id="rId9"/>
    <p:sldId id="26427" r:id="rId10"/>
    <p:sldId id="26428" r:id="rId11"/>
    <p:sldId id="26429" r:id="rId12"/>
    <p:sldId id="26430" r:id="rId13"/>
    <p:sldId id="26431" r:id="rId14"/>
    <p:sldId id="26432" r:id="rId15"/>
    <p:sldId id="26433" r:id="rId16"/>
    <p:sldId id="26434" r:id="rId17"/>
    <p:sldId id="26435" r:id="rId18"/>
    <p:sldId id="361" r:id="rId19"/>
  </p:sldIdLst>
  <p:sldSz cx="12192000" cy="6858000"/>
  <p:notesSz cx="6858000" cy="9144000"/>
  <p:embeddedFontLst>
    <p:embeddedFont>
      <p:font typeface="Public Sans" pitchFamily="2" charset="77"/>
      <p:regular r:id="rId22"/>
      <p:bold r:id="rId23"/>
      <p:italic r:id="rId24"/>
      <p:boldItalic r:id="rId25"/>
    </p:embeddedFont>
    <p:embeddedFont>
      <p:font typeface="Roboto" pitchFamily="2"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421"/>
            <p14:sldId id="26422"/>
            <p14:sldId id="26423"/>
            <p14:sldId id="26424"/>
            <p14:sldId id="26436"/>
            <p14:sldId id="26425"/>
            <p14:sldId id="26426"/>
            <p14:sldId id="26427"/>
            <p14:sldId id="26428"/>
            <p14:sldId id="26429"/>
            <p14:sldId id="26430"/>
            <p14:sldId id="26431"/>
            <p14:sldId id="26432"/>
            <p14:sldId id="26433"/>
            <p14:sldId id="26434"/>
            <p14:sldId id="26435"/>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531" autoAdjust="0"/>
  </p:normalViewPr>
  <p:slideViewPr>
    <p:cSldViewPr snapToGrid="0">
      <p:cViewPr varScale="1">
        <p:scale>
          <a:sx n="105" d="100"/>
          <a:sy n="105" d="100"/>
        </p:scale>
        <p:origin x="1328" y="200"/>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56EC6-6576-BDDE-0D0D-3D0CCAC7B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D8304-DCEA-DBEB-CCAD-349378A54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228E6-75E0-5E8E-CDA6-0AD4E5D364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2A0B1F2-AFAB-73A1-82FF-57A1973D669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35780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261B-F576-9FC9-FC5D-52C58BAA0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17302-DF7F-B590-6CCC-82DF0904D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B1BFE-2560-F06D-37C1-A34ADA06980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05BF74F-2275-D118-DCDC-D9A2ACF157C1}"/>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35631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5F47-CF20-7EE6-146C-D15BFDC5E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115DF-3FB6-B176-59BF-ABC251BBF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57D97-4521-FE2B-36C4-6E81D1C9B2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AE8A264-D3EE-4F69-F4FE-91F6E2899EFC}"/>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005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06D0-3351-13A3-BC75-80C30A0E5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10AD6-C891-29A7-97CD-A7A3C52FE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19C2C-5DA1-ADBC-83A4-1C074B6BC06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21C5DFA-6BD4-1FD2-9C81-4432C2EA07B8}"/>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396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67C4-A94F-9FAB-D566-C3296F49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F1C1F-1CCB-2495-25D0-D49A80827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7260C-BE0A-DFB9-8DCF-AF1DE61788C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1D1A561-C5F1-B4F5-23DF-AC103058C5FB}"/>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70686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AE0F-A95A-0286-1D44-CC7FB9579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1DC81-71CE-986D-C385-023A5FDD9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2CFCB-B20D-5C88-9A32-B75FB40F50E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BF1742-BCD1-B235-A029-9DBA68B28158}"/>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3254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AE84-4AF6-0877-FA20-FA6FD39D7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59320-F49F-DA2A-4958-241CE9B0B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D893A-BB72-376F-28BF-5E6CB58207E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0F1F7C-5301-DD7E-6BC3-3D960C63D902}"/>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3954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2893-ACC8-3C93-9115-83DBAF5FC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8F49E-8906-0DDC-21A0-A380D4245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97D67-DD68-C2DD-D494-AFCA5A2B73D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ACDBD88-F165-44E4-0242-C674E7586C6B}"/>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5047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28128-93AA-845A-9383-E82F639D5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0C817-02A8-EAD7-3C39-1AAF573D6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311D8-4F9B-EADC-724C-0C0272920D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C374EA-A8D0-481D-D525-7A9DC5486585}"/>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14799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C6F7-DCE7-59B5-4FF3-57509D46A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C8D06-BDCF-4315-59A2-75AEAB0FE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DD53C-9700-0047-52F5-5E5EB567341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07E59C6-B0EE-2538-9DEB-9AEBEBAE745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5735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3BD8C-DE2B-14DC-3707-5620E21FF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0AC83-A24B-2C52-641F-9248BC326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114F2-DE1A-7108-EDCD-989CF54597EC}"/>
              </a:ext>
            </a:extLst>
          </p:cNvPr>
          <p:cNvSpPr>
            <a:spLocks noGrp="1"/>
          </p:cNvSpPr>
          <p:nvPr>
            <p:ph type="body" idx="1"/>
          </p:nvPr>
        </p:nvSpPr>
        <p:spPr/>
        <p:txBody>
          <a:bodyPr/>
          <a:lstStyle/>
          <a:p>
            <a:r>
              <a:rPr lang="ar-EG" b="0" i="0" dirty="0">
                <a:solidFill>
                  <a:srgbClr val="000000"/>
                </a:solidFill>
                <a:effectLst/>
                <a:latin typeface="Roboto" panose="02000000000000000000" pitchFamily="2" charset="0"/>
              </a:rPr>
              <a:t>مشربية</a:t>
            </a:r>
            <a:r>
              <a:rPr lang="en-AU" b="0" i="0" dirty="0">
                <a:solidFill>
                  <a:srgbClr val="000000"/>
                </a:solidFill>
                <a:effectLst/>
                <a:latin typeface="Roboto" panose="02000000000000000000" pitchFamily="2" charset="0"/>
              </a:rPr>
              <a:t> (</a:t>
            </a:r>
            <a:r>
              <a:rPr lang="en-AU" b="0" i="1" dirty="0" err="1">
                <a:solidFill>
                  <a:srgbClr val="000000"/>
                </a:solidFill>
                <a:effectLst/>
                <a:latin typeface="Roboto" panose="02000000000000000000" pitchFamily="2" charset="0"/>
              </a:rPr>
              <a:t>mashrabiyya</a:t>
            </a:r>
            <a:r>
              <a:rPr lang="en-AU" b="0" i="0" dirty="0">
                <a:solidFill>
                  <a:srgbClr val="000000"/>
                </a:solidFill>
                <a:effectLst/>
                <a:latin typeface="Roboto" panose="02000000000000000000" pitchFamily="2" charset="0"/>
              </a:rPr>
              <a:t>) refers to a type of architectural feature commonly found in traditional Arab and Islamic architecture. It is a projecting window or balcony that is typically made of wood and features intricate latticework. The design allows for ventilation and provides privacy while also letting in light. </a:t>
            </a:r>
            <a:r>
              <a:rPr lang="en-AU" b="0" i="1" dirty="0" err="1">
                <a:solidFill>
                  <a:srgbClr val="000000"/>
                </a:solidFill>
                <a:effectLst/>
                <a:latin typeface="Roboto" panose="02000000000000000000" pitchFamily="2" charset="0"/>
              </a:rPr>
              <a:t>Mashrabiyyas</a:t>
            </a:r>
            <a:r>
              <a:rPr lang="en-AU" b="0" i="0" dirty="0">
                <a:solidFill>
                  <a:srgbClr val="000000"/>
                </a:solidFill>
                <a:effectLst/>
                <a:latin typeface="Roboto" panose="02000000000000000000" pitchFamily="2" charset="0"/>
              </a:rPr>
              <a:t> are often seen in historical buildings and homes in the Middle East and North Africa.</a:t>
            </a:r>
            <a:endParaRPr lang="en-AU" dirty="0"/>
          </a:p>
        </p:txBody>
      </p:sp>
      <p:sp>
        <p:nvSpPr>
          <p:cNvPr id="4" name="Slide Number Placeholder 3">
            <a:extLst>
              <a:ext uri="{FF2B5EF4-FFF2-40B4-BE49-F238E27FC236}">
                <a16:creationId xmlns:a16="http://schemas.microsoft.com/office/drawing/2014/main" id="{FDDFCED4-6B64-3ADD-80DE-57CACE2E2798}"/>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52910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93F3-194F-4044-71DE-7D37E3332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D709E-67FA-9E56-1605-CC7D052E3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3311C-B73D-F460-BDA8-088CB37913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A918BF-A330-3A5A-3EDF-ED5999F6DA73}"/>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74030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07B5D-24DE-D39A-28CA-38B5DB890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8891F-4712-6F03-CA04-22BB373BD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998D3-A932-A1BF-0AB1-272E4E6E17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DC851C0-1844-8DFB-20BA-DD6E7D98E491}"/>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954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BA6E7-4BBC-D8DC-5824-313F8CB31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21879-C032-10DF-BBB9-967BA8A60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69403-C170-7EE4-D589-9ADE3557546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DAA616C-76EE-812B-2448-C28580668D5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1940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C961-CC48-A9E3-AD64-E14CDFB50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1BFD5-7FD0-1098-ED33-5DC9D2467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B27DF-49F3-59C5-24A8-FC49227B1B3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955A14-5945-A023-B3B2-8A772F978B5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3303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FA40-8C69-354F-B17E-B89B6043B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179B5-8F01-2C15-871B-EE4B89226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D9351-82C2-59BA-5A15-2C9A8416519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C054FA-5898-80B4-53AC-787C3B700DB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24959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Rooms and features of the house</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1767018"/>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ar-AE" dirty="0"/>
              <a:t>ما هذا؟</a:t>
            </a:r>
            <a:r>
              <a:rPr lang="en-AU" dirty="0"/>
              <a:t> (m)</a:t>
            </a:r>
          </a:p>
          <a:p>
            <a:pPr algn="r"/>
            <a:r>
              <a:rPr lang="ar-AE" dirty="0"/>
              <a:t>ما هذه؟</a:t>
            </a:r>
            <a:r>
              <a:rPr lang="en-AU" dirty="0"/>
              <a:t> (f)</a:t>
            </a: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638F-001F-7539-0A42-41A42017A8B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9309A68-2673-B690-0DBB-B9B5F3E7B8DF}"/>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المطبخ</a:t>
            </a:r>
            <a:endParaRPr lang="en-AU" dirty="0">
              <a:latin typeface="+mj-lt"/>
            </a:endParaRPr>
          </a:p>
        </p:txBody>
      </p:sp>
      <p:sp>
        <p:nvSpPr>
          <p:cNvPr id="13" name="Text Placeholder 12">
            <a:extLst>
              <a:ext uri="{FF2B5EF4-FFF2-40B4-BE49-F238E27FC236}">
                <a16:creationId xmlns:a16="http://schemas.microsoft.com/office/drawing/2014/main" id="{6A20CFEB-2E7B-5A3F-CCD3-D77EF0367172}"/>
              </a:ext>
            </a:extLst>
          </p:cNvPr>
          <p:cNvSpPr>
            <a:spLocks noGrp="1"/>
          </p:cNvSpPr>
          <p:nvPr>
            <p:ph type="body" sz="quarter" idx="18"/>
          </p:nvPr>
        </p:nvSpPr>
        <p:spPr>
          <a:xfrm>
            <a:off x="360000" y="982520"/>
            <a:ext cx="11483998" cy="356423"/>
          </a:xfrm>
        </p:spPr>
        <p:txBody>
          <a:bodyPr/>
          <a:lstStyle/>
          <a:p>
            <a:r>
              <a:rPr lang="en-AU" dirty="0">
                <a:latin typeface="+mj-lt"/>
              </a:rPr>
              <a:t>kitchen (m)</a:t>
            </a:r>
          </a:p>
        </p:txBody>
      </p:sp>
      <p:sp>
        <p:nvSpPr>
          <p:cNvPr id="3" name="Slide Number Placeholder 2">
            <a:extLst>
              <a:ext uri="{FF2B5EF4-FFF2-40B4-BE49-F238E27FC236}">
                <a16:creationId xmlns:a16="http://schemas.microsoft.com/office/drawing/2014/main" id="{3DCA5E6C-DF8A-D86E-058C-B8E2E3F4FE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pic>
        <p:nvPicPr>
          <p:cNvPr id="4" name="Picture 3" descr="The kitchen">
            <a:extLst>
              <a:ext uri="{FF2B5EF4-FFF2-40B4-BE49-F238E27FC236}">
                <a16:creationId xmlns:a16="http://schemas.microsoft.com/office/drawing/2014/main" id="{E552CDD2-6D05-062D-5015-4275837B7844}"/>
              </a:ext>
            </a:extLst>
          </p:cNvPr>
          <p:cNvPicPr>
            <a:picLocks noChangeAspect="1"/>
          </p:cNvPicPr>
          <p:nvPr/>
        </p:nvPicPr>
        <p:blipFill>
          <a:blip r:embed="rId3"/>
          <a:stretch>
            <a:fillRect/>
          </a:stretch>
        </p:blipFill>
        <p:spPr>
          <a:xfrm>
            <a:off x="2272440" y="1626658"/>
            <a:ext cx="7647119" cy="4565703"/>
          </a:xfrm>
          <a:prstGeom prst="rect">
            <a:avLst/>
          </a:prstGeom>
        </p:spPr>
      </p:pic>
    </p:spTree>
    <p:extLst>
      <p:ext uri="{BB962C8B-B14F-4D97-AF65-F5344CB8AC3E}">
        <p14:creationId xmlns:p14="http://schemas.microsoft.com/office/powerpoint/2010/main" val="2163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5B4D-2EC4-3705-58BA-74F121C6E87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9AD29C8-6644-FF4A-36C7-E9236C54BEC8}"/>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غرفة الغسيل</a:t>
            </a:r>
            <a:endParaRPr lang="en-AU" dirty="0">
              <a:latin typeface="+mj-lt"/>
            </a:endParaRPr>
          </a:p>
        </p:txBody>
      </p:sp>
      <p:sp>
        <p:nvSpPr>
          <p:cNvPr id="13" name="Text Placeholder 12">
            <a:extLst>
              <a:ext uri="{FF2B5EF4-FFF2-40B4-BE49-F238E27FC236}">
                <a16:creationId xmlns:a16="http://schemas.microsoft.com/office/drawing/2014/main" id="{415D2545-3AFB-2053-365D-F9D82C6EC173}"/>
              </a:ext>
            </a:extLst>
          </p:cNvPr>
          <p:cNvSpPr>
            <a:spLocks noGrp="1"/>
          </p:cNvSpPr>
          <p:nvPr>
            <p:ph type="body" sz="quarter" idx="18"/>
          </p:nvPr>
        </p:nvSpPr>
        <p:spPr>
          <a:xfrm>
            <a:off x="360000" y="982520"/>
            <a:ext cx="11483998" cy="356423"/>
          </a:xfrm>
        </p:spPr>
        <p:txBody>
          <a:bodyPr/>
          <a:lstStyle/>
          <a:p>
            <a:r>
              <a:rPr lang="en-AU" dirty="0">
                <a:latin typeface="+mj-lt"/>
              </a:rPr>
              <a:t>laundry room (f)</a:t>
            </a:r>
          </a:p>
        </p:txBody>
      </p:sp>
      <p:sp>
        <p:nvSpPr>
          <p:cNvPr id="3" name="Slide Number Placeholder 2">
            <a:extLst>
              <a:ext uri="{FF2B5EF4-FFF2-40B4-BE49-F238E27FC236}">
                <a16:creationId xmlns:a16="http://schemas.microsoft.com/office/drawing/2014/main" id="{5FB55324-2EC7-5D17-F419-5F4385820F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pic>
        <p:nvPicPr>
          <p:cNvPr id="4" name="Picture 3" descr="The laundry room">
            <a:extLst>
              <a:ext uri="{FF2B5EF4-FFF2-40B4-BE49-F238E27FC236}">
                <a16:creationId xmlns:a16="http://schemas.microsoft.com/office/drawing/2014/main" id="{68ABF088-7965-86FB-8228-46A2BB6E7C29}"/>
              </a:ext>
            </a:extLst>
          </p:cNvPr>
          <p:cNvPicPr>
            <a:picLocks noChangeAspect="1"/>
          </p:cNvPicPr>
          <p:nvPr/>
        </p:nvPicPr>
        <p:blipFill>
          <a:blip r:embed="rId3"/>
          <a:stretch>
            <a:fillRect/>
          </a:stretch>
        </p:blipFill>
        <p:spPr>
          <a:xfrm>
            <a:off x="3295550" y="1558637"/>
            <a:ext cx="5600899" cy="4826862"/>
          </a:xfrm>
          <a:prstGeom prst="rect">
            <a:avLst/>
          </a:prstGeom>
        </p:spPr>
      </p:pic>
    </p:spTree>
    <p:extLst>
      <p:ext uri="{BB962C8B-B14F-4D97-AF65-F5344CB8AC3E}">
        <p14:creationId xmlns:p14="http://schemas.microsoft.com/office/powerpoint/2010/main" val="57118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61800-1384-E90E-29A5-BCAC468F930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70F1F2B-58A5-A8C5-0DCB-53CAC9CE6410}"/>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غرفة الألعاب</a:t>
            </a:r>
            <a:endParaRPr lang="en-AU" dirty="0">
              <a:latin typeface="+mj-lt"/>
            </a:endParaRPr>
          </a:p>
        </p:txBody>
      </p:sp>
      <p:sp>
        <p:nvSpPr>
          <p:cNvPr id="13" name="Text Placeholder 12">
            <a:extLst>
              <a:ext uri="{FF2B5EF4-FFF2-40B4-BE49-F238E27FC236}">
                <a16:creationId xmlns:a16="http://schemas.microsoft.com/office/drawing/2014/main" id="{ACD093C1-1C93-7EAA-8DAB-4B94B476CB79}"/>
              </a:ext>
            </a:extLst>
          </p:cNvPr>
          <p:cNvSpPr>
            <a:spLocks noGrp="1"/>
          </p:cNvSpPr>
          <p:nvPr>
            <p:ph type="body" sz="quarter" idx="18"/>
          </p:nvPr>
        </p:nvSpPr>
        <p:spPr>
          <a:xfrm>
            <a:off x="360000" y="982520"/>
            <a:ext cx="11483998" cy="356423"/>
          </a:xfrm>
        </p:spPr>
        <p:txBody>
          <a:bodyPr/>
          <a:lstStyle/>
          <a:p>
            <a:r>
              <a:rPr lang="en-AU" dirty="0">
                <a:latin typeface="+mj-lt"/>
              </a:rPr>
              <a:t>playroom (f)</a:t>
            </a:r>
          </a:p>
        </p:txBody>
      </p:sp>
      <p:sp>
        <p:nvSpPr>
          <p:cNvPr id="3" name="Slide Number Placeholder 2">
            <a:extLst>
              <a:ext uri="{FF2B5EF4-FFF2-40B4-BE49-F238E27FC236}">
                <a16:creationId xmlns:a16="http://schemas.microsoft.com/office/drawing/2014/main" id="{62602B9B-11D9-E83B-2FFF-6F642D9975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pic>
        <p:nvPicPr>
          <p:cNvPr id="4" name="Picture 3" descr="The playroom">
            <a:extLst>
              <a:ext uri="{FF2B5EF4-FFF2-40B4-BE49-F238E27FC236}">
                <a16:creationId xmlns:a16="http://schemas.microsoft.com/office/drawing/2014/main" id="{C041D2CB-1EBF-FAAE-75D2-16F4ABFEB3A9}"/>
              </a:ext>
            </a:extLst>
          </p:cNvPr>
          <p:cNvPicPr>
            <a:picLocks noChangeAspect="1"/>
          </p:cNvPicPr>
          <p:nvPr/>
        </p:nvPicPr>
        <p:blipFill>
          <a:blip r:embed="rId3"/>
          <a:stretch>
            <a:fillRect/>
          </a:stretch>
        </p:blipFill>
        <p:spPr>
          <a:xfrm>
            <a:off x="2204093" y="1614647"/>
            <a:ext cx="7783814" cy="4260833"/>
          </a:xfrm>
          <a:prstGeom prst="rect">
            <a:avLst/>
          </a:prstGeom>
        </p:spPr>
      </p:pic>
    </p:spTree>
    <p:extLst>
      <p:ext uri="{BB962C8B-B14F-4D97-AF65-F5344CB8AC3E}">
        <p14:creationId xmlns:p14="http://schemas.microsoft.com/office/powerpoint/2010/main" val="37682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1B1C3-1FD9-E07B-FEA5-53E39D9E62B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818710-DFCF-B283-0C31-8AA8696213CD}"/>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المكتب</a:t>
            </a:r>
            <a:endParaRPr lang="en-AU" dirty="0">
              <a:latin typeface="+mj-lt"/>
            </a:endParaRPr>
          </a:p>
        </p:txBody>
      </p:sp>
      <p:sp>
        <p:nvSpPr>
          <p:cNvPr id="13" name="Text Placeholder 12">
            <a:extLst>
              <a:ext uri="{FF2B5EF4-FFF2-40B4-BE49-F238E27FC236}">
                <a16:creationId xmlns:a16="http://schemas.microsoft.com/office/drawing/2014/main" id="{9FE1CCAD-E7F7-FB37-B17F-0526B4913E96}"/>
              </a:ext>
            </a:extLst>
          </p:cNvPr>
          <p:cNvSpPr>
            <a:spLocks noGrp="1"/>
          </p:cNvSpPr>
          <p:nvPr>
            <p:ph type="body" sz="quarter" idx="18"/>
          </p:nvPr>
        </p:nvSpPr>
        <p:spPr>
          <a:xfrm>
            <a:off x="360000" y="982520"/>
            <a:ext cx="11483998" cy="356423"/>
          </a:xfrm>
        </p:spPr>
        <p:txBody>
          <a:bodyPr/>
          <a:lstStyle/>
          <a:p>
            <a:r>
              <a:rPr lang="en-AU" dirty="0">
                <a:latin typeface="+mj-lt"/>
              </a:rPr>
              <a:t>office (m)</a:t>
            </a:r>
          </a:p>
        </p:txBody>
      </p:sp>
      <p:sp>
        <p:nvSpPr>
          <p:cNvPr id="3" name="Slide Number Placeholder 2">
            <a:extLst>
              <a:ext uri="{FF2B5EF4-FFF2-40B4-BE49-F238E27FC236}">
                <a16:creationId xmlns:a16="http://schemas.microsoft.com/office/drawing/2014/main" id="{32B24292-BB72-9A1C-1B00-B69E30DDF6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pic>
        <p:nvPicPr>
          <p:cNvPr id="4" name="Picture 3" descr="The (home) office">
            <a:extLst>
              <a:ext uri="{FF2B5EF4-FFF2-40B4-BE49-F238E27FC236}">
                <a16:creationId xmlns:a16="http://schemas.microsoft.com/office/drawing/2014/main" id="{CBB8DA0C-FC46-AF08-5E88-AA238CDE75F1}"/>
              </a:ext>
            </a:extLst>
          </p:cNvPr>
          <p:cNvPicPr>
            <a:picLocks noChangeAspect="1"/>
          </p:cNvPicPr>
          <p:nvPr/>
        </p:nvPicPr>
        <p:blipFill>
          <a:blip r:embed="rId3"/>
          <a:stretch>
            <a:fillRect/>
          </a:stretch>
        </p:blipFill>
        <p:spPr>
          <a:xfrm>
            <a:off x="3886008" y="1831382"/>
            <a:ext cx="4419983" cy="4359018"/>
          </a:xfrm>
          <a:prstGeom prst="rect">
            <a:avLst/>
          </a:prstGeom>
        </p:spPr>
      </p:pic>
    </p:spTree>
    <p:extLst>
      <p:ext uri="{BB962C8B-B14F-4D97-AF65-F5344CB8AC3E}">
        <p14:creationId xmlns:p14="http://schemas.microsoft.com/office/powerpoint/2010/main" val="22924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A01FC-A133-7A90-A9DF-D2266DA79B7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C580A9F-AEF0-DE6F-5DF2-DAA80A03EF1D}"/>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القبو</a:t>
            </a:r>
            <a:endParaRPr lang="en-AU" dirty="0">
              <a:latin typeface="+mj-lt"/>
            </a:endParaRPr>
          </a:p>
        </p:txBody>
      </p:sp>
      <p:sp>
        <p:nvSpPr>
          <p:cNvPr id="13" name="Text Placeholder 12">
            <a:extLst>
              <a:ext uri="{FF2B5EF4-FFF2-40B4-BE49-F238E27FC236}">
                <a16:creationId xmlns:a16="http://schemas.microsoft.com/office/drawing/2014/main" id="{CC629B48-EC16-25D4-5DB3-142AC570A168}"/>
              </a:ext>
            </a:extLst>
          </p:cNvPr>
          <p:cNvSpPr>
            <a:spLocks noGrp="1"/>
          </p:cNvSpPr>
          <p:nvPr>
            <p:ph type="body" sz="quarter" idx="18"/>
          </p:nvPr>
        </p:nvSpPr>
        <p:spPr>
          <a:xfrm>
            <a:off x="360000" y="982520"/>
            <a:ext cx="11483998" cy="356423"/>
          </a:xfrm>
        </p:spPr>
        <p:txBody>
          <a:bodyPr/>
          <a:lstStyle/>
          <a:p>
            <a:r>
              <a:rPr lang="en-AU" dirty="0">
                <a:latin typeface="+mj-lt"/>
              </a:rPr>
              <a:t>basement (m)</a:t>
            </a:r>
          </a:p>
        </p:txBody>
      </p:sp>
      <p:sp>
        <p:nvSpPr>
          <p:cNvPr id="3" name="Slide Number Placeholder 2">
            <a:extLst>
              <a:ext uri="{FF2B5EF4-FFF2-40B4-BE49-F238E27FC236}">
                <a16:creationId xmlns:a16="http://schemas.microsoft.com/office/drawing/2014/main" id="{F5066BE1-6A42-F86B-85AE-B300CD4871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pic>
        <p:nvPicPr>
          <p:cNvPr id="4" name="Picture 3" descr="The basement">
            <a:extLst>
              <a:ext uri="{FF2B5EF4-FFF2-40B4-BE49-F238E27FC236}">
                <a16:creationId xmlns:a16="http://schemas.microsoft.com/office/drawing/2014/main" id="{89231DAA-6E7F-C863-9082-198E66972638}"/>
              </a:ext>
            </a:extLst>
          </p:cNvPr>
          <p:cNvPicPr>
            <a:picLocks noChangeAspect="1"/>
          </p:cNvPicPr>
          <p:nvPr/>
        </p:nvPicPr>
        <p:blipFill>
          <a:blip r:embed="rId3"/>
          <a:stretch>
            <a:fillRect/>
          </a:stretch>
        </p:blipFill>
        <p:spPr>
          <a:xfrm>
            <a:off x="3898880" y="1735282"/>
            <a:ext cx="4394239" cy="4669320"/>
          </a:xfrm>
          <a:prstGeom prst="rect">
            <a:avLst/>
          </a:prstGeom>
        </p:spPr>
      </p:pic>
    </p:spTree>
    <p:extLst>
      <p:ext uri="{BB962C8B-B14F-4D97-AF65-F5344CB8AC3E}">
        <p14:creationId xmlns:p14="http://schemas.microsoft.com/office/powerpoint/2010/main" val="416067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3F46-3768-83F9-1799-D1187470803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E8D06ED-0DFC-293D-8B59-8EAAD294F1A9}"/>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الحديقة</a:t>
            </a:r>
            <a:endParaRPr lang="en-AU" dirty="0">
              <a:latin typeface="+mj-lt"/>
            </a:endParaRPr>
          </a:p>
        </p:txBody>
      </p:sp>
      <p:sp>
        <p:nvSpPr>
          <p:cNvPr id="13" name="Text Placeholder 12">
            <a:extLst>
              <a:ext uri="{FF2B5EF4-FFF2-40B4-BE49-F238E27FC236}">
                <a16:creationId xmlns:a16="http://schemas.microsoft.com/office/drawing/2014/main" id="{CD28B2EC-EF99-7280-2F35-ACEC35241CE4}"/>
              </a:ext>
            </a:extLst>
          </p:cNvPr>
          <p:cNvSpPr>
            <a:spLocks noGrp="1"/>
          </p:cNvSpPr>
          <p:nvPr>
            <p:ph type="body" sz="quarter" idx="18"/>
          </p:nvPr>
        </p:nvSpPr>
        <p:spPr>
          <a:xfrm>
            <a:off x="360000" y="982520"/>
            <a:ext cx="11483998" cy="356423"/>
          </a:xfrm>
        </p:spPr>
        <p:txBody>
          <a:bodyPr/>
          <a:lstStyle/>
          <a:p>
            <a:r>
              <a:rPr lang="en-AU" dirty="0">
                <a:latin typeface="+mj-lt"/>
              </a:rPr>
              <a:t>garden (f)</a:t>
            </a:r>
          </a:p>
        </p:txBody>
      </p:sp>
      <p:sp>
        <p:nvSpPr>
          <p:cNvPr id="3" name="Slide Number Placeholder 2">
            <a:extLst>
              <a:ext uri="{FF2B5EF4-FFF2-40B4-BE49-F238E27FC236}">
                <a16:creationId xmlns:a16="http://schemas.microsoft.com/office/drawing/2014/main" id="{ACCD9A91-569C-68FD-C562-C791CF66A4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pic>
        <p:nvPicPr>
          <p:cNvPr id="6" name="Picture 5" descr="The garden">
            <a:extLst>
              <a:ext uri="{FF2B5EF4-FFF2-40B4-BE49-F238E27FC236}">
                <a16:creationId xmlns:a16="http://schemas.microsoft.com/office/drawing/2014/main" id="{D5D7033E-419E-BB67-D262-CB8920165B97}"/>
              </a:ext>
            </a:extLst>
          </p:cNvPr>
          <p:cNvPicPr>
            <a:picLocks noChangeAspect="1"/>
          </p:cNvPicPr>
          <p:nvPr/>
        </p:nvPicPr>
        <p:blipFill>
          <a:blip r:embed="rId3"/>
          <a:stretch>
            <a:fillRect/>
          </a:stretch>
        </p:blipFill>
        <p:spPr>
          <a:xfrm>
            <a:off x="3912094" y="1808018"/>
            <a:ext cx="4367812" cy="4551219"/>
          </a:xfrm>
          <a:prstGeom prst="rect">
            <a:avLst/>
          </a:prstGeom>
        </p:spPr>
      </p:pic>
    </p:spTree>
    <p:extLst>
      <p:ext uri="{BB962C8B-B14F-4D97-AF65-F5344CB8AC3E}">
        <p14:creationId xmlns:p14="http://schemas.microsoft.com/office/powerpoint/2010/main" val="25608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7D31-3628-23CB-1DC2-56FC2DD8D2A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9030FD6-A076-9107-4069-B08FD5B48EB2}"/>
              </a:ext>
            </a:extLst>
          </p:cNvPr>
          <p:cNvSpPr>
            <a:spLocks noGrp="1"/>
          </p:cNvSpPr>
          <p:nvPr>
            <p:ph type="title"/>
          </p:nvPr>
        </p:nvSpPr>
        <p:spPr>
          <a:xfrm>
            <a:off x="359999" y="360000"/>
            <a:ext cx="11483999" cy="545601"/>
          </a:xfrm>
        </p:spPr>
        <p:txBody>
          <a:bodyPr/>
          <a:lstStyle/>
          <a:p>
            <a:pPr algn="r"/>
            <a:r>
              <a:rPr lang="ar-AE" dirty="0"/>
              <a:t>المسبح</a:t>
            </a:r>
            <a:endParaRPr lang="en-AU" dirty="0">
              <a:latin typeface="+mj-lt"/>
            </a:endParaRPr>
          </a:p>
        </p:txBody>
      </p:sp>
      <p:sp>
        <p:nvSpPr>
          <p:cNvPr id="13" name="Text Placeholder 12">
            <a:extLst>
              <a:ext uri="{FF2B5EF4-FFF2-40B4-BE49-F238E27FC236}">
                <a16:creationId xmlns:a16="http://schemas.microsoft.com/office/drawing/2014/main" id="{08D84C36-68A5-7145-567B-B4D108E20CEE}"/>
              </a:ext>
            </a:extLst>
          </p:cNvPr>
          <p:cNvSpPr>
            <a:spLocks noGrp="1"/>
          </p:cNvSpPr>
          <p:nvPr>
            <p:ph type="body" sz="quarter" idx="18"/>
          </p:nvPr>
        </p:nvSpPr>
        <p:spPr>
          <a:xfrm>
            <a:off x="360000" y="982520"/>
            <a:ext cx="11483998" cy="356423"/>
          </a:xfrm>
        </p:spPr>
        <p:txBody>
          <a:bodyPr/>
          <a:lstStyle/>
          <a:p>
            <a:r>
              <a:rPr lang="en-AU" dirty="0">
                <a:latin typeface="+mj-lt"/>
              </a:rPr>
              <a:t>swimming pool (f)</a:t>
            </a:r>
          </a:p>
        </p:txBody>
      </p:sp>
      <p:sp>
        <p:nvSpPr>
          <p:cNvPr id="3" name="Slide Number Placeholder 2">
            <a:extLst>
              <a:ext uri="{FF2B5EF4-FFF2-40B4-BE49-F238E27FC236}">
                <a16:creationId xmlns:a16="http://schemas.microsoft.com/office/drawing/2014/main" id="{45E9C286-6131-45CD-EE4B-FEA87E6EFF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pic>
        <p:nvPicPr>
          <p:cNvPr id="4" name="Picture 3" descr="The swimming pool">
            <a:extLst>
              <a:ext uri="{FF2B5EF4-FFF2-40B4-BE49-F238E27FC236}">
                <a16:creationId xmlns:a16="http://schemas.microsoft.com/office/drawing/2014/main" id="{B1952F6A-2982-4881-5F71-F92D89B77F1F}"/>
              </a:ext>
            </a:extLst>
          </p:cNvPr>
          <p:cNvPicPr>
            <a:picLocks noChangeAspect="1"/>
          </p:cNvPicPr>
          <p:nvPr/>
        </p:nvPicPr>
        <p:blipFill>
          <a:blip r:embed="rId3"/>
          <a:stretch>
            <a:fillRect/>
          </a:stretch>
        </p:blipFill>
        <p:spPr>
          <a:xfrm>
            <a:off x="2067990" y="1759568"/>
            <a:ext cx="8308424" cy="4283059"/>
          </a:xfrm>
          <a:prstGeom prst="rect">
            <a:avLst/>
          </a:prstGeom>
        </p:spPr>
      </p:pic>
    </p:spTree>
    <p:extLst>
      <p:ext uri="{BB962C8B-B14F-4D97-AF65-F5344CB8AC3E}">
        <p14:creationId xmlns:p14="http://schemas.microsoft.com/office/powerpoint/2010/main" val="28228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3735F-FDC2-3AF8-5149-AF52024AB36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E595466-8DD5-D255-804B-4F1644C30BE3}"/>
              </a:ext>
            </a:extLst>
          </p:cNvPr>
          <p:cNvSpPr>
            <a:spLocks noGrp="1"/>
          </p:cNvSpPr>
          <p:nvPr>
            <p:ph type="title"/>
          </p:nvPr>
        </p:nvSpPr>
        <p:spPr>
          <a:xfrm>
            <a:off x="359999" y="360000"/>
            <a:ext cx="11483999" cy="545601"/>
          </a:xfrm>
        </p:spPr>
        <p:txBody>
          <a:bodyPr/>
          <a:lstStyle/>
          <a:p>
            <a:pPr algn="r"/>
            <a:r>
              <a:rPr lang="ar-AE"/>
              <a:t>السلّم</a:t>
            </a:r>
            <a:endParaRPr lang="en-AU" dirty="0">
              <a:latin typeface="+mj-lt"/>
            </a:endParaRPr>
          </a:p>
        </p:txBody>
      </p:sp>
      <p:sp>
        <p:nvSpPr>
          <p:cNvPr id="13" name="Text Placeholder 12">
            <a:extLst>
              <a:ext uri="{FF2B5EF4-FFF2-40B4-BE49-F238E27FC236}">
                <a16:creationId xmlns:a16="http://schemas.microsoft.com/office/drawing/2014/main" id="{67C6F35E-9497-6B78-988B-EE6411D0C61A}"/>
              </a:ext>
            </a:extLst>
          </p:cNvPr>
          <p:cNvSpPr>
            <a:spLocks noGrp="1"/>
          </p:cNvSpPr>
          <p:nvPr>
            <p:ph type="body" sz="quarter" idx="18"/>
          </p:nvPr>
        </p:nvSpPr>
        <p:spPr>
          <a:xfrm>
            <a:off x="360000" y="982520"/>
            <a:ext cx="11483998" cy="356423"/>
          </a:xfrm>
        </p:spPr>
        <p:txBody>
          <a:bodyPr/>
          <a:lstStyle/>
          <a:p>
            <a:r>
              <a:rPr lang="en-AU" dirty="0">
                <a:latin typeface="+mj-lt"/>
              </a:rPr>
              <a:t>stairs (m)</a:t>
            </a:r>
          </a:p>
        </p:txBody>
      </p:sp>
      <p:sp>
        <p:nvSpPr>
          <p:cNvPr id="3" name="Slide Number Placeholder 2">
            <a:extLst>
              <a:ext uri="{FF2B5EF4-FFF2-40B4-BE49-F238E27FC236}">
                <a16:creationId xmlns:a16="http://schemas.microsoft.com/office/drawing/2014/main" id="{C50E9274-4371-A906-2927-A9425EC72A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pic>
        <p:nvPicPr>
          <p:cNvPr id="4" name="Picture 3" descr="The stairs">
            <a:extLst>
              <a:ext uri="{FF2B5EF4-FFF2-40B4-BE49-F238E27FC236}">
                <a16:creationId xmlns:a16="http://schemas.microsoft.com/office/drawing/2014/main" id="{9DF8C81D-1BBF-5379-7244-275228372E71}"/>
              </a:ext>
            </a:extLst>
          </p:cNvPr>
          <p:cNvPicPr>
            <a:picLocks noChangeAspect="1"/>
          </p:cNvPicPr>
          <p:nvPr/>
        </p:nvPicPr>
        <p:blipFill>
          <a:blip r:embed="rId3"/>
          <a:stretch>
            <a:fillRect/>
          </a:stretch>
        </p:blipFill>
        <p:spPr>
          <a:xfrm>
            <a:off x="3969836" y="1652704"/>
            <a:ext cx="4252328" cy="4549534"/>
          </a:xfrm>
          <a:prstGeom prst="rect">
            <a:avLst/>
          </a:prstGeom>
        </p:spPr>
      </p:pic>
    </p:spTree>
    <p:extLst>
      <p:ext uri="{BB962C8B-B14F-4D97-AF65-F5344CB8AC3E}">
        <p14:creationId xmlns:p14="http://schemas.microsoft.com/office/powerpoint/2010/main" val="156604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2025</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409E-7267-7264-9786-9F7142E1B3B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B321CE-86B8-6B5F-B26B-E96A21D8171E}"/>
              </a:ext>
            </a:extLst>
          </p:cNvPr>
          <p:cNvSpPr>
            <a:spLocks noGrp="1"/>
          </p:cNvSpPr>
          <p:nvPr>
            <p:ph type="title"/>
          </p:nvPr>
        </p:nvSpPr>
        <p:spPr>
          <a:xfrm>
            <a:off x="360000" y="360000"/>
            <a:ext cx="11483998" cy="545601"/>
          </a:xfrm>
        </p:spPr>
        <p:txBody>
          <a:bodyPr/>
          <a:lstStyle/>
          <a:p>
            <a:pPr algn="r"/>
            <a:r>
              <a:rPr lang="ar-AE" dirty="0"/>
              <a:t>الساحة / الفناء</a:t>
            </a:r>
            <a:endParaRPr lang="en-AU" dirty="0">
              <a:latin typeface="+mj-lt"/>
            </a:endParaRPr>
          </a:p>
        </p:txBody>
      </p:sp>
      <p:sp>
        <p:nvSpPr>
          <p:cNvPr id="3" name="Text Placeholder 12">
            <a:extLst>
              <a:ext uri="{FF2B5EF4-FFF2-40B4-BE49-F238E27FC236}">
                <a16:creationId xmlns:a16="http://schemas.microsoft.com/office/drawing/2014/main" id="{28ACA894-335A-8F25-15C7-0C5D85B9FA11}"/>
              </a:ext>
            </a:extLst>
          </p:cNvPr>
          <p:cNvSpPr>
            <a:spLocks noGrp="1"/>
          </p:cNvSpPr>
          <p:nvPr>
            <p:ph type="body" sz="quarter" idx="18"/>
          </p:nvPr>
        </p:nvSpPr>
        <p:spPr>
          <a:xfrm>
            <a:off x="360000" y="982520"/>
            <a:ext cx="11483998" cy="356423"/>
          </a:xfrm>
        </p:spPr>
        <p:txBody>
          <a:bodyPr/>
          <a:lstStyle/>
          <a:p>
            <a:r>
              <a:rPr lang="en-AU" dirty="0">
                <a:latin typeface="+mj-lt"/>
              </a:rPr>
              <a:t>courtyard (f)</a:t>
            </a:r>
          </a:p>
        </p:txBody>
      </p:sp>
      <p:sp>
        <p:nvSpPr>
          <p:cNvPr id="2" name="Slide Number Placeholder 1">
            <a:extLst>
              <a:ext uri="{FF2B5EF4-FFF2-40B4-BE49-F238E27FC236}">
                <a16:creationId xmlns:a16="http://schemas.microsoft.com/office/drawing/2014/main" id="{9AFDADD6-FBBF-20EE-178D-90D6C3B02B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pic>
        <p:nvPicPr>
          <p:cNvPr id="5" name="Picture 4" descr="The courtyard">
            <a:extLst>
              <a:ext uri="{FF2B5EF4-FFF2-40B4-BE49-F238E27FC236}">
                <a16:creationId xmlns:a16="http://schemas.microsoft.com/office/drawing/2014/main" id="{0D0C7FD4-E3AB-C679-F3D3-418E7C71935D}"/>
              </a:ext>
            </a:extLst>
          </p:cNvPr>
          <p:cNvPicPr>
            <a:picLocks noChangeAspect="1"/>
          </p:cNvPicPr>
          <p:nvPr/>
        </p:nvPicPr>
        <p:blipFill>
          <a:blip r:embed="rId3"/>
          <a:stretch>
            <a:fillRect/>
          </a:stretch>
        </p:blipFill>
        <p:spPr>
          <a:xfrm>
            <a:off x="3401074" y="1048507"/>
            <a:ext cx="5389851" cy="5231749"/>
          </a:xfrm>
          <a:prstGeom prst="rect">
            <a:avLst/>
          </a:prstGeom>
        </p:spPr>
      </p:pic>
    </p:spTree>
    <p:extLst>
      <p:ext uri="{BB962C8B-B14F-4D97-AF65-F5344CB8AC3E}">
        <p14:creationId xmlns:p14="http://schemas.microsoft.com/office/powerpoint/2010/main" val="32154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60C06-485C-7D3B-4612-09CD5E76F8F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3649EC-B8D3-48FE-A8FA-AC2BE8E64333}"/>
              </a:ext>
            </a:extLst>
          </p:cNvPr>
          <p:cNvSpPr>
            <a:spLocks noGrp="1"/>
          </p:cNvSpPr>
          <p:nvPr>
            <p:ph type="title"/>
          </p:nvPr>
        </p:nvSpPr>
        <p:spPr>
          <a:xfrm>
            <a:off x="352856" y="360000"/>
            <a:ext cx="11483998" cy="545601"/>
          </a:xfrm>
        </p:spPr>
        <p:txBody>
          <a:bodyPr/>
          <a:lstStyle/>
          <a:p>
            <a:pPr algn="r"/>
            <a:r>
              <a:rPr lang="ar-AE" dirty="0"/>
              <a:t>الشرفة</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D34F874E-5D3B-33FD-905A-8946E45B04BA}"/>
              </a:ext>
            </a:extLst>
          </p:cNvPr>
          <p:cNvSpPr>
            <a:spLocks noGrp="1"/>
          </p:cNvSpPr>
          <p:nvPr>
            <p:ph type="body" sz="quarter" idx="18"/>
          </p:nvPr>
        </p:nvSpPr>
        <p:spPr>
          <a:xfrm>
            <a:off x="360000" y="982520"/>
            <a:ext cx="11483998" cy="356423"/>
          </a:xfrm>
        </p:spPr>
        <p:txBody>
          <a:bodyPr/>
          <a:lstStyle/>
          <a:p>
            <a:r>
              <a:rPr lang="en-AU" dirty="0">
                <a:latin typeface="+mj-lt"/>
              </a:rPr>
              <a:t>balcony (m)</a:t>
            </a:r>
          </a:p>
        </p:txBody>
      </p:sp>
      <p:sp>
        <p:nvSpPr>
          <p:cNvPr id="2" name="Slide Number Placeholder 1">
            <a:extLst>
              <a:ext uri="{FF2B5EF4-FFF2-40B4-BE49-F238E27FC236}">
                <a16:creationId xmlns:a16="http://schemas.microsoft.com/office/drawing/2014/main" id="{A215EBAD-F00D-FA1B-3A37-28145CF9CA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5" name="Picture 4" descr="The balcony">
            <a:extLst>
              <a:ext uri="{FF2B5EF4-FFF2-40B4-BE49-F238E27FC236}">
                <a16:creationId xmlns:a16="http://schemas.microsoft.com/office/drawing/2014/main" id="{E9C44A55-4801-CF25-D626-BFC15204DEE0}"/>
              </a:ext>
            </a:extLst>
          </p:cNvPr>
          <p:cNvPicPr>
            <a:picLocks noChangeAspect="1"/>
          </p:cNvPicPr>
          <p:nvPr/>
        </p:nvPicPr>
        <p:blipFill>
          <a:blip r:embed="rId3"/>
          <a:stretch>
            <a:fillRect/>
          </a:stretch>
        </p:blipFill>
        <p:spPr>
          <a:xfrm>
            <a:off x="3739088" y="1253397"/>
            <a:ext cx="4713824" cy="5244603"/>
          </a:xfrm>
          <a:prstGeom prst="rect">
            <a:avLst/>
          </a:prstGeom>
        </p:spPr>
      </p:pic>
    </p:spTree>
    <p:extLst>
      <p:ext uri="{BB962C8B-B14F-4D97-AF65-F5344CB8AC3E}">
        <p14:creationId xmlns:p14="http://schemas.microsoft.com/office/powerpoint/2010/main" val="389469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50C2-D333-5BB8-2FDD-1AED9D201D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4835EB9-3E7C-E4CE-6915-2908106657D7}"/>
              </a:ext>
            </a:extLst>
          </p:cNvPr>
          <p:cNvSpPr>
            <a:spLocks noGrp="1"/>
          </p:cNvSpPr>
          <p:nvPr>
            <p:ph type="title"/>
          </p:nvPr>
        </p:nvSpPr>
        <p:spPr>
          <a:xfrm>
            <a:off x="360000" y="402285"/>
            <a:ext cx="11483998" cy="545601"/>
          </a:xfrm>
        </p:spPr>
        <p:txBody>
          <a:bodyPr/>
          <a:lstStyle/>
          <a:p>
            <a:pPr algn="r"/>
            <a:r>
              <a:rPr lang="ar-EG" b="0" i="0" dirty="0">
                <a:effectLst/>
                <a:latin typeface="Roboto" panose="02000000000000000000" pitchFamily="2" charset="0"/>
              </a:rPr>
              <a:t>المشربية</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D075AA03-AF0A-2B35-9884-72072461DF24}"/>
              </a:ext>
            </a:extLst>
          </p:cNvPr>
          <p:cNvSpPr>
            <a:spLocks noGrp="1"/>
          </p:cNvSpPr>
          <p:nvPr>
            <p:ph type="body" sz="quarter" idx="18"/>
          </p:nvPr>
        </p:nvSpPr>
        <p:spPr>
          <a:xfrm>
            <a:off x="360000" y="982520"/>
            <a:ext cx="11483998" cy="356423"/>
          </a:xfrm>
        </p:spPr>
        <p:txBody>
          <a:bodyPr/>
          <a:lstStyle/>
          <a:p>
            <a:r>
              <a:rPr lang="en-AU" dirty="0">
                <a:latin typeface="+mj-lt"/>
              </a:rPr>
              <a:t>lattice window (f)</a:t>
            </a:r>
          </a:p>
        </p:txBody>
      </p:sp>
      <p:sp>
        <p:nvSpPr>
          <p:cNvPr id="2" name="Slide Number Placeholder 1">
            <a:extLst>
              <a:ext uri="{FF2B5EF4-FFF2-40B4-BE49-F238E27FC236}">
                <a16:creationId xmlns:a16="http://schemas.microsoft.com/office/drawing/2014/main" id="{EFEE8C7A-0B54-7B4F-9D37-1BEE136825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8" name="Picture 7" descr="Lattice window">
            <a:extLst>
              <a:ext uri="{FF2B5EF4-FFF2-40B4-BE49-F238E27FC236}">
                <a16:creationId xmlns:a16="http://schemas.microsoft.com/office/drawing/2014/main" id="{DCD1525C-4F6A-9110-F0C2-FD122D53287C}"/>
              </a:ext>
            </a:extLst>
          </p:cNvPr>
          <p:cNvPicPr>
            <a:picLocks noChangeAspect="1"/>
          </p:cNvPicPr>
          <p:nvPr/>
        </p:nvPicPr>
        <p:blipFill>
          <a:blip r:embed="rId3"/>
          <a:stretch>
            <a:fillRect/>
          </a:stretch>
        </p:blipFill>
        <p:spPr>
          <a:xfrm>
            <a:off x="4033404" y="857829"/>
            <a:ext cx="4125192" cy="5409192"/>
          </a:xfrm>
          <a:prstGeom prst="rect">
            <a:avLst/>
          </a:prstGeom>
        </p:spPr>
      </p:pic>
    </p:spTree>
    <p:extLst>
      <p:ext uri="{BB962C8B-B14F-4D97-AF65-F5344CB8AC3E}">
        <p14:creationId xmlns:p14="http://schemas.microsoft.com/office/powerpoint/2010/main" val="15486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6C643-08F0-F9D3-E92A-4FCB2616D37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7A495FC-6803-92D3-45FB-EBA1AE5BCE0C}"/>
              </a:ext>
            </a:extLst>
          </p:cNvPr>
          <p:cNvSpPr>
            <a:spLocks noGrp="1"/>
          </p:cNvSpPr>
          <p:nvPr>
            <p:ph type="title"/>
          </p:nvPr>
        </p:nvSpPr>
        <p:spPr>
          <a:xfrm>
            <a:off x="359999" y="360000"/>
            <a:ext cx="11483999" cy="545601"/>
          </a:xfrm>
        </p:spPr>
        <p:txBody>
          <a:bodyPr/>
          <a:lstStyle/>
          <a:p>
            <a:pPr algn="r"/>
            <a:r>
              <a:rPr lang="ar-AE" b="1" dirty="0"/>
              <a:t>الكراج / المرآب</a:t>
            </a:r>
            <a:endParaRPr lang="ar-AE" dirty="0"/>
          </a:p>
        </p:txBody>
      </p:sp>
      <p:sp>
        <p:nvSpPr>
          <p:cNvPr id="13" name="Text Placeholder 12">
            <a:extLst>
              <a:ext uri="{FF2B5EF4-FFF2-40B4-BE49-F238E27FC236}">
                <a16:creationId xmlns:a16="http://schemas.microsoft.com/office/drawing/2014/main" id="{76F3AF83-1280-0719-8930-205456A889E1}"/>
              </a:ext>
            </a:extLst>
          </p:cNvPr>
          <p:cNvSpPr>
            <a:spLocks noGrp="1"/>
          </p:cNvSpPr>
          <p:nvPr>
            <p:ph type="body" sz="quarter" idx="18"/>
          </p:nvPr>
        </p:nvSpPr>
        <p:spPr>
          <a:xfrm>
            <a:off x="360000" y="982520"/>
            <a:ext cx="11483998" cy="356423"/>
          </a:xfrm>
        </p:spPr>
        <p:txBody>
          <a:bodyPr/>
          <a:lstStyle/>
          <a:p>
            <a:r>
              <a:rPr lang="en-AU" dirty="0">
                <a:latin typeface="+mj-lt"/>
              </a:rPr>
              <a:t>garage (m)</a:t>
            </a:r>
          </a:p>
        </p:txBody>
      </p:sp>
      <p:sp>
        <p:nvSpPr>
          <p:cNvPr id="3" name="Slide Number Placeholder 2">
            <a:extLst>
              <a:ext uri="{FF2B5EF4-FFF2-40B4-BE49-F238E27FC236}">
                <a16:creationId xmlns:a16="http://schemas.microsoft.com/office/drawing/2014/main" id="{84866D12-740B-EF99-7F9A-59E5BCE756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pic>
        <p:nvPicPr>
          <p:cNvPr id="4" name="Picture 3" descr="The garage">
            <a:extLst>
              <a:ext uri="{FF2B5EF4-FFF2-40B4-BE49-F238E27FC236}">
                <a16:creationId xmlns:a16="http://schemas.microsoft.com/office/drawing/2014/main" id="{6793827E-F4D8-41F4-2F69-0DE6765F6BAE}"/>
              </a:ext>
            </a:extLst>
          </p:cNvPr>
          <p:cNvPicPr>
            <a:picLocks noChangeAspect="1"/>
          </p:cNvPicPr>
          <p:nvPr/>
        </p:nvPicPr>
        <p:blipFill>
          <a:blip r:embed="rId3"/>
          <a:stretch>
            <a:fillRect/>
          </a:stretch>
        </p:blipFill>
        <p:spPr>
          <a:xfrm>
            <a:off x="3540147" y="1160731"/>
            <a:ext cx="5111706" cy="5238509"/>
          </a:xfrm>
          <a:prstGeom prst="rect">
            <a:avLst/>
          </a:prstGeom>
        </p:spPr>
      </p:pic>
    </p:spTree>
    <p:extLst>
      <p:ext uri="{BB962C8B-B14F-4D97-AF65-F5344CB8AC3E}">
        <p14:creationId xmlns:p14="http://schemas.microsoft.com/office/powerpoint/2010/main" val="15152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B807-EF52-584E-7FC5-D47E6B23AF3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5430437-E7F3-273C-B761-C757328D544B}"/>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غرفة النوم</a:t>
            </a:r>
            <a:endParaRPr lang="en-AU" dirty="0">
              <a:latin typeface="+mj-lt"/>
            </a:endParaRPr>
          </a:p>
        </p:txBody>
      </p:sp>
      <p:sp>
        <p:nvSpPr>
          <p:cNvPr id="13" name="Text Placeholder 12">
            <a:extLst>
              <a:ext uri="{FF2B5EF4-FFF2-40B4-BE49-F238E27FC236}">
                <a16:creationId xmlns:a16="http://schemas.microsoft.com/office/drawing/2014/main" id="{E9A97B9E-B6C1-6224-CA90-9B1F65C4F1DC}"/>
              </a:ext>
            </a:extLst>
          </p:cNvPr>
          <p:cNvSpPr>
            <a:spLocks noGrp="1"/>
          </p:cNvSpPr>
          <p:nvPr>
            <p:ph type="body" sz="quarter" idx="18"/>
          </p:nvPr>
        </p:nvSpPr>
        <p:spPr>
          <a:xfrm>
            <a:off x="360000" y="982520"/>
            <a:ext cx="11483998" cy="356423"/>
          </a:xfrm>
        </p:spPr>
        <p:txBody>
          <a:bodyPr/>
          <a:lstStyle/>
          <a:p>
            <a:r>
              <a:rPr lang="en-AU" dirty="0">
                <a:latin typeface="+mj-lt"/>
              </a:rPr>
              <a:t>bedroom (f)</a:t>
            </a:r>
          </a:p>
        </p:txBody>
      </p:sp>
      <p:sp>
        <p:nvSpPr>
          <p:cNvPr id="3" name="Slide Number Placeholder 2">
            <a:extLst>
              <a:ext uri="{FF2B5EF4-FFF2-40B4-BE49-F238E27FC236}">
                <a16:creationId xmlns:a16="http://schemas.microsoft.com/office/drawing/2014/main" id="{21044AC9-9605-3597-389B-AFF7963050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pic>
        <p:nvPicPr>
          <p:cNvPr id="5" name="Picture 4" descr="The bedroom">
            <a:extLst>
              <a:ext uri="{FF2B5EF4-FFF2-40B4-BE49-F238E27FC236}">
                <a16:creationId xmlns:a16="http://schemas.microsoft.com/office/drawing/2014/main" id="{89171458-746D-5969-8E6D-D80CEC5D706F}"/>
              </a:ext>
            </a:extLst>
          </p:cNvPr>
          <p:cNvPicPr>
            <a:picLocks noChangeAspect="1"/>
          </p:cNvPicPr>
          <p:nvPr/>
        </p:nvPicPr>
        <p:blipFill>
          <a:blip r:embed="rId3"/>
          <a:stretch>
            <a:fillRect/>
          </a:stretch>
        </p:blipFill>
        <p:spPr>
          <a:xfrm>
            <a:off x="3226315" y="1169070"/>
            <a:ext cx="5739369" cy="5144316"/>
          </a:xfrm>
          <a:prstGeom prst="rect">
            <a:avLst/>
          </a:prstGeom>
        </p:spPr>
      </p:pic>
    </p:spTree>
    <p:extLst>
      <p:ext uri="{BB962C8B-B14F-4D97-AF65-F5344CB8AC3E}">
        <p14:creationId xmlns:p14="http://schemas.microsoft.com/office/powerpoint/2010/main" val="164638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CB59-C552-748F-DD78-FBEA7D257B1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6477F7A-9EFA-41C3-C5FD-32FEAA867080}"/>
              </a:ext>
            </a:extLst>
          </p:cNvPr>
          <p:cNvSpPr>
            <a:spLocks noGrp="1"/>
          </p:cNvSpPr>
          <p:nvPr>
            <p:ph type="title"/>
          </p:nvPr>
        </p:nvSpPr>
        <p:spPr>
          <a:xfrm>
            <a:off x="359999" y="360000"/>
            <a:ext cx="11483999" cy="545601"/>
          </a:xfrm>
        </p:spPr>
        <p:txBody>
          <a:bodyPr/>
          <a:lstStyle/>
          <a:p>
            <a:pPr algn="r"/>
            <a:r>
              <a:rPr lang="ar-AE" dirty="0"/>
              <a:t>غرفة الجلوس / الصالون</a:t>
            </a:r>
            <a:endParaRPr lang="en-AU" dirty="0">
              <a:latin typeface="+mj-lt"/>
            </a:endParaRPr>
          </a:p>
        </p:txBody>
      </p:sp>
      <p:sp>
        <p:nvSpPr>
          <p:cNvPr id="13" name="Text Placeholder 12">
            <a:extLst>
              <a:ext uri="{FF2B5EF4-FFF2-40B4-BE49-F238E27FC236}">
                <a16:creationId xmlns:a16="http://schemas.microsoft.com/office/drawing/2014/main" id="{1EAC3198-EE14-C8DF-0C03-9D55A151691D}"/>
              </a:ext>
            </a:extLst>
          </p:cNvPr>
          <p:cNvSpPr>
            <a:spLocks noGrp="1"/>
          </p:cNvSpPr>
          <p:nvPr>
            <p:ph type="body" sz="quarter" idx="18"/>
          </p:nvPr>
        </p:nvSpPr>
        <p:spPr>
          <a:xfrm>
            <a:off x="360000" y="982520"/>
            <a:ext cx="11483998" cy="356423"/>
          </a:xfrm>
        </p:spPr>
        <p:txBody>
          <a:bodyPr/>
          <a:lstStyle/>
          <a:p>
            <a:r>
              <a:rPr lang="en-AU" dirty="0">
                <a:latin typeface="+mj-lt"/>
              </a:rPr>
              <a:t>living room (m)</a:t>
            </a:r>
          </a:p>
        </p:txBody>
      </p:sp>
      <p:sp>
        <p:nvSpPr>
          <p:cNvPr id="3" name="Slide Number Placeholder 2">
            <a:extLst>
              <a:ext uri="{FF2B5EF4-FFF2-40B4-BE49-F238E27FC236}">
                <a16:creationId xmlns:a16="http://schemas.microsoft.com/office/drawing/2014/main" id="{524CEF91-C7AB-D109-E9AB-CFECA31CF2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pic>
        <p:nvPicPr>
          <p:cNvPr id="4" name="Picture 3" descr="The living room">
            <a:extLst>
              <a:ext uri="{FF2B5EF4-FFF2-40B4-BE49-F238E27FC236}">
                <a16:creationId xmlns:a16="http://schemas.microsoft.com/office/drawing/2014/main" id="{3E5732CA-8B16-064B-46B2-B5DFEB019034}"/>
              </a:ext>
            </a:extLst>
          </p:cNvPr>
          <p:cNvPicPr>
            <a:picLocks noChangeAspect="1"/>
          </p:cNvPicPr>
          <p:nvPr/>
        </p:nvPicPr>
        <p:blipFill>
          <a:blip r:embed="rId3"/>
          <a:stretch>
            <a:fillRect/>
          </a:stretch>
        </p:blipFill>
        <p:spPr>
          <a:xfrm>
            <a:off x="3012802" y="1828799"/>
            <a:ext cx="6166396" cy="4422450"/>
          </a:xfrm>
          <a:prstGeom prst="rect">
            <a:avLst/>
          </a:prstGeom>
        </p:spPr>
      </p:pic>
    </p:spTree>
    <p:extLst>
      <p:ext uri="{BB962C8B-B14F-4D97-AF65-F5344CB8AC3E}">
        <p14:creationId xmlns:p14="http://schemas.microsoft.com/office/powerpoint/2010/main" val="6627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F5B-16E4-4B67-F02C-55AFA3FCE11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5AD33E-5014-F5EE-4283-E93234F0941F}"/>
              </a:ext>
            </a:extLst>
          </p:cNvPr>
          <p:cNvSpPr>
            <a:spLocks noGrp="1"/>
          </p:cNvSpPr>
          <p:nvPr>
            <p:ph type="title"/>
          </p:nvPr>
        </p:nvSpPr>
        <p:spPr>
          <a:xfrm>
            <a:off x="359999" y="360000"/>
            <a:ext cx="11483999" cy="545601"/>
          </a:xfrm>
        </p:spPr>
        <p:txBody>
          <a:bodyPr/>
          <a:lstStyle/>
          <a:p>
            <a:pPr algn="r"/>
            <a:r>
              <a:rPr lang="ar-AE" dirty="0">
                <a:effectLst/>
                <a:latin typeface="Segoe UI" panose="020B0502040204020203" pitchFamily="34" charset="0"/>
              </a:rPr>
              <a:t>الحمّام </a:t>
            </a:r>
            <a:endParaRPr lang="en-AU" dirty="0">
              <a:latin typeface="+mj-lt"/>
            </a:endParaRPr>
          </a:p>
        </p:txBody>
      </p:sp>
      <p:sp>
        <p:nvSpPr>
          <p:cNvPr id="13" name="Text Placeholder 12">
            <a:extLst>
              <a:ext uri="{FF2B5EF4-FFF2-40B4-BE49-F238E27FC236}">
                <a16:creationId xmlns:a16="http://schemas.microsoft.com/office/drawing/2014/main" id="{6E0272CC-F57F-BBC7-2DAB-C5088B9EE9DB}"/>
              </a:ext>
            </a:extLst>
          </p:cNvPr>
          <p:cNvSpPr>
            <a:spLocks noGrp="1"/>
          </p:cNvSpPr>
          <p:nvPr>
            <p:ph type="body" sz="quarter" idx="18"/>
          </p:nvPr>
        </p:nvSpPr>
        <p:spPr>
          <a:xfrm>
            <a:off x="360000" y="982520"/>
            <a:ext cx="11483998" cy="356423"/>
          </a:xfrm>
        </p:spPr>
        <p:txBody>
          <a:bodyPr/>
          <a:lstStyle/>
          <a:p>
            <a:r>
              <a:rPr lang="en-AU" dirty="0">
                <a:latin typeface="+mj-lt"/>
              </a:rPr>
              <a:t>bathroom (m)</a:t>
            </a:r>
          </a:p>
        </p:txBody>
      </p:sp>
      <p:sp>
        <p:nvSpPr>
          <p:cNvPr id="3" name="Slide Number Placeholder 2">
            <a:extLst>
              <a:ext uri="{FF2B5EF4-FFF2-40B4-BE49-F238E27FC236}">
                <a16:creationId xmlns:a16="http://schemas.microsoft.com/office/drawing/2014/main" id="{2DAB2427-A818-AC74-BC88-83374DC485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pic>
        <p:nvPicPr>
          <p:cNvPr id="4" name="Picture 3" descr="The bathroom">
            <a:extLst>
              <a:ext uri="{FF2B5EF4-FFF2-40B4-BE49-F238E27FC236}">
                <a16:creationId xmlns:a16="http://schemas.microsoft.com/office/drawing/2014/main" id="{8A6A8001-38FC-5218-AF54-E0C43418D0BC}"/>
              </a:ext>
            </a:extLst>
          </p:cNvPr>
          <p:cNvPicPr>
            <a:picLocks noChangeAspect="1"/>
          </p:cNvPicPr>
          <p:nvPr/>
        </p:nvPicPr>
        <p:blipFill>
          <a:blip r:embed="rId3"/>
          <a:stretch>
            <a:fillRect/>
          </a:stretch>
        </p:blipFill>
        <p:spPr>
          <a:xfrm>
            <a:off x="1850751" y="1641764"/>
            <a:ext cx="8490497" cy="4707872"/>
          </a:xfrm>
          <a:prstGeom prst="rect">
            <a:avLst/>
          </a:prstGeom>
        </p:spPr>
      </p:pic>
    </p:spTree>
    <p:extLst>
      <p:ext uri="{BB962C8B-B14F-4D97-AF65-F5344CB8AC3E}">
        <p14:creationId xmlns:p14="http://schemas.microsoft.com/office/powerpoint/2010/main" val="47897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5498-9C75-EACE-DDD3-CB41328A4DA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DF9A4AF-B3E5-7850-CCF8-065053735255}"/>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غرفة الطعام</a:t>
            </a:r>
            <a:endParaRPr lang="en-AU" dirty="0">
              <a:latin typeface="+mj-lt"/>
            </a:endParaRPr>
          </a:p>
        </p:txBody>
      </p:sp>
      <p:sp>
        <p:nvSpPr>
          <p:cNvPr id="13" name="Text Placeholder 12">
            <a:extLst>
              <a:ext uri="{FF2B5EF4-FFF2-40B4-BE49-F238E27FC236}">
                <a16:creationId xmlns:a16="http://schemas.microsoft.com/office/drawing/2014/main" id="{5A3C96A7-42BB-1029-3A3D-91BFC52E928B}"/>
              </a:ext>
            </a:extLst>
          </p:cNvPr>
          <p:cNvSpPr>
            <a:spLocks noGrp="1"/>
          </p:cNvSpPr>
          <p:nvPr>
            <p:ph type="body" sz="quarter" idx="18"/>
          </p:nvPr>
        </p:nvSpPr>
        <p:spPr>
          <a:xfrm>
            <a:off x="360000" y="982520"/>
            <a:ext cx="11483998" cy="356423"/>
          </a:xfrm>
        </p:spPr>
        <p:txBody>
          <a:bodyPr/>
          <a:lstStyle/>
          <a:p>
            <a:r>
              <a:rPr lang="en-AU" dirty="0">
                <a:latin typeface="+mj-lt"/>
              </a:rPr>
              <a:t>dining room (f)</a:t>
            </a:r>
          </a:p>
        </p:txBody>
      </p:sp>
      <p:sp>
        <p:nvSpPr>
          <p:cNvPr id="3" name="Slide Number Placeholder 2">
            <a:extLst>
              <a:ext uri="{FF2B5EF4-FFF2-40B4-BE49-F238E27FC236}">
                <a16:creationId xmlns:a16="http://schemas.microsoft.com/office/drawing/2014/main" id="{79959CAD-05FF-B01D-0725-71EDF2F62D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pic>
        <p:nvPicPr>
          <p:cNvPr id="4" name="Picture 3" descr="The dining room">
            <a:extLst>
              <a:ext uri="{FF2B5EF4-FFF2-40B4-BE49-F238E27FC236}">
                <a16:creationId xmlns:a16="http://schemas.microsoft.com/office/drawing/2014/main" id="{C8F6A986-AD79-738F-17CD-0E4F3F9FCE24}"/>
              </a:ext>
            </a:extLst>
          </p:cNvPr>
          <p:cNvPicPr>
            <a:picLocks noChangeAspect="1"/>
          </p:cNvPicPr>
          <p:nvPr/>
        </p:nvPicPr>
        <p:blipFill>
          <a:blip r:embed="rId3"/>
          <a:stretch>
            <a:fillRect/>
          </a:stretch>
        </p:blipFill>
        <p:spPr>
          <a:xfrm>
            <a:off x="2130734" y="1818409"/>
            <a:ext cx="7930531" cy="4438730"/>
          </a:xfrm>
          <a:prstGeom prst="rect">
            <a:avLst/>
          </a:prstGeom>
        </p:spPr>
      </p:pic>
    </p:spTree>
    <p:extLst>
      <p:ext uri="{BB962C8B-B14F-4D97-AF65-F5344CB8AC3E}">
        <p14:creationId xmlns:p14="http://schemas.microsoft.com/office/powerpoint/2010/main" val="382330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14091</TotalTime>
  <Words>542</Words>
  <Application>Microsoft Macintosh PowerPoint</Application>
  <PresentationFormat>Widescreen</PresentationFormat>
  <Paragraphs>84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 New Roman</vt:lpstr>
      <vt:lpstr>Calibri</vt:lpstr>
      <vt:lpstr>Segoe UI</vt:lpstr>
      <vt:lpstr>Roboto</vt:lpstr>
      <vt:lpstr>Public Sans</vt:lpstr>
      <vt:lpstr>NSWG Corporate</vt:lpstr>
      <vt:lpstr>Rooms and features of the house</vt:lpstr>
      <vt:lpstr>الساحة / الفناء</vt:lpstr>
      <vt:lpstr>الشرفة</vt:lpstr>
      <vt:lpstr>المشربية</vt:lpstr>
      <vt:lpstr>الكراج / المرآب</vt:lpstr>
      <vt:lpstr>غرفة النوم</vt:lpstr>
      <vt:lpstr>غرفة الجلوس / الصالون</vt:lpstr>
      <vt:lpstr>الحمّام </vt:lpstr>
      <vt:lpstr>غرفة الطعام</vt:lpstr>
      <vt:lpstr>المطبخ</vt:lpstr>
      <vt:lpstr>غرفة الغسيل</vt:lpstr>
      <vt:lpstr>غرفة الألعاب</vt:lpstr>
      <vt:lpstr>المكتب</vt:lpstr>
      <vt:lpstr>القبو</vt:lpstr>
      <vt:lpstr>الحديقة</vt:lpstr>
      <vt:lpstr>المسبح</vt:lpstr>
      <vt:lpstr>السلّم</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Rooms and features of the house – Arabic, Stage 4</dc:title>
  <dc:subject/>
  <dc:creator>NSW Department of Education</dc:creator>
  <cp:keywords/>
  <dc:description/>
  <dcterms:created xsi:type="dcterms:W3CDTF">2024-12-09T00:52:44Z</dcterms:created>
  <dcterms:modified xsi:type="dcterms:W3CDTF">2025-06-26T00:05:30Z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