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1" r:id="rId2"/>
    <p:sldId id="26399" r:id="rId3"/>
    <p:sldId id="26410" r:id="rId4"/>
    <p:sldId id="26411" r:id="rId5"/>
    <p:sldId id="26412" r:id="rId6"/>
    <p:sldId id="26375" r:id="rId7"/>
    <p:sldId id="26413" r:id="rId8"/>
    <p:sldId id="26414" r:id="rId9"/>
    <p:sldId id="26415" r:id="rId10"/>
    <p:sldId id="361" r:id="rId11"/>
  </p:sldIdLst>
  <p:sldSz cx="12192000" cy="6858000"/>
  <p:notesSz cx="6858000" cy="9144000"/>
  <p:embeddedFontLst>
    <p:embeddedFont>
      <p:font typeface="Public Sans" pitchFamily="2" charset="77"/>
      <p:regular r:id="rId14"/>
      <p:bold r:id="rId15"/>
      <p:italic r:id="rId16"/>
      <p:boldItalic r:id="rId17"/>
    </p:embeddedFont>
    <p:embeddedFont>
      <p:font typeface="Roboto"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99"/>
            <p14:sldId id="26410"/>
            <p14:sldId id="26411"/>
            <p14:sldId id="26412"/>
            <p14:sldId id="26375"/>
            <p14:sldId id="26413"/>
            <p14:sldId id="26414"/>
            <p14:sldId id="26415"/>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6463" autoAdjust="0"/>
  </p:normalViewPr>
  <p:slideViewPr>
    <p:cSldViewPr snapToGrid="0">
      <p:cViewPr varScale="1">
        <p:scale>
          <a:sx n="105" d="100"/>
          <a:sy n="105" d="100"/>
        </p:scale>
        <p:origin x="224"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A391C-C8D7-C169-6DF7-6FB1C3AFC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E49B1-5D1A-DF09-E2F0-12D54FA24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38A70-FBC2-835A-CAB0-3138B504EA03}"/>
              </a:ext>
            </a:extLst>
          </p:cNvPr>
          <p:cNvSpPr>
            <a:spLocks noGrp="1"/>
          </p:cNvSpPr>
          <p:nvPr>
            <p:ph type="body" idx="1"/>
          </p:nvPr>
        </p:nvSpPr>
        <p:spPr/>
        <p:txBody>
          <a:bodyPr/>
          <a:lstStyle/>
          <a:p>
            <a:r>
              <a:rPr lang="en-AU" b="1" i="1" dirty="0"/>
              <a:t>Click</a:t>
            </a:r>
            <a:r>
              <a:rPr lang="en-AU" dirty="0"/>
              <a:t> to reveal the English translation.</a:t>
            </a:r>
          </a:p>
        </p:txBody>
      </p:sp>
      <p:sp>
        <p:nvSpPr>
          <p:cNvPr id="4" name="Slide Number Placeholder 3">
            <a:extLst>
              <a:ext uri="{FF2B5EF4-FFF2-40B4-BE49-F238E27FC236}">
                <a16:creationId xmlns:a16="http://schemas.microsoft.com/office/drawing/2014/main" id="{F95763B3-6C02-ED40-DA5C-1FEE8F5B1AC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72256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5DAAF-C7BB-4A33-CB55-AAE2FC3A0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F15F1-7DD7-49BC-F284-6F0973FA5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AEE7A-97FB-61B6-FC59-614301EE478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a:t>
            </a:r>
            <a:r>
              <a:rPr lang="en-AU" dirty="0"/>
              <a:t> to reveal the English translation.</a:t>
            </a:r>
          </a:p>
          <a:p>
            <a:endParaRPr lang="en-AU" dirty="0"/>
          </a:p>
        </p:txBody>
      </p:sp>
      <p:sp>
        <p:nvSpPr>
          <p:cNvPr id="4" name="Slide Number Placeholder 3">
            <a:extLst>
              <a:ext uri="{FF2B5EF4-FFF2-40B4-BE49-F238E27FC236}">
                <a16:creationId xmlns:a16="http://schemas.microsoft.com/office/drawing/2014/main" id="{491CFF6C-52F6-DED3-5037-BAE30CE92B10}"/>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6705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13F9-043E-8275-B8D1-9C366BD6F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F53D3-55E5-CAC8-AFFA-1CDF69984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CC25F-97F9-248E-EC9C-3863EE62AE1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a:t>
            </a:r>
            <a:r>
              <a:rPr lang="en-AU" dirty="0"/>
              <a:t> to reveal the English translation.</a:t>
            </a:r>
          </a:p>
          <a:p>
            <a:endParaRPr lang="en-AU" dirty="0"/>
          </a:p>
        </p:txBody>
      </p:sp>
      <p:sp>
        <p:nvSpPr>
          <p:cNvPr id="4" name="Slide Number Placeholder 3">
            <a:extLst>
              <a:ext uri="{FF2B5EF4-FFF2-40B4-BE49-F238E27FC236}">
                <a16:creationId xmlns:a16="http://schemas.microsoft.com/office/drawing/2014/main" id="{6379B977-4DEE-77F7-8AB0-CE659D2B50BB}"/>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7302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2FCE-0F50-25FF-FBF3-9F8B5C1F4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249D0-F23B-E884-6A1B-4FA3E6AA3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69DA7-CA64-207B-299F-3718D85CE72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a:t>
            </a:r>
            <a:r>
              <a:rPr lang="en-AU" dirty="0"/>
              <a:t> to reveal the English translation.</a:t>
            </a:r>
          </a:p>
          <a:p>
            <a:endParaRPr lang="en-AU" dirty="0"/>
          </a:p>
        </p:txBody>
      </p:sp>
      <p:sp>
        <p:nvSpPr>
          <p:cNvPr id="4" name="Slide Number Placeholder 3">
            <a:extLst>
              <a:ext uri="{FF2B5EF4-FFF2-40B4-BE49-F238E27FC236}">
                <a16:creationId xmlns:a16="http://schemas.microsoft.com/office/drawing/2014/main" id="{94E29DB9-EA1D-A31B-6A39-A1D8DA7A29F0}"/>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54168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8EBE1-84D5-F3B4-D520-F0BFB8FB5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4A11A-268C-84DF-3176-8337F308B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6544E-9D86-30BD-4C61-AD63089CDCC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a:t>
            </a:r>
            <a:r>
              <a:rPr lang="en-AU" dirty="0"/>
              <a:t> to reveal the English translation.</a:t>
            </a:r>
          </a:p>
          <a:p>
            <a:endParaRPr lang="en-AU" dirty="0"/>
          </a:p>
        </p:txBody>
      </p:sp>
      <p:sp>
        <p:nvSpPr>
          <p:cNvPr id="4" name="Slide Number Placeholder 3">
            <a:extLst>
              <a:ext uri="{FF2B5EF4-FFF2-40B4-BE49-F238E27FC236}">
                <a16:creationId xmlns:a16="http://schemas.microsoft.com/office/drawing/2014/main" id="{D952E96E-18B2-1B75-4C23-613D295F4D41}"/>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85887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52BA-CD03-71D0-97E1-072553AC2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7C979-D1F2-451A-2D40-59BF08663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847A8-4037-74CE-E307-97DE9F5407A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1" dirty="0"/>
              <a:t>Click</a:t>
            </a:r>
            <a:r>
              <a:rPr lang="en-AU" dirty="0"/>
              <a:t> to reveal the </a:t>
            </a:r>
            <a:r>
              <a:rPr lang="en-AU"/>
              <a:t>English translation.</a:t>
            </a:r>
            <a:endParaRPr lang="en-AU" dirty="0"/>
          </a:p>
          <a:p>
            <a:endParaRPr lang="en-AU" dirty="0"/>
          </a:p>
        </p:txBody>
      </p:sp>
      <p:sp>
        <p:nvSpPr>
          <p:cNvPr id="4" name="Slide Number Placeholder 3">
            <a:extLst>
              <a:ext uri="{FF2B5EF4-FFF2-40B4-BE49-F238E27FC236}">
                <a16:creationId xmlns:a16="http://schemas.microsoft.com/office/drawing/2014/main" id="{AC6B42EB-203B-FF4E-CD66-2F2D875955DF}"/>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733377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Adverbs to describe where I live</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539639" y="4749670"/>
            <a:ext cx="11291998" cy="800681"/>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ar-AE" dirty="0"/>
              <a:t>كيف هو منزلك؟</a:t>
            </a:r>
            <a:r>
              <a:rPr lang="en-AU" dirty="0"/>
              <a:t> (m) / </a:t>
            </a:r>
            <a:r>
              <a:rPr lang="ar-AE" dirty="0"/>
              <a:t>كيف هو منزلكِ؟</a:t>
            </a:r>
            <a:r>
              <a:rPr lang="en-AU" dirty="0"/>
              <a:t> (f)</a:t>
            </a: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2025</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إنه صغير</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a:xfrm>
            <a:off x="360000" y="982520"/>
            <a:ext cx="11483998" cy="356423"/>
          </a:xfrm>
        </p:spPr>
        <p:txBody>
          <a:bodyPr/>
          <a:lstStyle/>
          <a:p>
            <a:r>
              <a:rPr lang="en-AU" dirty="0">
                <a:latin typeface="+mj-lt"/>
              </a:rPr>
              <a:t>It is small</a:t>
            </a:r>
          </a:p>
        </p:txBody>
      </p:sp>
      <p:pic>
        <p:nvPicPr>
          <p:cNvPr id="7" name="Picture 6" descr="A small house">
            <a:extLst>
              <a:ext uri="{FF2B5EF4-FFF2-40B4-BE49-F238E27FC236}">
                <a16:creationId xmlns:a16="http://schemas.microsoft.com/office/drawing/2014/main" id="{9875105B-164C-3196-CA51-CB6F1BE26579}"/>
              </a:ext>
            </a:extLst>
          </p:cNvPr>
          <p:cNvPicPr>
            <a:picLocks noChangeAspect="1"/>
          </p:cNvPicPr>
          <p:nvPr/>
        </p:nvPicPr>
        <p:blipFill>
          <a:blip r:embed="rId3"/>
          <a:stretch>
            <a:fillRect/>
          </a:stretch>
        </p:blipFill>
        <p:spPr>
          <a:xfrm>
            <a:off x="3363191" y="1519900"/>
            <a:ext cx="5465618" cy="4355580"/>
          </a:xfrm>
          <a:prstGeom prst="rect">
            <a:avLst/>
          </a:prstGeom>
        </p:spPr>
      </p:pic>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9ADB8-4A26-E930-5B21-EC4DC1CF2DA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E1B77C2-45C0-8D25-339F-8DE299155A55}"/>
              </a:ext>
            </a:extLst>
          </p:cNvPr>
          <p:cNvSpPr>
            <a:spLocks noGrp="1"/>
          </p:cNvSpPr>
          <p:nvPr>
            <p:ph type="title"/>
          </p:nvPr>
        </p:nvSpPr>
        <p:spPr>
          <a:xfrm>
            <a:off x="359999" y="360000"/>
            <a:ext cx="11483999" cy="545601"/>
          </a:xfrm>
        </p:spPr>
        <p:txBody>
          <a:bodyPr/>
          <a:lstStyle/>
          <a:p>
            <a:pPr algn="r"/>
            <a:r>
              <a:rPr lang="ar-EG" dirty="0"/>
              <a:t>إنه صغير إلى حد ما</a:t>
            </a:r>
            <a:endParaRPr lang="en-AU" dirty="0">
              <a:latin typeface="+mj-lt"/>
            </a:endParaRPr>
          </a:p>
        </p:txBody>
      </p:sp>
      <p:sp>
        <p:nvSpPr>
          <p:cNvPr id="13" name="Text Placeholder 12">
            <a:extLst>
              <a:ext uri="{FF2B5EF4-FFF2-40B4-BE49-F238E27FC236}">
                <a16:creationId xmlns:a16="http://schemas.microsoft.com/office/drawing/2014/main" id="{E037964C-BB2B-1186-85C6-4E0F1191A0EC}"/>
              </a:ext>
            </a:extLst>
          </p:cNvPr>
          <p:cNvSpPr>
            <a:spLocks noGrp="1"/>
          </p:cNvSpPr>
          <p:nvPr>
            <p:ph type="body" sz="quarter" idx="18"/>
          </p:nvPr>
        </p:nvSpPr>
        <p:spPr>
          <a:xfrm>
            <a:off x="3767569" y="1138983"/>
            <a:ext cx="2191471" cy="356423"/>
          </a:xfrm>
        </p:spPr>
        <p:txBody>
          <a:bodyPr/>
          <a:lstStyle/>
          <a:p>
            <a:r>
              <a:rPr lang="en-AU" dirty="0">
                <a:latin typeface="+mj-lt"/>
              </a:rPr>
              <a:t>It is quite small</a:t>
            </a:r>
          </a:p>
        </p:txBody>
      </p:sp>
      <p:pic>
        <p:nvPicPr>
          <p:cNvPr id="2" name="Picture 1">
            <a:extLst>
              <a:ext uri="{FF2B5EF4-FFF2-40B4-BE49-F238E27FC236}">
                <a16:creationId xmlns:a16="http://schemas.microsoft.com/office/drawing/2014/main" id="{B953DD0C-DC0A-9930-5521-69E1D396BEC8}"/>
              </a:ext>
              <a:ext uri="{C183D7F6-B498-43B3-948B-1728B52AA6E4}">
                <adec:decorative xmlns:adec="http://schemas.microsoft.com/office/drawing/2017/decorative" val="1"/>
              </a:ext>
            </a:extLst>
          </p:cNvPr>
          <p:cNvPicPr>
            <a:picLocks noChangeAspect="1"/>
          </p:cNvPicPr>
          <p:nvPr/>
        </p:nvPicPr>
        <p:blipFill>
          <a:blip r:embed="rId3"/>
          <a:srcRect t="1" r="21370" b="2774"/>
          <a:stretch/>
        </p:blipFill>
        <p:spPr>
          <a:xfrm flipH="1">
            <a:off x="6472853" y="1894784"/>
            <a:ext cx="4401432" cy="4337067"/>
          </a:xfrm>
          <a:prstGeom prst="rect">
            <a:avLst/>
          </a:prstGeom>
        </p:spPr>
      </p:pic>
      <p:pic>
        <p:nvPicPr>
          <p:cNvPr id="7" name="Picture 6" descr="A smaller house">
            <a:extLst>
              <a:ext uri="{FF2B5EF4-FFF2-40B4-BE49-F238E27FC236}">
                <a16:creationId xmlns:a16="http://schemas.microsoft.com/office/drawing/2014/main" id="{AD50FD52-6FFB-938D-58E6-A26B126E0BE9}"/>
              </a:ext>
            </a:extLst>
          </p:cNvPr>
          <p:cNvPicPr>
            <a:picLocks noChangeAspect="1"/>
          </p:cNvPicPr>
          <p:nvPr/>
        </p:nvPicPr>
        <p:blipFill>
          <a:blip r:embed="rId3"/>
          <a:srcRect l="21151" r="8257" b="1813"/>
          <a:stretch/>
        </p:blipFill>
        <p:spPr>
          <a:xfrm>
            <a:off x="3357485" y="2778688"/>
            <a:ext cx="3115367" cy="3453163"/>
          </a:xfrm>
          <a:prstGeom prst="rect">
            <a:avLst/>
          </a:prstGeom>
        </p:spPr>
      </p:pic>
      <p:cxnSp>
        <p:nvCxnSpPr>
          <p:cNvPr id="5" name="Straight Arrow Connector 4">
            <a:extLst>
              <a:ext uri="{FF2B5EF4-FFF2-40B4-BE49-F238E27FC236}">
                <a16:creationId xmlns:a16="http://schemas.microsoft.com/office/drawing/2014/main" id="{4C01EDA4-0C0F-824F-4A6B-F8130207DD28}"/>
              </a:ext>
              <a:ext uri="{C183D7F6-B498-43B3-948B-1728B52AA6E4}">
                <adec:decorative xmlns:adec="http://schemas.microsoft.com/office/drawing/2017/decorative" val="1"/>
              </a:ext>
            </a:extLst>
          </p:cNvPr>
          <p:cNvCxnSpPr>
            <a:cxnSpLocks/>
          </p:cNvCxnSpPr>
          <p:nvPr/>
        </p:nvCxnSpPr>
        <p:spPr>
          <a:xfrm>
            <a:off x="4733311" y="1585913"/>
            <a:ext cx="0" cy="1834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DA8E95F-216A-F723-CD07-C267ACE134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8156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5A297-3974-9DDC-F97A-2FCD206F9A0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060A628-B78E-E4C3-761B-001358147C81}"/>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إنه صغير جداً</a:t>
            </a:r>
            <a:endParaRPr lang="en-AU" dirty="0">
              <a:latin typeface="+mj-lt"/>
            </a:endParaRPr>
          </a:p>
        </p:txBody>
      </p:sp>
      <p:sp>
        <p:nvSpPr>
          <p:cNvPr id="9" name="Text Placeholder 12">
            <a:extLst>
              <a:ext uri="{FF2B5EF4-FFF2-40B4-BE49-F238E27FC236}">
                <a16:creationId xmlns:a16="http://schemas.microsoft.com/office/drawing/2014/main" id="{7105945D-D479-3D5D-860E-69D8DD4BE07A}"/>
              </a:ext>
            </a:extLst>
          </p:cNvPr>
          <p:cNvSpPr txBox="1">
            <a:spLocks/>
          </p:cNvSpPr>
          <p:nvPr/>
        </p:nvSpPr>
        <p:spPr>
          <a:xfrm>
            <a:off x="2200130" y="1397745"/>
            <a:ext cx="2191471" cy="35642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It is very small</a:t>
            </a:r>
          </a:p>
        </p:txBody>
      </p:sp>
      <p:pic>
        <p:nvPicPr>
          <p:cNvPr id="2" name="Picture 1">
            <a:extLst>
              <a:ext uri="{FF2B5EF4-FFF2-40B4-BE49-F238E27FC236}">
                <a16:creationId xmlns:a16="http://schemas.microsoft.com/office/drawing/2014/main" id="{89F0D8E6-D36E-84E7-2174-D745632C0D65}"/>
              </a:ext>
              <a:ext uri="{C183D7F6-B498-43B3-948B-1728B52AA6E4}">
                <adec:decorative xmlns:adec="http://schemas.microsoft.com/office/drawing/2017/decorative" val="1"/>
              </a:ext>
            </a:extLst>
          </p:cNvPr>
          <p:cNvPicPr>
            <a:picLocks noChangeAspect="1"/>
          </p:cNvPicPr>
          <p:nvPr/>
        </p:nvPicPr>
        <p:blipFill>
          <a:blip r:embed="rId3"/>
          <a:srcRect t="1" r="21370" b="2774"/>
          <a:stretch/>
        </p:blipFill>
        <p:spPr>
          <a:xfrm flipH="1">
            <a:off x="7337323" y="1851921"/>
            <a:ext cx="4401432" cy="4337067"/>
          </a:xfrm>
          <a:prstGeom prst="rect">
            <a:avLst/>
          </a:prstGeom>
        </p:spPr>
      </p:pic>
      <p:pic>
        <p:nvPicPr>
          <p:cNvPr id="7" name="Picture 6">
            <a:extLst>
              <a:ext uri="{FF2B5EF4-FFF2-40B4-BE49-F238E27FC236}">
                <a16:creationId xmlns:a16="http://schemas.microsoft.com/office/drawing/2014/main" id="{80230976-1226-754F-1AF4-355CC4DA93BA}"/>
              </a:ext>
              <a:ext uri="{C183D7F6-B498-43B3-948B-1728B52AA6E4}">
                <adec:decorative xmlns:adec="http://schemas.microsoft.com/office/drawing/2017/decorative" val="1"/>
              </a:ext>
            </a:extLst>
          </p:cNvPr>
          <p:cNvPicPr>
            <a:picLocks noChangeAspect="1"/>
          </p:cNvPicPr>
          <p:nvPr/>
        </p:nvPicPr>
        <p:blipFill>
          <a:blip r:embed="rId3"/>
          <a:srcRect l="21151" r="8257" b="1813"/>
          <a:stretch/>
        </p:blipFill>
        <p:spPr>
          <a:xfrm>
            <a:off x="4221955" y="2735825"/>
            <a:ext cx="3115367" cy="3453163"/>
          </a:xfrm>
          <a:prstGeom prst="rect">
            <a:avLst/>
          </a:prstGeom>
        </p:spPr>
      </p:pic>
      <p:pic>
        <p:nvPicPr>
          <p:cNvPr id="8" name="Picture 7" descr="A very small house">
            <a:extLst>
              <a:ext uri="{FF2B5EF4-FFF2-40B4-BE49-F238E27FC236}">
                <a16:creationId xmlns:a16="http://schemas.microsoft.com/office/drawing/2014/main" id="{98D7DA8C-62E2-BFDE-513A-E92B326DEE3B}"/>
              </a:ext>
            </a:extLst>
          </p:cNvPr>
          <p:cNvPicPr>
            <a:picLocks noChangeAspect="1"/>
          </p:cNvPicPr>
          <p:nvPr/>
        </p:nvPicPr>
        <p:blipFill>
          <a:blip r:embed="rId3"/>
          <a:srcRect l="21085" r="8256"/>
          <a:stretch/>
        </p:blipFill>
        <p:spPr>
          <a:xfrm flipH="1">
            <a:off x="1771650" y="3425436"/>
            <a:ext cx="2450304" cy="2763552"/>
          </a:xfrm>
          <a:prstGeom prst="rect">
            <a:avLst/>
          </a:prstGeom>
        </p:spPr>
      </p:pic>
      <p:cxnSp>
        <p:nvCxnSpPr>
          <p:cNvPr id="10" name="Straight Arrow Connector 9">
            <a:extLst>
              <a:ext uri="{FF2B5EF4-FFF2-40B4-BE49-F238E27FC236}">
                <a16:creationId xmlns:a16="http://schemas.microsoft.com/office/drawing/2014/main" id="{7F692362-1F8B-B98C-48FE-AC76AB82A38F}"/>
              </a:ext>
              <a:ext uri="{C183D7F6-B498-43B3-948B-1728B52AA6E4}">
                <adec:decorative xmlns:adec="http://schemas.microsoft.com/office/drawing/2017/decorative" val="1"/>
              </a:ext>
            </a:extLst>
          </p:cNvPr>
          <p:cNvCxnSpPr>
            <a:cxnSpLocks/>
          </p:cNvCxnSpPr>
          <p:nvPr/>
        </p:nvCxnSpPr>
        <p:spPr>
          <a:xfrm>
            <a:off x="3064054" y="1818544"/>
            <a:ext cx="0" cy="1834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36FCACC-3A57-938E-6CB8-7EBEAEAB49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82714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BEB2-B4C4-FAA8-5675-D0EFEB7419B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F9CB5B3-5E67-E78E-9CF1-275BC24DB025}"/>
              </a:ext>
            </a:extLst>
          </p:cNvPr>
          <p:cNvSpPr>
            <a:spLocks noGrp="1"/>
          </p:cNvSpPr>
          <p:nvPr>
            <p:ph type="title"/>
          </p:nvPr>
        </p:nvSpPr>
        <p:spPr>
          <a:xfrm>
            <a:off x="359999" y="360000"/>
            <a:ext cx="11483999" cy="545601"/>
          </a:xfrm>
        </p:spPr>
        <p:txBody>
          <a:bodyPr/>
          <a:lstStyle/>
          <a:p>
            <a:pPr algn="r"/>
            <a:r>
              <a:rPr lang="ar-EG" b="0" i="0" dirty="0">
                <a:effectLst/>
                <a:latin typeface="Roboto" panose="02000000000000000000" pitchFamily="2" charset="0"/>
              </a:rPr>
              <a:t>إنه صغير أكثر من اللازم</a:t>
            </a:r>
            <a:endParaRPr lang="en-AU" dirty="0">
              <a:latin typeface="+mj-lt"/>
            </a:endParaRPr>
          </a:p>
        </p:txBody>
      </p:sp>
      <p:sp>
        <p:nvSpPr>
          <p:cNvPr id="9" name="Text Placeholder 12">
            <a:extLst>
              <a:ext uri="{FF2B5EF4-FFF2-40B4-BE49-F238E27FC236}">
                <a16:creationId xmlns:a16="http://schemas.microsoft.com/office/drawing/2014/main" id="{CC709389-5F2B-718A-9233-0C359219CAEA}"/>
              </a:ext>
            </a:extLst>
          </p:cNvPr>
          <p:cNvSpPr txBox="1">
            <a:spLocks/>
          </p:cNvSpPr>
          <p:nvPr/>
        </p:nvSpPr>
        <p:spPr>
          <a:xfrm>
            <a:off x="2192986" y="1595212"/>
            <a:ext cx="2191471" cy="35642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j-lt"/>
              </a:rPr>
              <a:t>It is too small</a:t>
            </a:r>
          </a:p>
        </p:txBody>
      </p:sp>
      <p:pic>
        <p:nvPicPr>
          <p:cNvPr id="2" name="Picture 1">
            <a:extLst>
              <a:ext uri="{FF2B5EF4-FFF2-40B4-BE49-F238E27FC236}">
                <a16:creationId xmlns:a16="http://schemas.microsoft.com/office/drawing/2014/main" id="{E92BEC4F-B6A1-9EFD-FCCA-458C009EF94B}"/>
              </a:ext>
              <a:ext uri="{C183D7F6-B498-43B3-948B-1728B52AA6E4}">
                <adec:decorative xmlns:adec="http://schemas.microsoft.com/office/drawing/2017/decorative" val="1"/>
              </a:ext>
            </a:extLst>
          </p:cNvPr>
          <p:cNvPicPr>
            <a:picLocks noChangeAspect="1"/>
          </p:cNvPicPr>
          <p:nvPr/>
        </p:nvPicPr>
        <p:blipFill>
          <a:blip r:embed="rId3"/>
          <a:srcRect t="1" r="21370" b="2774"/>
          <a:stretch/>
        </p:blipFill>
        <p:spPr>
          <a:xfrm flipH="1">
            <a:off x="7337323" y="1851921"/>
            <a:ext cx="4401432" cy="4337067"/>
          </a:xfrm>
          <a:prstGeom prst="rect">
            <a:avLst/>
          </a:prstGeom>
        </p:spPr>
      </p:pic>
      <p:pic>
        <p:nvPicPr>
          <p:cNvPr id="7" name="Picture 6">
            <a:extLst>
              <a:ext uri="{FF2B5EF4-FFF2-40B4-BE49-F238E27FC236}">
                <a16:creationId xmlns:a16="http://schemas.microsoft.com/office/drawing/2014/main" id="{379FCCB4-6D0C-7E93-58B4-769F27E6FB52}"/>
              </a:ext>
              <a:ext uri="{C183D7F6-B498-43B3-948B-1728B52AA6E4}">
                <adec:decorative xmlns:adec="http://schemas.microsoft.com/office/drawing/2017/decorative" val="1"/>
              </a:ext>
            </a:extLst>
          </p:cNvPr>
          <p:cNvPicPr>
            <a:picLocks noChangeAspect="1"/>
          </p:cNvPicPr>
          <p:nvPr/>
        </p:nvPicPr>
        <p:blipFill>
          <a:blip r:embed="rId3"/>
          <a:srcRect l="21151" r="8257" b="1813"/>
          <a:stretch/>
        </p:blipFill>
        <p:spPr>
          <a:xfrm>
            <a:off x="4221955" y="2735825"/>
            <a:ext cx="3115367" cy="3453163"/>
          </a:xfrm>
          <a:prstGeom prst="rect">
            <a:avLst/>
          </a:prstGeom>
        </p:spPr>
      </p:pic>
      <p:pic>
        <p:nvPicPr>
          <p:cNvPr id="8" name="Picture 7">
            <a:extLst>
              <a:ext uri="{FF2B5EF4-FFF2-40B4-BE49-F238E27FC236}">
                <a16:creationId xmlns:a16="http://schemas.microsoft.com/office/drawing/2014/main" id="{874616D4-C80E-E1D7-F173-685E26FAB48B}"/>
              </a:ext>
              <a:ext uri="{C183D7F6-B498-43B3-948B-1728B52AA6E4}">
                <adec:decorative xmlns:adec="http://schemas.microsoft.com/office/drawing/2017/decorative" val="1"/>
              </a:ext>
            </a:extLst>
          </p:cNvPr>
          <p:cNvPicPr>
            <a:picLocks noChangeAspect="1"/>
          </p:cNvPicPr>
          <p:nvPr/>
        </p:nvPicPr>
        <p:blipFill>
          <a:blip r:embed="rId3"/>
          <a:srcRect l="21085" r="8256"/>
          <a:stretch/>
        </p:blipFill>
        <p:spPr>
          <a:xfrm flipH="1">
            <a:off x="1771650" y="3425436"/>
            <a:ext cx="2450304" cy="2763552"/>
          </a:xfrm>
          <a:prstGeom prst="rect">
            <a:avLst/>
          </a:prstGeom>
        </p:spPr>
      </p:pic>
      <p:pic>
        <p:nvPicPr>
          <p:cNvPr id="5" name="Picture 4" descr="An image of a large family">
            <a:extLst>
              <a:ext uri="{FF2B5EF4-FFF2-40B4-BE49-F238E27FC236}">
                <a16:creationId xmlns:a16="http://schemas.microsoft.com/office/drawing/2014/main" id="{0E991BDF-8981-7327-6F02-4D471ED6C177}"/>
              </a:ext>
            </a:extLst>
          </p:cNvPr>
          <p:cNvPicPr>
            <a:picLocks noChangeAspect="1"/>
          </p:cNvPicPr>
          <p:nvPr/>
        </p:nvPicPr>
        <p:blipFill>
          <a:blip r:embed="rId4"/>
          <a:stretch>
            <a:fillRect/>
          </a:stretch>
        </p:blipFill>
        <p:spPr>
          <a:xfrm>
            <a:off x="114323" y="4550568"/>
            <a:ext cx="1664153" cy="1638419"/>
          </a:xfrm>
          <a:prstGeom prst="rect">
            <a:avLst/>
          </a:prstGeom>
        </p:spPr>
      </p:pic>
      <p:cxnSp>
        <p:nvCxnSpPr>
          <p:cNvPr id="6" name="Straight Arrow Connector 5">
            <a:extLst>
              <a:ext uri="{FF2B5EF4-FFF2-40B4-BE49-F238E27FC236}">
                <a16:creationId xmlns:a16="http://schemas.microsoft.com/office/drawing/2014/main" id="{09EE2EB8-BE74-9EBD-D6A3-A750280FE829}"/>
              </a:ext>
              <a:ext uri="{C183D7F6-B498-43B3-948B-1728B52AA6E4}">
                <adec:decorative xmlns:adec="http://schemas.microsoft.com/office/drawing/2017/decorative" val="1"/>
              </a:ext>
            </a:extLst>
          </p:cNvPr>
          <p:cNvCxnSpPr>
            <a:cxnSpLocks/>
          </p:cNvCxnSpPr>
          <p:nvPr/>
        </p:nvCxnSpPr>
        <p:spPr>
          <a:xfrm flipH="1">
            <a:off x="1060139" y="2016011"/>
            <a:ext cx="1341744" cy="26003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FFAF26-0266-606A-2114-FD815F641C6D}"/>
              </a:ext>
              <a:ext uri="{C183D7F6-B498-43B3-948B-1728B52AA6E4}">
                <adec:decorative xmlns:adec="http://schemas.microsoft.com/office/drawing/2017/decorative" val="1"/>
              </a:ext>
            </a:extLst>
          </p:cNvPr>
          <p:cNvCxnSpPr>
            <a:cxnSpLocks/>
          </p:cNvCxnSpPr>
          <p:nvPr/>
        </p:nvCxnSpPr>
        <p:spPr>
          <a:xfrm>
            <a:off x="3056910" y="2016011"/>
            <a:ext cx="0" cy="1834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35D532-E46C-7232-E9E6-2588AEC0EC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82884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pPr algn="r"/>
            <a:r>
              <a:rPr lang="ar-EG" b="0" i="0" dirty="0">
                <a:effectLst/>
                <a:latin typeface="Roboto" panose="02000000000000000000" pitchFamily="2" charset="0"/>
              </a:rPr>
              <a:t>إنها كبيرة</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It is big</a:t>
            </a:r>
          </a:p>
        </p:txBody>
      </p:sp>
      <p:pic>
        <p:nvPicPr>
          <p:cNvPr id="5" name="Picture 4" descr="An image of an apartment building">
            <a:extLst>
              <a:ext uri="{FF2B5EF4-FFF2-40B4-BE49-F238E27FC236}">
                <a16:creationId xmlns:a16="http://schemas.microsoft.com/office/drawing/2014/main" id="{85663AD2-D876-8C79-3C94-AD2CB50C0096}"/>
              </a:ext>
            </a:extLst>
          </p:cNvPr>
          <p:cNvPicPr>
            <a:picLocks noChangeAspect="1"/>
          </p:cNvPicPr>
          <p:nvPr/>
        </p:nvPicPr>
        <p:blipFill>
          <a:blip r:embed="rId3"/>
          <a:stretch>
            <a:fillRect/>
          </a:stretch>
        </p:blipFill>
        <p:spPr>
          <a:xfrm>
            <a:off x="3837815" y="1338943"/>
            <a:ext cx="4516370" cy="4994173"/>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98C88-7B81-0786-A27F-E4A05E715B3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271C71-288A-588F-41BC-927350588698}"/>
              </a:ext>
            </a:extLst>
          </p:cNvPr>
          <p:cNvSpPr>
            <a:spLocks noGrp="1"/>
          </p:cNvSpPr>
          <p:nvPr>
            <p:ph type="title"/>
          </p:nvPr>
        </p:nvSpPr>
        <p:spPr>
          <a:xfrm>
            <a:off x="360000" y="360000"/>
            <a:ext cx="11483998" cy="545601"/>
          </a:xfrm>
        </p:spPr>
        <p:txBody>
          <a:bodyPr/>
          <a:lstStyle/>
          <a:p>
            <a:pPr algn="r"/>
            <a:r>
              <a:rPr lang="ar-EG" b="0" i="0" dirty="0">
                <a:effectLst/>
                <a:latin typeface="Roboto" panose="02000000000000000000" pitchFamily="2" charset="0"/>
              </a:rPr>
              <a:t>إنها كبيرة إلى حد ما</a:t>
            </a:r>
            <a:endParaRPr lang="en-AU" dirty="0">
              <a:latin typeface="+mj-lt"/>
            </a:endParaRPr>
          </a:p>
        </p:txBody>
      </p:sp>
      <p:sp>
        <p:nvSpPr>
          <p:cNvPr id="3" name="Text Placeholder 12">
            <a:extLst>
              <a:ext uri="{FF2B5EF4-FFF2-40B4-BE49-F238E27FC236}">
                <a16:creationId xmlns:a16="http://schemas.microsoft.com/office/drawing/2014/main" id="{EAE2ECD3-40A1-6B15-9A61-293D80AA5A47}"/>
              </a:ext>
            </a:extLst>
          </p:cNvPr>
          <p:cNvSpPr>
            <a:spLocks noGrp="1"/>
          </p:cNvSpPr>
          <p:nvPr>
            <p:ph type="body" sz="quarter" idx="18"/>
          </p:nvPr>
        </p:nvSpPr>
        <p:spPr>
          <a:xfrm>
            <a:off x="478559" y="865756"/>
            <a:ext cx="1770171" cy="356423"/>
          </a:xfrm>
        </p:spPr>
        <p:txBody>
          <a:bodyPr/>
          <a:lstStyle/>
          <a:p>
            <a:r>
              <a:rPr lang="en-AU" dirty="0">
                <a:latin typeface="+mj-lt"/>
              </a:rPr>
              <a:t>It is quite big</a:t>
            </a:r>
          </a:p>
        </p:txBody>
      </p:sp>
      <p:pic>
        <p:nvPicPr>
          <p:cNvPr id="5" name="Picture 4">
            <a:extLst>
              <a:ext uri="{FF2B5EF4-FFF2-40B4-BE49-F238E27FC236}">
                <a16:creationId xmlns:a16="http://schemas.microsoft.com/office/drawing/2014/main" id="{140C558D-C70A-DA8D-833B-C3DBFEC19104}"/>
              </a:ext>
              <a:ext uri="{C183D7F6-B498-43B3-948B-1728B52AA6E4}">
                <adec:decorative xmlns:adec="http://schemas.microsoft.com/office/drawing/2017/decorative" val="1"/>
              </a:ext>
            </a:extLst>
          </p:cNvPr>
          <p:cNvPicPr>
            <a:picLocks noChangeAspect="1"/>
          </p:cNvPicPr>
          <p:nvPr/>
        </p:nvPicPr>
        <p:blipFill>
          <a:blip r:embed="rId3"/>
          <a:srcRect l="6966" r="3432"/>
          <a:stretch/>
        </p:blipFill>
        <p:spPr>
          <a:xfrm>
            <a:off x="8271224" y="2590800"/>
            <a:ext cx="3391487" cy="4185536"/>
          </a:xfrm>
          <a:prstGeom prst="rect">
            <a:avLst/>
          </a:prstGeom>
        </p:spPr>
      </p:pic>
      <p:pic>
        <p:nvPicPr>
          <p:cNvPr id="12" name="Picture 11" descr="A bigger apartment building">
            <a:extLst>
              <a:ext uri="{FF2B5EF4-FFF2-40B4-BE49-F238E27FC236}">
                <a16:creationId xmlns:a16="http://schemas.microsoft.com/office/drawing/2014/main" id="{5E3485EE-0C37-D0A5-43B9-8A99B035CC89}"/>
              </a:ext>
            </a:extLst>
          </p:cNvPr>
          <p:cNvPicPr>
            <a:picLocks noChangeAspect="1"/>
          </p:cNvPicPr>
          <p:nvPr/>
        </p:nvPicPr>
        <p:blipFill>
          <a:blip r:embed="rId4"/>
          <a:stretch>
            <a:fillRect/>
          </a:stretch>
        </p:blipFill>
        <p:spPr>
          <a:xfrm>
            <a:off x="0" y="1631974"/>
            <a:ext cx="8150594" cy="5230979"/>
          </a:xfrm>
          <a:prstGeom prst="rect">
            <a:avLst/>
          </a:prstGeom>
        </p:spPr>
      </p:pic>
      <p:cxnSp>
        <p:nvCxnSpPr>
          <p:cNvPr id="8" name="Straight Arrow Connector 7">
            <a:extLst>
              <a:ext uri="{FF2B5EF4-FFF2-40B4-BE49-F238E27FC236}">
                <a16:creationId xmlns:a16="http://schemas.microsoft.com/office/drawing/2014/main" id="{C613ED9A-5E46-7999-58AC-9B54DA8BE929}"/>
              </a:ext>
              <a:ext uri="{C183D7F6-B498-43B3-948B-1728B52AA6E4}">
                <adec:decorative xmlns:adec="http://schemas.microsoft.com/office/drawing/2017/decorative" val="1"/>
              </a:ext>
            </a:extLst>
          </p:cNvPr>
          <p:cNvCxnSpPr>
            <a:cxnSpLocks/>
          </p:cNvCxnSpPr>
          <p:nvPr/>
        </p:nvCxnSpPr>
        <p:spPr>
          <a:xfrm>
            <a:off x="1968285" y="1315396"/>
            <a:ext cx="829159" cy="685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19C3CAE-BBA3-1E6D-1768-7440BEC80F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93982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B687-391C-A6D9-9FF1-015DEDFBA8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65E5A7D-4A51-D83C-D127-F501B7447E09}"/>
              </a:ext>
            </a:extLst>
          </p:cNvPr>
          <p:cNvSpPr>
            <a:spLocks noGrp="1"/>
          </p:cNvSpPr>
          <p:nvPr>
            <p:ph type="title"/>
          </p:nvPr>
        </p:nvSpPr>
        <p:spPr>
          <a:xfrm>
            <a:off x="360000" y="360000"/>
            <a:ext cx="11483998" cy="545601"/>
          </a:xfrm>
        </p:spPr>
        <p:txBody>
          <a:bodyPr/>
          <a:lstStyle/>
          <a:p>
            <a:pPr algn="r"/>
            <a:r>
              <a:rPr lang="ar-EG" b="0" i="0" dirty="0">
                <a:effectLst/>
                <a:latin typeface="Roboto" panose="02000000000000000000" pitchFamily="2" charset="0"/>
              </a:rPr>
              <a:t>إنها كبيرة جداً</a:t>
            </a:r>
            <a:endParaRPr lang="en-AU" dirty="0">
              <a:latin typeface="+mj-lt"/>
            </a:endParaRPr>
          </a:p>
        </p:txBody>
      </p:sp>
      <p:sp>
        <p:nvSpPr>
          <p:cNvPr id="3" name="Text Placeholder 12">
            <a:extLst>
              <a:ext uri="{FF2B5EF4-FFF2-40B4-BE49-F238E27FC236}">
                <a16:creationId xmlns:a16="http://schemas.microsoft.com/office/drawing/2014/main" id="{F9198469-BA6A-D757-99E5-3E36F3A9827D}"/>
              </a:ext>
            </a:extLst>
          </p:cNvPr>
          <p:cNvSpPr>
            <a:spLocks noGrp="1"/>
          </p:cNvSpPr>
          <p:nvPr>
            <p:ph type="body" sz="quarter" idx="18"/>
          </p:nvPr>
        </p:nvSpPr>
        <p:spPr>
          <a:xfrm>
            <a:off x="500330" y="826899"/>
            <a:ext cx="1770171" cy="356423"/>
          </a:xfrm>
        </p:spPr>
        <p:txBody>
          <a:bodyPr/>
          <a:lstStyle/>
          <a:p>
            <a:r>
              <a:rPr lang="en-AU" dirty="0">
                <a:latin typeface="+mj-lt"/>
              </a:rPr>
              <a:t>It is very big</a:t>
            </a:r>
          </a:p>
        </p:txBody>
      </p:sp>
      <p:pic>
        <p:nvPicPr>
          <p:cNvPr id="7" name="Picture 6" descr="A very big apartment building">
            <a:extLst>
              <a:ext uri="{FF2B5EF4-FFF2-40B4-BE49-F238E27FC236}">
                <a16:creationId xmlns:a16="http://schemas.microsoft.com/office/drawing/2014/main" id="{13285A69-EE15-6337-BCCE-FCAA45B57B15}"/>
              </a:ext>
            </a:extLst>
          </p:cNvPr>
          <p:cNvPicPr>
            <a:picLocks noChangeAspect="1"/>
          </p:cNvPicPr>
          <p:nvPr/>
        </p:nvPicPr>
        <p:blipFill>
          <a:blip r:embed="rId3"/>
          <a:stretch>
            <a:fillRect/>
          </a:stretch>
        </p:blipFill>
        <p:spPr>
          <a:xfrm>
            <a:off x="22484" y="2090058"/>
            <a:ext cx="6807482" cy="3236260"/>
          </a:xfrm>
          <a:prstGeom prst="snipRoundRect">
            <a:avLst>
              <a:gd name="adj1" fmla="val 16667"/>
              <a:gd name="adj2" fmla="val 50000"/>
            </a:avLst>
          </a:prstGeom>
        </p:spPr>
      </p:pic>
      <p:pic>
        <p:nvPicPr>
          <p:cNvPr id="10" name="Picture 9" descr="A bigger apartment building">
            <a:extLst>
              <a:ext uri="{FF2B5EF4-FFF2-40B4-BE49-F238E27FC236}">
                <a16:creationId xmlns:a16="http://schemas.microsoft.com/office/drawing/2014/main" id="{AAC6ACEF-7AB4-BD6C-F9C3-7E120C7434A3}"/>
              </a:ext>
            </a:extLst>
          </p:cNvPr>
          <p:cNvPicPr>
            <a:picLocks noChangeAspect="1"/>
          </p:cNvPicPr>
          <p:nvPr/>
        </p:nvPicPr>
        <p:blipFill>
          <a:blip r:embed="rId4"/>
          <a:stretch>
            <a:fillRect/>
          </a:stretch>
        </p:blipFill>
        <p:spPr>
          <a:xfrm>
            <a:off x="6406611" y="2711995"/>
            <a:ext cx="4010623" cy="2573982"/>
          </a:xfrm>
          <a:prstGeom prst="rect">
            <a:avLst/>
          </a:prstGeom>
        </p:spPr>
      </p:pic>
      <p:pic>
        <p:nvPicPr>
          <p:cNvPr id="4" name="Picture 3">
            <a:extLst>
              <a:ext uri="{FF2B5EF4-FFF2-40B4-BE49-F238E27FC236}">
                <a16:creationId xmlns:a16="http://schemas.microsoft.com/office/drawing/2014/main" id="{E0DDA64F-75FC-B5CC-9E34-2019B9AF63FF}"/>
              </a:ext>
              <a:ext uri="{C183D7F6-B498-43B3-948B-1728B52AA6E4}">
                <adec:decorative xmlns:adec="http://schemas.microsoft.com/office/drawing/2017/decorative" val="1"/>
              </a:ext>
            </a:extLst>
          </p:cNvPr>
          <p:cNvPicPr>
            <a:picLocks noChangeAspect="1"/>
          </p:cNvPicPr>
          <p:nvPr/>
        </p:nvPicPr>
        <p:blipFill>
          <a:blip r:embed="rId5"/>
          <a:srcRect l="6966" r="3432"/>
          <a:stretch/>
        </p:blipFill>
        <p:spPr>
          <a:xfrm>
            <a:off x="10289584" y="3225322"/>
            <a:ext cx="1668832" cy="2059556"/>
          </a:xfrm>
          <a:prstGeom prst="rect">
            <a:avLst/>
          </a:prstGeom>
        </p:spPr>
      </p:pic>
      <p:cxnSp>
        <p:nvCxnSpPr>
          <p:cNvPr id="8" name="Straight Arrow Connector 7">
            <a:extLst>
              <a:ext uri="{FF2B5EF4-FFF2-40B4-BE49-F238E27FC236}">
                <a16:creationId xmlns:a16="http://schemas.microsoft.com/office/drawing/2014/main" id="{8019C3FF-2A9C-29DF-7E5C-D962A851D007}"/>
              </a:ext>
              <a:ext uri="{C183D7F6-B498-43B3-948B-1728B52AA6E4}">
                <adec:decorative xmlns:adec="http://schemas.microsoft.com/office/drawing/2017/decorative" val="1"/>
              </a:ext>
            </a:extLst>
          </p:cNvPr>
          <p:cNvCxnSpPr>
            <a:cxnSpLocks/>
          </p:cNvCxnSpPr>
          <p:nvPr/>
        </p:nvCxnSpPr>
        <p:spPr>
          <a:xfrm>
            <a:off x="1814864" y="1256676"/>
            <a:ext cx="911273" cy="8333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50CC698-16F9-0925-E973-EDE0E8B221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72033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54E2-BEA2-B1C2-1CD9-E01EF03190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8C7E37-C4FD-525E-E6C7-1F48EAE9EB4A}"/>
              </a:ext>
            </a:extLst>
          </p:cNvPr>
          <p:cNvSpPr>
            <a:spLocks noGrp="1"/>
          </p:cNvSpPr>
          <p:nvPr>
            <p:ph type="title"/>
          </p:nvPr>
        </p:nvSpPr>
        <p:spPr>
          <a:xfrm>
            <a:off x="360000" y="360000"/>
            <a:ext cx="11483998" cy="545601"/>
          </a:xfrm>
        </p:spPr>
        <p:txBody>
          <a:bodyPr/>
          <a:lstStyle/>
          <a:p>
            <a:pPr algn="r"/>
            <a:r>
              <a:rPr lang="ar-EG" b="0" i="0" dirty="0">
                <a:effectLst/>
                <a:latin typeface="Roboto" panose="02000000000000000000" pitchFamily="2" charset="0"/>
              </a:rPr>
              <a:t>إنها كبيرة أكثر من اللازم</a:t>
            </a:r>
            <a:endParaRPr lang="en-AU" dirty="0">
              <a:latin typeface="+mj-lt"/>
            </a:endParaRPr>
          </a:p>
        </p:txBody>
      </p:sp>
      <p:sp>
        <p:nvSpPr>
          <p:cNvPr id="3" name="Text Placeholder 12">
            <a:extLst>
              <a:ext uri="{FF2B5EF4-FFF2-40B4-BE49-F238E27FC236}">
                <a16:creationId xmlns:a16="http://schemas.microsoft.com/office/drawing/2014/main" id="{8F1AB2A7-2967-BC9B-81CF-C2E6916733F7}"/>
              </a:ext>
            </a:extLst>
          </p:cNvPr>
          <p:cNvSpPr>
            <a:spLocks noGrp="1"/>
          </p:cNvSpPr>
          <p:nvPr>
            <p:ph type="body" sz="quarter" idx="18"/>
          </p:nvPr>
        </p:nvSpPr>
        <p:spPr>
          <a:xfrm>
            <a:off x="500330" y="918102"/>
            <a:ext cx="1770171" cy="356423"/>
          </a:xfrm>
        </p:spPr>
        <p:txBody>
          <a:bodyPr/>
          <a:lstStyle/>
          <a:p>
            <a:r>
              <a:rPr lang="en-AU" dirty="0">
                <a:latin typeface="+mj-lt"/>
              </a:rPr>
              <a:t>It is too big</a:t>
            </a:r>
          </a:p>
        </p:txBody>
      </p:sp>
      <p:cxnSp>
        <p:nvCxnSpPr>
          <p:cNvPr id="8" name="Straight Arrow Connector 7">
            <a:extLst>
              <a:ext uri="{FF2B5EF4-FFF2-40B4-BE49-F238E27FC236}">
                <a16:creationId xmlns:a16="http://schemas.microsoft.com/office/drawing/2014/main" id="{798BA771-7F7D-1AD7-6A83-AC77E3F3F2CE}"/>
              </a:ext>
              <a:ext uri="{C183D7F6-B498-43B3-948B-1728B52AA6E4}">
                <adec:decorative xmlns:adec="http://schemas.microsoft.com/office/drawing/2017/decorative" val="1"/>
              </a:ext>
            </a:extLst>
          </p:cNvPr>
          <p:cNvCxnSpPr>
            <a:cxnSpLocks/>
          </p:cNvCxnSpPr>
          <p:nvPr/>
        </p:nvCxnSpPr>
        <p:spPr>
          <a:xfrm>
            <a:off x="1499937" y="1351077"/>
            <a:ext cx="631079" cy="6487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erson looking up at a tall building">
            <a:extLst>
              <a:ext uri="{FF2B5EF4-FFF2-40B4-BE49-F238E27FC236}">
                <a16:creationId xmlns:a16="http://schemas.microsoft.com/office/drawing/2014/main" id="{B4605E9E-77BF-4062-DA23-81878ECB4F99}"/>
              </a:ext>
            </a:extLst>
          </p:cNvPr>
          <p:cNvPicPr>
            <a:picLocks noChangeAspect="1"/>
          </p:cNvPicPr>
          <p:nvPr/>
        </p:nvPicPr>
        <p:blipFill>
          <a:blip r:embed="rId3"/>
          <a:stretch>
            <a:fillRect/>
          </a:stretch>
        </p:blipFill>
        <p:spPr>
          <a:xfrm>
            <a:off x="820494" y="5299263"/>
            <a:ext cx="278376" cy="622787"/>
          </a:xfrm>
          <a:prstGeom prst="rect">
            <a:avLst/>
          </a:prstGeom>
        </p:spPr>
      </p:pic>
      <p:pic>
        <p:nvPicPr>
          <p:cNvPr id="10" name="Picture 9" descr="An even bigger apartment building">
            <a:extLst>
              <a:ext uri="{FF2B5EF4-FFF2-40B4-BE49-F238E27FC236}">
                <a16:creationId xmlns:a16="http://schemas.microsoft.com/office/drawing/2014/main" id="{9965527D-B002-DA88-F011-E4B95603A00B}"/>
              </a:ext>
            </a:extLst>
          </p:cNvPr>
          <p:cNvPicPr>
            <a:picLocks noChangeAspect="1"/>
          </p:cNvPicPr>
          <p:nvPr/>
        </p:nvPicPr>
        <p:blipFill>
          <a:blip r:embed="rId4"/>
          <a:stretch>
            <a:fillRect/>
          </a:stretch>
        </p:blipFill>
        <p:spPr>
          <a:xfrm>
            <a:off x="944309" y="1999873"/>
            <a:ext cx="2388740" cy="3922177"/>
          </a:xfrm>
          <a:prstGeom prst="rect">
            <a:avLst/>
          </a:prstGeom>
        </p:spPr>
      </p:pic>
      <p:pic>
        <p:nvPicPr>
          <p:cNvPr id="11" name="Picture 10" descr="A very big apartment building">
            <a:extLst>
              <a:ext uri="{FF2B5EF4-FFF2-40B4-BE49-F238E27FC236}">
                <a16:creationId xmlns:a16="http://schemas.microsoft.com/office/drawing/2014/main" id="{F2F60A84-7B33-C54E-3438-8465342FC5F7}"/>
              </a:ext>
            </a:extLst>
          </p:cNvPr>
          <p:cNvPicPr>
            <a:picLocks noChangeAspect="1"/>
          </p:cNvPicPr>
          <p:nvPr/>
        </p:nvPicPr>
        <p:blipFill>
          <a:blip r:embed="rId5"/>
          <a:stretch>
            <a:fillRect/>
          </a:stretch>
        </p:blipFill>
        <p:spPr>
          <a:xfrm>
            <a:off x="3333049" y="3611075"/>
            <a:ext cx="4861142" cy="2310975"/>
          </a:xfrm>
          <a:prstGeom prst="snipRoundRect">
            <a:avLst>
              <a:gd name="adj1" fmla="val 16667"/>
              <a:gd name="adj2" fmla="val 50000"/>
            </a:avLst>
          </a:prstGeom>
        </p:spPr>
      </p:pic>
      <p:pic>
        <p:nvPicPr>
          <p:cNvPr id="4" name="Picture 3" descr="A bigger apartment building">
            <a:extLst>
              <a:ext uri="{FF2B5EF4-FFF2-40B4-BE49-F238E27FC236}">
                <a16:creationId xmlns:a16="http://schemas.microsoft.com/office/drawing/2014/main" id="{E8779F66-78AF-04BE-E9D3-24FB451CD322}"/>
              </a:ext>
            </a:extLst>
          </p:cNvPr>
          <p:cNvPicPr>
            <a:picLocks noChangeAspect="1"/>
          </p:cNvPicPr>
          <p:nvPr/>
        </p:nvPicPr>
        <p:blipFill>
          <a:blip r:embed="rId6"/>
          <a:stretch>
            <a:fillRect/>
          </a:stretch>
        </p:blipFill>
        <p:spPr>
          <a:xfrm>
            <a:off x="7902784" y="4062389"/>
            <a:ext cx="2863938" cy="1838050"/>
          </a:xfrm>
          <a:prstGeom prst="rect">
            <a:avLst/>
          </a:prstGeom>
        </p:spPr>
      </p:pic>
      <p:pic>
        <p:nvPicPr>
          <p:cNvPr id="13" name="Picture 12">
            <a:extLst>
              <a:ext uri="{FF2B5EF4-FFF2-40B4-BE49-F238E27FC236}">
                <a16:creationId xmlns:a16="http://schemas.microsoft.com/office/drawing/2014/main" id="{A1D31228-4F4A-AB60-50E6-A9CBC5594524}"/>
              </a:ext>
              <a:ext uri="{C183D7F6-B498-43B3-948B-1728B52AA6E4}">
                <adec:decorative xmlns:adec="http://schemas.microsoft.com/office/drawing/2017/decorative" val="1"/>
              </a:ext>
            </a:extLst>
          </p:cNvPr>
          <p:cNvPicPr>
            <a:picLocks noChangeAspect="1"/>
          </p:cNvPicPr>
          <p:nvPr/>
        </p:nvPicPr>
        <p:blipFill>
          <a:blip r:embed="rId7"/>
          <a:srcRect l="6966" r="3432"/>
          <a:stretch/>
        </p:blipFill>
        <p:spPr>
          <a:xfrm>
            <a:off x="10888153" y="4429734"/>
            <a:ext cx="1191694" cy="1470705"/>
          </a:xfrm>
          <a:prstGeom prst="rect">
            <a:avLst/>
          </a:prstGeom>
        </p:spPr>
      </p:pic>
      <p:sp>
        <p:nvSpPr>
          <p:cNvPr id="2" name="Slide Number Placeholder 1">
            <a:extLst>
              <a:ext uri="{FF2B5EF4-FFF2-40B4-BE49-F238E27FC236}">
                <a16:creationId xmlns:a16="http://schemas.microsoft.com/office/drawing/2014/main" id="{9AB2C5D5-EAE1-D5CB-675C-AB8CE10E8A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9436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12215</TotalTime>
  <Words>466</Words>
  <Application>Microsoft Macintosh PowerPoint</Application>
  <PresentationFormat>Widescreen</PresentationFormat>
  <Paragraphs>56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Times New Roman</vt:lpstr>
      <vt:lpstr>Calibri</vt:lpstr>
      <vt:lpstr>Roboto</vt:lpstr>
      <vt:lpstr>Public Sans</vt:lpstr>
      <vt:lpstr>NSWG Corporate</vt:lpstr>
      <vt:lpstr>Adverbs to describe where I live</vt:lpstr>
      <vt:lpstr>إنه صغير</vt:lpstr>
      <vt:lpstr>إنه صغير إلى حد ما</vt:lpstr>
      <vt:lpstr>إنه صغير جداً</vt:lpstr>
      <vt:lpstr>إنه صغير أكثر من اللازم</vt:lpstr>
      <vt:lpstr>إنها كبيرة</vt:lpstr>
      <vt:lpstr>إنها كبيرة إلى حد ما</vt:lpstr>
      <vt:lpstr>إنها كبيرة جداً</vt:lpstr>
      <vt:lpstr>إنها كبيرة أكثر من اللازم</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Adverbs to describe where I live – Arabic, Stage 4</dc:title>
  <dc:subject/>
  <dc:creator>NSW Department of Education</dc:creator>
  <cp:keywords/>
  <dc:description/>
  <dcterms:created xsi:type="dcterms:W3CDTF">2024-12-09T00:52:44Z</dcterms:created>
  <dcterms:modified xsi:type="dcterms:W3CDTF">2025-06-26T00:05:47Z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