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50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278" r:id="rId15"/>
  </p:sldIdLst>
  <p:sldSz cx="12192000" cy="6858000"/>
  <p:notesSz cx="6858000" cy="9144000"/>
  <p:embeddedFontLst>
    <p:embeddedFont>
      <p:font typeface="Public Sans" panose="020B0604020202020204" charset="0"/>
      <p:regular r:id="rId18"/>
      <p:bold r:id="rId19"/>
      <p:italic r:id="rId20"/>
      <p:boldItalic r:id="rId21"/>
    </p:embeddedFont>
    <p:embeddedFont>
      <p:font typeface="Public Sans Light" panose="020B0604020202020204" charset="0"/>
      <p:regular r:id="rId22"/>
      <p:italic r:id="rId23"/>
    </p:embeddedFont>
    <p:embeddedFont>
      <p:font typeface="Roboto Bold" panose="020B0604020202020204" charset="0"/>
      <p:regular r:id="rId24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3D6"/>
    <a:srgbClr val="00296C"/>
    <a:srgbClr val="EBEBEB"/>
    <a:srgbClr val="146CFD"/>
    <a:srgbClr val="0070C0"/>
    <a:srgbClr val="CBEDFD"/>
    <a:srgbClr val="002664"/>
    <a:srgbClr val="0046B8"/>
    <a:srgbClr val="FFFFFF"/>
    <a:srgbClr val="F6A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61710" autoAdjust="0"/>
  </p:normalViewPr>
  <p:slideViewPr>
    <p:cSldViewPr snapToGrid="0">
      <p:cViewPr varScale="1">
        <p:scale>
          <a:sx n="98" d="100"/>
          <a:sy n="98" d="100"/>
        </p:scale>
        <p:origin x="138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8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548" y="10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13/06/2023</a:t>
            </a:fld>
            <a:endParaRPr lang="en-AU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13/06/2023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68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EA2A1-9A76-4DF1-8B35-8460D1ED51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96D79FC-4511-46DC-8B32-AE6BB47494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4DABD93-F5E5-4624-A12D-1CB78E87878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480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F5F6401-A683-4E5C-B19F-60C8A58C2D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7900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FE7487-16E1-4608-9554-0EFBC927D0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7663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2C16B6B-1D72-4FE8-B3CC-6616A1E2AF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7764" y="1908001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EB5E74-9FC4-4E25-B983-367B78B166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764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54B5F10-5A3E-4704-87D5-2CB8D15F4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47663" y="4256584"/>
            <a:ext cx="5616575" cy="21607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lnSpc>
                <a:spcPct val="150000"/>
              </a:lnSpc>
              <a:defRPr>
                <a:latin typeface="+mn-lt"/>
              </a:defRPr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683" userDrawn="1">
          <p15:clr>
            <a:srgbClr val="FBAE40"/>
          </p15:clr>
        </p15:guide>
        <p15:guide id="3" pos="2729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7" pos="3840" userDrawn="1">
          <p15:clr>
            <a:srgbClr val="C35EA4"/>
          </p15:clr>
        </p15:guide>
        <p15:guide id="12" orient="horz" pos="1026" userDrawn="1">
          <p15:clr>
            <a:srgbClr val="FBAE40"/>
          </p15:clr>
        </p15:guide>
        <p15:guide id="13" orient="horz" pos="397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5223" userDrawn="1">
          <p15:clr>
            <a:srgbClr val="FBAE40"/>
          </p15:clr>
        </p15:guide>
        <p15:guide id="4" pos="2683" userDrawn="1">
          <p15:clr>
            <a:srgbClr val="FBAE40"/>
          </p15:clr>
        </p15:guide>
        <p15:guide id="5" pos="2729" userDrawn="1">
          <p15:clr>
            <a:srgbClr val="FBAE40"/>
          </p15:clr>
        </p15:guide>
        <p15:guide id="7" pos="5178" userDrawn="1">
          <p15:clr>
            <a:srgbClr val="FBAE40"/>
          </p15:clr>
        </p15:guide>
        <p15:guide id="14" orient="horz" pos="2160" userDrawn="1">
          <p15:clr>
            <a:srgbClr val="C35EA4"/>
          </p15:clr>
        </p15:guide>
        <p15:guide id="15" pos="3840" userDrawn="1">
          <p15:clr>
            <a:srgbClr val="C35E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223" userDrawn="1">
          <p15:clr>
            <a:srgbClr val="FBAE40"/>
          </p15:clr>
        </p15:guide>
        <p15:guide id="5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0" y="360000"/>
            <a:ext cx="5400000" cy="575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19A3BC8B-9059-7172-8136-61C41690D7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1" y="982800"/>
            <a:ext cx="540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57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800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6108" userDrawn="1">
          <p15:clr>
            <a:srgbClr val="FBAE40"/>
          </p15:clr>
        </p15:guide>
        <p15:guide id="9" orient="horz" pos="2160" userDrawn="1">
          <p15:clr>
            <a:srgbClr val="C35EA4"/>
          </p15:clr>
        </p15:guide>
        <p15:guide id="10" pos="3840" userDrawn="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108" userDrawn="1">
          <p15:clr>
            <a:srgbClr val="FBAE40"/>
          </p15:clr>
        </p15:guide>
        <p15:guide id="3" pos="3840" userDrawn="1">
          <p15:clr>
            <a:srgbClr val="C35EA4"/>
          </p15:clr>
        </p15:guide>
        <p15:guide id="4" orient="horz" pos="2160" userDrawn="1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2683" userDrawn="1">
          <p15:clr>
            <a:srgbClr val="FBAE40"/>
          </p15:clr>
        </p15:guide>
        <p15:guide id="4" pos="2729" userDrawn="1">
          <p15:clr>
            <a:srgbClr val="FBAE40"/>
          </p15:clr>
        </p15:guide>
        <p15:guide id="5" pos="5178" userDrawn="1">
          <p15:clr>
            <a:srgbClr val="FBAE40"/>
          </p15:clr>
        </p15:guide>
        <p15:guide id="6" pos="5223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2683" userDrawn="1">
          <p15:clr>
            <a:srgbClr val="FBAE40"/>
          </p15:clr>
        </p15:guide>
        <p15:guide id="4" pos="5178" userDrawn="1">
          <p15:clr>
            <a:srgbClr val="FBAE40"/>
          </p15:clr>
        </p15:guide>
        <p15:guide id="5" pos="5223" userDrawn="1">
          <p15:clr>
            <a:srgbClr val="FBAE40"/>
          </p15:clr>
        </p15:guide>
        <p15:guide id="6" orient="horz" pos="4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/>
              <a:t>NSW Department of Education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4">
            <a:extLst>
              <a:ext uri="{FF2B5EF4-FFF2-40B4-BE49-F238E27FC236}">
                <a16:creationId xmlns:a16="http://schemas.microsoft.com/office/drawing/2014/main" id="{F032084D-E476-3927-7F15-8BBD868AB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879998"/>
            <a:ext cx="11484001" cy="684883"/>
          </a:xfrm>
        </p:spPr>
        <p:txBody>
          <a:bodyPr/>
          <a:lstStyle/>
          <a:p>
            <a:r>
              <a:rPr lang="en-AU" dirty="0"/>
              <a:t>My home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D3CFC1-43FE-127B-3739-AE1E918DB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371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The TV is on the green wall.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4EA137B-D37D-7F0D-38B7-489737913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56493" y="1406401"/>
            <a:ext cx="8479013" cy="4782128"/>
            <a:chOff x="0" y="0"/>
            <a:chExt cx="14772985" cy="8331902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53021E09-0B08-F58C-D71D-364944A37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772985" cy="8331902"/>
            </a:xfrm>
            <a:prstGeom prst="rect">
              <a:avLst/>
            </a:prstGeom>
          </p:spPr>
        </p:pic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1D5E207C-FDA0-DEA3-BB30-50535D219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16882" b="38075"/>
            <a:stretch>
              <a:fillRect/>
            </a:stretch>
          </p:blipFill>
          <p:spPr>
            <a:xfrm>
              <a:off x="2386649" y="1158058"/>
              <a:ext cx="9846365" cy="4435061"/>
            </a:xfrm>
            <a:prstGeom prst="rect">
              <a:avLst/>
            </a:prstGeom>
          </p:spPr>
        </p:pic>
      </p:grpSp>
      <p:pic>
        <p:nvPicPr>
          <p:cNvPr id="11" name="Picture 5" descr="A TV.">
            <a:extLst>
              <a:ext uri="{FF2B5EF4-FFF2-40B4-BE49-F238E27FC236}">
                <a16:creationId xmlns:a16="http://schemas.microsoft.com/office/drawing/2014/main" id="{25CC5D49-0CE6-4007-6A57-97B53ECA939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166685" y="2763951"/>
            <a:ext cx="1770630" cy="11597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558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00" y="1014856"/>
            <a:ext cx="10080000" cy="54560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The lamp is next to the sofa. </a:t>
            </a:r>
            <a:endParaRPr lang="en-A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 descr="A sofa, rug, pot plant and lights.">
            <a:extLst>
              <a:ext uri="{FF2B5EF4-FFF2-40B4-BE49-F238E27FC236}">
                <a16:creationId xmlns:a16="http://schemas.microsoft.com/office/drawing/2014/main" id="{A270CD37-2779-B929-847B-D118B3FF91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09509" y="1601150"/>
            <a:ext cx="4833982" cy="3655699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8D18C9-22E4-D297-FE51-4D19E948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00" y="5490024"/>
            <a:ext cx="11484000" cy="894980"/>
          </a:xfrm>
        </p:spPr>
        <p:txBody>
          <a:bodyPr/>
          <a:lstStyle/>
          <a:p>
            <a:pPr algn="r"/>
            <a:r>
              <a:rPr lang="en-GB" sz="3600" dirty="0"/>
              <a:t>There is a green plant in the white pot.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4259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00" y="1014856"/>
            <a:ext cx="10080000" cy="545601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There are 2 bedrooms.</a:t>
            </a:r>
          </a:p>
        </p:txBody>
      </p:sp>
      <p:pic>
        <p:nvPicPr>
          <p:cNvPr id="6" name="Picture 3" descr="A bedroom with a bookshelf.">
            <a:extLst>
              <a:ext uri="{FF2B5EF4-FFF2-40B4-BE49-F238E27FC236}">
                <a16:creationId xmlns:a16="http://schemas.microsoft.com/office/drawing/2014/main" id="{8A82A1BE-F799-8D79-AD0D-C3A489EE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13546" y="1722800"/>
            <a:ext cx="4912954" cy="3604880"/>
          </a:xfrm>
          <a:prstGeom prst="rect">
            <a:avLst/>
          </a:prstGeom>
        </p:spPr>
      </p:pic>
      <p:pic>
        <p:nvPicPr>
          <p:cNvPr id="7" name="Picture 6" descr="A bedroom with flowers on the nightstand.">
            <a:extLst>
              <a:ext uri="{FF2B5EF4-FFF2-40B4-BE49-F238E27FC236}">
                <a16:creationId xmlns:a16="http://schemas.microsoft.com/office/drawing/2014/main" id="{A3B50813-0BC2-1F59-27A1-7804D639F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502" y="1652493"/>
            <a:ext cx="4518612" cy="367144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8D18C9-22E4-D297-FE51-4D19E948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00" y="5490024"/>
            <a:ext cx="11484000" cy="894980"/>
          </a:xfrm>
        </p:spPr>
        <p:txBody>
          <a:bodyPr/>
          <a:lstStyle/>
          <a:p>
            <a:pPr algn="r"/>
            <a:r>
              <a:rPr lang="en-GB" sz="3600" dirty="0"/>
              <a:t>My bedroom is next to my parents’ bedroom.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011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I like looking out to a beautiful garden from my window.</a:t>
            </a:r>
            <a:endParaRPr lang="en-AU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 descr="A window overlooking a garden.">
            <a:extLst>
              <a:ext uri="{FF2B5EF4-FFF2-40B4-BE49-F238E27FC236}">
                <a16:creationId xmlns:a16="http://schemas.microsoft.com/office/drawing/2014/main" id="{3BE5A64C-38A4-10DB-9A68-3F1A2C7B28B7}"/>
              </a:ext>
            </a:extLst>
          </p:cNvPr>
          <p:cNvGrpSpPr/>
          <p:nvPr/>
        </p:nvGrpSpPr>
        <p:grpSpPr>
          <a:xfrm>
            <a:off x="2442570" y="1619546"/>
            <a:ext cx="7306859" cy="4750954"/>
            <a:chOff x="5298799" y="3099352"/>
            <a:chExt cx="8178444" cy="5317663"/>
          </a:xfrm>
        </p:grpSpPr>
        <p:pic>
          <p:nvPicPr>
            <p:cNvPr id="6" name="Picture 2" descr="A window overlooking a garden.">
              <a:extLst>
                <a:ext uri="{FF2B5EF4-FFF2-40B4-BE49-F238E27FC236}">
                  <a16:creationId xmlns:a16="http://schemas.microsoft.com/office/drawing/2014/main" id="{4077DFFE-9D82-F306-2B78-B40AC2266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4524" r="10434" b="44082"/>
            <a:stretch>
              <a:fillRect/>
            </a:stretch>
          </p:blipFill>
          <p:spPr>
            <a:xfrm>
              <a:off x="5298799" y="3099352"/>
              <a:ext cx="8178444" cy="531766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88AB66-B794-8454-6170-840D5986B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711621" y="6134100"/>
              <a:ext cx="1676400" cy="1452181"/>
            </a:xfrm>
            <a:prstGeom prst="rect">
              <a:avLst/>
            </a:prstGeom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54DCDA4B-AA6D-B9C3-DA72-71577012E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525000" y="6271054"/>
              <a:ext cx="1676400" cy="1452181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81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B68C06-A0BE-EB59-E8AA-43416D087F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37285" y="5167128"/>
            <a:ext cx="6317428" cy="8298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65694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State of New South Wales (Department of Education) 2023</a:t>
            </a:r>
          </a:p>
        </p:txBody>
      </p:sp>
      <p:pic>
        <p:nvPicPr>
          <p:cNvPr id="3" name="Graphic 2" descr="NSW Government logo.">
            <a:extLst>
              <a:ext uri="{FF2B5EF4-FFF2-40B4-BE49-F238E27FC236}">
                <a16:creationId xmlns:a16="http://schemas.microsoft.com/office/drawing/2014/main" id="{03048816-98EF-9BA1-DC9D-082D0E51D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3668" y="1089212"/>
            <a:ext cx="3124664" cy="33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58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00" y="1014856"/>
            <a:ext cx="10080000" cy="545601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This is my house.</a:t>
            </a:r>
          </a:p>
        </p:txBody>
      </p:sp>
      <p:grpSp>
        <p:nvGrpSpPr>
          <p:cNvPr id="8" name="Group 7" descr="A house with potted plants out the front.">
            <a:extLst>
              <a:ext uri="{FF2B5EF4-FFF2-40B4-BE49-F238E27FC236}">
                <a16:creationId xmlns:a16="http://schemas.microsoft.com/office/drawing/2014/main" id="{4AAA35E3-28E1-E682-8487-5E392157515C}"/>
              </a:ext>
            </a:extLst>
          </p:cNvPr>
          <p:cNvGrpSpPr/>
          <p:nvPr/>
        </p:nvGrpSpPr>
        <p:grpSpPr>
          <a:xfrm>
            <a:off x="523500" y="1711730"/>
            <a:ext cx="11145000" cy="3769411"/>
            <a:chOff x="1293743" y="2516508"/>
            <a:chExt cx="16230600" cy="5489440"/>
          </a:xfrm>
        </p:grpSpPr>
        <p:grpSp>
          <p:nvGrpSpPr>
            <p:cNvPr id="9" name="Group 2" descr="A house with potted plants out the front and bushes either side.">
              <a:extLst>
                <a:ext uri="{FF2B5EF4-FFF2-40B4-BE49-F238E27FC236}">
                  <a16:creationId xmlns:a16="http://schemas.microsoft.com/office/drawing/2014/main" id="{C7BCBCAA-3EA4-8164-E12E-412E52D27450}"/>
                </a:ext>
              </a:extLst>
            </p:cNvPr>
            <p:cNvGrpSpPr/>
            <p:nvPr/>
          </p:nvGrpSpPr>
          <p:grpSpPr>
            <a:xfrm>
              <a:off x="1293743" y="2516508"/>
              <a:ext cx="16230600" cy="5489440"/>
              <a:chOff x="0" y="0"/>
              <a:chExt cx="21640800" cy="7319253"/>
            </a:xfrm>
          </p:grpSpPr>
          <p:pic>
            <p:nvPicPr>
              <p:cNvPr id="13" name="Picture 3">
                <a:extLst>
                  <a:ext uri="{FF2B5EF4-FFF2-40B4-BE49-F238E27FC236}">
                    <a16:creationId xmlns:a16="http://schemas.microsoft.com/office/drawing/2014/main" id="{68D50A18-A1F0-FC84-AC5E-A1848AA73F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0" y="4397745"/>
                <a:ext cx="21640800" cy="2921508"/>
              </a:xfrm>
              <a:prstGeom prst="rect">
                <a:avLst/>
              </a:prstGeom>
            </p:spPr>
          </p:pic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D5E4635B-B3E9-8CB1-24D5-CC8CB8D5BF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88092" y="0"/>
                <a:ext cx="10430644" cy="7236259"/>
              </a:xfrm>
              <a:prstGeom prst="rect">
                <a:avLst/>
              </a:prstGeom>
            </p:spPr>
          </p:pic>
          <p:pic>
            <p:nvPicPr>
              <p:cNvPr id="15" name="Picture 5">
                <a:extLst>
                  <a:ext uri="{FF2B5EF4-FFF2-40B4-BE49-F238E27FC236}">
                    <a16:creationId xmlns:a16="http://schemas.microsoft.com/office/drawing/2014/main" id="{08AFA475-352C-8096-1725-135ED2686F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>
              <a:xfrm>
                <a:off x="15222330" y="4480739"/>
                <a:ext cx="3180976" cy="2755520"/>
              </a:xfrm>
              <a:prstGeom prst="rect">
                <a:avLst/>
              </a:prstGeom>
            </p:spPr>
          </p:pic>
        </p:grpSp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A7D7BAC7-48F4-769D-9C95-9647E5C9C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04222" y="5877062"/>
              <a:ext cx="2385732" cy="2066640"/>
            </a:xfrm>
            <a:prstGeom prst="rect">
              <a:avLst/>
            </a:prstGeom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ACB0675A-069E-B387-205F-4972E01E6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372600" y="6255417"/>
              <a:ext cx="1940638" cy="1681077"/>
            </a:xfrm>
            <a:prstGeom prst="rect">
              <a:avLst/>
            </a:prstGeom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625FBB3A-6A17-DD2C-C42E-8668303DD3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307590" y="6134100"/>
              <a:ext cx="1940638" cy="1681077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8D18C9-22E4-D297-FE51-4D19E948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00" y="5490024"/>
            <a:ext cx="11484000" cy="894980"/>
          </a:xfrm>
        </p:spPr>
        <p:txBody>
          <a:bodyPr/>
          <a:lstStyle/>
          <a:p>
            <a:pPr algn="r"/>
            <a:r>
              <a:rPr lang="en-AU" sz="3600" dirty="0"/>
              <a:t>There is a red door.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80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0A960EC-1CE1-3366-2D74-F25E342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Bold" panose="020B0604020202020204" charset="0"/>
                <a:ea typeface="Roboto Bold" panose="020B0604020202020204" charset="0"/>
                <a:cs typeface="+mn-cs"/>
              </a:rPr>
              <a:t>There are...</a:t>
            </a:r>
            <a:endParaRPr lang="en-AU" dirty="0"/>
          </a:p>
        </p:txBody>
      </p:sp>
      <p:grpSp>
        <p:nvGrpSpPr>
          <p:cNvPr id="10" name="Group 4" descr="A bedroom with a double bed.">
            <a:extLst>
              <a:ext uri="{FF2B5EF4-FFF2-40B4-BE49-F238E27FC236}">
                <a16:creationId xmlns:a16="http://schemas.microsoft.com/office/drawing/2014/main" id="{573049BA-D3C7-FE50-45B7-644DC28E1DAB}"/>
              </a:ext>
            </a:extLst>
          </p:cNvPr>
          <p:cNvGrpSpPr/>
          <p:nvPr/>
        </p:nvGrpSpPr>
        <p:grpSpPr>
          <a:xfrm>
            <a:off x="360000" y="1130560"/>
            <a:ext cx="1652786" cy="1969966"/>
            <a:chOff x="0" y="0"/>
            <a:chExt cx="3505200" cy="4177869"/>
          </a:xfrm>
        </p:grpSpPr>
        <p:pic>
          <p:nvPicPr>
            <p:cNvPr id="11" name="Picture 5">
              <a:extLst>
                <a:ext uri="{FF2B5EF4-FFF2-40B4-BE49-F238E27FC236}">
                  <a16:creationId xmlns:a16="http://schemas.microsoft.com/office/drawing/2014/main" id="{0DDC6571-407C-3CBB-DCE4-8C92C45F9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9219" r="19219"/>
            <a:stretch>
              <a:fillRect/>
            </a:stretch>
          </p:blipFill>
          <p:spPr>
            <a:xfrm>
              <a:off x="0" y="0"/>
              <a:ext cx="3505200" cy="4177869"/>
            </a:xfrm>
            <a:prstGeom prst="rect">
              <a:avLst/>
            </a:prstGeom>
          </p:spPr>
        </p:pic>
      </p:grpSp>
      <p:grpSp>
        <p:nvGrpSpPr>
          <p:cNvPr id="12" name="Group 2" descr="A bedroom with an art easel.">
            <a:extLst>
              <a:ext uri="{FF2B5EF4-FFF2-40B4-BE49-F238E27FC236}">
                <a16:creationId xmlns:a16="http://schemas.microsoft.com/office/drawing/2014/main" id="{1A1B5ED9-3B42-B51F-F9F0-EB4DAED5351F}"/>
              </a:ext>
            </a:extLst>
          </p:cNvPr>
          <p:cNvGrpSpPr/>
          <p:nvPr/>
        </p:nvGrpSpPr>
        <p:grpSpPr>
          <a:xfrm>
            <a:off x="2414451" y="1080191"/>
            <a:ext cx="1758078" cy="2146230"/>
            <a:chOff x="0" y="0"/>
            <a:chExt cx="3505200" cy="4279085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8744D2D2-CF4F-332E-7F6C-EA161CAD7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524" r="8524"/>
            <a:stretch>
              <a:fillRect/>
            </a:stretch>
          </p:blipFill>
          <p:spPr>
            <a:xfrm>
              <a:off x="0" y="0"/>
              <a:ext cx="3505200" cy="4279085"/>
            </a:xfrm>
            <a:prstGeom prst="rect">
              <a:avLst/>
            </a:prstGeom>
          </p:spPr>
        </p:pic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643FAC-9C7C-7822-9A2B-D6D6DE824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3376488"/>
            <a:ext cx="5616000" cy="1035347"/>
          </a:xfrm>
        </p:spPr>
        <p:txBody>
          <a:bodyPr/>
          <a:lstStyle/>
          <a:p>
            <a:r>
              <a:rPr lang="en-AU" dirty="0"/>
              <a:t>2 bedrooms</a:t>
            </a:r>
          </a:p>
        </p:txBody>
      </p:sp>
      <p:grpSp>
        <p:nvGrpSpPr>
          <p:cNvPr id="14" name="Group 13" descr="A living room with a sofa and coffee table.">
            <a:extLst>
              <a:ext uri="{FF2B5EF4-FFF2-40B4-BE49-F238E27FC236}">
                <a16:creationId xmlns:a16="http://schemas.microsoft.com/office/drawing/2014/main" id="{DC42EC6A-50CC-8681-9BB7-56A8F1291B75}"/>
              </a:ext>
            </a:extLst>
          </p:cNvPr>
          <p:cNvGrpSpPr/>
          <p:nvPr/>
        </p:nvGrpSpPr>
        <p:grpSpPr>
          <a:xfrm>
            <a:off x="296686" y="3699109"/>
            <a:ext cx="3556857" cy="2045865"/>
            <a:chOff x="1653090" y="6123392"/>
            <a:chExt cx="5032514" cy="2894646"/>
          </a:xfrm>
        </p:grpSpPr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7E917391-CE1F-0659-7322-2558EA8E5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53090" y="6123392"/>
              <a:ext cx="4923377" cy="2769365"/>
              <a:chOff x="0" y="0"/>
              <a:chExt cx="11289030" cy="6350000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3ABCE8B8-BD73-54FF-BD99-59B3E4DAD896}"/>
                  </a:ext>
                </a:extLst>
              </p:cNvPr>
              <p:cNvSpPr/>
              <p:nvPr/>
            </p:nvSpPr>
            <p:spPr>
              <a:xfrm>
                <a:off x="0" y="0"/>
                <a:ext cx="11287761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11287761" h="6350000">
                    <a:moveTo>
                      <a:pt x="0" y="5824220"/>
                    </a:moveTo>
                    <a:lnTo>
                      <a:pt x="0" y="525780"/>
                    </a:lnTo>
                    <a:cubicBezTo>
                      <a:pt x="0" y="234950"/>
                      <a:pt x="234950" y="0"/>
                      <a:pt x="525780" y="0"/>
                    </a:cubicBezTo>
                    <a:lnTo>
                      <a:pt x="10761980" y="0"/>
                    </a:lnTo>
                    <a:cubicBezTo>
                      <a:pt x="11052811" y="0"/>
                      <a:pt x="11287761" y="234950"/>
                      <a:pt x="11287761" y="525780"/>
                    </a:cubicBezTo>
                    <a:lnTo>
                      <a:pt x="11287761" y="5822950"/>
                    </a:lnTo>
                    <a:cubicBezTo>
                      <a:pt x="11287761" y="6113780"/>
                      <a:pt x="11052811" y="6348730"/>
                      <a:pt x="10761980" y="6348730"/>
                    </a:cubicBezTo>
                    <a:lnTo>
                      <a:pt x="525780" y="6348730"/>
                    </a:lnTo>
                    <a:cubicBezTo>
                      <a:pt x="236220" y="6350000"/>
                      <a:pt x="0" y="6115050"/>
                      <a:pt x="0" y="5824220"/>
                    </a:cubicBezTo>
                    <a:cubicBezTo>
                      <a:pt x="0" y="5824220"/>
                      <a:pt x="0" y="5824220"/>
                      <a:pt x="0" y="582422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t="-17228" b="-17228"/>
                </a:stretch>
              </a:blipFill>
            </p:spPr>
          </p:sp>
        </p:grpSp>
        <p:grpSp>
          <p:nvGrpSpPr>
            <p:cNvPr id="16" name="Group 9" descr="A living room">
              <a:extLst>
                <a:ext uri="{FF2B5EF4-FFF2-40B4-BE49-F238E27FC236}">
                  <a16:creationId xmlns:a16="http://schemas.microsoft.com/office/drawing/2014/main" id="{066B9040-C032-7143-A2EC-F8CAF01A498B}"/>
                </a:ext>
              </a:extLst>
            </p:cNvPr>
            <p:cNvGrpSpPr/>
            <p:nvPr/>
          </p:nvGrpSpPr>
          <p:grpSpPr>
            <a:xfrm>
              <a:off x="2294714" y="6541595"/>
              <a:ext cx="4390890" cy="2476443"/>
              <a:chOff x="0" y="0"/>
              <a:chExt cx="5854520" cy="3301925"/>
            </a:xfrm>
          </p:grpSpPr>
          <p:pic>
            <p:nvPicPr>
              <p:cNvPr id="17" name="Picture 10">
                <a:extLst>
                  <a:ext uri="{FF2B5EF4-FFF2-40B4-BE49-F238E27FC236}">
                    <a16:creationId xmlns:a16="http://schemas.microsoft.com/office/drawing/2014/main" id="{688FE42C-77DB-E525-A78F-0AA55FE29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5854520" cy="3301925"/>
              </a:xfrm>
              <a:prstGeom prst="rect">
                <a:avLst/>
              </a:prstGeom>
            </p:spPr>
          </p:pic>
          <p:pic>
            <p:nvPicPr>
              <p:cNvPr id="18" name="Picture 11">
                <a:extLst>
                  <a:ext uri="{FF2B5EF4-FFF2-40B4-BE49-F238E27FC236}">
                    <a16:creationId xmlns:a16="http://schemas.microsoft.com/office/drawing/2014/main" id="{5632AA2A-A571-1799-C1A2-CF2FB833C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1165035" y="455723"/>
                <a:ext cx="3524450" cy="2665365"/>
              </a:xfrm>
              <a:prstGeom prst="rect">
                <a:avLst/>
              </a:prstGeom>
            </p:spPr>
          </p:pic>
          <p:pic>
            <p:nvPicPr>
              <p:cNvPr id="19" name="Picture 12">
                <a:extLst>
                  <a:ext uri="{FF2B5EF4-FFF2-40B4-BE49-F238E27FC236}">
                    <a16:creationId xmlns:a16="http://schemas.microsoft.com/office/drawing/2014/main" id="{48D225EF-C17D-789D-ACE9-C8DB380723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65243" y="2547309"/>
                <a:ext cx="724034" cy="506824"/>
              </a:xfrm>
              <a:prstGeom prst="rect">
                <a:avLst/>
              </a:prstGeom>
            </p:spPr>
          </p:pic>
        </p:grpSp>
      </p:grp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0CC49DB3-609B-A156-0E1C-BAF3100B9AD2}"/>
              </a:ext>
            </a:extLst>
          </p:cNvPr>
          <p:cNvSpPr txBox="1">
            <a:spLocks/>
          </p:cNvSpPr>
          <p:nvPr/>
        </p:nvSpPr>
        <p:spPr>
          <a:xfrm>
            <a:off x="360000" y="5979049"/>
            <a:ext cx="5616000" cy="769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1 living room</a:t>
            </a:r>
          </a:p>
        </p:txBody>
      </p:sp>
      <p:grpSp>
        <p:nvGrpSpPr>
          <p:cNvPr id="21" name="Group 6" descr="A kitchen.">
            <a:extLst>
              <a:ext uri="{FF2B5EF4-FFF2-40B4-BE49-F238E27FC236}">
                <a16:creationId xmlns:a16="http://schemas.microsoft.com/office/drawing/2014/main" id="{B6936EA2-41FC-0F93-7045-87955BD799E0}"/>
              </a:ext>
            </a:extLst>
          </p:cNvPr>
          <p:cNvGrpSpPr/>
          <p:nvPr/>
        </p:nvGrpSpPr>
        <p:grpSpPr>
          <a:xfrm>
            <a:off x="6096000" y="1256364"/>
            <a:ext cx="3933371" cy="1974888"/>
            <a:chOff x="0" y="0"/>
            <a:chExt cx="6810274" cy="3782540"/>
          </a:xfrm>
        </p:grpSpPr>
        <p:pic>
          <p:nvPicPr>
            <p:cNvPr id="22" name="Picture 7">
              <a:extLst>
                <a:ext uri="{FF2B5EF4-FFF2-40B4-BE49-F238E27FC236}">
                  <a16:creationId xmlns:a16="http://schemas.microsoft.com/office/drawing/2014/main" id="{90BF98E2-A564-C267-9A2A-3AB3650CF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0" y="0"/>
              <a:ext cx="6810274" cy="3782540"/>
            </a:xfrm>
            <a:prstGeom prst="rect">
              <a:avLst/>
            </a:prstGeom>
          </p:spPr>
        </p:pic>
        <p:pic>
          <p:nvPicPr>
            <p:cNvPr id="23" name="Picture 8" descr="Kitchen cupboards">
              <a:extLst>
                <a:ext uri="{FF2B5EF4-FFF2-40B4-BE49-F238E27FC236}">
                  <a16:creationId xmlns:a16="http://schemas.microsoft.com/office/drawing/2014/main" id="{B991C9CF-13C1-4E35-5BA7-2E3BBE526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246815" y="311173"/>
              <a:ext cx="4361363" cy="2971179"/>
            </a:xfrm>
            <a:prstGeom prst="rect">
              <a:avLst/>
            </a:prstGeom>
          </p:spPr>
        </p:pic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BD91B2-7843-AE31-2D50-BE7DF92B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3431246"/>
            <a:ext cx="5616000" cy="1035347"/>
          </a:xfrm>
        </p:spPr>
        <p:txBody>
          <a:bodyPr/>
          <a:lstStyle/>
          <a:p>
            <a:r>
              <a:rPr lang="en-AU" dirty="0"/>
              <a:t>1 kitchen</a:t>
            </a:r>
          </a:p>
        </p:txBody>
      </p:sp>
      <p:pic>
        <p:nvPicPr>
          <p:cNvPr id="24" name="Picture 15" descr="A bathroom sink">
            <a:extLst>
              <a:ext uri="{FF2B5EF4-FFF2-40B4-BE49-F238E27FC236}">
                <a16:creationId xmlns:a16="http://schemas.microsoft.com/office/drawing/2014/main" id="{7A9F6772-8A30-C248-B03C-F3CE701F52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74469" y="3894161"/>
            <a:ext cx="1683294" cy="1957319"/>
          </a:xfrm>
          <a:prstGeom prst="rect">
            <a:avLst/>
          </a:prstGeom>
        </p:spPr>
      </p:pic>
      <p:pic>
        <p:nvPicPr>
          <p:cNvPr id="25" name="Picture 16" descr="A toilet and sink.">
            <a:extLst>
              <a:ext uri="{FF2B5EF4-FFF2-40B4-BE49-F238E27FC236}">
                <a16:creationId xmlns:a16="http://schemas.microsoft.com/office/drawing/2014/main" id="{F713B623-DC3C-34DD-34BE-652213D1C7B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078455" y="3994685"/>
            <a:ext cx="2003587" cy="1850813"/>
          </a:xfrm>
          <a:prstGeom prst="rect">
            <a:avLst/>
          </a:prstGeom>
        </p:spPr>
      </p:pic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595C3248-1204-B7AB-4D4E-31AA8217D8E7}"/>
              </a:ext>
            </a:extLst>
          </p:cNvPr>
          <p:cNvSpPr txBox="1">
            <a:spLocks/>
          </p:cNvSpPr>
          <p:nvPr/>
        </p:nvSpPr>
        <p:spPr>
          <a:xfrm>
            <a:off x="5974469" y="5979049"/>
            <a:ext cx="5616000" cy="7696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2 bathrooms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1FC8F0-BCDA-C092-7233-770BB1F8F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18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  <a:latin typeface="+mn-lt"/>
              </a:rPr>
              <a:t>There is a small garden.</a:t>
            </a:r>
          </a:p>
        </p:txBody>
      </p:sp>
      <p:grpSp>
        <p:nvGrpSpPr>
          <p:cNvPr id="4" name="Group 3" descr="A house with potted plants out the front.">
            <a:extLst>
              <a:ext uri="{FF2B5EF4-FFF2-40B4-BE49-F238E27FC236}">
                <a16:creationId xmlns:a16="http://schemas.microsoft.com/office/drawing/2014/main" id="{A8FC0A44-CAF9-ADA1-12B9-CD50315EA53A}"/>
              </a:ext>
            </a:extLst>
          </p:cNvPr>
          <p:cNvGrpSpPr/>
          <p:nvPr/>
        </p:nvGrpSpPr>
        <p:grpSpPr>
          <a:xfrm>
            <a:off x="181851" y="2061496"/>
            <a:ext cx="11662149" cy="3944319"/>
            <a:chOff x="1161222" y="1953290"/>
            <a:chExt cx="16230600" cy="5489440"/>
          </a:xfrm>
        </p:grpSpPr>
        <p:pic>
          <p:nvPicPr>
            <p:cNvPr id="6" name="Picture 5" descr="A house with potted plants out the front and bushes either side.">
              <a:extLst>
                <a:ext uri="{FF2B5EF4-FFF2-40B4-BE49-F238E27FC236}">
                  <a16:creationId xmlns:a16="http://schemas.microsoft.com/office/drawing/2014/main" id="{9B506639-9CEB-5D56-3CCA-82D45358D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452291" y="1953290"/>
              <a:ext cx="7822983" cy="5427195"/>
            </a:xfrm>
            <a:prstGeom prst="rect">
              <a:avLst/>
            </a:prstGeom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BF5EC27D-833F-6605-F45E-2D7AE95F0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161222" y="5251599"/>
              <a:ext cx="16230600" cy="2191131"/>
            </a:xfrm>
            <a:prstGeom prst="rect">
              <a:avLst/>
            </a:prstGeom>
          </p:spPr>
        </p:pic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42B3D93F-75FA-8420-DA34-79891C353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171700" y="5313845"/>
              <a:ext cx="2385732" cy="2066640"/>
            </a:xfrm>
            <a:prstGeom prst="rect">
              <a:avLst/>
            </a:prstGeom>
          </p:spPr>
        </p:pic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98BE7572-D760-115F-518F-7BDC9D665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275274" y="5313845"/>
              <a:ext cx="2385732" cy="20666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F47A4C2-904A-0102-F5D7-5CE608DC8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9118614" y="5655668"/>
              <a:ext cx="2045156" cy="1771616"/>
            </a:xfrm>
            <a:prstGeom prst="rect">
              <a:avLst/>
            </a:prstGeom>
          </p:spPr>
        </p:pic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6A955826-C5CC-A577-EB11-42F8E97B4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846892" y="5655668"/>
              <a:ext cx="1991131" cy="1724817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4000" y="6523257"/>
            <a:ext cx="720000" cy="180000"/>
          </a:xfrm>
        </p:spPr>
        <p:txBody>
          <a:bodyPr/>
          <a:lstStyle/>
          <a:p>
            <a:fld id="{10A01DC5-1685-4615-8240-15192985C6A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93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There are yellow flowers in the garden.</a:t>
            </a:r>
            <a:endParaRPr lang="en-AU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oup 4" descr="A house with potted plants out the front.">
            <a:extLst>
              <a:ext uri="{FF2B5EF4-FFF2-40B4-BE49-F238E27FC236}">
                <a16:creationId xmlns:a16="http://schemas.microsoft.com/office/drawing/2014/main" id="{38DA7E34-8C80-72E6-CD22-0518B857CBC8}"/>
              </a:ext>
            </a:extLst>
          </p:cNvPr>
          <p:cNvGrpSpPr/>
          <p:nvPr/>
        </p:nvGrpSpPr>
        <p:grpSpPr>
          <a:xfrm>
            <a:off x="283668" y="1747603"/>
            <a:ext cx="11624664" cy="3931641"/>
            <a:chOff x="1161222" y="1953290"/>
            <a:chExt cx="16230600" cy="5489440"/>
          </a:xfrm>
        </p:grpSpPr>
        <p:grpSp>
          <p:nvGrpSpPr>
            <p:cNvPr id="8" name="Group 3" descr="A house with potted plants out the front and bushes either side.">
              <a:extLst>
                <a:ext uri="{FF2B5EF4-FFF2-40B4-BE49-F238E27FC236}">
                  <a16:creationId xmlns:a16="http://schemas.microsoft.com/office/drawing/2014/main" id="{4B23B478-A412-97F1-A50C-0307A09CE80D}"/>
                </a:ext>
              </a:extLst>
            </p:cNvPr>
            <p:cNvGrpSpPr/>
            <p:nvPr/>
          </p:nvGrpSpPr>
          <p:grpSpPr>
            <a:xfrm>
              <a:off x="1161222" y="1953290"/>
              <a:ext cx="16230600" cy="5489440"/>
              <a:chOff x="0" y="0"/>
              <a:chExt cx="21640800" cy="7319253"/>
            </a:xfrm>
          </p:grpSpPr>
          <p:pic>
            <p:nvPicPr>
              <p:cNvPr id="12" name="Picture 4">
                <a:extLst>
                  <a:ext uri="{FF2B5EF4-FFF2-40B4-BE49-F238E27FC236}">
                    <a16:creationId xmlns:a16="http://schemas.microsoft.com/office/drawing/2014/main" id="{C9F04C17-39EC-DDC8-B69B-83C429A80C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>
              <a:xfrm>
                <a:off x="0" y="4397745"/>
                <a:ext cx="21640800" cy="2921508"/>
              </a:xfrm>
              <a:prstGeom prst="rect">
                <a:avLst/>
              </a:prstGeom>
            </p:spPr>
          </p:pic>
          <p:pic>
            <p:nvPicPr>
              <p:cNvPr id="13" name="Picture 5">
                <a:extLst>
                  <a:ext uri="{FF2B5EF4-FFF2-40B4-BE49-F238E27FC236}">
                    <a16:creationId xmlns:a16="http://schemas.microsoft.com/office/drawing/2014/main" id="{3E3C807A-54C7-25C6-9EF0-7C12E406D4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1347304" y="4480739"/>
                <a:ext cx="3180976" cy="2755520"/>
              </a:xfrm>
              <a:prstGeom prst="rect">
                <a:avLst/>
              </a:prstGeom>
            </p:spPr>
          </p:pic>
          <p:pic>
            <p:nvPicPr>
              <p:cNvPr id="14" name="Picture 6">
                <a:extLst>
                  <a:ext uri="{FF2B5EF4-FFF2-40B4-BE49-F238E27FC236}">
                    <a16:creationId xmlns:a16="http://schemas.microsoft.com/office/drawing/2014/main" id="{9C228C0D-D193-1123-8F81-58FCB7A4D3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88092" y="0"/>
                <a:ext cx="10430644" cy="7236259"/>
              </a:xfrm>
              <a:prstGeom prst="rect">
                <a:avLst/>
              </a:prstGeom>
            </p:spPr>
          </p:pic>
        </p:grpSp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D0011243-75F9-63D9-6163-58CB94D46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438311" y="5376090"/>
              <a:ext cx="2385732" cy="2066640"/>
            </a:xfrm>
            <a:prstGeom prst="rect">
              <a:avLst/>
            </a:prstGeom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B177316E-B0A8-35E5-DE16-66FEF34A3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982337" y="5547001"/>
              <a:ext cx="1991131" cy="1724817"/>
            </a:xfrm>
            <a:prstGeom prst="rect">
              <a:avLst/>
            </a:prstGeom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EC24CAA3-2994-8B76-A617-0D1146A6A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164595" y="5717913"/>
              <a:ext cx="1991131" cy="1724817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31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My mum likes the new kitchen. It has a pink wall.</a:t>
            </a:r>
            <a:endParaRPr lang="en-A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Kitchen with various utensils and appliances.">
            <a:extLst>
              <a:ext uri="{FF2B5EF4-FFF2-40B4-BE49-F238E27FC236}">
                <a16:creationId xmlns:a16="http://schemas.microsoft.com/office/drawing/2014/main" id="{5454856F-C3C3-BB7B-CC0C-FF90FAA86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429448"/>
            <a:ext cx="9245600" cy="524855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09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The cupboard is next to the fridge.</a:t>
            </a:r>
            <a:endParaRPr lang="en-A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3" descr="A cupboard with a fridge next to it.">
            <a:extLst>
              <a:ext uri="{FF2B5EF4-FFF2-40B4-BE49-F238E27FC236}">
                <a16:creationId xmlns:a16="http://schemas.microsoft.com/office/drawing/2014/main" id="{8049EA55-3C2C-1542-A083-E4616C4958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63611" y="1297303"/>
            <a:ext cx="4864777" cy="507408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228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There are pots and pans in the cupboard. </a:t>
            </a:r>
            <a:endParaRPr lang="en-AU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2" descr="Kitchen cupboard with pots and pans in it.">
            <a:extLst>
              <a:ext uri="{FF2B5EF4-FFF2-40B4-BE49-F238E27FC236}">
                <a16:creationId xmlns:a16="http://schemas.microsoft.com/office/drawing/2014/main" id="{BFD27E9A-BC2E-717B-0568-3A07D3DDB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60385" y="1176630"/>
            <a:ext cx="7471229" cy="55193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606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2D469D-215A-5DD1-296C-D3BE25DF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+mn-lt"/>
              </a:rPr>
              <a:t>The living room is very big.</a:t>
            </a:r>
          </a:p>
        </p:txBody>
      </p:sp>
      <p:grpSp>
        <p:nvGrpSpPr>
          <p:cNvPr id="5" name="Group 4" descr="A living room with a sofa and coffee table.">
            <a:extLst>
              <a:ext uri="{FF2B5EF4-FFF2-40B4-BE49-F238E27FC236}">
                <a16:creationId xmlns:a16="http://schemas.microsoft.com/office/drawing/2014/main" id="{84121D01-66D5-CCD1-F3EB-FAA921FA6E9F}"/>
              </a:ext>
            </a:extLst>
          </p:cNvPr>
          <p:cNvGrpSpPr/>
          <p:nvPr/>
        </p:nvGrpSpPr>
        <p:grpSpPr>
          <a:xfrm>
            <a:off x="1870163" y="1299773"/>
            <a:ext cx="8451673" cy="4766709"/>
            <a:chOff x="2528384" y="1057037"/>
            <a:chExt cx="13231232" cy="7462360"/>
          </a:xfrm>
        </p:grpSpPr>
        <p:pic>
          <p:nvPicPr>
            <p:cNvPr id="6" name="Picture 5" descr="A living room">
              <a:extLst>
                <a:ext uri="{FF2B5EF4-FFF2-40B4-BE49-F238E27FC236}">
                  <a16:creationId xmlns:a16="http://schemas.microsoft.com/office/drawing/2014/main" id="{6D040E64-D5C5-F59E-A2C4-C1264F1FB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28384" y="1057037"/>
              <a:ext cx="13231232" cy="7462360"/>
            </a:xfrm>
            <a:prstGeom prst="rect">
              <a:avLst/>
            </a:prstGeom>
          </p:spPr>
        </p:pic>
        <p:pic>
          <p:nvPicPr>
            <p:cNvPr id="7" name="Picture 6" descr="A sofa, rug, pot plant and lights.">
              <a:extLst>
                <a:ext uri="{FF2B5EF4-FFF2-40B4-BE49-F238E27FC236}">
                  <a16:creationId xmlns:a16="http://schemas.microsoft.com/office/drawing/2014/main" id="{7C782B05-2A73-7C23-01BF-99EB294ED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161366" y="2086973"/>
              <a:ext cx="7965267" cy="6023733"/>
            </a:xfrm>
            <a:prstGeom prst="rect">
              <a:avLst/>
            </a:prstGeom>
          </p:spPr>
        </p:pic>
        <p:pic>
          <p:nvPicPr>
            <p:cNvPr id="8" name="Picture 7" descr="A coffee table.">
              <a:extLst>
                <a:ext uri="{FF2B5EF4-FFF2-40B4-BE49-F238E27FC236}">
                  <a16:creationId xmlns:a16="http://schemas.microsoft.com/office/drawing/2014/main" id="{DC25685C-B383-9100-39F1-1645D424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325840" y="6813963"/>
              <a:ext cx="1636319" cy="1145424"/>
            </a:xfrm>
            <a:prstGeom prst="rect">
              <a:avLst/>
            </a:prstGeom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956732-1129-599C-E1C9-8FF4F770C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813417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3">
      <a:dk1>
        <a:srgbClr val="000000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9C3D8011-7492-480F-8960-3275B2682C0A}" vid="{60C16B45-DD04-4EB5-BBF5-4C58019E8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Template-mathematics-V2</Template>
  <TotalTime>0</TotalTime>
  <Words>158</Words>
  <Application>Microsoft Office PowerPoint</Application>
  <PresentationFormat>Widescreen</PresentationFormat>
  <Paragraphs>35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Public Sans Light</vt:lpstr>
      <vt:lpstr>Public Sans</vt:lpstr>
      <vt:lpstr>Times New Roman</vt:lpstr>
      <vt:lpstr>Arial</vt:lpstr>
      <vt:lpstr>Roboto Bold</vt:lpstr>
      <vt:lpstr>NSWG Corporate</vt:lpstr>
      <vt:lpstr>My home</vt:lpstr>
      <vt:lpstr>This is my house.</vt:lpstr>
      <vt:lpstr>There are...</vt:lpstr>
      <vt:lpstr>There is a small garden.</vt:lpstr>
      <vt:lpstr>There are yellow flowers in the garden.</vt:lpstr>
      <vt:lpstr>My mum likes the new kitchen. It has a pink wall.</vt:lpstr>
      <vt:lpstr>The cupboard is next to the fridge.</vt:lpstr>
      <vt:lpstr>There are pots and pans in the cupboard. </vt:lpstr>
      <vt:lpstr>The living room is very big.</vt:lpstr>
      <vt:lpstr>The TV is on the green wall.</vt:lpstr>
      <vt:lpstr>The lamp is next to the sofa. </vt:lpstr>
      <vt:lpstr>There are 2 bedrooms.</vt:lpstr>
      <vt:lpstr>I like looking out to a beautiful garden from my window.</vt:lpstr>
      <vt:lpstr>© State of New South Wales (Department of Education)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home</dc:title>
  <dc:creator>NSW Department of Education</dc:creator>
  <cp:revision>2</cp:revision>
  <dcterms:created xsi:type="dcterms:W3CDTF">2023-06-13T02:08:13Z</dcterms:created>
  <dcterms:modified xsi:type="dcterms:W3CDTF">2023-06-13T02:08:27Z</dcterms:modified>
</cp:coreProperties>
</file>