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9"/>
  </p:notesMasterIdLst>
  <p:handoutMasterIdLst>
    <p:handoutMasterId r:id="rId30"/>
  </p:handoutMasterIdLst>
  <p:sldIdLst>
    <p:sldId id="266" r:id="rId2"/>
    <p:sldId id="362" r:id="rId3"/>
    <p:sldId id="363" r:id="rId4"/>
    <p:sldId id="364" r:id="rId5"/>
    <p:sldId id="365" r:id="rId6"/>
    <p:sldId id="366" r:id="rId7"/>
    <p:sldId id="367" r:id="rId8"/>
    <p:sldId id="368" r:id="rId9"/>
    <p:sldId id="369" r:id="rId10"/>
    <p:sldId id="370" r:id="rId11"/>
    <p:sldId id="371" r:id="rId12"/>
    <p:sldId id="372" r:id="rId13"/>
    <p:sldId id="380" r:id="rId14"/>
    <p:sldId id="374" r:id="rId15"/>
    <p:sldId id="375" r:id="rId16"/>
    <p:sldId id="379" r:id="rId17"/>
    <p:sldId id="373" r:id="rId18"/>
    <p:sldId id="381" r:id="rId19"/>
    <p:sldId id="382" r:id="rId20"/>
    <p:sldId id="385" r:id="rId21"/>
    <p:sldId id="386" r:id="rId22"/>
    <p:sldId id="387" r:id="rId23"/>
    <p:sldId id="388" r:id="rId24"/>
    <p:sldId id="389" r:id="rId25"/>
    <p:sldId id="390" r:id="rId26"/>
    <p:sldId id="391" r:id="rId27"/>
    <p:sldId id="361" r:id="rId28"/>
  </p:sldIdLst>
  <p:sldSz cx="12192000" cy="6858000"/>
  <p:notesSz cx="6858000" cy="9144000"/>
  <p:embeddedFontLst>
    <p:embeddedFont>
      <p:font typeface="Helvetica" panose="020B0604020202020204" pitchFamily="34" charset="0"/>
      <p:regular r:id="rId31"/>
      <p:bold r:id="rId32"/>
      <p:italic r:id="rId33"/>
      <p:boldItalic r:id="rId34"/>
    </p:embeddedFont>
    <p:embeddedFont>
      <p:font typeface="Public Sans" pitchFamily="2" charset="0"/>
      <p:regular r:id="rId35"/>
      <p:bold r:id="rId36"/>
      <p:italic r:id="rId37"/>
      <p:boldItalic r:id="rId38"/>
    </p:embeddedFont>
    <p:embeddedFont>
      <p:font typeface="Public Sans Light" pitchFamily="2" charset="0"/>
      <p:regular r:id="rId39"/>
      <p:italic r:id="rId4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3CA90C5-F377-F370-58F7-E7B33EFC68E6}" name="Kanu Tandon" initials="KT" userId="S::Kanu.Tandon@det.nsw.edu.au::f5e26490-28a8-4a7b-b7f8-0767d63357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45"/>
    <a:srgbClr val="007A8A"/>
    <a:srgbClr val="9B6808"/>
    <a:srgbClr val="427B2D"/>
    <a:srgbClr val="EA9B0C"/>
    <a:srgbClr val="B51458"/>
    <a:srgbClr val="00ACC2"/>
    <a:srgbClr val="64BB47"/>
    <a:srgbClr val="EDF9E0"/>
    <a:srgbClr val="87D8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70843-8F3F-43C3-BBC2-AC21F5043A3C}" v="14" dt="2024-09-19T22:41:34.129"/>
    <p1510:client id="{C6106D80-A318-53AC-DD31-57DC1FF38830}" v="21" dt="2024-09-19T21:49:21.20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10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42877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75549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1541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084643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Unit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48"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23" r:id="rId4"/>
    <p:sldLayoutId id="2147483746" r:id="rId5"/>
    <p:sldLayoutId id="2147483725" r:id="rId6"/>
    <p:sldLayoutId id="214748374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19.svg"/><Relationship Id="rId4" Type="http://schemas.microsoft.com/office/2007/relationships/hdphoto" Target="../media/hdphoto2.wdp"/><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0.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2.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2" y="2138236"/>
            <a:ext cx="6255979" cy="2033997"/>
          </a:xfrm>
        </p:spPr>
        <p:txBody>
          <a:bodyPr/>
          <a:lstStyle/>
          <a:p>
            <a:r>
              <a:rPr lang="en-AU" dirty="0">
                <a:effectLst/>
                <a:latin typeface="+mj-lt"/>
                <a:ea typeface="Times New Roman" panose="02020603050405020304" pitchFamily="18" charset="0"/>
              </a:rPr>
              <a:t>Zoo much fun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4285752"/>
            <a:ext cx="6255977" cy="526427"/>
          </a:xfrm>
        </p:spPr>
        <p:txBody>
          <a:bodyPr/>
          <a:lstStyle/>
          <a:p>
            <a:r>
              <a:rPr lang="en-AU">
                <a:latin typeface="+mj-lt"/>
              </a:rPr>
              <a:t>Stage 3 Chinese</a:t>
            </a:r>
          </a:p>
        </p:txBody>
      </p:sp>
      <p:pic>
        <p:nvPicPr>
          <p:cNvPr id="4" name="Picture Placeholder 3">
            <a:extLst>
              <a:ext uri="{FF2B5EF4-FFF2-40B4-BE49-F238E27FC236}">
                <a16:creationId xmlns:a16="http://schemas.microsoft.com/office/drawing/2014/main" id="{88BBAC28-A05C-6F57-E686-A50CA10E0C1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4295" t="-34259" b="-1253"/>
          <a:stretch/>
        </p:blipFill>
        <p:spPr>
          <a:xfrm>
            <a:off x="7080738" y="-64005"/>
            <a:ext cx="5111262" cy="6922005"/>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47DBF-7A4B-3460-3791-C68A47B33715}"/>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5" name="Picture 4">
            <a:extLst>
              <a:ext uri="{FF2B5EF4-FFF2-40B4-BE49-F238E27FC236}">
                <a16:creationId xmlns:a16="http://schemas.microsoft.com/office/drawing/2014/main" id="{02022B95-E689-059E-4B04-DDA0D9051403}"/>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6591443" y="1778557"/>
            <a:ext cx="3056992" cy="4737443"/>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2240307" y="525967"/>
            <a:ext cx="4065167" cy="2193878"/>
          </a:xfrm>
          <a:prstGeom prst="wedgeRoundRectCallout">
            <a:avLst>
              <a:gd name="adj1" fmla="val 73483"/>
              <a:gd name="adj2" fmla="val 40571"/>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What does it look like?</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10</a:t>
            </a:fld>
            <a:endParaRPr lang="en-AU">
              <a:solidFill>
                <a:schemeClr val="bg1"/>
              </a:solidFill>
            </a:endParaRPr>
          </a:p>
        </p:txBody>
      </p:sp>
    </p:spTree>
    <p:extLst>
      <p:ext uri="{BB962C8B-B14F-4D97-AF65-F5344CB8AC3E}">
        <p14:creationId xmlns:p14="http://schemas.microsoft.com/office/powerpoint/2010/main" val="14420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6A924D6A-8BA2-6483-52C6-25FFD7807377}"/>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86261" y="1576402"/>
            <a:ext cx="2776847" cy="5119596"/>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3763108" y="479463"/>
            <a:ext cx="4065167" cy="2193878"/>
          </a:xfrm>
          <a:prstGeom prst="wedgeRoundRectCallout">
            <a:avLst>
              <a:gd name="adj1" fmla="val -59460"/>
              <a:gd name="adj2" fmla="val 32556"/>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9875" marR="0" lvl="0" indent="0" algn="l" defTabSz="609585" rtl="0" eaLnBrk="1" fontAlgn="auto" latinLnBrk="0" hangingPunct="1">
              <a:lnSpc>
                <a:spcPct val="114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It is big. It is yellow. It has a golden mane.</a:t>
            </a:r>
            <a:endParaRPr kumimoji="0" lang="en-AU" sz="3600" b="0" i="0" u="none" strike="noStrike" kern="1200" cap="none" spc="0" normalizeH="0" baseline="0" noProof="0">
              <a:ln>
                <a:noFill/>
              </a:ln>
              <a:solidFill>
                <a:schemeClr val="lt1"/>
              </a:solidFill>
              <a:effectLst/>
              <a:uLnTx/>
              <a:uFillTx/>
              <a:latin typeface="+mj-lt"/>
              <a:ea typeface="+mn-ea"/>
              <a:cs typeface="+mn-cs"/>
            </a:endParaRPr>
          </a:p>
        </p:txBody>
      </p:sp>
      <p:grpSp>
        <p:nvGrpSpPr>
          <p:cNvPr id="7" name="Group 6" descr="Thought bubble with a lion inside.">
            <a:extLst>
              <a:ext uri="{FF2B5EF4-FFF2-40B4-BE49-F238E27FC236}">
                <a16:creationId xmlns:a16="http://schemas.microsoft.com/office/drawing/2014/main" id="{E23DD71B-7AD9-30F7-D990-8D38E1283D25}"/>
              </a:ext>
            </a:extLst>
          </p:cNvPr>
          <p:cNvGrpSpPr/>
          <p:nvPr/>
        </p:nvGrpSpPr>
        <p:grpSpPr>
          <a:xfrm>
            <a:off x="5950274" y="2935287"/>
            <a:ext cx="3149484" cy="2110154"/>
            <a:chOff x="5950274" y="2935287"/>
            <a:chExt cx="3149484" cy="2110154"/>
          </a:xfrm>
        </p:grpSpPr>
        <p:sp>
          <p:nvSpPr>
            <p:cNvPr id="5" name="Thought Bubble: Cloud 4" descr="A thought bubble with a lion inside.">
              <a:extLst>
                <a:ext uri="{FF2B5EF4-FFF2-40B4-BE49-F238E27FC236}">
                  <a16:creationId xmlns:a16="http://schemas.microsoft.com/office/drawing/2014/main" id="{13191B93-13E7-A5A9-08EC-8CFF1C46FBE5}"/>
                </a:ext>
              </a:extLst>
            </p:cNvPr>
            <p:cNvSpPr/>
            <p:nvPr/>
          </p:nvSpPr>
          <p:spPr>
            <a:xfrm>
              <a:off x="5950274" y="2935287"/>
              <a:ext cx="3149484" cy="2110154"/>
            </a:xfrm>
            <a:prstGeom prst="cloudCallout">
              <a:avLst>
                <a:gd name="adj1" fmla="val -113517"/>
                <a:gd name="adj2" fmla="val -45833"/>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AC195C-DF35-92C1-E0B1-11A63979A24D}"/>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07836" y="3217038"/>
              <a:ext cx="1034360" cy="1412074"/>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11</a:t>
            </a:fld>
            <a:endParaRPr lang="en-AU">
              <a:solidFill>
                <a:schemeClr val="bg1"/>
              </a:solidFill>
            </a:endParaRPr>
          </a:p>
        </p:txBody>
      </p:sp>
    </p:spTree>
    <p:extLst>
      <p:ext uri="{BB962C8B-B14F-4D97-AF65-F5344CB8AC3E}">
        <p14:creationId xmlns:p14="http://schemas.microsoft.com/office/powerpoint/2010/main" val="342824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47DBF-7A4B-3460-3791-C68A47B33715}"/>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5" name="Picture 4">
            <a:extLst>
              <a:ext uri="{FF2B5EF4-FFF2-40B4-BE49-F238E27FC236}">
                <a16:creationId xmlns:a16="http://schemas.microsoft.com/office/drawing/2014/main" id="{02022B95-E689-059E-4B04-DDA0D9051403}"/>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4954110" y="1778557"/>
            <a:ext cx="3056992" cy="4737443"/>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602974" y="360374"/>
            <a:ext cx="4065167" cy="2525064"/>
          </a:xfrm>
          <a:prstGeom prst="wedgeRoundRectCallout">
            <a:avLst>
              <a:gd name="adj1" fmla="val 74060"/>
              <a:gd name="adj2" fmla="val 35928"/>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5895" defTabSz="609585">
              <a:lnSpc>
                <a:spcPct val="100000"/>
              </a:lnSpc>
              <a:spcBef>
                <a:spcPts val="0"/>
              </a:spcBef>
              <a:defRPr/>
            </a:pPr>
            <a:r>
              <a:rPr lang="en-AU">
                <a:solidFill>
                  <a:srgbClr val="002664"/>
                </a:solidFill>
                <a:latin typeface="Arial" panose="020B0604020202020204"/>
                <a:cs typeface="Arial"/>
              </a:rPr>
              <a:t>Ah</a:t>
            </a:r>
            <a:r>
              <a:rPr kumimoji="0" lang="en-AU" sz="3600" b="0" i="0" u="none" strike="noStrike" kern="1200" cap="none" spc="0" normalizeH="0" baseline="0" noProof="0">
                <a:ln>
                  <a:noFill/>
                </a:ln>
                <a:solidFill>
                  <a:srgbClr val="002664"/>
                </a:solidFill>
                <a:effectLst/>
                <a:uLnTx/>
                <a:uFillTx/>
                <a:latin typeface="Arial" panose="020B0604020202020204"/>
                <a:ea typeface="+mn-ea"/>
                <a:cs typeface="Arial"/>
              </a:rPr>
              <a:t>!</a:t>
            </a:r>
            <a:r>
              <a:rPr lang="en-AU">
                <a:solidFill>
                  <a:srgbClr val="002664"/>
                </a:solidFill>
                <a:latin typeface="Arial" panose="020B0604020202020204"/>
                <a:cs typeface="Arial"/>
              </a:rPr>
              <a:t> </a:t>
            </a:r>
            <a:r>
              <a:rPr kumimoji="0" lang="en-AU" sz="3600" b="0" i="0" u="none" strike="noStrike" kern="1200" cap="none" spc="0" normalizeH="0" baseline="0" noProof="0">
                <a:ln>
                  <a:noFill/>
                </a:ln>
                <a:solidFill>
                  <a:srgbClr val="002664"/>
                </a:solidFill>
                <a:effectLst/>
                <a:uLnTx/>
                <a:uFillTx/>
                <a:latin typeface="Arial" panose="020B0604020202020204"/>
                <a:ea typeface="+mn-ea"/>
                <a:cs typeface="Arial"/>
              </a:rPr>
              <a:t>You’re talking about a </a:t>
            </a:r>
            <a:r>
              <a:rPr kumimoji="0" lang="en-AU" sz="3600" b="1" i="0" u="none" strike="noStrike" kern="1200" cap="none" spc="0" normalizeH="0" baseline="0" noProof="0">
                <a:ln>
                  <a:noFill/>
                </a:ln>
                <a:solidFill>
                  <a:srgbClr val="002664"/>
                </a:solidFill>
                <a:effectLst/>
                <a:uLnTx/>
                <a:uFillTx/>
                <a:latin typeface="Arial" panose="020B0604020202020204"/>
                <a:ea typeface="+mn-ea"/>
                <a:cs typeface="Arial"/>
              </a:rPr>
              <a:t>lion</a:t>
            </a:r>
            <a:r>
              <a:rPr kumimoji="0" lang="en-AU" sz="3600" b="0" i="0" u="none" strike="noStrike" kern="1200" cap="none" spc="0" normalizeH="0" baseline="0" noProof="0">
                <a:ln>
                  <a:noFill/>
                </a:ln>
                <a:solidFill>
                  <a:srgbClr val="002664"/>
                </a:solidFill>
                <a:effectLst/>
                <a:uLnTx/>
                <a:uFillTx/>
                <a:latin typeface="Arial" panose="020B0604020202020204"/>
                <a:ea typeface="+mn-ea"/>
                <a:cs typeface="Arial"/>
              </a:rPr>
              <a:t>, not a </a:t>
            </a:r>
            <a:r>
              <a:rPr kumimoji="0" lang="en-AU" sz="3600" b="1" i="0" u="none" strike="noStrike" kern="1200" cap="none" spc="0" normalizeH="0" baseline="0" noProof="0">
                <a:ln>
                  <a:noFill/>
                </a:ln>
                <a:solidFill>
                  <a:srgbClr val="002664"/>
                </a:solidFill>
                <a:effectLst/>
                <a:uLnTx/>
                <a:uFillTx/>
                <a:latin typeface="Arial" panose="020B0604020202020204"/>
                <a:ea typeface="+mn-ea"/>
                <a:cs typeface="Arial"/>
              </a:rPr>
              <a:t>rock</a:t>
            </a:r>
            <a:endParaRPr lang="en-AU" sz="2400" b="0" i="0" u="none" strike="noStrike" kern="1200" cap="none" spc="0" normalizeH="0" baseline="0" noProof="0">
              <a:ln>
                <a:noFill/>
              </a:ln>
              <a:solidFill>
                <a:srgbClr val="FFFFFF"/>
              </a:solidFill>
              <a:effectLst/>
              <a:uLnTx/>
              <a:uFillTx/>
              <a:latin typeface="Arial" panose="020B0604020202020204"/>
              <a:cs typeface="Arial"/>
            </a:endParaRPr>
          </a:p>
        </p:txBody>
      </p:sp>
      <p:grpSp>
        <p:nvGrpSpPr>
          <p:cNvPr id="3" name="Group 2" descr="Thought bubble with a lion and a green tick inside.">
            <a:extLst>
              <a:ext uri="{FF2B5EF4-FFF2-40B4-BE49-F238E27FC236}">
                <a16:creationId xmlns:a16="http://schemas.microsoft.com/office/drawing/2014/main" id="{66C508AD-4FC7-059C-8010-88C357619930}"/>
              </a:ext>
            </a:extLst>
          </p:cNvPr>
          <p:cNvGrpSpPr/>
          <p:nvPr/>
        </p:nvGrpSpPr>
        <p:grpSpPr>
          <a:xfrm>
            <a:off x="8694516" y="231288"/>
            <a:ext cx="3149484" cy="2110154"/>
            <a:chOff x="8694516" y="231288"/>
            <a:chExt cx="3149484" cy="2110154"/>
          </a:xfrm>
        </p:grpSpPr>
        <p:sp>
          <p:nvSpPr>
            <p:cNvPr id="7" name="Thought Bubble: Cloud 6" descr="A thought bubble with a lion and a green tick inside.">
              <a:extLst>
                <a:ext uri="{FF2B5EF4-FFF2-40B4-BE49-F238E27FC236}">
                  <a16:creationId xmlns:a16="http://schemas.microsoft.com/office/drawing/2014/main" id="{45438890-49AF-E574-0653-02FB14E8168F}"/>
                </a:ext>
              </a:extLst>
            </p:cNvPr>
            <p:cNvSpPr/>
            <p:nvPr/>
          </p:nvSpPr>
          <p:spPr>
            <a:xfrm>
              <a:off x="8694516" y="231288"/>
              <a:ext cx="3149484" cy="2110154"/>
            </a:xfrm>
            <a:prstGeom prst="cloudCallout">
              <a:avLst>
                <a:gd name="adj1" fmla="val -98628"/>
                <a:gd name="adj2" fmla="val 43611"/>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 name="Group 13">
              <a:extLst>
                <a:ext uri="{FF2B5EF4-FFF2-40B4-BE49-F238E27FC236}">
                  <a16:creationId xmlns:a16="http://schemas.microsoft.com/office/drawing/2014/main" id="{EB0F36C7-1CDB-E154-F0A4-D826B2789821}"/>
                </a:ext>
                <a:ext uri="{C183D7F6-B498-43B3-948B-1728B52AA6E4}">
                  <adec:decorative xmlns:adec="http://schemas.microsoft.com/office/drawing/2017/decorative" val="1"/>
                </a:ext>
              </a:extLst>
            </p:cNvPr>
            <p:cNvGrpSpPr/>
            <p:nvPr/>
          </p:nvGrpSpPr>
          <p:grpSpPr>
            <a:xfrm>
              <a:off x="9529852" y="580328"/>
              <a:ext cx="1478812" cy="1481110"/>
              <a:chOff x="9529852" y="580328"/>
              <a:chExt cx="1478812" cy="1481110"/>
            </a:xfrm>
          </p:grpSpPr>
          <p:pic>
            <p:nvPicPr>
              <p:cNvPr id="8" name="Picture 7">
                <a:extLst>
                  <a:ext uri="{FF2B5EF4-FFF2-40B4-BE49-F238E27FC236}">
                    <a16:creationId xmlns:a16="http://schemas.microsoft.com/office/drawing/2014/main" id="{06DF90C8-50AA-28BF-4A2C-5628529A2D02}"/>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52078" y="580328"/>
                <a:ext cx="1034360" cy="1412074"/>
              </a:xfrm>
              <a:prstGeom prst="rect">
                <a:avLst/>
              </a:prstGeom>
            </p:spPr>
          </p:pic>
          <p:pic>
            <p:nvPicPr>
              <p:cNvPr id="10" name="Graphic 9">
                <a:extLst>
                  <a:ext uri="{FF2B5EF4-FFF2-40B4-BE49-F238E27FC236}">
                    <a16:creationId xmlns:a16="http://schemas.microsoft.com/office/drawing/2014/main" id="{182A95C4-A672-E03C-A6AF-8CB132757DA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9852" y="582626"/>
                <a:ext cx="1478812" cy="1478812"/>
              </a:xfrm>
              <a:prstGeom prst="rect">
                <a:avLst/>
              </a:prstGeom>
            </p:spPr>
          </p:pic>
        </p:grpSp>
      </p:grpSp>
      <p:grpSp>
        <p:nvGrpSpPr>
          <p:cNvPr id="15" name="Group 14" descr="Thought bubble with a rock and a red cross inside.">
            <a:extLst>
              <a:ext uri="{FF2B5EF4-FFF2-40B4-BE49-F238E27FC236}">
                <a16:creationId xmlns:a16="http://schemas.microsoft.com/office/drawing/2014/main" id="{1A854BAA-8093-D99F-7B19-58A23D264102}"/>
              </a:ext>
            </a:extLst>
          </p:cNvPr>
          <p:cNvGrpSpPr/>
          <p:nvPr/>
        </p:nvGrpSpPr>
        <p:grpSpPr>
          <a:xfrm>
            <a:off x="8694516" y="2479513"/>
            <a:ext cx="3149484" cy="2110154"/>
            <a:chOff x="8694516" y="2479513"/>
            <a:chExt cx="3149484" cy="2110154"/>
          </a:xfrm>
        </p:grpSpPr>
        <p:sp>
          <p:nvSpPr>
            <p:cNvPr id="11" name="Thought Bubble: Cloud 10" descr="A thought bubble with a rock and a red cross inside.">
              <a:extLst>
                <a:ext uri="{FF2B5EF4-FFF2-40B4-BE49-F238E27FC236}">
                  <a16:creationId xmlns:a16="http://schemas.microsoft.com/office/drawing/2014/main" id="{01657C6A-947C-C767-67D4-3C086E981C5B}"/>
                </a:ext>
              </a:extLst>
            </p:cNvPr>
            <p:cNvSpPr/>
            <p:nvPr/>
          </p:nvSpPr>
          <p:spPr>
            <a:xfrm>
              <a:off x="8694516" y="2479513"/>
              <a:ext cx="3149484" cy="2110154"/>
            </a:xfrm>
            <a:prstGeom prst="cloudCallout">
              <a:avLst>
                <a:gd name="adj1" fmla="val -98628"/>
                <a:gd name="adj2" fmla="val -62500"/>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1B7537D6-D501-F072-A4F2-BD4C004B9DC7}"/>
                </a:ext>
                <a:ext uri="{C183D7F6-B498-43B3-948B-1728B52AA6E4}">
                  <adec:decorative xmlns:adec="http://schemas.microsoft.com/office/drawing/2017/decorative" val="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186018" y="2928476"/>
              <a:ext cx="2234746" cy="1106380"/>
            </a:xfrm>
            <a:prstGeom prst="rect">
              <a:avLst/>
            </a:prstGeom>
          </p:spPr>
        </p:pic>
        <p:pic>
          <p:nvPicPr>
            <p:cNvPr id="13" name="Graphic 12">
              <a:extLst>
                <a:ext uri="{FF2B5EF4-FFF2-40B4-BE49-F238E27FC236}">
                  <a16:creationId xmlns:a16="http://schemas.microsoft.com/office/drawing/2014/main" id="{483E0B1C-FE49-A6B0-FE10-F60546661253}"/>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482782" y="2661057"/>
              <a:ext cx="1641218" cy="1641218"/>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12</a:t>
            </a:fld>
            <a:endParaRPr lang="en-AU">
              <a:solidFill>
                <a:schemeClr val="bg1"/>
              </a:solidFill>
            </a:endParaRPr>
          </a:p>
        </p:txBody>
      </p:sp>
    </p:spTree>
    <p:extLst>
      <p:ext uri="{BB962C8B-B14F-4D97-AF65-F5344CB8AC3E}">
        <p14:creationId xmlns:p14="http://schemas.microsoft.com/office/powerpoint/2010/main" val="37052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38395957-9D79-ADE3-490C-2683F47E3E10}"/>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86261" y="1576402"/>
            <a:ext cx="2776847" cy="5119596"/>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3763108" y="479463"/>
            <a:ext cx="4065167" cy="2193878"/>
          </a:xfrm>
          <a:prstGeom prst="wedgeRoundRectCallout">
            <a:avLst>
              <a:gd name="adj1" fmla="val -59460"/>
              <a:gd name="adj2" fmla="val 32556"/>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3538"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I wonder what lions eat!</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grpSp>
        <p:nvGrpSpPr>
          <p:cNvPr id="7" name="Group 6" descr="Thought bubble with a lion inside.">
            <a:extLst>
              <a:ext uri="{FF2B5EF4-FFF2-40B4-BE49-F238E27FC236}">
                <a16:creationId xmlns:a16="http://schemas.microsoft.com/office/drawing/2014/main" id="{81127BAF-5266-17EF-C9D4-2CAF06695EAF}"/>
              </a:ext>
            </a:extLst>
          </p:cNvPr>
          <p:cNvGrpSpPr/>
          <p:nvPr/>
        </p:nvGrpSpPr>
        <p:grpSpPr>
          <a:xfrm>
            <a:off x="5950274" y="2935287"/>
            <a:ext cx="3149484" cy="2110154"/>
            <a:chOff x="5950274" y="2935287"/>
            <a:chExt cx="3149484" cy="2110154"/>
          </a:xfrm>
        </p:grpSpPr>
        <p:sp>
          <p:nvSpPr>
            <p:cNvPr id="5" name="Thought Bubble: Cloud 4" descr="A thought bubble with a lion inside.">
              <a:extLst>
                <a:ext uri="{FF2B5EF4-FFF2-40B4-BE49-F238E27FC236}">
                  <a16:creationId xmlns:a16="http://schemas.microsoft.com/office/drawing/2014/main" id="{13191B93-13E7-A5A9-08EC-8CFF1C46FBE5}"/>
                </a:ext>
              </a:extLst>
            </p:cNvPr>
            <p:cNvSpPr/>
            <p:nvPr/>
          </p:nvSpPr>
          <p:spPr>
            <a:xfrm>
              <a:off x="5950274" y="2935287"/>
              <a:ext cx="3149484" cy="2110154"/>
            </a:xfrm>
            <a:prstGeom prst="cloudCallout">
              <a:avLst>
                <a:gd name="adj1" fmla="val -113517"/>
                <a:gd name="adj2" fmla="val -45833"/>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AC195C-DF35-92C1-E0B1-11A63979A24D}"/>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07836" y="3217038"/>
              <a:ext cx="1034360" cy="1412074"/>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13</a:t>
            </a:fld>
            <a:endParaRPr lang="en-AU">
              <a:solidFill>
                <a:schemeClr val="bg1"/>
              </a:solidFill>
            </a:endParaRPr>
          </a:p>
        </p:txBody>
      </p:sp>
    </p:spTree>
    <p:extLst>
      <p:ext uri="{BB962C8B-B14F-4D97-AF65-F5344CB8AC3E}">
        <p14:creationId xmlns:p14="http://schemas.microsoft.com/office/powerpoint/2010/main" val="33502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4FFBF-12C0-C2EF-1082-F17785B32A74}"/>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10" name="Picture 9">
            <a:extLst>
              <a:ext uri="{FF2B5EF4-FFF2-40B4-BE49-F238E27FC236}">
                <a16:creationId xmlns:a16="http://schemas.microsoft.com/office/drawing/2014/main" id="{F89ABDC4-A8D4-D99E-3A0A-1AA14BDF983C}"/>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5501197" y="1753985"/>
            <a:ext cx="3056992" cy="4737443"/>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762640" y="292312"/>
            <a:ext cx="4840010" cy="2612044"/>
          </a:xfrm>
          <a:prstGeom prst="wedgeRoundRectCallout">
            <a:avLst>
              <a:gd name="adj1" fmla="val 67428"/>
              <a:gd name="adj2" fmla="val 36532"/>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Lions are carnivores. They eat meat.</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Group 2" descr="Thought bubble with a piece of meat inside.">
            <a:extLst>
              <a:ext uri="{FF2B5EF4-FFF2-40B4-BE49-F238E27FC236}">
                <a16:creationId xmlns:a16="http://schemas.microsoft.com/office/drawing/2014/main" id="{BB5CE69B-25D4-FF36-63C1-364BDE5C1D8E}"/>
              </a:ext>
            </a:extLst>
          </p:cNvPr>
          <p:cNvGrpSpPr/>
          <p:nvPr/>
        </p:nvGrpSpPr>
        <p:grpSpPr>
          <a:xfrm>
            <a:off x="8694516" y="231288"/>
            <a:ext cx="3149484" cy="2110154"/>
            <a:chOff x="8694516" y="231288"/>
            <a:chExt cx="3149484" cy="2110154"/>
          </a:xfrm>
        </p:grpSpPr>
        <p:sp>
          <p:nvSpPr>
            <p:cNvPr id="4" name="Thought Bubble: Cloud 3" descr="A though bubble with a piece of meat inside.">
              <a:extLst>
                <a:ext uri="{FF2B5EF4-FFF2-40B4-BE49-F238E27FC236}">
                  <a16:creationId xmlns:a16="http://schemas.microsoft.com/office/drawing/2014/main" id="{E07175BD-3B5E-FB73-E627-6F53EAE0A147}"/>
                </a:ext>
              </a:extLst>
            </p:cNvPr>
            <p:cNvSpPr/>
            <p:nvPr/>
          </p:nvSpPr>
          <p:spPr>
            <a:xfrm>
              <a:off x="8694516" y="231288"/>
              <a:ext cx="3149484" cy="2110154"/>
            </a:xfrm>
            <a:prstGeom prst="cloudCallout">
              <a:avLst>
                <a:gd name="adj1" fmla="val -83367"/>
                <a:gd name="adj2" fmla="val 42500"/>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B5A4F68-3477-8772-F85C-9C3CF055E7FC}"/>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140936">
              <a:off x="9588287" y="606236"/>
              <a:ext cx="1721068" cy="1360256"/>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14</a:t>
            </a:fld>
            <a:endParaRPr lang="en-AU">
              <a:solidFill>
                <a:schemeClr val="bg1"/>
              </a:solidFill>
            </a:endParaRPr>
          </a:p>
        </p:txBody>
      </p:sp>
    </p:spTree>
    <p:extLst>
      <p:ext uri="{BB962C8B-B14F-4D97-AF65-F5344CB8AC3E}">
        <p14:creationId xmlns:p14="http://schemas.microsoft.com/office/powerpoint/2010/main" val="50585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8" name="Picture 7">
            <a:extLst>
              <a:ext uri="{FF2B5EF4-FFF2-40B4-BE49-F238E27FC236}">
                <a16:creationId xmlns:a16="http://schemas.microsoft.com/office/drawing/2014/main" id="{E3280D97-05AD-0C86-7FEB-F10AAD0DEF66}"/>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219874" y="1480882"/>
            <a:ext cx="2776847" cy="5119596"/>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2996722" y="383943"/>
            <a:ext cx="4065167" cy="2193878"/>
          </a:xfrm>
          <a:prstGeom prst="wedgeRoundRectCallout">
            <a:avLst>
              <a:gd name="adj1" fmla="val -59460"/>
              <a:gd name="adj2" fmla="val 32556"/>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14375"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What is its habitat?</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pic>
        <p:nvPicPr>
          <p:cNvPr id="11" name="Picture 10">
            <a:extLst>
              <a:ext uri="{FF2B5EF4-FFF2-40B4-BE49-F238E27FC236}">
                <a16:creationId xmlns:a16="http://schemas.microsoft.com/office/drawing/2014/main" id="{3E5D3D93-AD0F-BA55-6B5C-9F6DE5B87EEA}"/>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787008" y="1778557"/>
            <a:ext cx="3056992" cy="4737443"/>
          </a:xfrm>
          <a:prstGeom prst="rect">
            <a:avLst/>
          </a:prstGeom>
        </p:spPr>
      </p:pic>
      <p:sp>
        <p:nvSpPr>
          <p:cNvPr id="7" name="Speech Bubble: Rectangle with Corners Rounded 6">
            <a:extLst>
              <a:ext uri="{FF2B5EF4-FFF2-40B4-BE49-F238E27FC236}">
                <a16:creationId xmlns:a16="http://schemas.microsoft.com/office/drawing/2014/main" id="{C18135C5-3D5D-4D9E-C42D-A1CE7F268E53}"/>
              </a:ext>
            </a:extLst>
          </p:cNvPr>
          <p:cNvSpPr/>
          <p:nvPr/>
        </p:nvSpPr>
        <p:spPr>
          <a:xfrm>
            <a:off x="4066366" y="2743574"/>
            <a:ext cx="4840010" cy="2612044"/>
          </a:xfrm>
          <a:prstGeom prst="wedgeRoundRectCallout">
            <a:avLst>
              <a:gd name="adj1" fmla="val 66944"/>
              <a:gd name="adj2" fmla="val -43805"/>
              <a:gd name="adj3" fmla="val 16667"/>
            </a:avLst>
          </a:prstGeom>
          <a:solidFill>
            <a:schemeClr val="bg1"/>
          </a:solidFill>
          <a:ln w="76200">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93663" marR="0" lvl="0" algn="l" defTabSz="609585" rtl="0" eaLnBrk="1" fontAlgn="auto" latinLnBrk="0" hangingPunct="1">
              <a:lnSpc>
                <a:spcPct val="114000"/>
              </a:lnSpc>
              <a:spcBef>
                <a:spcPts val="0"/>
              </a:spcBef>
              <a:spcAft>
                <a:spcPts val="0"/>
              </a:spcAft>
              <a:buClrTx/>
              <a:buSzTx/>
              <a:buFontTx/>
              <a:buNone/>
              <a:tabLst/>
              <a:defRPr/>
            </a:pPr>
            <a:r>
              <a:rPr lang="en-AU" sz="3600">
                <a:solidFill>
                  <a:srgbClr val="002664"/>
                </a:solidFill>
                <a:latin typeface="Arial" panose="020B0604020202020204"/>
                <a:ea typeface="+mj-ea"/>
                <a:cs typeface="Arial" panose="020B0604020202020204" pitchFamily="34" charset="0"/>
              </a:rPr>
              <a:t>The habitat of a lion is grasslands.</a:t>
            </a: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15</a:t>
            </a:fld>
            <a:endParaRPr lang="en-AU">
              <a:solidFill>
                <a:schemeClr val="bg1"/>
              </a:solidFill>
            </a:endParaRPr>
          </a:p>
        </p:txBody>
      </p:sp>
    </p:spTree>
    <p:extLst>
      <p:ext uri="{BB962C8B-B14F-4D97-AF65-F5344CB8AC3E}">
        <p14:creationId xmlns:p14="http://schemas.microsoft.com/office/powerpoint/2010/main" val="26511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D42F4022-045C-9853-95F2-1EE73D863CC9}"/>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219874" y="1480882"/>
            <a:ext cx="2776847" cy="5119596"/>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2996722" y="383943"/>
            <a:ext cx="4065167" cy="2193878"/>
          </a:xfrm>
          <a:prstGeom prst="wedgeRoundRectCallout">
            <a:avLst>
              <a:gd name="adj1" fmla="val -59460"/>
              <a:gd name="adj2" fmla="val 32556"/>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Can you please speak slower?</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pic>
        <p:nvPicPr>
          <p:cNvPr id="11" name="Picture 10">
            <a:extLst>
              <a:ext uri="{FF2B5EF4-FFF2-40B4-BE49-F238E27FC236}">
                <a16:creationId xmlns:a16="http://schemas.microsoft.com/office/drawing/2014/main" id="{3E5D3D93-AD0F-BA55-6B5C-9F6DE5B87EEA}"/>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787008" y="1778557"/>
            <a:ext cx="3056992" cy="4737443"/>
          </a:xfrm>
          <a:prstGeom prst="rect">
            <a:avLst/>
          </a:prstGeom>
        </p:spPr>
      </p:pic>
      <p:sp>
        <p:nvSpPr>
          <p:cNvPr id="7" name="Speech Bubble: Rectangle with Corners Rounded 6">
            <a:extLst>
              <a:ext uri="{FF2B5EF4-FFF2-40B4-BE49-F238E27FC236}">
                <a16:creationId xmlns:a16="http://schemas.microsoft.com/office/drawing/2014/main" id="{C18135C5-3D5D-4D9E-C42D-A1CE7F268E53}"/>
              </a:ext>
            </a:extLst>
          </p:cNvPr>
          <p:cNvSpPr/>
          <p:nvPr/>
        </p:nvSpPr>
        <p:spPr>
          <a:xfrm>
            <a:off x="4066366" y="2743574"/>
            <a:ext cx="4840010" cy="2612044"/>
          </a:xfrm>
          <a:prstGeom prst="wedgeRoundRectCallout">
            <a:avLst>
              <a:gd name="adj1" fmla="val 66944"/>
              <a:gd name="adj2" fmla="val -43805"/>
              <a:gd name="adj3" fmla="val 16667"/>
            </a:avLst>
          </a:prstGeom>
          <a:solidFill>
            <a:schemeClr val="bg1"/>
          </a:solidFill>
          <a:ln w="76200">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176213" marR="0" lvl="0" algn="l" defTabSz="609585" rtl="0" eaLnBrk="1" fontAlgn="auto" latinLnBrk="0" hangingPunct="1">
              <a:lnSpc>
                <a:spcPct val="114000"/>
              </a:lnSpc>
              <a:spcBef>
                <a:spcPts val="0"/>
              </a:spcBef>
              <a:spcAft>
                <a:spcPts val="0"/>
              </a:spcAft>
              <a:buClrTx/>
              <a:buSzTx/>
              <a:buFontTx/>
              <a:buNone/>
              <a:tabLst/>
              <a:defRPr/>
            </a:pPr>
            <a:r>
              <a:rPr lang="en-AU" sz="3600">
                <a:solidFill>
                  <a:srgbClr val="002664"/>
                </a:solidFill>
                <a:latin typeface="Arial" panose="020B0604020202020204"/>
                <a:ea typeface="+mj-ea"/>
                <a:cs typeface="Arial" panose="020B0604020202020204" pitchFamily="34" charset="0"/>
              </a:rPr>
              <a:t>The habitat of a lion is grasslands. (says slower)</a:t>
            </a: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16</a:t>
            </a:fld>
            <a:endParaRPr lang="en-AU">
              <a:solidFill>
                <a:schemeClr val="bg1"/>
              </a:solidFill>
            </a:endParaRPr>
          </a:p>
        </p:txBody>
      </p:sp>
    </p:spTree>
    <p:extLst>
      <p:ext uri="{BB962C8B-B14F-4D97-AF65-F5344CB8AC3E}">
        <p14:creationId xmlns:p14="http://schemas.microsoft.com/office/powerpoint/2010/main" val="386761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5" name="Picture 4">
            <a:extLst>
              <a:ext uri="{FF2B5EF4-FFF2-40B4-BE49-F238E27FC236}">
                <a16:creationId xmlns:a16="http://schemas.microsoft.com/office/drawing/2014/main" id="{1C665874-1440-5CA6-04E8-547523DB6DCF}"/>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86260" y="1576402"/>
            <a:ext cx="2776847" cy="5119596"/>
          </a:xfrm>
          <a:prstGeom prst="rect">
            <a:avLst/>
          </a:prstGeom>
        </p:spPr>
      </p:pic>
      <p:sp>
        <p:nvSpPr>
          <p:cNvPr id="6" name="Title 5">
            <a:extLst>
              <a:ext uri="{FF2B5EF4-FFF2-40B4-BE49-F238E27FC236}">
                <a16:creationId xmlns:a16="http://schemas.microsoft.com/office/drawing/2014/main" id="{1240726F-5F57-3D37-9E0E-0B14E4B98E89}"/>
              </a:ext>
              <a:ext uri="{C183D7F6-B498-43B3-948B-1728B52AA6E4}">
                <adec:decorative xmlns:adec="http://schemas.microsoft.com/office/drawing/2017/decorative" val="0"/>
              </a:ext>
            </a:extLst>
          </p:cNvPr>
          <p:cNvSpPr>
            <a:spLocks noGrp="1"/>
          </p:cNvSpPr>
          <p:nvPr>
            <p:ph type="title" idx="4294967295"/>
          </p:nvPr>
        </p:nvSpPr>
        <p:spPr>
          <a:xfrm>
            <a:off x="3763108" y="479463"/>
            <a:ext cx="4065167" cy="2193878"/>
          </a:xfrm>
          <a:prstGeom prst="wedgeRoundRectCallout">
            <a:avLst>
              <a:gd name="adj1" fmla="val -59460"/>
              <a:gd name="adj2" fmla="val 32556"/>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14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I see …</a:t>
            </a:r>
            <a:endParaRPr kumimoji="0" lang="en-AU" sz="2400" b="0" i="0" u="none" strike="noStrike" kern="1200" cap="none" spc="0" normalizeH="0" baseline="0" noProof="0">
              <a:ln>
                <a:noFill/>
              </a:ln>
              <a:solidFill>
                <a:schemeClr val="lt1"/>
              </a:solidFill>
              <a:effectLst/>
              <a:uLnTx/>
              <a:uFillTx/>
              <a:latin typeface="+mj-lt"/>
              <a:ea typeface="+mn-ea"/>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17</a:t>
            </a:fld>
            <a:endParaRPr lang="en-AU">
              <a:solidFill>
                <a:schemeClr val="bg1"/>
              </a:solidFill>
            </a:endParaRPr>
          </a:p>
        </p:txBody>
      </p:sp>
    </p:spTree>
    <p:extLst>
      <p:ext uri="{BB962C8B-B14F-4D97-AF65-F5344CB8AC3E}">
        <p14:creationId xmlns:p14="http://schemas.microsoft.com/office/powerpoint/2010/main" val="289570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7E1FD9C3-DDC8-8CBB-FB12-EBC433090C0B}"/>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86260" y="1576402"/>
            <a:ext cx="2776847" cy="5119596"/>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4103078" y="204210"/>
            <a:ext cx="4665786" cy="2744383"/>
          </a:xfrm>
          <a:prstGeom prst="wedgeRoundRectCallout">
            <a:avLst>
              <a:gd name="adj1" fmla="val -65993"/>
              <a:gd name="adj2" fmla="val 29139"/>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Do you mean lions are carnivores and their habitat is grasslands?</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18</a:t>
            </a:fld>
            <a:endParaRPr lang="en-AU">
              <a:solidFill>
                <a:schemeClr val="bg1"/>
              </a:solidFill>
            </a:endParaRPr>
          </a:p>
        </p:txBody>
      </p:sp>
    </p:spTree>
    <p:extLst>
      <p:ext uri="{BB962C8B-B14F-4D97-AF65-F5344CB8AC3E}">
        <p14:creationId xmlns:p14="http://schemas.microsoft.com/office/powerpoint/2010/main" val="224770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4FFBF-12C0-C2EF-1082-F17785B32A74}"/>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10" name="Picture 9">
            <a:extLst>
              <a:ext uri="{FF2B5EF4-FFF2-40B4-BE49-F238E27FC236}">
                <a16:creationId xmlns:a16="http://schemas.microsoft.com/office/drawing/2014/main" id="{F89ABDC4-A8D4-D99E-3A0A-1AA14BDF983C}"/>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120226" y="1921176"/>
            <a:ext cx="3056992" cy="4737443"/>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6400799" y="1038636"/>
            <a:ext cx="1661383" cy="1529466"/>
          </a:xfrm>
          <a:prstGeom prst="wedgeRoundRectCallout">
            <a:avLst>
              <a:gd name="adj1" fmla="val 72025"/>
              <a:gd name="adj2" fmla="val 37430"/>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002664"/>
                </a:solidFill>
                <a:effectLst/>
                <a:uLnTx/>
                <a:uFillTx/>
                <a:latin typeface="Arial" panose="020B0604020202020204"/>
                <a:ea typeface="+mj-ea"/>
                <a:cs typeface="Arial" panose="020B0604020202020204" pitchFamily="34" charset="0"/>
              </a:rPr>
              <a:t>Yes!</a:t>
            </a:r>
            <a:endParaRPr kumimoji="0" lang="en-AU"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19</a:t>
            </a:fld>
            <a:endParaRPr lang="en-AU">
              <a:solidFill>
                <a:schemeClr val="bg1"/>
              </a:solidFill>
            </a:endParaRPr>
          </a:p>
        </p:txBody>
      </p:sp>
    </p:spTree>
    <p:extLst>
      <p:ext uri="{BB962C8B-B14F-4D97-AF65-F5344CB8AC3E}">
        <p14:creationId xmlns:p14="http://schemas.microsoft.com/office/powerpoint/2010/main" val="260450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295305-6BB9-70AB-C291-B2C7ADE57706}"/>
              </a:ext>
            </a:extLst>
          </p:cNvPr>
          <p:cNvSpPr>
            <a:spLocks noGrp="1"/>
          </p:cNvSpPr>
          <p:nvPr>
            <p:ph type="title"/>
          </p:nvPr>
        </p:nvSpPr>
        <p:spPr>
          <a:xfrm>
            <a:off x="359998" y="360000"/>
            <a:ext cx="11832001" cy="1152277"/>
          </a:xfrm>
        </p:spPr>
        <p:txBody>
          <a:bodyPr/>
          <a:lstStyle/>
          <a:p>
            <a:pPr>
              <a:lnSpc>
                <a:spcPct val="114000"/>
              </a:lnSpc>
            </a:pPr>
            <a:r>
              <a:rPr lang="en-US" err="1">
                <a:effectLst/>
                <a:latin typeface="Public Sans" pitchFamily="2" charset="77"/>
              </a:rPr>
              <a:t>Mingming</a:t>
            </a:r>
            <a:r>
              <a:rPr lang="en-US">
                <a:effectLst/>
                <a:latin typeface="Public Sans" pitchFamily="2" charset="77"/>
              </a:rPr>
              <a:t> is David’s cousin. He came to Sydney from China for holidays.</a:t>
            </a:r>
            <a:endParaRPr lang="ja-JP" altLang="en-US" i="1">
              <a:effectLst/>
              <a:latin typeface="Helvetica" pitchFamily="2" charset="0"/>
            </a:endParaRPr>
          </a:p>
        </p:txBody>
      </p:sp>
      <p:grpSp>
        <p:nvGrpSpPr>
          <p:cNvPr id="17" name="Group 16">
            <a:extLst>
              <a:ext uri="{FF2B5EF4-FFF2-40B4-BE49-F238E27FC236}">
                <a16:creationId xmlns:a16="http://schemas.microsoft.com/office/drawing/2014/main" id="{2BB29199-7990-42E4-3DD8-DDB7DAD481B5}"/>
              </a:ext>
              <a:ext uri="{C183D7F6-B498-43B3-948B-1728B52AA6E4}">
                <adec:decorative xmlns:adec="http://schemas.microsoft.com/office/drawing/2017/decorative" val="1"/>
              </a:ext>
            </a:extLst>
          </p:cNvPr>
          <p:cNvGrpSpPr/>
          <p:nvPr/>
        </p:nvGrpSpPr>
        <p:grpSpPr>
          <a:xfrm flipH="1">
            <a:off x="368685" y="2387088"/>
            <a:ext cx="1660583" cy="3421298"/>
            <a:chOff x="10106402" y="3229102"/>
            <a:chExt cx="1660583" cy="3421298"/>
          </a:xfrm>
        </p:grpSpPr>
        <p:pic>
          <p:nvPicPr>
            <p:cNvPr id="11" name="Picture 10" descr="A cartoon of a person with his hand on his face&#10;&#10;Description automatically generated">
              <a:extLst>
                <a:ext uri="{FF2B5EF4-FFF2-40B4-BE49-F238E27FC236}">
                  <a16:creationId xmlns:a16="http://schemas.microsoft.com/office/drawing/2014/main" id="{1D4E7E70-9A60-D53D-CD9F-E146C13F223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0106402" y="3229102"/>
              <a:ext cx="1660583" cy="3061570"/>
            </a:xfrm>
            <a:prstGeom prst="rect">
              <a:avLst/>
            </a:prstGeom>
          </p:spPr>
        </p:pic>
        <p:sp>
          <p:nvSpPr>
            <p:cNvPr id="16" name="TextBox 15">
              <a:extLst>
                <a:ext uri="{FF2B5EF4-FFF2-40B4-BE49-F238E27FC236}">
                  <a16:creationId xmlns:a16="http://schemas.microsoft.com/office/drawing/2014/main" id="{9DAC1895-FCEC-244E-B231-2D6A1F0E22BE}"/>
                </a:ext>
              </a:extLst>
            </p:cNvPr>
            <p:cNvSpPr txBox="1"/>
            <p:nvPr/>
          </p:nvSpPr>
          <p:spPr>
            <a:xfrm>
              <a:off x="10532248" y="6345600"/>
              <a:ext cx="597877" cy="304800"/>
            </a:xfrm>
            <a:prstGeom prst="rect">
              <a:avLst/>
            </a:prstGeom>
            <a:noFill/>
          </p:spPr>
          <p:txBody>
            <a:bodyPr wrap="square" lIns="0" tIns="0" rIns="0" bIns="0" rtlCol="0">
              <a:noAutofit/>
            </a:bodyPr>
            <a:lstStyle/>
            <a:p>
              <a:pPr algn="l"/>
              <a:r>
                <a:rPr lang="en-US" sz="1800"/>
                <a:t>David</a:t>
              </a:r>
              <a:endParaRPr lang="en-AU" sz="1800"/>
            </a:p>
          </p:txBody>
        </p:sp>
      </p:grpSp>
      <p:pic>
        <p:nvPicPr>
          <p:cNvPr id="9" name="Picture 8">
            <a:extLst>
              <a:ext uri="{FF2B5EF4-FFF2-40B4-BE49-F238E27FC236}">
                <a16:creationId xmlns:a16="http://schemas.microsoft.com/office/drawing/2014/main" id="{CB9BAD11-B812-03DF-95BB-18F7A960003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332895" y="1921523"/>
            <a:ext cx="7526210" cy="4352428"/>
          </a:xfrm>
          <a:prstGeom prst="rect">
            <a:avLst/>
          </a:prstGeom>
        </p:spPr>
      </p:pic>
      <p:grpSp>
        <p:nvGrpSpPr>
          <p:cNvPr id="15" name="Group 14">
            <a:extLst>
              <a:ext uri="{FF2B5EF4-FFF2-40B4-BE49-F238E27FC236}">
                <a16:creationId xmlns:a16="http://schemas.microsoft.com/office/drawing/2014/main" id="{D7C4FCAE-FD8D-C13D-2848-BB26C0BB95E1}"/>
              </a:ext>
              <a:ext uri="{C183D7F6-B498-43B3-948B-1728B52AA6E4}">
                <adec:decorative xmlns:adec="http://schemas.microsoft.com/office/drawing/2017/decorative" val="1"/>
              </a:ext>
            </a:extLst>
          </p:cNvPr>
          <p:cNvGrpSpPr/>
          <p:nvPr/>
        </p:nvGrpSpPr>
        <p:grpSpPr>
          <a:xfrm flipH="1">
            <a:off x="9859108" y="2213873"/>
            <a:ext cx="2100783" cy="3767728"/>
            <a:chOff x="301382" y="3035072"/>
            <a:chExt cx="2100783" cy="3767728"/>
          </a:xfrm>
        </p:grpSpPr>
        <p:pic>
          <p:nvPicPr>
            <p:cNvPr id="13" name="Picture 12" descr="A cartoon of a child with his hands up&#10;&#10;Description automatically generated">
              <a:extLst>
                <a:ext uri="{FF2B5EF4-FFF2-40B4-BE49-F238E27FC236}">
                  <a16:creationId xmlns:a16="http://schemas.microsoft.com/office/drawing/2014/main" id="{53601D8E-441F-A695-6D9C-0DD4B7AE0C5E}"/>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01382" y="3035072"/>
              <a:ext cx="2100783" cy="3255600"/>
            </a:xfrm>
            <a:prstGeom prst="rect">
              <a:avLst/>
            </a:prstGeom>
          </p:spPr>
        </p:pic>
        <p:sp>
          <p:nvSpPr>
            <p:cNvPr id="14" name="TextBox 13">
              <a:extLst>
                <a:ext uri="{FF2B5EF4-FFF2-40B4-BE49-F238E27FC236}">
                  <a16:creationId xmlns:a16="http://schemas.microsoft.com/office/drawing/2014/main" id="{89562262-5B47-194F-96A9-07E812B7D0AD}"/>
                </a:ext>
              </a:extLst>
            </p:cNvPr>
            <p:cNvSpPr txBox="1"/>
            <p:nvPr/>
          </p:nvSpPr>
          <p:spPr>
            <a:xfrm>
              <a:off x="701142" y="6498000"/>
              <a:ext cx="996462" cy="304800"/>
            </a:xfrm>
            <a:prstGeom prst="rect">
              <a:avLst/>
            </a:prstGeom>
            <a:noFill/>
          </p:spPr>
          <p:txBody>
            <a:bodyPr wrap="square" lIns="0" tIns="0" rIns="0" bIns="0" rtlCol="0">
              <a:noAutofit/>
            </a:bodyPr>
            <a:lstStyle/>
            <a:p>
              <a:pPr algn="l"/>
              <a:r>
                <a:rPr lang="en-US" sz="1800" err="1"/>
                <a:t>Mingming</a:t>
              </a:r>
              <a:endParaRPr lang="en-AU" sz="1800"/>
            </a:p>
          </p:txBody>
        </p:sp>
      </p:grpSp>
      <p:sp>
        <p:nvSpPr>
          <p:cNvPr id="2" name="Slide Number Placeholder 1">
            <a:extLst>
              <a:ext uri="{FF2B5EF4-FFF2-40B4-BE49-F238E27FC236}">
                <a16:creationId xmlns:a16="http://schemas.microsoft.com/office/drawing/2014/main" id="{EF3C2C06-6B02-217D-D2D1-C5376BE943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53562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8" name="Picture 7">
            <a:extLst>
              <a:ext uri="{FF2B5EF4-FFF2-40B4-BE49-F238E27FC236}">
                <a16:creationId xmlns:a16="http://schemas.microsoft.com/office/drawing/2014/main" id="{6398A4AF-DFBD-6708-AE8A-820B4CFCF1A7}"/>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219875" y="1480884"/>
            <a:ext cx="2776847" cy="5119596"/>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3615786" y="2481030"/>
            <a:ext cx="4168338" cy="2193954"/>
          </a:xfrm>
          <a:prstGeom prst="wedgeRoundRectCallout">
            <a:avLst>
              <a:gd name="adj1" fmla="val -65932"/>
              <a:gd name="adj2" fmla="val -39501"/>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err="1">
                <a:ln>
                  <a:noFill/>
                </a:ln>
                <a:solidFill>
                  <a:srgbClr val="002664"/>
                </a:solidFill>
                <a:effectLst/>
                <a:uLnTx/>
                <a:uFillTx/>
                <a:latin typeface="Arial" panose="020B0604020202020204"/>
                <a:ea typeface="+mj-ea"/>
                <a:cs typeface="Arial" panose="020B0604020202020204" pitchFamily="34" charset="0"/>
              </a:rPr>
              <a:t>Mingming</a:t>
            </a: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 what animal do you want to see next?</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pic>
        <p:nvPicPr>
          <p:cNvPr id="11" name="Picture 10" descr="A thought bubble with a kangaroo inside.">
            <a:extLst>
              <a:ext uri="{FF2B5EF4-FFF2-40B4-BE49-F238E27FC236}">
                <a16:creationId xmlns:a16="http://schemas.microsoft.com/office/drawing/2014/main" id="{3E5D3D93-AD0F-BA55-6B5C-9F6DE5B87EEA}"/>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787008" y="1778557"/>
            <a:ext cx="3056992" cy="4737443"/>
          </a:xfrm>
          <a:prstGeom prst="rect">
            <a:avLst/>
          </a:prstGeom>
        </p:spPr>
      </p:pic>
      <p:grpSp>
        <p:nvGrpSpPr>
          <p:cNvPr id="5" name="Group 4" descr="A thought bubble with a kangaroo inside.">
            <a:extLst>
              <a:ext uri="{FF2B5EF4-FFF2-40B4-BE49-F238E27FC236}">
                <a16:creationId xmlns:a16="http://schemas.microsoft.com/office/drawing/2014/main" id="{407C44A5-C887-36E6-620E-BF0B79C349D9}"/>
              </a:ext>
            </a:extLst>
          </p:cNvPr>
          <p:cNvGrpSpPr/>
          <p:nvPr/>
        </p:nvGrpSpPr>
        <p:grpSpPr>
          <a:xfrm>
            <a:off x="5448347" y="195437"/>
            <a:ext cx="3149484" cy="2110154"/>
            <a:chOff x="5448347" y="195437"/>
            <a:chExt cx="3149484" cy="2110154"/>
          </a:xfrm>
        </p:grpSpPr>
        <p:sp>
          <p:nvSpPr>
            <p:cNvPr id="7" name="Thought Bubble: Cloud 6">
              <a:extLst>
                <a:ext uri="{FF2B5EF4-FFF2-40B4-BE49-F238E27FC236}">
                  <a16:creationId xmlns:a16="http://schemas.microsoft.com/office/drawing/2014/main" id="{68C0C8A4-CFD0-F6B7-5ED2-9B6F5DF52F91}"/>
                </a:ext>
              </a:extLst>
            </p:cNvPr>
            <p:cNvSpPr/>
            <p:nvPr/>
          </p:nvSpPr>
          <p:spPr>
            <a:xfrm>
              <a:off x="5448347" y="195437"/>
              <a:ext cx="3149484" cy="2110154"/>
            </a:xfrm>
            <a:prstGeom prst="cloudCallout">
              <a:avLst>
                <a:gd name="adj1" fmla="val 77806"/>
                <a:gd name="adj2" fmla="val 44722"/>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kangaroo with a rabbit&#10;&#10;Description automatically generated">
              <a:extLst>
                <a:ext uri="{FF2B5EF4-FFF2-40B4-BE49-F238E27FC236}">
                  <a16:creationId xmlns:a16="http://schemas.microsoft.com/office/drawing/2014/main" id="{AF916215-174C-D6A0-B99F-C03C53B7C201}"/>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19259" y="638597"/>
              <a:ext cx="807660" cy="1211490"/>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20</a:t>
            </a:fld>
            <a:endParaRPr lang="en-AU">
              <a:solidFill>
                <a:schemeClr val="bg1"/>
              </a:solidFill>
            </a:endParaRPr>
          </a:p>
        </p:txBody>
      </p:sp>
    </p:spTree>
    <p:extLst>
      <p:ext uri="{BB962C8B-B14F-4D97-AF65-F5344CB8AC3E}">
        <p14:creationId xmlns:p14="http://schemas.microsoft.com/office/powerpoint/2010/main" val="205260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4FFBF-12C0-C2EF-1082-F17785B32A74}"/>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10" name="Picture 9">
            <a:extLst>
              <a:ext uri="{FF2B5EF4-FFF2-40B4-BE49-F238E27FC236}">
                <a16:creationId xmlns:a16="http://schemas.microsoft.com/office/drawing/2014/main" id="{F89ABDC4-A8D4-D99E-3A0A-1AA14BDF983C}"/>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120226" y="1921176"/>
            <a:ext cx="3056992" cy="4737443"/>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2759252" y="318927"/>
            <a:ext cx="5360974" cy="2893196"/>
          </a:xfrm>
          <a:prstGeom prst="wedgeRoundRectCallout">
            <a:avLst>
              <a:gd name="adj1" fmla="val 67428"/>
              <a:gd name="adj2" fmla="val 36532"/>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David, how do you say </a:t>
            </a:r>
            <a:r>
              <a:rPr kumimoji="0" lang="en-AU" sz="3600" b="1" i="1"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d</a:t>
            </a:r>
            <a:r>
              <a:rPr kumimoji="0" lang="en-US" altLang="zh-CN" sz="3600" b="1" i="1"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aishu</a:t>
            </a:r>
            <a:r>
              <a:rPr kumimoji="0" lang="en-AU" sz="3600" b="0" i="1"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 in English?</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21</a:t>
            </a:fld>
            <a:endParaRPr lang="en-AU">
              <a:solidFill>
                <a:schemeClr val="bg1"/>
              </a:solidFill>
            </a:endParaRPr>
          </a:p>
        </p:txBody>
      </p:sp>
    </p:spTree>
    <p:extLst>
      <p:ext uri="{BB962C8B-B14F-4D97-AF65-F5344CB8AC3E}">
        <p14:creationId xmlns:p14="http://schemas.microsoft.com/office/powerpoint/2010/main" val="27812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8" name="Picture 7">
            <a:extLst>
              <a:ext uri="{FF2B5EF4-FFF2-40B4-BE49-F238E27FC236}">
                <a16:creationId xmlns:a16="http://schemas.microsoft.com/office/drawing/2014/main" id="{08D25D45-258F-F37F-B2A8-A93F2B58EFC0}"/>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86261" y="1576404"/>
            <a:ext cx="2776847" cy="5119596"/>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4241014" y="737378"/>
            <a:ext cx="3109356" cy="1678048"/>
          </a:xfrm>
          <a:prstGeom prst="wedgeRoundRectCallout">
            <a:avLst>
              <a:gd name="adj1" fmla="val -75295"/>
              <a:gd name="adj2" fmla="val 38145"/>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Kangaroo</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grpSp>
        <p:nvGrpSpPr>
          <p:cNvPr id="7" name="Group 6" descr="A thought bubble with a kangaroo inside.">
            <a:extLst>
              <a:ext uri="{FF2B5EF4-FFF2-40B4-BE49-F238E27FC236}">
                <a16:creationId xmlns:a16="http://schemas.microsoft.com/office/drawing/2014/main" id="{EA5A284D-83E2-524F-27DB-48829EB4E2ED}"/>
              </a:ext>
            </a:extLst>
          </p:cNvPr>
          <p:cNvGrpSpPr/>
          <p:nvPr/>
        </p:nvGrpSpPr>
        <p:grpSpPr>
          <a:xfrm>
            <a:off x="5625464" y="2332893"/>
            <a:ext cx="5065194" cy="3393680"/>
            <a:chOff x="5625464" y="2332893"/>
            <a:chExt cx="5065194" cy="3393680"/>
          </a:xfrm>
        </p:grpSpPr>
        <p:sp>
          <p:nvSpPr>
            <p:cNvPr id="5" name="Thought Bubble: Cloud 4">
              <a:extLst>
                <a:ext uri="{FF2B5EF4-FFF2-40B4-BE49-F238E27FC236}">
                  <a16:creationId xmlns:a16="http://schemas.microsoft.com/office/drawing/2014/main" id="{13191B93-13E7-A5A9-08EC-8CFF1C46FBE5}"/>
                </a:ext>
              </a:extLst>
            </p:cNvPr>
            <p:cNvSpPr/>
            <p:nvPr/>
          </p:nvSpPr>
          <p:spPr>
            <a:xfrm>
              <a:off x="5625464" y="2332893"/>
              <a:ext cx="5065194" cy="3393680"/>
            </a:xfrm>
            <a:prstGeom prst="cloudCallout">
              <a:avLst>
                <a:gd name="adj1" fmla="val -89447"/>
                <a:gd name="adj2" fmla="val -40306"/>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kangaroo with a rabbit&#10;&#10;Description automatically generated">
              <a:extLst>
                <a:ext uri="{FF2B5EF4-FFF2-40B4-BE49-F238E27FC236}">
                  <a16:creationId xmlns:a16="http://schemas.microsoft.com/office/drawing/2014/main" id="{EE218659-B4E7-DF4E-F269-A34FB1FC7BD3}"/>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71907" y="2874719"/>
              <a:ext cx="1549848" cy="2324772"/>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22</a:t>
            </a:fld>
            <a:endParaRPr lang="en-AU">
              <a:solidFill>
                <a:schemeClr val="bg1"/>
              </a:solidFill>
            </a:endParaRPr>
          </a:p>
        </p:txBody>
      </p:sp>
    </p:spTree>
    <p:extLst>
      <p:ext uri="{BB962C8B-B14F-4D97-AF65-F5344CB8AC3E}">
        <p14:creationId xmlns:p14="http://schemas.microsoft.com/office/powerpoint/2010/main" val="266447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5" name="Picture 4">
            <a:extLst>
              <a:ext uri="{FF2B5EF4-FFF2-40B4-BE49-F238E27FC236}">
                <a16:creationId xmlns:a16="http://schemas.microsoft.com/office/drawing/2014/main" id="{30BCDFC8-C269-60F7-6163-D6B3AD398C6E}"/>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219874" y="1480884"/>
            <a:ext cx="2776847" cy="5119596"/>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4227645" y="374224"/>
            <a:ext cx="4065167" cy="2193878"/>
          </a:xfrm>
          <a:prstGeom prst="wedgeRoundRectCallout">
            <a:avLst>
              <a:gd name="adj1" fmla="val 82422"/>
              <a:gd name="adj2" fmla="val 48053"/>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Great! Where do kangaroos live?</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pic>
        <p:nvPicPr>
          <p:cNvPr id="11" name="Picture 10">
            <a:extLst>
              <a:ext uri="{FF2B5EF4-FFF2-40B4-BE49-F238E27FC236}">
                <a16:creationId xmlns:a16="http://schemas.microsoft.com/office/drawing/2014/main" id="{3E5D3D93-AD0F-BA55-6B5C-9F6DE5B87EEA}"/>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787008" y="1778557"/>
            <a:ext cx="3056992" cy="4737443"/>
          </a:xfrm>
          <a:prstGeom prst="rect">
            <a:avLst/>
          </a:prstGeom>
        </p:spPr>
      </p:pic>
      <p:sp>
        <p:nvSpPr>
          <p:cNvPr id="7" name="Speech Bubble: Rectangle with Corners Rounded 6">
            <a:extLst>
              <a:ext uri="{FF2B5EF4-FFF2-40B4-BE49-F238E27FC236}">
                <a16:creationId xmlns:a16="http://schemas.microsoft.com/office/drawing/2014/main" id="{C18135C5-3D5D-4D9E-C42D-A1CE7F268E53}"/>
              </a:ext>
            </a:extLst>
          </p:cNvPr>
          <p:cNvSpPr/>
          <p:nvPr/>
        </p:nvSpPr>
        <p:spPr>
          <a:xfrm>
            <a:off x="3982777" y="2708164"/>
            <a:ext cx="4226446" cy="1767524"/>
          </a:xfrm>
          <a:prstGeom prst="wedgeRoundRectCallout">
            <a:avLst>
              <a:gd name="adj1" fmla="val -76181"/>
              <a:gd name="adj2" fmla="val -49111"/>
              <a:gd name="adj3" fmla="val 16667"/>
            </a:avLst>
          </a:prstGeom>
          <a:solidFill>
            <a:schemeClr val="bg1"/>
          </a:solidFill>
          <a:ln w="76200">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l" defTabSz="609585" rtl="0" eaLnBrk="1" fontAlgn="auto" latinLnBrk="0" hangingPunct="1">
              <a:lnSpc>
                <a:spcPct val="114000"/>
              </a:lnSpc>
              <a:spcBef>
                <a:spcPts val="0"/>
              </a:spcBef>
              <a:spcAft>
                <a:spcPts val="0"/>
              </a:spcAft>
              <a:buClrTx/>
              <a:buSzTx/>
              <a:buFontTx/>
              <a:buNone/>
              <a:tabLst/>
              <a:defRPr/>
            </a:pPr>
            <a:r>
              <a:rPr lang="en-AU" sz="3600">
                <a:solidFill>
                  <a:srgbClr val="002664"/>
                </a:solidFill>
                <a:latin typeface="Arial" panose="020B0604020202020204"/>
                <a:ea typeface="+mj-ea"/>
                <a:cs typeface="Arial" panose="020B0604020202020204" pitchFamily="34" charset="0"/>
              </a:rPr>
              <a:t>Kangaroos live in grasslands.</a:t>
            </a: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23</a:t>
            </a:fld>
            <a:endParaRPr lang="en-AU">
              <a:solidFill>
                <a:schemeClr val="bg1"/>
              </a:solidFill>
            </a:endParaRPr>
          </a:p>
        </p:txBody>
      </p:sp>
    </p:spTree>
    <p:extLst>
      <p:ext uri="{BB962C8B-B14F-4D97-AF65-F5344CB8AC3E}">
        <p14:creationId xmlns:p14="http://schemas.microsoft.com/office/powerpoint/2010/main" val="223199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27F8F7B6-3EE2-7ED8-05EF-38CE2E4541D0}"/>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219874" y="1480884"/>
            <a:ext cx="2776847" cy="5119596"/>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4227645" y="592939"/>
            <a:ext cx="4065167" cy="1756448"/>
          </a:xfrm>
          <a:prstGeom prst="wedgeRoundRectCallout">
            <a:avLst>
              <a:gd name="adj1" fmla="val 82422"/>
              <a:gd name="adj2" fmla="val 48053"/>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Okay! What do Kangaroos eat?</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pic>
        <p:nvPicPr>
          <p:cNvPr id="11" name="Picture 10">
            <a:extLst>
              <a:ext uri="{FF2B5EF4-FFF2-40B4-BE49-F238E27FC236}">
                <a16:creationId xmlns:a16="http://schemas.microsoft.com/office/drawing/2014/main" id="{3E5D3D93-AD0F-BA55-6B5C-9F6DE5B87EEA}"/>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787008" y="1778557"/>
            <a:ext cx="3056992" cy="4737443"/>
          </a:xfrm>
          <a:prstGeom prst="rect">
            <a:avLst/>
          </a:prstGeom>
        </p:spPr>
      </p:pic>
      <p:sp>
        <p:nvSpPr>
          <p:cNvPr id="7" name="Speech Bubble: Rectangle with Corners Rounded 6">
            <a:extLst>
              <a:ext uri="{FF2B5EF4-FFF2-40B4-BE49-F238E27FC236}">
                <a16:creationId xmlns:a16="http://schemas.microsoft.com/office/drawing/2014/main" id="{C18135C5-3D5D-4D9E-C42D-A1CE7F268E53}"/>
              </a:ext>
            </a:extLst>
          </p:cNvPr>
          <p:cNvSpPr/>
          <p:nvPr/>
        </p:nvSpPr>
        <p:spPr>
          <a:xfrm>
            <a:off x="3982777" y="2568102"/>
            <a:ext cx="4226446" cy="2047648"/>
          </a:xfrm>
          <a:prstGeom prst="wedgeRoundRectCallout">
            <a:avLst>
              <a:gd name="adj1" fmla="val -76181"/>
              <a:gd name="adj2" fmla="val -49111"/>
              <a:gd name="adj3" fmla="val 16667"/>
            </a:avLst>
          </a:prstGeom>
          <a:solidFill>
            <a:schemeClr val="bg1"/>
          </a:solidFill>
          <a:ln w="76200">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176213" marR="0" lvl="0" fontAlgn="auto">
              <a:lnSpc>
                <a:spcPct val="114000"/>
              </a:lnSpc>
              <a:spcBef>
                <a:spcPts val="0"/>
              </a:spcBef>
              <a:spcAft>
                <a:spcPts val="0"/>
              </a:spcAft>
              <a:buClrTx/>
              <a:buSzTx/>
              <a:buFontTx/>
              <a:buNone/>
              <a:tabLst/>
              <a:defRPr/>
            </a:pPr>
            <a:r>
              <a:rPr lang="en-AU" sz="3600">
                <a:solidFill>
                  <a:srgbClr val="002664"/>
                </a:solidFill>
                <a:latin typeface="Arial" panose="020B0604020202020204"/>
                <a:ea typeface="+mj-ea"/>
                <a:cs typeface="Arial" panose="020B0604020202020204" pitchFamily="34" charset="0"/>
              </a:rPr>
              <a:t>Kangaroos are herbivores. They eat grass.</a:t>
            </a: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24</a:t>
            </a:fld>
            <a:endParaRPr lang="en-AU">
              <a:solidFill>
                <a:schemeClr val="bg1"/>
              </a:solidFill>
            </a:endParaRPr>
          </a:p>
        </p:txBody>
      </p:sp>
    </p:spTree>
    <p:extLst>
      <p:ext uri="{BB962C8B-B14F-4D97-AF65-F5344CB8AC3E}">
        <p14:creationId xmlns:p14="http://schemas.microsoft.com/office/powerpoint/2010/main" val="338766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4FFBF-12C0-C2EF-1082-F17785B32A74}"/>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10" name="Picture 9">
            <a:extLst>
              <a:ext uri="{FF2B5EF4-FFF2-40B4-BE49-F238E27FC236}">
                <a16:creationId xmlns:a16="http://schemas.microsoft.com/office/drawing/2014/main" id="{F89ABDC4-A8D4-D99E-3A0A-1AA14BDF983C}"/>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120226" y="1921176"/>
            <a:ext cx="3056992" cy="4737443"/>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3905717" y="527539"/>
            <a:ext cx="4380566" cy="2180490"/>
          </a:xfrm>
          <a:prstGeom prst="wedgeRoundRectCallout">
            <a:avLst>
              <a:gd name="adj1" fmla="val 65680"/>
              <a:gd name="adj2" fmla="val 48878"/>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lnSpc>
                <a:spcPct val="100000"/>
              </a:lnSpc>
              <a:spcBef>
                <a:spcPts val="0"/>
              </a:spcBef>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a:rPr>
              <a:t>Great! Let’s go </a:t>
            </a:r>
            <a:r>
              <a:rPr lang="en-AU">
                <a:solidFill>
                  <a:srgbClr val="002664"/>
                </a:solidFill>
                <a:latin typeface="Arial" panose="020B0604020202020204"/>
                <a:ea typeface="+mj-ea"/>
                <a:cs typeface="Arial"/>
              </a:rPr>
              <a:t>and </a:t>
            </a: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a:rPr>
              <a:t>see </a:t>
            </a:r>
            <a:r>
              <a:rPr lang="en-AU">
                <a:solidFill>
                  <a:srgbClr val="002664"/>
                </a:solidFill>
                <a:latin typeface="Arial" panose="020B0604020202020204"/>
                <a:ea typeface="+mj-ea"/>
                <a:cs typeface="Arial"/>
              </a:rPr>
              <a:t>other</a:t>
            </a: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a:rPr>
              <a:t> animals.</a:t>
            </a:r>
            <a:endParaRPr kumimoji="0" lang="en-AU" sz="2400" b="0" i="0" u="none" strike="noStrike" kern="1200" cap="none" spc="0" normalizeH="0" baseline="0" noProof="0">
              <a:ln>
                <a:noFill/>
              </a:ln>
              <a:solidFill>
                <a:schemeClr val="lt1"/>
              </a:solidFill>
              <a:effectLst/>
              <a:uLnTx/>
              <a:uFillTx/>
              <a:latin typeface="+mn-lt"/>
              <a:ea typeface="+mn-ea"/>
              <a:cs typeface="Arial"/>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25</a:t>
            </a:fld>
            <a:endParaRPr lang="en-AU">
              <a:solidFill>
                <a:schemeClr val="bg1"/>
              </a:solidFill>
            </a:endParaRPr>
          </a:p>
        </p:txBody>
      </p:sp>
    </p:spTree>
    <p:extLst>
      <p:ext uri="{BB962C8B-B14F-4D97-AF65-F5344CB8AC3E}">
        <p14:creationId xmlns:p14="http://schemas.microsoft.com/office/powerpoint/2010/main" val="253435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2509E-BD5B-E2A6-FEAE-91FF9E7F1DD8}"/>
              </a:ext>
            </a:extLst>
          </p:cNvPr>
          <p:cNvSpPr>
            <a:spLocks noGrp="1"/>
          </p:cNvSpPr>
          <p:nvPr>
            <p:ph type="title"/>
          </p:nvPr>
        </p:nvSpPr>
        <p:spPr>
          <a:xfrm>
            <a:off x="242439" y="187667"/>
            <a:ext cx="6064575" cy="2019786"/>
          </a:xfrm>
        </p:spPr>
        <p:txBody>
          <a:bodyPr/>
          <a:lstStyle/>
          <a:p>
            <a:pPr>
              <a:lnSpc>
                <a:spcPct val="114000"/>
              </a:lnSpc>
            </a:pPr>
            <a:r>
              <a:rPr lang="en-US" sz="3200">
                <a:latin typeface="+mj-lt"/>
              </a:rPr>
              <a:t>David and </a:t>
            </a:r>
            <a:r>
              <a:rPr lang="en-US" sz="3200" err="1">
                <a:latin typeface="+mj-lt"/>
              </a:rPr>
              <a:t>Mingming</a:t>
            </a:r>
            <a:r>
              <a:rPr lang="en-US" sz="3200">
                <a:latin typeface="+mj-lt"/>
              </a:rPr>
              <a:t> saw many animals in the zoo. They were tired, but very happy.</a:t>
            </a:r>
            <a:endParaRPr lang="en-AU" sz="3200">
              <a:latin typeface="+mj-lt"/>
            </a:endParaRPr>
          </a:p>
        </p:txBody>
      </p:sp>
      <p:pic>
        <p:nvPicPr>
          <p:cNvPr id="11" name="Picture 10">
            <a:extLst>
              <a:ext uri="{FF2B5EF4-FFF2-40B4-BE49-F238E27FC236}">
                <a16:creationId xmlns:a16="http://schemas.microsoft.com/office/drawing/2014/main" id="{95C6094C-9162-C4FE-2106-1D0D5167A889}"/>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grpSp>
        <p:nvGrpSpPr>
          <p:cNvPr id="13" name="Group 12">
            <a:extLst>
              <a:ext uri="{FF2B5EF4-FFF2-40B4-BE49-F238E27FC236}">
                <a16:creationId xmlns:a16="http://schemas.microsoft.com/office/drawing/2014/main" id="{5987F79E-6513-4E88-1989-0DE92BF27C50}"/>
              </a:ext>
              <a:ext uri="{C183D7F6-B498-43B3-948B-1728B52AA6E4}">
                <adec:decorative xmlns:adec="http://schemas.microsoft.com/office/drawing/2017/decorative" val="1"/>
              </a:ext>
            </a:extLst>
          </p:cNvPr>
          <p:cNvGrpSpPr/>
          <p:nvPr/>
        </p:nvGrpSpPr>
        <p:grpSpPr>
          <a:xfrm>
            <a:off x="734011" y="2233119"/>
            <a:ext cx="2667503" cy="4538647"/>
            <a:chOff x="734011" y="2233119"/>
            <a:chExt cx="2667503" cy="4538647"/>
          </a:xfrm>
        </p:grpSpPr>
        <p:pic>
          <p:nvPicPr>
            <p:cNvPr id="4" name="Picture 3">
              <a:extLst>
                <a:ext uri="{FF2B5EF4-FFF2-40B4-BE49-F238E27FC236}">
                  <a16:creationId xmlns:a16="http://schemas.microsoft.com/office/drawing/2014/main" id="{674C097B-2FE9-929B-8E6C-C4CB452CF2EA}"/>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flipH="1">
              <a:off x="1764947" y="3979800"/>
              <a:ext cx="1636567" cy="2536200"/>
            </a:xfrm>
            <a:prstGeom prst="rect">
              <a:avLst/>
            </a:prstGeom>
          </p:spPr>
        </p:pic>
        <p:pic>
          <p:nvPicPr>
            <p:cNvPr id="12" name="Picture 11">
              <a:extLst>
                <a:ext uri="{FF2B5EF4-FFF2-40B4-BE49-F238E27FC236}">
                  <a16:creationId xmlns:a16="http://schemas.microsoft.com/office/drawing/2014/main" id="{870BC3B4-399F-F0A3-63E9-7AC4B67C951E}"/>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146" b="98179" l="3830" r="97447">
                          <a14:foregroundMark x1="3830" y1="30464" x2="3830" y2="30464"/>
                          <a14:foregroundMark x1="31915" y1="15066" x2="31915" y2="15066"/>
                          <a14:foregroundMark x1="40000" y1="8609" x2="40000" y2="8609"/>
                          <a14:foregroundMark x1="27234" y1="3311" x2="27234" y2="3311"/>
                          <a14:foregroundMark x1="84681" y1="17219" x2="84681" y2="17219"/>
                          <a14:foregroundMark x1="97872" y1="14570" x2="97872" y2="14570"/>
                          <a14:foregroundMark x1="19149" y1="95199" x2="19149" y2="95199"/>
                          <a14:foregroundMark x1="23404" y1="98179" x2="23404" y2="98179"/>
                        </a14:backgroundRemoval>
                      </a14:imgEffect>
                    </a14:imgLayer>
                  </a14:imgProps>
                </a:ext>
                <a:ext uri="{28A0092B-C50C-407E-A947-70E740481C1C}">
                  <a14:useLocalDpi xmlns:a14="http://schemas.microsoft.com/office/drawing/2010/main" val="0"/>
                </a:ext>
              </a:extLst>
            </a:blip>
            <a:stretch>
              <a:fillRect/>
            </a:stretch>
          </p:blipFill>
          <p:spPr>
            <a:xfrm>
              <a:off x="734011" y="2233119"/>
              <a:ext cx="1728551" cy="4442743"/>
            </a:xfrm>
            <a:prstGeom prst="rect">
              <a:avLst/>
            </a:prstGeom>
          </p:spPr>
        </p:pic>
        <p:pic>
          <p:nvPicPr>
            <p:cNvPr id="9" name="Picture 8">
              <a:extLst>
                <a:ext uri="{FF2B5EF4-FFF2-40B4-BE49-F238E27FC236}">
                  <a16:creationId xmlns:a16="http://schemas.microsoft.com/office/drawing/2014/main" id="{7CDC5300-CB33-55AE-ACF9-340596B9720D}"/>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1062035" y="4203664"/>
              <a:ext cx="1392928" cy="2568102"/>
            </a:xfrm>
            <a:prstGeom prst="rect">
              <a:avLst/>
            </a:prstGeom>
          </p:spPr>
        </p:pic>
      </p:grpSp>
      <p:pic>
        <p:nvPicPr>
          <p:cNvPr id="8" name="Picture 7">
            <a:extLst>
              <a:ext uri="{FF2B5EF4-FFF2-40B4-BE49-F238E27FC236}">
                <a16:creationId xmlns:a16="http://schemas.microsoft.com/office/drawing/2014/main" id="{947AEDCA-D042-7F4E-BE09-8DFFD47E1ED9}"/>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60553" y="162001"/>
            <a:ext cx="6469704" cy="6479998"/>
          </a:xfrm>
          <a:prstGeom prst="rect">
            <a:avLst/>
          </a:prstGeom>
        </p:spPr>
      </p:pic>
      <p:sp>
        <p:nvSpPr>
          <p:cNvPr id="2" name="Slide Number Placeholder 1">
            <a:extLst>
              <a:ext uri="{FF2B5EF4-FFF2-40B4-BE49-F238E27FC236}">
                <a16:creationId xmlns:a16="http://schemas.microsoft.com/office/drawing/2014/main" id="{C0D5F9C2-504A-8C66-CA18-08E7B436C9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26</a:t>
            </a:fld>
            <a:endParaRPr lang="en-AU">
              <a:solidFill>
                <a:schemeClr val="bg1"/>
              </a:solidFill>
            </a:endParaRPr>
          </a:p>
        </p:txBody>
      </p:sp>
    </p:spTree>
    <p:extLst>
      <p:ext uri="{BB962C8B-B14F-4D97-AF65-F5344CB8AC3E}">
        <p14:creationId xmlns:p14="http://schemas.microsoft.com/office/powerpoint/2010/main" val="24998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2024.</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BE04E7-D288-2C15-02C0-1D4B31B1ECEA}"/>
              </a:ext>
            </a:extLst>
          </p:cNvPr>
          <p:cNvSpPr>
            <a:spLocks noGrp="1"/>
          </p:cNvSpPr>
          <p:nvPr>
            <p:ph type="title"/>
          </p:nvPr>
        </p:nvSpPr>
        <p:spPr/>
        <p:txBody>
          <a:bodyPr/>
          <a:lstStyle/>
          <a:p>
            <a:pPr>
              <a:lnSpc>
                <a:spcPct val="114000"/>
              </a:lnSpc>
            </a:pPr>
            <a:r>
              <a:rPr lang="en-US" err="1"/>
              <a:t>Mingming</a:t>
            </a:r>
            <a:r>
              <a:rPr lang="en-US"/>
              <a:t> is learning English and David is learning Chinese.</a:t>
            </a:r>
            <a:endParaRPr lang="en-AU"/>
          </a:p>
        </p:txBody>
      </p:sp>
      <p:pic>
        <p:nvPicPr>
          <p:cNvPr id="13" name="Picture 12">
            <a:extLst>
              <a:ext uri="{FF2B5EF4-FFF2-40B4-BE49-F238E27FC236}">
                <a16:creationId xmlns:a16="http://schemas.microsoft.com/office/drawing/2014/main" id="{41BC8423-CB8B-10CB-F863-BDFB0FFE5711}"/>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6" name="Picture 5">
            <a:extLst>
              <a:ext uri="{FF2B5EF4-FFF2-40B4-BE49-F238E27FC236}">
                <a16:creationId xmlns:a16="http://schemas.microsoft.com/office/drawing/2014/main" id="{28672CC1-3D1D-0240-EA2F-3CC039A0D234}"/>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1792266" y="2664241"/>
            <a:ext cx="2057166" cy="3792740"/>
          </a:xfrm>
          <a:prstGeom prst="rect">
            <a:avLst/>
          </a:prstGeom>
        </p:spPr>
      </p:pic>
      <p:pic>
        <p:nvPicPr>
          <p:cNvPr id="7" name="Picture 6">
            <a:extLst>
              <a:ext uri="{FF2B5EF4-FFF2-40B4-BE49-F238E27FC236}">
                <a16:creationId xmlns:a16="http://schemas.microsoft.com/office/drawing/2014/main" id="{D148D913-CD9A-6ACB-8DB1-44D7F31AB87B}"/>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83721" y="2287437"/>
            <a:ext cx="2625972" cy="2775494"/>
          </a:xfrm>
          <a:prstGeom prst="rect">
            <a:avLst/>
          </a:prstGeom>
        </p:spPr>
      </p:pic>
      <p:pic>
        <p:nvPicPr>
          <p:cNvPr id="9" name="Picture 8">
            <a:extLst>
              <a:ext uri="{FF2B5EF4-FFF2-40B4-BE49-F238E27FC236}">
                <a16:creationId xmlns:a16="http://schemas.microsoft.com/office/drawing/2014/main" id="{04735488-2F22-5D71-1556-022B8A771BF2}"/>
              </a:ext>
              <a:ext uri="{C183D7F6-B498-43B3-948B-1728B52AA6E4}">
                <adec:decorative xmlns:adec="http://schemas.microsoft.com/office/drawing/2017/decorative" val="1"/>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7943982" y="2705260"/>
            <a:ext cx="2447391" cy="3792740"/>
          </a:xfrm>
          <a:prstGeom prst="rect">
            <a:avLst/>
          </a:prstGeom>
        </p:spPr>
      </p:pic>
      <p:sp>
        <p:nvSpPr>
          <p:cNvPr id="2" name="Slide Number Placeholder 1">
            <a:extLst>
              <a:ext uri="{FF2B5EF4-FFF2-40B4-BE49-F238E27FC236}">
                <a16:creationId xmlns:a16="http://schemas.microsoft.com/office/drawing/2014/main" id="{54F905D9-B4F6-0211-E3FA-4CF8AB01BF6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3</a:t>
            </a:fld>
            <a:endParaRPr lang="en-AU">
              <a:solidFill>
                <a:schemeClr val="bg1"/>
              </a:solidFill>
            </a:endParaRPr>
          </a:p>
        </p:txBody>
      </p:sp>
    </p:spTree>
    <p:extLst>
      <p:ext uri="{BB962C8B-B14F-4D97-AF65-F5344CB8AC3E}">
        <p14:creationId xmlns:p14="http://schemas.microsoft.com/office/powerpoint/2010/main" val="554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A2509E-BD5B-E2A6-FEAE-91FF9E7F1DD8}"/>
              </a:ext>
            </a:extLst>
          </p:cNvPr>
          <p:cNvSpPr>
            <a:spLocks noGrp="1"/>
          </p:cNvSpPr>
          <p:nvPr>
            <p:ph type="title"/>
          </p:nvPr>
        </p:nvSpPr>
        <p:spPr>
          <a:xfrm>
            <a:off x="360000" y="359999"/>
            <a:ext cx="5290524" cy="1866257"/>
          </a:xfrm>
        </p:spPr>
        <p:txBody>
          <a:bodyPr/>
          <a:lstStyle/>
          <a:p>
            <a:pPr>
              <a:lnSpc>
                <a:spcPct val="114000"/>
              </a:lnSpc>
            </a:pPr>
            <a:r>
              <a:rPr lang="en-US" err="1">
                <a:latin typeface="+mj-lt"/>
              </a:rPr>
              <a:t>Mingming</a:t>
            </a:r>
            <a:r>
              <a:rPr lang="en-US">
                <a:latin typeface="+mj-lt"/>
              </a:rPr>
              <a:t> likes animals. David and his mum take </a:t>
            </a:r>
            <a:r>
              <a:rPr lang="en-US" err="1">
                <a:latin typeface="+mj-lt"/>
              </a:rPr>
              <a:t>Mingming</a:t>
            </a:r>
            <a:r>
              <a:rPr lang="en-US">
                <a:latin typeface="+mj-lt"/>
              </a:rPr>
              <a:t> to the zoo.</a:t>
            </a:r>
            <a:endParaRPr lang="en-AU">
              <a:latin typeface="+mj-lt"/>
            </a:endParaRPr>
          </a:p>
        </p:txBody>
      </p:sp>
      <p:pic>
        <p:nvPicPr>
          <p:cNvPr id="11" name="Picture 10">
            <a:extLst>
              <a:ext uri="{FF2B5EF4-FFF2-40B4-BE49-F238E27FC236}">
                <a16:creationId xmlns:a16="http://schemas.microsoft.com/office/drawing/2014/main" id="{95C6094C-9162-C4FE-2106-1D0D5167A889}"/>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grpSp>
        <p:nvGrpSpPr>
          <p:cNvPr id="12" name="Group 11">
            <a:extLst>
              <a:ext uri="{FF2B5EF4-FFF2-40B4-BE49-F238E27FC236}">
                <a16:creationId xmlns:a16="http://schemas.microsoft.com/office/drawing/2014/main" id="{BFFED5A1-72FF-B25A-B45A-1163BEB04E3C}"/>
              </a:ext>
              <a:ext uri="{C183D7F6-B498-43B3-948B-1728B52AA6E4}">
                <adec:decorative xmlns:adec="http://schemas.microsoft.com/office/drawing/2017/decorative" val="1"/>
              </a:ext>
            </a:extLst>
          </p:cNvPr>
          <p:cNvGrpSpPr/>
          <p:nvPr/>
        </p:nvGrpSpPr>
        <p:grpSpPr>
          <a:xfrm>
            <a:off x="906631" y="2670773"/>
            <a:ext cx="2433873" cy="4025227"/>
            <a:chOff x="906631" y="2670773"/>
            <a:chExt cx="2433873" cy="4025227"/>
          </a:xfrm>
        </p:grpSpPr>
        <p:pic>
          <p:nvPicPr>
            <p:cNvPr id="6" name="Picture 5">
              <a:extLst>
                <a:ext uri="{FF2B5EF4-FFF2-40B4-BE49-F238E27FC236}">
                  <a16:creationId xmlns:a16="http://schemas.microsoft.com/office/drawing/2014/main" id="{EB4351B6-4A7B-82F9-0B7F-F931E2E33AC4}"/>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flipH="1">
              <a:off x="1849402" y="4187227"/>
              <a:ext cx="1491102" cy="2310774"/>
            </a:xfrm>
            <a:prstGeom prst="rect">
              <a:avLst/>
            </a:prstGeom>
          </p:spPr>
        </p:pic>
        <p:pic>
          <p:nvPicPr>
            <p:cNvPr id="9" name="Picture 8">
              <a:extLst>
                <a:ext uri="{FF2B5EF4-FFF2-40B4-BE49-F238E27FC236}">
                  <a16:creationId xmlns:a16="http://schemas.microsoft.com/office/drawing/2014/main" id="{DB32A731-AAB9-066B-55CC-5D741EF94B9F}"/>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146" b="98179" l="3830" r="97447">
                          <a14:foregroundMark x1="3830" y1="30464" x2="3830" y2="30464"/>
                          <a14:foregroundMark x1="31915" y1="15066" x2="31915" y2="15066"/>
                          <a14:foregroundMark x1="40000" y1="8609" x2="40000" y2="8609"/>
                          <a14:foregroundMark x1="27234" y1="3311" x2="27234" y2="3311"/>
                          <a14:foregroundMark x1="84681" y1="17219" x2="84681" y2="17219"/>
                          <a14:foregroundMark x1="97872" y1="14570" x2="97872" y2="14570"/>
                          <a14:foregroundMark x1="19149" y1="95199" x2="19149" y2="95199"/>
                          <a14:foregroundMark x1="23404" y1="98179" x2="23404" y2="98179"/>
                        </a14:backgroundRemoval>
                      </a14:imgEffect>
                    </a14:imgLayer>
                  </a14:imgProps>
                </a:ext>
                <a:ext uri="{28A0092B-C50C-407E-A947-70E740481C1C}">
                  <a14:useLocalDpi xmlns:a14="http://schemas.microsoft.com/office/drawing/2010/main" val="0"/>
                </a:ext>
              </a:extLst>
            </a:blip>
            <a:stretch>
              <a:fillRect/>
            </a:stretch>
          </p:blipFill>
          <p:spPr>
            <a:xfrm>
              <a:off x="906631" y="2670773"/>
              <a:ext cx="1522861" cy="3914076"/>
            </a:xfrm>
            <a:prstGeom prst="rect">
              <a:avLst/>
            </a:prstGeom>
          </p:spPr>
        </p:pic>
        <p:pic>
          <p:nvPicPr>
            <p:cNvPr id="4" name="Picture 3">
              <a:extLst>
                <a:ext uri="{FF2B5EF4-FFF2-40B4-BE49-F238E27FC236}">
                  <a16:creationId xmlns:a16="http://schemas.microsoft.com/office/drawing/2014/main" id="{3A7C8F5E-B34B-A99C-542E-1FEB024CDABB}"/>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1147732" y="4186750"/>
              <a:ext cx="1361006" cy="2509250"/>
            </a:xfrm>
            <a:prstGeom prst="rect">
              <a:avLst/>
            </a:prstGeom>
          </p:spPr>
        </p:pic>
      </p:grpSp>
      <p:pic>
        <p:nvPicPr>
          <p:cNvPr id="8" name="Picture 7">
            <a:extLst>
              <a:ext uri="{FF2B5EF4-FFF2-40B4-BE49-F238E27FC236}">
                <a16:creationId xmlns:a16="http://schemas.microsoft.com/office/drawing/2014/main" id="{947AEDCA-D042-7F4E-BE09-8DFFD47E1ED9}"/>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55636" y="189001"/>
            <a:ext cx="6469704" cy="6479998"/>
          </a:xfrm>
          <a:prstGeom prst="rect">
            <a:avLst/>
          </a:prstGeom>
        </p:spPr>
      </p:pic>
      <p:sp>
        <p:nvSpPr>
          <p:cNvPr id="2" name="Slide Number Placeholder 1">
            <a:extLst>
              <a:ext uri="{FF2B5EF4-FFF2-40B4-BE49-F238E27FC236}">
                <a16:creationId xmlns:a16="http://schemas.microsoft.com/office/drawing/2014/main" id="{C0D5F9C2-504A-8C66-CA18-08E7B436C9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4</a:t>
            </a:fld>
            <a:endParaRPr lang="en-AU">
              <a:solidFill>
                <a:schemeClr val="bg1"/>
              </a:solidFill>
            </a:endParaRPr>
          </a:p>
        </p:txBody>
      </p:sp>
    </p:spTree>
    <p:extLst>
      <p:ext uri="{BB962C8B-B14F-4D97-AF65-F5344CB8AC3E}">
        <p14:creationId xmlns:p14="http://schemas.microsoft.com/office/powerpoint/2010/main" val="274927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83DEE6D-5CD5-89F6-BA30-0FAE46498DAB}"/>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199DCDB1-C87D-DD22-1041-9AA9273BA414}"/>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708436" y="2903260"/>
            <a:ext cx="2057166" cy="3792740"/>
          </a:xfrm>
          <a:prstGeom prst="rect">
            <a:avLst/>
          </a:prstGeom>
        </p:spPr>
      </p:pic>
      <p:sp>
        <p:nvSpPr>
          <p:cNvPr id="8" name="Title 7">
            <a:extLst>
              <a:ext uri="{FF2B5EF4-FFF2-40B4-BE49-F238E27FC236}">
                <a16:creationId xmlns:a16="http://schemas.microsoft.com/office/drawing/2014/main" id="{B3873BD8-37DE-983A-7650-8FDFDD6E79A2}"/>
              </a:ext>
            </a:extLst>
          </p:cNvPr>
          <p:cNvSpPr>
            <a:spLocks noGrp="1"/>
          </p:cNvSpPr>
          <p:nvPr>
            <p:ph type="title" idx="4294967295"/>
          </p:nvPr>
        </p:nvSpPr>
        <p:spPr>
          <a:xfrm>
            <a:off x="3474038" y="2560315"/>
            <a:ext cx="4065167" cy="2193878"/>
          </a:xfrm>
          <a:prstGeom prst="wedgeRoundRectCallout">
            <a:avLst>
              <a:gd name="adj1" fmla="val -69264"/>
              <a:gd name="adj2" fmla="val -11261"/>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3663" marR="0" lvl="0" indent="0" algn="l"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accent1"/>
                </a:solidFill>
                <a:effectLst/>
                <a:uLnTx/>
                <a:uFillTx/>
                <a:latin typeface="+mj-lt"/>
                <a:ea typeface="+mj-ea"/>
                <a:cs typeface="Arial" panose="020B0604020202020204" pitchFamily="34" charset="0"/>
              </a:rPr>
              <a:t>Let’s go and see the </a:t>
            </a:r>
            <a:r>
              <a:rPr kumimoji="0" lang="en-US" sz="3600" b="1" i="1" u="none" strike="noStrike" kern="1200" cap="none" spc="0" normalizeH="0" baseline="0" noProof="0" err="1">
                <a:ln>
                  <a:noFill/>
                </a:ln>
                <a:solidFill>
                  <a:schemeClr val="accent1"/>
                </a:solidFill>
                <a:effectLst/>
                <a:uLnTx/>
                <a:uFillTx/>
                <a:latin typeface="+mj-lt"/>
                <a:ea typeface="+mj-ea"/>
                <a:cs typeface="Arial" panose="020B0604020202020204" pitchFamily="34" charset="0"/>
              </a:rPr>
              <a:t>shizi</a:t>
            </a:r>
            <a:r>
              <a:rPr kumimoji="0" lang="en-US" sz="3600" b="0" i="0" u="none" strike="noStrike" kern="1200" cap="none" spc="0" normalizeH="0" baseline="0" noProof="0">
                <a:ln>
                  <a:noFill/>
                </a:ln>
                <a:solidFill>
                  <a:schemeClr val="accent1"/>
                </a:solidFill>
                <a:effectLst/>
                <a:uLnTx/>
                <a:uFillTx/>
                <a:latin typeface="+mj-lt"/>
                <a:ea typeface="+mj-ea"/>
                <a:cs typeface="Arial" panose="020B0604020202020204" pitchFamily="34" charset="0"/>
              </a:rPr>
              <a:t> first!</a:t>
            </a:r>
            <a:endParaRPr kumimoji="0" lang="en-AU" sz="3600" b="0" i="0" u="none" strike="noStrike" kern="1200" cap="none" spc="0" normalizeH="0" baseline="0" noProof="0">
              <a:ln>
                <a:noFill/>
              </a:ln>
              <a:solidFill>
                <a:schemeClr val="accent1"/>
              </a:solidFill>
              <a:effectLst/>
              <a:uLnTx/>
              <a:uFillTx/>
              <a:latin typeface="+mj-lt"/>
              <a:ea typeface="+mj-ea"/>
              <a:cs typeface="Arial" panose="020B0604020202020204" pitchFamily="34" charset="0"/>
            </a:endParaRPr>
          </a:p>
        </p:txBody>
      </p:sp>
      <p:grpSp>
        <p:nvGrpSpPr>
          <p:cNvPr id="4" name="Group 3" descr="Thought bubble with a lion inside.">
            <a:extLst>
              <a:ext uri="{FF2B5EF4-FFF2-40B4-BE49-F238E27FC236}">
                <a16:creationId xmlns:a16="http://schemas.microsoft.com/office/drawing/2014/main" id="{7EECE296-DD63-DB41-D010-5A4ECE548A07}"/>
              </a:ext>
            </a:extLst>
          </p:cNvPr>
          <p:cNvGrpSpPr/>
          <p:nvPr/>
        </p:nvGrpSpPr>
        <p:grpSpPr>
          <a:xfrm>
            <a:off x="3474038" y="196096"/>
            <a:ext cx="3149484" cy="2110154"/>
            <a:chOff x="3474038" y="196096"/>
            <a:chExt cx="3149484" cy="2110154"/>
          </a:xfrm>
        </p:grpSpPr>
        <p:sp>
          <p:nvSpPr>
            <p:cNvPr id="10" name="Thought Bubble: Cloud 9" descr="A thought bubble with a lion inside.">
              <a:extLst>
                <a:ext uri="{FF2B5EF4-FFF2-40B4-BE49-F238E27FC236}">
                  <a16:creationId xmlns:a16="http://schemas.microsoft.com/office/drawing/2014/main" id="{783674F5-7EB0-3422-FC6D-D12048F370E8}"/>
                </a:ext>
              </a:extLst>
            </p:cNvPr>
            <p:cNvSpPr/>
            <p:nvPr/>
          </p:nvSpPr>
          <p:spPr>
            <a:xfrm>
              <a:off x="3474038" y="196096"/>
              <a:ext cx="3149484" cy="2110154"/>
            </a:xfrm>
            <a:prstGeom prst="cloudCallout">
              <a:avLst>
                <a:gd name="adj1" fmla="val -84111"/>
                <a:gd name="adj2" fmla="val 74167"/>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7B307DD4-58FA-B7FA-969D-0EA3E3FA9862}"/>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31600" y="484182"/>
              <a:ext cx="1034360" cy="1412074"/>
            </a:xfrm>
            <a:prstGeom prst="rect">
              <a:avLst/>
            </a:prstGeom>
          </p:spPr>
        </p:pic>
      </p:grpSp>
      <p:pic>
        <p:nvPicPr>
          <p:cNvPr id="14" name="Picture 13">
            <a:extLst>
              <a:ext uri="{FF2B5EF4-FFF2-40B4-BE49-F238E27FC236}">
                <a16:creationId xmlns:a16="http://schemas.microsoft.com/office/drawing/2014/main" id="{40E8256D-D0A9-61E1-5AA7-4EB36C250540}"/>
              </a:ext>
              <a:ext uri="{C183D7F6-B498-43B3-948B-1728B52AA6E4}">
                <adec:decorative xmlns:adec="http://schemas.microsoft.com/office/drawing/2017/decorative" val="1"/>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7943982" y="2705260"/>
            <a:ext cx="2447391" cy="3792740"/>
          </a:xfrm>
          <a:prstGeom prst="rect">
            <a:avLst/>
          </a:prstGeom>
        </p:spPr>
      </p:pic>
      <p:sp>
        <p:nvSpPr>
          <p:cNvPr id="2" name="Slide Number Placeholder 1">
            <a:extLst>
              <a:ext uri="{FF2B5EF4-FFF2-40B4-BE49-F238E27FC236}">
                <a16:creationId xmlns:a16="http://schemas.microsoft.com/office/drawing/2014/main" id="{FFB488D7-21AC-37F1-6E78-4253D9490D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5</a:t>
            </a:fld>
            <a:endParaRPr lang="en-AU">
              <a:solidFill>
                <a:schemeClr val="bg1"/>
              </a:solidFill>
            </a:endParaRPr>
          </a:p>
        </p:txBody>
      </p:sp>
    </p:spTree>
    <p:extLst>
      <p:ext uri="{BB962C8B-B14F-4D97-AF65-F5344CB8AC3E}">
        <p14:creationId xmlns:p14="http://schemas.microsoft.com/office/powerpoint/2010/main" val="379907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128CD7-287A-FCA1-9780-6719A975C8FC}"/>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4" name="Picture 3">
            <a:extLst>
              <a:ext uri="{FF2B5EF4-FFF2-40B4-BE49-F238E27FC236}">
                <a16:creationId xmlns:a16="http://schemas.microsoft.com/office/drawing/2014/main" id="{B88E6AA6-6737-309D-2AD5-F21405E2D1F6}"/>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782555" y="2723260"/>
            <a:ext cx="2057166" cy="3792740"/>
          </a:xfrm>
          <a:prstGeom prst="rect">
            <a:avLst/>
          </a:prstGeom>
        </p:spPr>
      </p:pic>
      <p:pic>
        <p:nvPicPr>
          <p:cNvPr id="13" name="Picture 12">
            <a:extLst>
              <a:ext uri="{FF2B5EF4-FFF2-40B4-BE49-F238E27FC236}">
                <a16:creationId xmlns:a16="http://schemas.microsoft.com/office/drawing/2014/main" id="{DD54E855-B38D-BBFD-193B-2A15C3A41F87}"/>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676609" y="2723260"/>
            <a:ext cx="2447391" cy="3792740"/>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4063416" y="2515752"/>
            <a:ext cx="4065167" cy="2193878"/>
          </a:xfrm>
          <a:prstGeom prst="wedgeRoundRectCallout">
            <a:avLst>
              <a:gd name="adj1" fmla="val 77809"/>
              <a:gd name="adj2" fmla="val -11796"/>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3220"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a:rPr>
              <a:t>Do you mean </a:t>
            </a:r>
            <a:r>
              <a:rPr kumimoji="0" lang="en-AU" sz="3600" b="1" i="0" u="none" strike="noStrike" kern="1200" cap="none" spc="0" normalizeH="0" baseline="0" noProof="0">
                <a:ln>
                  <a:noFill/>
                </a:ln>
                <a:solidFill>
                  <a:srgbClr val="002664"/>
                </a:solidFill>
                <a:effectLst/>
                <a:uLnTx/>
                <a:uFillTx/>
                <a:latin typeface="Arial" panose="020B0604020202020204"/>
                <a:ea typeface="+mj-ea"/>
                <a:cs typeface="Arial"/>
              </a:rPr>
              <a:t>rock?</a:t>
            </a:r>
            <a:endParaRPr lang="en-AU" sz="2400" b="0" i="0" u="none" strike="noStrike" kern="1200" cap="none" spc="0" normalizeH="0" baseline="0" noProof="0">
              <a:ln>
                <a:noFill/>
              </a:ln>
              <a:solidFill>
                <a:schemeClr val="lt1"/>
              </a:solidFill>
              <a:effectLst/>
              <a:uLnTx/>
              <a:uFillTx/>
              <a:latin typeface="+mn-lt"/>
              <a:cs typeface="Arial"/>
            </a:endParaRPr>
          </a:p>
        </p:txBody>
      </p:sp>
      <p:grpSp>
        <p:nvGrpSpPr>
          <p:cNvPr id="5" name="Group 4" descr="Thought bubble with a rock inside.">
            <a:extLst>
              <a:ext uri="{FF2B5EF4-FFF2-40B4-BE49-F238E27FC236}">
                <a16:creationId xmlns:a16="http://schemas.microsoft.com/office/drawing/2014/main" id="{F34B15B3-A327-7094-D1A1-56BEB1FE9BEA}"/>
              </a:ext>
            </a:extLst>
          </p:cNvPr>
          <p:cNvGrpSpPr/>
          <p:nvPr/>
        </p:nvGrpSpPr>
        <p:grpSpPr>
          <a:xfrm>
            <a:off x="5982777" y="252000"/>
            <a:ext cx="3149484" cy="2110154"/>
            <a:chOff x="5982777" y="252000"/>
            <a:chExt cx="3149484" cy="2110154"/>
          </a:xfrm>
        </p:grpSpPr>
        <p:sp>
          <p:nvSpPr>
            <p:cNvPr id="9" name="Thought Bubble: Cloud 8" descr="A though bubble with a rock inside.">
              <a:extLst>
                <a:ext uri="{FF2B5EF4-FFF2-40B4-BE49-F238E27FC236}">
                  <a16:creationId xmlns:a16="http://schemas.microsoft.com/office/drawing/2014/main" id="{3B29BFF0-ADB3-AD55-46FE-421F72A0EE3D}"/>
                </a:ext>
              </a:extLst>
            </p:cNvPr>
            <p:cNvSpPr/>
            <p:nvPr/>
          </p:nvSpPr>
          <p:spPr>
            <a:xfrm>
              <a:off x="5982777" y="252000"/>
              <a:ext cx="3149484" cy="2110154"/>
            </a:xfrm>
            <a:prstGeom prst="cloudCallout">
              <a:avLst>
                <a:gd name="adj1" fmla="val 57333"/>
                <a:gd name="adj2" fmla="val 72500"/>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DBBCFF6C-9E8E-1072-DD5E-A160C95864E8}"/>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92072" y="757724"/>
              <a:ext cx="1977208" cy="978880"/>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6</a:t>
            </a:fld>
            <a:endParaRPr lang="en-AU">
              <a:solidFill>
                <a:schemeClr val="bg1"/>
              </a:solidFill>
            </a:endParaRPr>
          </a:p>
        </p:txBody>
      </p:sp>
    </p:spTree>
    <p:extLst>
      <p:ext uri="{BB962C8B-B14F-4D97-AF65-F5344CB8AC3E}">
        <p14:creationId xmlns:p14="http://schemas.microsoft.com/office/powerpoint/2010/main" val="41100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176BC2-6B5C-B7ED-A774-9169D3CCBEF7}"/>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1C11186B-CDF2-F05B-1453-77ECB7A2A1C8}"/>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782555" y="2723260"/>
            <a:ext cx="2057166" cy="3792740"/>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4063416" y="2515752"/>
            <a:ext cx="4065167" cy="2193878"/>
          </a:xfrm>
          <a:prstGeom prst="wedgeRoundRectCallout">
            <a:avLst>
              <a:gd name="adj1" fmla="val -79646"/>
              <a:gd name="adj2" fmla="val -13399"/>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9750"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a:rPr>
              <a:t>No. It’s </a:t>
            </a:r>
            <a:r>
              <a:rPr kumimoji="0" lang="en-AU" sz="3600" b="1" i="1" u="none" strike="noStrike" kern="1200" cap="none" spc="0" normalizeH="0" baseline="0" noProof="0" err="1">
                <a:ln>
                  <a:noFill/>
                </a:ln>
                <a:solidFill>
                  <a:srgbClr val="002664"/>
                </a:solidFill>
                <a:effectLst/>
                <a:uLnTx/>
                <a:uFillTx/>
                <a:latin typeface="Arial" panose="020B0604020202020204"/>
                <a:ea typeface="+mj-ea"/>
                <a:cs typeface="Arial"/>
              </a:rPr>
              <a:t>shizi</a:t>
            </a: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a:rPr>
              <a:t> (lion</a:t>
            </a:r>
            <a:r>
              <a:rPr lang="en-AU">
                <a:solidFill>
                  <a:srgbClr val="002664"/>
                </a:solidFill>
                <a:latin typeface="Arial" panose="020B0604020202020204"/>
                <a:ea typeface="+mj-ea"/>
                <a:cs typeface="Arial"/>
              </a:rPr>
              <a:t>).</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grpSp>
        <p:nvGrpSpPr>
          <p:cNvPr id="7" name="Group 6" descr="Thought bubble with a lion inside.">
            <a:extLst>
              <a:ext uri="{FF2B5EF4-FFF2-40B4-BE49-F238E27FC236}">
                <a16:creationId xmlns:a16="http://schemas.microsoft.com/office/drawing/2014/main" id="{F38816E2-6BBF-D0CC-20C0-B7252F2443CC}"/>
              </a:ext>
            </a:extLst>
          </p:cNvPr>
          <p:cNvGrpSpPr/>
          <p:nvPr/>
        </p:nvGrpSpPr>
        <p:grpSpPr>
          <a:xfrm>
            <a:off x="3942962" y="192087"/>
            <a:ext cx="3149484" cy="2110154"/>
            <a:chOff x="3942962" y="192087"/>
            <a:chExt cx="3149484" cy="2110154"/>
          </a:xfrm>
        </p:grpSpPr>
        <p:sp>
          <p:nvSpPr>
            <p:cNvPr id="9" name="Thought Bubble: Cloud 8" descr="A thought bubble with a lion inside.">
              <a:extLst>
                <a:ext uri="{FF2B5EF4-FFF2-40B4-BE49-F238E27FC236}">
                  <a16:creationId xmlns:a16="http://schemas.microsoft.com/office/drawing/2014/main" id="{3B29BFF0-ADB3-AD55-46FE-421F72A0EE3D}"/>
                </a:ext>
              </a:extLst>
            </p:cNvPr>
            <p:cNvSpPr/>
            <p:nvPr/>
          </p:nvSpPr>
          <p:spPr>
            <a:xfrm>
              <a:off x="3942962" y="192087"/>
              <a:ext cx="3149484" cy="2110154"/>
            </a:xfrm>
            <a:prstGeom prst="cloudCallout">
              <a:avLst>
                <a:gd name="adj1" fmla="val -88578"/>
                <a:gd name="adj2" fmla="val 76389"/>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78B711E7-F2C2-9A1C-C99D-32A1D1F39D3E}"/>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00524" y="473838"/>
              <a:ext cx="1034360" cy="1412074"/>
            </a:xfrm>
            <a:prstGeom prst="rect">
              <a:avLst/>
            </a:prstGeom>
          </p:spPr>
        </p:pic>
      </p:grpSp>
      <p:pic>
        <p:nvPicPr>
          <p:cNvPr id="10" name="Picture 9">
            <a:extLst>
              <a:ext uri="{FF2B5EF4-FFF2-40B4-BE49-F238E27FC236}">
                <a16:creationId xmlns:a16="http://schemas.microsoft.com/office/drawing/2014/main" id="{11D04C28-E37C-22B9-6955-DE646B82F081}"/>
              </a:ext>
              <a:ext uri="{C183D7F6-B498-43B3-948B-1728B52AA6E4}">
                <adec:decorative xmlns:adec="http://schemas.microsoft.com/office/drawing/2017/decorative" val="1"/>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676609" y="2723260"/>
            <a:ext cx="2447391" cy="3792740"/>
          </a:xfrm>
          <a:prstGeom prst="rect">
            <a:avLst/>
          </a:prstGeom>
        </p:spPr>
      </p:pic>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7</a:t>
            </a:fld>
            <a:endParaRPr lang="en-AU">
              <a:solidFill>
                <a:schemeClr val="bg1"/>
              </a:solidFill>
            </a:endParaRPr>
          </a:p>
        </p:txBody>
      </p:sp>
    </p:spTree>
    <p:extLst>
      <p:ext uri="{BB962C8B-B14F-4D97-AF65-F5344CB8AC3E}">
        <p14:creationId xmlns:p14="http://schemas.microsoft.com/office/powerpoint/2010/main" val="3746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4FFBF-12C0-C2EF-1082-F17785B32A74}"/>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10" name="Picture 9">
            <a:extLst>
              <a:ext uri="{FF2B5EF4-FFF2-40B4-BE49-F238E27FC236}">
                <a16:creationId xmlns:a16="http://schemas.microsoft.com/office/drawing/2014/main" id="{F89ABDC4-A8D4-D99E-3A0A-1AA14BDF983C}"/>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6591443" y="1778557"/>
            <a:ext cx="3056992" cy="4737443"/>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2240307" y="525967"/>
            <a:ext cx="4065167" cy="2193878"/>
          </a:xfrm>
          <a:prstGeom prst="wedgeRoundRectCallout">
            <a:avLst>
              <a:gd name="adj1" fmla="val 73483"/>
              <a:gd name="adj2" fmla="val 40571"/>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Could you say it again, please?</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8</a:t>
            </a:fld>
            <a:endParaRPr lang="en-AU">
              <a:solidFill>
                <a:schemeClr val="bg1"/>
              </a:solidFill>
            </a:endParaRPr>
          </a:p>
        </p:txBody>
      </p:sp>
    </p:spTree>
    <p:extLst>
      <p:ext uri="{BB962C8B-B14F-4D97-AF65-F5344CB8AC3E}">
        <p14:creationId xmlns:p14="http://schemas.microsoft.com/office/powerpoint/2010/main" val="30997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7" name="Picture 6">
            <a:extLst>
              <a:ext uri="{FF2B5EF4-FFF2-40B4-BE49-F238E27FC236}">
                <a16:creationId xmlns:a16="http://schemas.microsoft.com/office/drawing/2014/main" id="{42ECB5BB-2CFA-BC2D-9874-2A3443BC616F}"/>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86261" y="1576402"/>
            <a:ext cx="2776847" cy="5119596"/>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3763108" y="479463"/>
            <a:ext cx="4065167" cy="2193878"/>
          </a:xfrm>
          <a:prstGeom prst="wedgeRoundRectCallout">
            <a:avLst>
              <a:gd name="adj1" fmla="val -59460"/>
              <a:gd name="adj2" fmla="val 32556"/>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3600" b="0" i="1" u="none" strike="noStrike" kern="1200" cap="none" spc="0" normalizeH="0" baseline="0" noProof="0" err="1">
                <a:ln>
                  <a:noFill/>
                </a:ln>
                <a:solidFill>
                  <a:srgbClr val="002664"/>
                </a:solidFill>
                <a:effectLst/>
                <a:uLnTx/>
                <a:uFillTx/>
                <a:latin typeface="Arial" panose="020B0604020202020204"/>
                <a:ea typeface="+mj-ea"/>
                <a:cs typeface="Arial" panose="020B0604020202020204" pitchFamily="34" charset="0"/>
              </a:rPr>
              <a:t>Shizi</a:t>
            </a: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 (lion)</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Group 9" descr="Thought bubble with a lion inside.">
            <a:extLst>
              <a:ext uri="{FF2B5EF4-FFF2-40B4-BE49-F238E27FC236}">
                <a16:creationId xmlns:a16="http://schemas.microsoft.com/office/drawing/2014/main" id="{57CF1DB2-C282-EFB9-EA88-3E90B90AAB84}"/>
              </a:ext>
            </a:extLst>
          </p:cNvPr>
          <p:cNvGrpSpPr/>
          <p:nvPr/>
        </p:nvGrpSpPr>
        <p:grpSpPr>
          <a:xfrm>
            <a:off x="5950274" y="2935287"/>
            <a:ext cx="3149484" cy="2110154"/>
            <a:chOff x="5950274" y="2935287"/>
            <a:chExt cx="3149484" cy="2110154"/>
          </a:xfrm>
        </p:grpSpPr>
        <p:sp>
          <p:nvSpPr>
            <p:cNvPr id="5" name="Thought Bubble: Cloud 4" descr="A thought bubble with a lion inside.">
              <a:extLst>
                <a:ext uri="{FF2B5EF4-FFF2-40B4-BE49-F238E27FC236}">
                  <a16:creationId xmlns:a16="http://schemas.microsoft.com/office/drawing/2014/main" id="{13191B93-13E7-A5A9-08EC-8CFF1C46FBE5}"/>
                </a:ext>
              </a:extLst>
            </p:cNvPr>
            <p:cNvSpPr/>
            <p:nvPr/>
          </p:nvSpPr>
          <p:spPr>
            <a:xfrm>
              <a:off x="5950274" y="2935287"/>
              <a:ext cx="3149484" cy="2110154"/>
            </a:xfrm>
            <a:prstGeom prst="cloudCallout">
              <a:avLst>
                <a:gd name="adj1" fmla="val -113517"/>
                <a:gd name="adj2" fmla="val -45833"/>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AC195C-DF35-92C1-E0B1-11A63979A24D}"/>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07836" y="3217038"/>
              <a:ext cx="1034360" cy="1412074"/>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9</a:t>
            </a:fld>
            <a:endParaRPr lang="en-AU">
              <a:solidFill>
                <a:schemeClr val="bg1"/>
              </a:solidFill>
            </a:endParaRPr>
          </a:p>
        </p:txBody>
      </p:sp>
    </p:spTree>
    <p:extLst>
      <p:ext uri="{BB962C8B-B14F-4D97-AF65-F5344CB8AC3E}">
        <p14:creationId xmlns:p14="http://schemas.microsoft.com/office/powerpoint/2010/main" val="126350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9" id="{E6F06457-1FA6-1E44-AF00-BD29FF0EAB1D}" vid="{01AD2A0F-07CB-9C4D-9829-2E4719A989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student-facing-primary-template-v1.4</Template>
  <TotalTime>0</TotalTime>
  <Words>601</Words>
  <Application>Microsoft Office PowerPoint</Application>
  <PresentationFormat>Widescreen</PresentationFormat>
  <Paragraphs>74</Paragraphs>
  <Slides>27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Public Sans</vt:lpstr>
      <vt:lpstr>Public Sans Light</vt:lpstr>
      <vt:lpstr>Arial</vt:lpstr>
      <vt:lpstr>Helvetica</vt:lpstr>
      <vt:lpstr>Times New Roman</vt:lpstr>
      <vt:lpstr>NSWG Corporate</vt:lpstr>
      <vt:lpstr>Zoo much fun</vt:lpstr>
      <vt:lpstr>Mingming is David’s cousin. He came to Sydney from China for holidays.</vt:lpstr>
      <vt:lpstr>Mingming is learning English and David is learning Chinese.</vt:lpstr>
      <vt:lpstr>Mingming likes animals. David and his mum take Mingming to the zoo.</vt:lpstr>
      <vt:lpstr>Let’s go and see the shizi first!</vt:lpstr>
      <vt:lpstr>Do you mean rock?</vt:lpstr>
      <vt:lpstr>No. It’s shizi (lion).</vt:lpstr>
      <vt:lpstr>Could you say it again, please?</vt:lpstr>
      <vt:lpstr>Shizi (lion)</vt:lpstr>
      <vt:lpstr>What does it look like?</vt:lpstr>
      <vt:lpstr>It is big. It is yellow. It has a golden mane.</vt:lpstr>
      <vt:lpstr>Ah! You’re talking about a lion, not a rock</vt:lpstr>
      <vt:lpstr>I wonder what lions eat!</vt:lpstr>
      <vt:lpstr>Lions are carnivores. They eat meat.</vt:lpstr>
      <vt:lpstr>What is its habitat?</vt:lpstr>
      <vt:lpstr>Can you please speak slower?</vt:lpstr>
      <vt:lpstr>I see …</vt:lpstr>
      <vt:lpstr>Do you mean lions are carnivores and their habitat is grasslands?</vt:lpstr>
      <vt:lpstr>Yes!</vt:lpstr>
      <vt:lpstr>Mingming, what animal do you want to see next?</vt:lpstr>
      <vt:lpstr>David, how do you say daishu in English?</vt:lpstr>
      <vt:lpstr>Kangaroo</vt:lpstr>
      <vt:lpstr>Great! Where do kangaroos live?</vt:lpstr>
      <vt:lpstr>Okay! What do Kangaroos eat?</vt:lpstr>
      <vt:lpstr>Great! Let’s go and see other animals.</vt:lpstr>
      <vt:lpstr>David and Mingming saw many animals in the zoo. They were tired, but very happy.</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 much fun – English</dc:title>
  <dc:creator>NSW Department of Education</dc:creator>
  <dcterms:created xsi:type="dcterms:W3CDTF">2024-09-19T23:48:11Z</dcterms:created>
  <dcterms:modified xsi:type="dcterms:W3CDTF">2024-09-19T23:49:09Z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2024-09-19T23:49:09Z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991ec865-2476-4cc2-ad34-aededf0bf412</vt:lpwstr>
  </property>
  <property fmtid="{D5CDD505-2E9C-101B-9397-08002B2CF9AE}" pid="8" name="MSIP_Label_b603dfd7-d93a-4381-a340-2995d8282205_ContentBits">
    <vt:lpwstr>0</vt:lpwstr>
  </property>
</Properties>
</file>