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414" r:id="rId5"/>
    <p:sldId id="26421" r:id="rId6"/>
    <p:sldId id="26424" r:id="rId7"/>
    <p:sldId id="26427" r:id="rId8"/>
    <p:sldId id="26478" r:id="rId9"/>
    <p:sldId id="26481" r:id="rId10"/>
    <p:sldId id="26482" r:id="rId11"/>
    <p:sldId id="26485" r:id="rId12"/>
    <p:sldId id="26486" r:id="rId13"/>
    <p:sldId id="26474" r:id="rId14"/>
    <p:sldId id="26475" r:id="rId1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14"/>
          </p14:sldIdLst>
        </p14:section>
        <p14:section name="Presentation" id="{D5A8010D-981F-43AA-A0D6-182EC53CAA84}">
          <p14:sldIdLst>
            <p14:sldId id="26421"/>
            <p14:sldId id="26424"/>
            <p14:sldId id="26427"/>
            <p14:sldId id="26478"/>
            <p14:sldId id="26481"/>
            <p14:sldId id="26482"/>
            <p14:sldId id="26485"/>
            <p14:sldId id="26486"/>
            <p14:sldId id="26474"/>
            <p14:sldId id="264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4DAA237-AE81-FBAB-B19E-6D8C2B8D5800}" name="Omar Danishyar" initials="OD" userId="S::Omar.Danishyar1@det.nsw.edu.au::ed2b0578-66e8-4412-befe-59c77a9323f1" providerId="AD"/>
  <p188:author id="{F0856250-2D50-7FBF-7A27-C5A8D5BF2ACF}" name="Michelle Sequeira" initials="MS" userId="S::michelle.sequeira@det.nsw.edu.au::7a8838c5-d7ba-4c1b-abaf-20875f6d1865" providerId="AD"/>
  <p188:author id="{D794A65A-5B54-09C9-101A-12C2AED0D4A4}" name="Simon Graham" initials="SG" userId="S::Simon.Graham8@det.nsw.edu.au::68511856-37b1-4069-8771-191a4b05e7a2" providerId="AD"/>
  <p188:author id="{BB489663-68A0-2B5D-5D55-B13E3D081852}" name="Cimen Fevzi" initials="CF" userId="S::CIMEN.FEVZI@det.nsw.edu.au::e3d91e27-c37c-4cc1-8de0-37ac90788db0" providerId="AD"/>
  <p188:author id="{81348674-354B-35B2-0F03-D86995682694}" name="Melinda Carrott" initials="MC" userId="S::Melinda.Carrott@det.nsw.edu.au::88766eb7-9fd0-4552-b4c4-a63bd0591da2" providerId="AD"/>
  <p188:author id="{509B6083-C5E4-F411-6B50-F253BEA51195}" name="Loredana Di Bella (Loredana Di Bella)" initials="LB" userId="S::loredana.dibella@det.nsw.edu.au::7aacb553-4571-41df-bbba-77b004577496" providerId="AD"/>
  <p188:author id="{B191ABD2-5BDE-9145-AFA7-0DE4B5BDFCDC}" name="Cimen Fevzi" initials="CF" userId="S::cimen.fevzi@det.nsw.edu.au::e3d91e27-c37c-4cc1-8de0-37ac90788db0" providerId="AD"/>
  <p188:author id="{85564FFA-4F03-791A-05CF-820583FBFB76}" name="Simon Graham" initials="SG" userId="S::simon.graham8@det.nsw.edu.au::68511856-37b1-4069-8771-191a4b05e7a2"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ECD3F5"/>
    <a:srgbClr val="FBDBE7"/>
    <a:srgbClr val="FAE6C2"/>
    <a:srgbClr val="FF9933"/>
    <a:srgbClr val="792C96"/>
    <a:srgbClr val="E5F7FC"/>
    <a:srgbClr val="EDF9E0"/>
    <a:srgbClr val="DAB3E8"/>
    <a:srgbClr val="EDE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A5348-2838-4A9E-A70F-DAA4E03EB121}" v="1" dt="2026-07-03T04:40:24.30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3"/>
    <p:restoredTop sz="75479" autoAdjust="0"/>
  </p:normalViewPr>
  <p:slideViewPr>
    <p:cSldViewPr snapToGrid="0">
      <p:cViewPr varScale="1">
        <p:scale>
          <a:sx n="75" d="100"/>
          <a:sy n="75" d="100"/>
        </p:scale>
        <p:origin x="228"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3/07/2026</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3/07/2026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93994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08769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3549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b="0" dirty="0"/>
          </a:p>
          <a:p>
            <a:pPr marL="285750" indent="-285750">
              <a:buFont typeface="Arial" panose="020B0604020202020204" pitchFamily="34" charset="0"/>
              <a:buChar char="•"/>
            </a:pPr>
            <a:r>
              <a:rPr lang="en-AU" b="0" dirty="0"/>
              <a:t>This PowerPoint slide show is designed to support teachers to explicitly teach students how to corroborate evidence in one source with evidence in 1-3 other sources. </a:t>
            </a:r>
          </a:p>
          <a:p>
            <a:pPr marL="285750" indent="-285750">
              <a:buFont typeface="Arial" panose="020B0604020202020204" pitchFamily="34" charset="0"/>
              <a:buChar char="•"/>
            </a:pPr>
            <a:r>
              <a:rPr lang="en-AU" b="0" dirty="0"/>
              <a:t>Corroboration is an essential skill for students completing the Modern History course and it is particularly important that students develop this skill when completing </a:t>
            </a:r>
            <a:r>
              <a:rPr lang="en-AU" dirty="0"/>
              <a:t>Unit 4: Source analysis: interpreting the evidence for the Nazi regime in power 1933–1939 of the Core study: Democracy and dictatorship 1919–1939.</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1832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C97A-02CD-BEBE-CF42-74CD67E97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3E258-F8BC-7399-B5F3-FF726FA74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061C1-8CC1-3F7D-B0B6-B9EE9D8F5EAB}"/>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pPr marL="171450" indent="-171450">
              <a:buFont typeface="Arial"/>
              <a:buChar char="•"/>
            </a:pPr>
            <a:r>
              <a:rPr lang="en-AU" dirty="0"/>
              <a:t>This exemplar of source interpretation draws on a collection of sources related to the First World War. Students should be encouraged to recall prior knowledge of the First World War developed in Stage 5.</a:t>
            </a:r>
          </a:p>
          <a:p>
            <a:endParaRPr lang="en-AU" b="1" dirty="0">
              <a:cs typeface="Calibri"/>
            </a:endParaRPr>
          </a:p>
        </p:txBody>
      </p:sp>
      <p:sp>
        <p:nvSpPr>
          <p:cNvPr id="4" name="Slide Number Placeholder 3">
            <a:extLst>
              <a:ext uri="{FF2B5EF4-FFF2-40B4-BE49-F238E27FC236}">
                <a16:creationId xmlns:a16="http://schemas.microsoft.com/office/drawing/2014/main" id="{4BCFF18E-956E-4D82-3C99-2C3C54622913}"/>
              </a:ext>
            </a:extLst>
          </p:cNvPr>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3104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8D241-0401-F3FA-F1AA-A5EB3A01E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EEB24-0656-F1C9-0390-B568A7F9F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B4F69-EAE9-5B40-0B99-AEA8280BE66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slide to support explanation of the Historical investigation assessment task. Teachers may wish to use this slide deck in combination with the sample assessment task aligned with this program of learning.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explain that the development of a research essay via historical investigation is an iterative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update the slide with school-determined assessment weightings, total marks, special requirements and submission date/processes.</a:t>
            </a:r>
          </a:p>
        </p:txBody>
      </p:sp>
      <p:sp>
        <p:nvSpPr>
          <p:cNvPr id="4" name="Slide Number Placeholder 3">
            <a:extLst>
              <a:ext uri="{FF2B5EF4-FFF2-40B4-BE49-F238E27FC236}">
                <a16:creationId xmlns:a16="http://schemas.microsoft.com/office/drawing/2014/main" id="{7E024698-89D3-02E5-914C-0785A1D249C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9413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1C0C-BD88-6D92-93B2-4209522DF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336B2-A371-BC6C-B1E5-E60737800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22228-2D72-7390-F0C2-2318FDC06D1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slide to support explanation of the key actions (bolded) that students are required to undertake as a part of the historical investigation task.</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reinforce that the development of a research essay via historical investigation is an iterative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update the slide with school-determined word limits.</a:t>
            </a:r>
          </a:p>
        </p:txBody>
      </p:sp>
      <p:sp>
        <p:nvSpPr>
          <p:cNvPr id="4" name="Slide Number Placeholder 3">
            <a:extLst>
              <a:ext uri="{FF2B5EF4-FFF2-40B4-BE49-F238E27FC236}">
                <a16:creationId xmlns:a16="http://schemas.microsoft.com/office/drawing/2014/main" id="{71B2A364-0BA4-35D2-511F-8B2E9C73753E}"/>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4144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78AD8-40DE-098D-1396-360B291C6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73898-5702-F958-1815-0B5414D38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310D3-B0C4-A314-43A5-4C14D9CC493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slide to support explanation of part 1. Note: this slide summarises the content that is available in full on the sample assessment task notification.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reinforce that the development of a research essay via historical investigation is an iterative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update the slide with school-determined task adjustments.</a:t>
            </a:r>
          </a:p>
        </p:txBody>
      </p:sp>
      <p:sp>
        <p:nvSpPr>
          <p:cNvPr id="4" name="Slide Number Placeholder 3">
            <a:extLst>
              <a:ext uri="{FF2B5EF4-FFF2-40B4-BE49-F238E27FC236}">
                <a16:creationId xmlns:a16="http://schemas.microsoft.com/office/drawing/2014/main" id="{E9F1E63E-5E70-3F3F-2743-807348BD1112}"/>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9584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DFBC-0FCD-A19D-EDBC-4FE52E7C3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9BCF-BE8B-6715-28C1-2B08E4C34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DB6CB-DC85-E99A-A32D-32B15731082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slide to support explanation of part 2. Note: this slide summarises the content that is available in full on the sample assessment task notification.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reinforce that the development of a research essay via historical investigation is an iterative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update the slide with school-determined task adjustments.</a:t>
            </a:r>
          </a:p>
        </p:txBody>
      </p:sp>
      <p:sp>
        <p:nvSpPr>
          <p:cNvPr id="4" name="Slide Number Placeholder 3">
            <a:extLst>
              <a:ext uri="{FF2B5EF4-FFF2-40B4-BE49-F238E27FC236}">
                <a16:creationId xmlns:a16="http://schemas.microsoft.com/office/drawing/2014/main" id="{7146D7FF-9EB9-8817-E98A-CFFAA9473942}"/>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89972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19A2C-17CD-62F6-1CAD-1B506D771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D11A1-B8C4-2EBF-2ECD-D001B45DC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058ED-67D4-9455-5FA1-D69207FE369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slide to support explanation of </a:t>
            </a:r>
            <a:r>
              <a:rPr lang="en-AU" dirty="0" err="1"/>
              <a:t>opart</a:t>
            </a:r>
            <a:r>
              <a:rPr lang="en-AU" dirty="0"/>
              <a:t> 3. Note: this slide summarises the content that is available in full on the sample assessment task notification.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Highlight that 40 marks are allocated to the essay and 10 marks are allocated to the bibliography (see sample task notification).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reinforce that the development of a research essay via historical investigation is an iterative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should update the slide with school-determined task adjustments.</a:t>
            </a:r>
          </a:p>
        </p:txBody>
      </p:sp>
      <p:sp>
        <p:nvSpPr>
          <p:cNvPr id="4" name="Slide Number Placeholder 3">
            <a:extLst>
              <a:ext uri="{FF2B5EF4-FFF2-40B4-BE49-F238E27FC236}">
                <a16:creationId xmlns:a16="http://schemas.microsoft.com/office/drawing/2014/main" id="{C5A464EE-5845-3809-E292-B228DC1718FF}"/>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940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11-12-curriculum-resources/history-y11-historical-investigati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practical-guides-for-educators-/what-works-best-in-practice" TargetMode="External"/><Relationship Id="rId3" Type="http://schemas.openxmlformats.org/officeDocument/2006/relationships/hyperlink" Target="https://www.nsw.gov.au/education-and-training/nesa/copyright" TargetMode="External"/><Relationship Id="rId7" Type="http://schemas.openxmlformats.org/officeDocument/2006/relationships/hyperlink" Target="https://education.nsw.gov.au/about-us/education-data-and-research/cese/publications/research-reports/what-works-best-2020-update"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aitsl.edu.au/docs/default-source/feedback/aitsl-learning-intentions-and-success-criteria-strategy.pdf?sfvrsn=382dec3c_2#:~:text=Learning%20Intentions%20are%20descriptions%20of,providing%20feedback%20and%20assessing%20achievement." TargetMode="External"/><Relationship Id="rId5" Type="http://schemas.openxmlformats.org/officeDocument/2006/relationships/hyperlink" Target="https://curriculum.nsw.edu.au/" TargetMode="External"/><Relationship Id="rId10" Type="http://schemas.openxmlformats.org/officeDocument/2006/relationships/hyperlink" Target="https://educationstandards.nsw.edu.au/wps/portal/nesa/k-10/understanding-the-curriculum/programming" TargetMode="External"/><Relationship Id="rId4" Type="http://schemas.openxmlformats.org/officeDocument/2006/relationships/hyperlink" Target="https://www.nsw.gov.au/education-and-training/nesa" TargetMode="External"/><Relationship Id="rId9" Type="http://schemas.openxmlformats.org/officeDocument/2006/relationships/hyperlink" Target="https://educationstandards.nsw.edu.au/wps/portal/nesa/k-10/understanding-the-curriculum/programming/advice-on-uni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600" dirty="0">
                <a:latin typeface="+mn-lt"/>
                <a:ea typeface="+mn-lt"/>
                <a:cs typeface="+mn-lt"/>
              </a:rPr>
              <a:t>This resource is not a teaching and learning program. It should be used in conjunction with </a:t>
            </a:r>
            <a:r>
              <a:rPr lang="en-AU" sz="1600" dirty="0">
                <a:latin typeface="+mn-lt"/>
                <a:ea typeface="+mn-lt"/>
                <a:cs typeface="+mn-lt"/>
                <a:hlinkClick r:id="rId3"/>
              </a:rPr>
              <a:t>Historical Investigation Learning Program and Historical Investigation Resource Booklet</a:t>
            </a:r>
            <a:r>
              <a:rPr lang="en-AU" sz="1600" dirty="0">
                <a:latin typeface="+mn-lt"/>
                <a:ea typeface="+mn-lt"/>
                <a:cs typeface="+mn-lt"/>
              </a:rPr>
              <a:t>.</a:t>
            </a:r>
            <a:endParaRPr lang="en-AU" sz="1600" dirty="0">
              <a:solidFill>
                <a:srgbClr val="22272B"/>
              </a:solidFill>
              <a:latin typeface="+mn-lt"/>
            </a:endParaRPr>
          </a:p>
          <a:p>
            <a:pPr marL="342900" indent="-342900">
              <a:lnSpc>
                <a:spcPct val="150000"/>
              </a:lnSpc>
              <a:buFont typeface="Arial"/>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sz="1600"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sz="1600" dirty="0">
                <a:solidFill>
                  <a:srgbClr val="22272B"/>
                </a:solidFill>
                <a:latin typeface="+mn-lt"/>
              </a:rPr>
              <a:t>Go to File &gt; Save as Google Slides.</a:t>
            </a:r>
          </a:p>
          <a:p>
            <a:pPr marL="456565" lvl="1">
              <a:lnSpc>
                <a:spcPct val="150000"/>
              </a:lnSpc>
              <a:spcAft>
                <a:spcPts val="1200"/>
              </a:spcAft>
            </a:pPr>
            <a:r>
              <a:rPr lang="en-AU" sz="16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2715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959C-C352-344D-2DCA-EA11CF7958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10E7C4-87C0-14D1-C26C-0F5BC8C38ECF}"/>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6C244D8D-1A10-145A-4B34-22713CDEA585}"/>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bg1"/>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bg1"/>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bg1"/>
                </a:solidFill>
              </a:rPr>
              <a:t>.</a:t>
            </a:r>
          </a:p>
          <a:p>
            <a:pPr>
              <a:lnSpc>
                <a:spcPct val="150000"/>
              </a:lnSpc>
              <a:spcAft>
                <a:spcPts val="600"/>
              </a:spcAft>
            </a:pPr>
            <a:r>
              <a:rPr lang="en-AU" sz="1200" dirty="0">
                <a:solidFill>
                  <a:schemeClr val="bg1"/>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4"/>
                </a:solidFill>
              </a:rPr>
              <a:t> </a:t>
            </a:r>
            <a:r>
              <a:rPr lang="en-AU" sz="1200" dirty="0">
                <a:solidFill>
                  <a:schemeClr val="bg1"/>
                </a:solidFill>
              </a:rPr>
              <a:t>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bg1"/>
                </a:solidFill>
              </a:rPr>
              <a:t>.</a:t>
            </a:r>
          </a:p>
        </p:txBody>
      </p:sp>
      <p:sp>
        <p:nvSpPr>
          <p:cNvPr id="4" name="Content Placeholder 3">
            <a:extLst>
              <a:ext uri="{FF2B5EF4-FFF2-40B4-BE49-F238E27FC236}">
                <a16:creationId xmlns:a16="http://schemas.microsoft.com/office/drawing/2014/main" id="{B1D7913E-0E15-5FB4-3348-FFF816EDB58F}"/>
              </a:ext>
            </a:extLst>
          </p:cNvPr>
          <p:cNvSpPr>
            <a:spLocks noGrp="1"/>
          </p:cNvSpPr>
          <p:nvPr>
            <p:ph idx="1"/>
          </p:nvPr>
        </p:nvSpPr>
        <p:spPr/>
        <p:txBody>
          <a:bodyPr vert="horz" lIns="0" tIns="0" rIns="0" bIns="0" rtlCol="0" anchor="t">
            <a:noAutofit/>
          </a:bodyPr>
          <a:lstStyle/>
          <a:p>
            <a:r>
              <a:rPr lang="en-AU">
                <a:effectLst/>
                <a:latin typeface="+mn-lt"/>
                <a:ea typeface="Calibri" panose="020F0502020204030204" pitchFamily="34" charset="0"/>
              </a:rPr>
              <a:t>AITSL (Australian Institute for Teaching and School Leadership Limited) (n.d.) </a:t>
            </a:r>
            <a:r>
              <a:rPr lang="en-AU" u="sng">
                <a:solidFill>
                  <a:srgbClr val="2F5496"/>
                </a:solidFill>
                <a:effectLst/>
                <a:latin typeface="+mn-lt"/>
                <a:ea typeface="Calibri" panose="020F0502020204030204" pitchFamily="34" charset="0"/>
                <a:hlinkClick r:id="rId6"/>
              </a:rPr>
              <a:t>Learning intentions and success criteria [PDF 251 KB]</a:t>
            </a:r>
            <a:r>
              <a:rPr lang="en-AU">
                <a:effectLst/>
                <a:latin typeface="+mn-lt"/>
                <a:ea typeface="Calibri" panose="020F0502020204030204" pitchFamily="34" charset="0"/>
              </a:rPr>
              <a:t>, AITSL, accessed </a:t>
            </a:r>
            <a:r>
              <a:rPr lang="en-AU">
                <a:latin typeface="+mn-lt"/>
                <a:ea typeface="Calibri" panose="020F0502020204030204" pitchFamily="34" charset="0"/>
              </a:rPr>
              <a:t>6</a:t>
            </a:r>
            <a:r>
              <a:rPr lang="en-AU">
                <a:effectLst/>
                <a:latin typeface="+mn-lt"/>
                <a:ea typeface="Calibri" panose="020F0502020204030204" pitchFamily="34" charset="0"/>
              </a:rPr>
              <a:t> </a:t>
            </a:r>
            <a:r>
              <a:rPr lang="en-AU">
                <a:latin typeface="+mn-lt"/>
                <a:ea typeface="Calibri" panose="020F0502020204030204" pitchFamily="34" charset="0"/>
              </a:rPr>
              <a:t>March</a:t>
            </a:r>
            <a:r>
              <a:rPr lang="en-AU">
                <a:effectLst/>
                <a:latin typeface="+mn-lt"/>
                <a:ea typeface="Calibri" panose="020F0502020204030204" pitchFamily="34" charset="0"/>
              </a:rPr>
              <a:t> 2025.</a:t>
            </a:r>
          </a:p>
          <a:p>
            <a:r>
              <a:rPr lang="en-AU">
                <a:effectLst/>
                <a:latin typeface="+mn-lt"/>
                <a:ea typeface="Calibri"/>
                <a:cs typeface="Arial"/>
              </a:rPr>
              <a:t>CESE (Centre for Education Statistics and Evaluation) (2020a) </a:t>
            </a:r>
            <a:r>
              <a:rPr lang="en-AU" i="1" u="sng">
                <a:solidFill>
                  <a:srgbClr val="2F5496"/>
                </a:solidFill>
                <a:effectLst/>
                <a:latin typeface="+mn-lt"/>
                <a:ea typeface="Calibri"/>
                <a:cs typeface="Arial"/>
                <a:hlinkClick r:id="rId7" tooltip="https://education.nsw.gov.au/about-us/educational-data/cese/publications/research-reports/what-works-best-2020-update"/>
              </a:rPr>
              <a:t>What works best: 2020 update</a:t>
            </a:r>
            <a:r>
              <a:rPr lang="en-AU">
                <a:effectLst/>
                <a:latin typeface="+mn-lt"/>
                <a:ea typeface="Calibri"/>
                <a:cs typeface="Arial"/>
              </a:rPr>
              <a:t>, NSW Department of Education, accessed 20 September 2024.</a:t>
            </a:r>
          </a:p>
          <a:p>
            <a:r>
              <a:rPr lang="en-AU">
                <a:effectLst/>
                <a:latin typeface="+mn-lt"/>
                <a:ea typeface="Calibri" panose="020F0502020204030204" pitchFamily="34" charset="0"/>
              </a:rPr>
              <a:t>CESE (2020b) </a:t>
            </a:r>
            <a:r>
              <a:rPr lang="en-AU" i="1" u="sng">
                <a:solidFill>
                  <a:srgbClr val="2F5496"/>
                </a:solidFill>
                <a:effectLst/>
                <a:latin typeface="+mn-lt"/>
                <a:ea typeface="Calibri" panose="020F0502020204030204" pitchFamily="34" charset="0"/>
                <a:hlinkClick r:id="rId8" tooltip="https://education.nsw.gov.au/about-us/educational-data/cese/publications/practical-guides-for-educators-/what-works-best-in-practice"/>
              </a:rPr>
              <a:t>What works best in practice</a:t>
            </a:r>
            <a:r>
              <a:rPr lang="en-AU">
                <a:effectLst/>
                <a:latin typeface="+mn-lt"/>
                <a:ea typeface="Calibri" panose="020F0502020204030204" pitchFamily="34" charset="0"/>
              </a:rPr>
              <a:t>, NSW Department of Education, accessed 20 September 2024.</a:t>
            </a:r>
          </a:p>
          <a:p>
            <a:r>
              <a:rPr lang="en-AU" dirty="0">
                <a:latin typeface="+mn-lt"/>
              </a:rPr>
              <a:t>Modern History 11–12 © Syllabus NSW Education Standards Authority (NESA) for and on behalf of the Crown in right of the State of New South Wales, 2024.</a:t>
            </a:r>
            <a:endParaRPr lang="en-AU">
              <a:effectLst/>
              <a:latin typeface="+mn-lt"/>
              <a:ea typeface="Calibri" panose="020F0502020204030204" pitchFamily="34" charset="0"/>
            </a:endParaRPr>
          </a:p>
          <a:p>
            <a:r>
              <a:rPr lang="en-AU" sz="1200">
                <a:latin typeface="+mn-lt"/>
                <a:ea typeface="Calibri"/>
                <a:cs typeface="Arial"/>
              </a:rPr>
              <a:t>NESA (NSW Education Standards Authority) (2022) ‘</a:t>
            </a:r>
            <a:r>
              <a:rPr lang="en-AU" sz="1200">
                <a:latin typeface="+mn-lt"/>
                <a:ea typeface="Calibri"/>
                <a:cs typeface="Arial"/>
                <a:hlinkClick r:id="rId9"/>
              </a:rPr>
              <a:t>Advice on units</a:t>
            </a:r>
            <a:r>
              <a:rPr lang="en-AU" sz="1200">
                <a:latin typeface="+mn-lt"/>
                <a:ea typeface="Calibri"/>
                <a:cs typeface="Arial"/>
              </a:rPr>
              <a:t>’, </a:t>
            </a:r>
            <a:r>
              <a:rPr lang="en-AU" sz="1200" i="1">
                <a:latin typeface="+mn-lt"/>
                <a:ea typeface="Calibri"/>
                <a:cs typeface="Arial"/>
              </a:rPr>
              <a:t>Programming</a:t>
            </a:r>
            <a:r>
              <a:rPr lang="en-AU" sz="1200">
                <a:latin typeface="+mn-lt"/>
                <a:ea typeface="Calibri"/>
                <a:cs typeface="Arial"/>
              </a:rPr>
              <a:t>, NESA website, accessed 20 September 2024.</a:t>
            </a:r>
            <a:endParaRPr lang="en-US" sz="1200">
              <a:latin typeface="+mn-lt"/>
              <a:ea typeface="Calibri"/>
              <a:cs typeface="Arial"/>
            </a:endParaRPr>
          </a:p>
          <a:p>
            <a:r>
              <a:rPr lang="en-AU" sz="1200">
                <a:latin typeface="+mn-lt"/>
                <a:ea typeface="Calibri"/>
                <a:cs typeface="Arial"/>
              </a:rPr>
              <a:t>NESA (NSW Education Standards Authority) (2022) ‘</a:t>
            </a:r>
            <a:r>
              <a:rPr lang="en-AU" sz="1200">
                <a:latin typeface="+mn-lt"/>
                <a:ea typeface="Calibri"/>
                <a:cs typeface="Arial"/>
                <a:hlinkClick r:id="rId10"/>
              </a:rPr>
              <a:t>Programming</a:t>
            </a:r>
            <a:r>
              <a:rPr lang="en-AU" sz="1200">
                <a:latin typeface="+mn-lt"/>
                <a:ea typeface="Calibri"/>
                <a:cs typeface="Arial"/>
              </a:rPr>
              <a:t>’, </a:t>
            </a:r>
            <a:r>
              <a:rPr lang="en-AU" sz="1200" i="1">
                <a:latin typeface="+mn-lt"/>
                <a:ea typeface="Calibri"/>
                <a:cs typeface="Arial"/>
              </a:rPr>
              <a:t>Understanding the curriculum</a:t>
            </a:r>
            <a:r>
              <a:rPr lang="en-AU" sz="1200">
                <a:latin typeface="+mn-lt"/>
                <a:ea typeface="Calibri"/>
                <a:cs typeface="Arial"/>
              </a:rPr>
              <a:t>, NESA website, accessed 20 September 2024.</a:t>
            </a:r>
            <a:endParaRPr lang="en-US" sz="1200">
              <a:latin typeface="+mn-lt"/>
              <a:ea typeface="Calibri"/>
              <a:cs typeface="Arial"/>
            </a:endParaRPr>
          </a:p>
        </p:txBody>
      </p:sp>
      <p:sp>
        <p:nvSpPr>
          <p:cNvPr id="2" name="Slide Number Placeholder 1">
            <a:extLst>
              <a:ext uri="{FF2B5EF4-FFF2-40B4-BE49-F238E27FC236}">
                <a16:creationId xmlns:a16="http://schemas.microsoft.com/office/drawing/2014/main" id="{1546F6B4-5CCF-C0D7-0FD4-5DEA9AEF3FF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7076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65623-F9FC-5D8F-7EB6-4F2BB4BBE4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633FDA-C30F-9033-A97A-B0D628C0EFB0}"/>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F9EB4E7A-8EF6-27E3-FE30-2D9A84235121}"/>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A4D39841-46E4-CEC2-0D28-B4E7B061343C}"/>
              </a:ext>
            </a:extLst>
          </p:cNvPr>
          <p:cNvSpPr txBox="1"/>
          <p:nvPr/>
        </p:nvSpPr>
        <p:spPr>
          <a:xfrm>
            <a:off x="360000" y="1453575"/>
            <a:ext cx="11484338" cy="5067724"/>
          </a:xfrm>
          <a:prstGeom prst="rect">
            <a:avLst/>
          </a:prstGeom>
          <a:noFill/>
        </p:spPr>
        <p:txBody>
          <a:bodyPr wrap="square" lIns="0" tIns="0" rIns="0" bIns="0" rtlCol="0">
            <a:noAutofit/>
          </a:bodyPr>
          <a:lstStyle/>
          <a:p>
            <a:pPr>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nSpc>
                <a:spcPct val="150000"/>
              </a:lnSpc>
              <a:spcAft>
                <a:spcPts val="600"/>
              </a:spcAft>
            </a:pPr>
            <a:r>
              <a:rPr lang="en-AU" sz="1200" dirty="0">
                <a:solidFill>
                  <a:schemeClr val="bg1"/>
                </a:solidFill>
              </a:rPr>
              <a:t>This license allows you to share and adapt the material for any purpose, even commercially.</a:t>
            </a:r>
          </a:p>
          <a:p>
            <a:pPr>
              <a:lnSpc>
                <a:spcPct val="150000"/>
              </a:lnSpc>
              <a:spcAft>
                <a:spcPts val="600"/>
              </a:spcAft>
            </a:pPr>
            <a:r>
              <a:rPr lang="en-AU" sz="1200" dirty="0">
                <a:solidFill>
                  <a:schemeClr val="bg1"/>
                </a:solidFill>
              </a:rPr>
              <a:t>Attribution should be given to © State of New South Wales (Department of Education), 2026.</a:t>
            </a:r>
          </a:p>
          <a:p>
            <a:pPr>
              <a:lnSpc>
                <a:spcPct val="150000"/>
              </a:lnSpc>
            </a:pPr>
            <a:r>
              <a:rPr lang="en-AU" sz="1200" dirty="0">
                <a:solidFill>
                  <a:schemeClr val="bg1"/>
                </a:solidFill>
              </a:rPr>
              <a:t>Material in this resource not available under a Creative Commons license:</a:t>
            </a:r>
          </a:p>
          <a:p>
            <a:pPr marL="171450" indent="-171450">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nSpc>
                <a:spcPct val="150000"/>
              </a:lnSpc>
              <a:spcBef>
                <a:spcPts val="1200"/>
              </a:spcBef>
              <a:spcAft>
                <a:spcPts val="600"/>
              </a:spcAft>
            </a:pPr>
            <a:r>
              <a:rPr lang="en-AU" sz="1200" b="1" dirty="0">
                <a:solidFill>
                  <a:schemeClr val="bg1"/>
                </a:solidFill>
              </a:rPr>
              <a:t>Links to third-party material and websites</a:t>
            </a:r>
          </a:p>
          <a:p>
            <a:pPr>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8085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486443" cy="2033997"/>
          </a:xfrm>
        </p:spPr>
        <p:txBody>
          <a:bodyPr/>
          <a:lstStyle/>
          <a:p>
            <a:br>
              <a:rPr lang="en-AU" sz="4400" dirty="0">
                <a:latin typeface="+mj-lt"/>
              </a:rPr>
            </a:br>
            <a:r>
              <a:rPr lang="en-AU" sz="4400" dirty="0">
                <a:latin typeface="+mj-lt"/>
              </a:rPr>
              <a:t>Historical investigation</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6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Modern History</a:t>
            </a:r>
          </a:p>
        </p:txBody>
      </p:sp>
      <p:sp>
        <p:nvSpPr>
          <p:cNvPr id="9" name="TextBox 8">
            <a:extLst>
              <a:ext uri="{FF2B5EF4-FFF2-40B4-BE49-F238E27FC236}">
                <a16:creationId xmlns:a16="http://schemas.microsoft.com/office/drawing/2014/main" id="{9D76A2BC-4EA8-8BE6-010A-FC29912BABFF}"/>
              </a:ext>
            </a:extLst>
          </p:cNvPr>
          <p:cNvSpPr txBox="1"/>
          <p:nvPr/>
        </p:nvSpPr>
        <p:spPr>
          <a:xfrm>
            <a:off x="7127999" y="6552000"/>
            <a:ext cx="5064001" cy="276999"/>
          </a:xfrm>
          <a:prstGeom prst="rect">
            <a:avLst/>
          </a:prstGeom>
          <a:noFill/>
        </p:spPr>
        <p:txBody>
          <a:bodyPr wrap="square">
            <a:spAutoFit/>
          </a:bodyPr>
          <a:lstStyle/>
          <a:p>
            <a:r>
              <a:rPr lang="de-DE" sz="1200" b="0" i="0" dirty="0">
                <a:effectLst/>
                <a:latin typeface="Arial" panose="020B0604020202020204" pitchFamily="34" charset="0"/>
              </a:rPr>
              <a:t>Hubertus Knabe</a:t>
            </a:r>
            <a:r>
              <a:rPr lang="de-DE" sz="1200" dirty="0">
                <a:latin typeface="Arial" panose="020B0604020202020204" pitchFamily="34" charset="0"/>
              </a:rPr>
              <a:t> via Wikimedia Commons </a:t>
            </a:r>
            <a:r>
              <a:rPr lang="de-DE" sz="1200" b="0" i="0" dirty="0">
                <a:effectLst/>
                <a:latin typeface="Arial" panose="020B0604020202020204" pitchFamily="34" charset="0"/>
              </a:rPr>
              <a:t>/ CC-BY-SA 4.0 </a:t>
            </a:r>
            <a:endParaRPr lang="en-AU" sz="1200" dirty="0"/>
          </a:p>
        </p:txBody>
      </p:sp>
      <p:pic>
        <p:nvPicPr>
          <p:cNvPr id="6" name="Picture Placeholder 5">
            <a:extLst>
              <a:ext uri="{FF2B5EF4-FFF2-40B4-BE49-F238E27FC236}">
                <a16:creationId xmlns:a16="http://schemas.microsoft.com/office/drawing/2014/main" id="{AC36056A-2C10-595D-04FB-5AB51E7476F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605" r="13605"/>
          <a:stretch>
            <a:fillRect/>
          </a:stretch>
        </p:blipFill>
        <p:spPr>
          <a:xfrm rot="5400000">
            <a:off x="6383461" y="744538"/>
            <a:ext cx="6553200" cy="5064125"/>
          </a:xfrm>
        </p:spPr>
      </p:pic>
    </p:spTree>
    <p:extLst>
      <p:ext uri="{BB962C8B-B14F-4D97-AF65-F5344CB8AC3E}">
        <p14:creationId xmlns:p14="http://schemas.microsoft.com/office/powerpoint/2010/main" val="29929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F646-F4B3-E73E-63C8-CB251B13E6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61A8A7-F48F-C818-6FAA-F593F01CB9F7}"/>
              </a:ext>
            </a:extLst>
          </p:cNvPr>
          <p:cNvSpPr>
            <a:spLocks noGrp="1"/>
          </p:cNvSpPr>
          <p:nvPr>
            <p:ph type="ctrTitle"/>
          </p:nvPr>
        </p:nvSpPr>
        <p:spPr>
          <a:xfrm>
            <a:off x="540000" y="3257551"/>
            <a:ext cx="11291998" cy="1611012"/>
          </a:xfrm>
        </p:spPr>
        <p:txBody>
          <a:bodyPr/>
          <a:lstStyle/>
          <a:p>
            <a:r>
              <a:rPr lang="en-AU" dirty="0">
                <a:latin typeface="+mj-lt"/>
              </a:rPr>
              <a:t>Learning sequence 1 – Acquiring historical information</a:t>
            </a:r>
          </a:p>
        </p:txBody>
      </p:sp>
      <p:sp>
        <p:nvSpPr>
          <p:cNvPr id="2" name="Subtitle">
            <a:extLst>
              <a:ext uri="{FF2B5EF4-FFF2-40B4-BE49-F238E27FC236}">
                <a16:creationId xmlns:a16="http://schemas.microsoft.com/office/drawing/2014/main" id="{EC648756-FB47-D6B4-D1E5-1B91A523CDDD}"/>
              </a:ext>
            </a:extLst>
          </p:cNvPr>
          <p:cNvSpPr txBox="1">
            <a:spLocks/>
          </p:cNvSpPr>
          <p:nvPr/>
        </p:nvSpPr>
        <p:spPr>
          <a:xfrm>
            <a:off x="540000" y="4868562"/>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r>
              <a:rPr lang="en-AU" sz="3600">
                <a:solidFill>
                  <a:schemeClr val="accent4"/>
                </a:solidFill>
                <a:latin typeface="+mj-lt"/>
              </a:rPr>
              <a:t>Historical investigation</a:t>
            </a:r>
          </a:p>
        </p:txBody>
      </p:sp>
    </p:spTree>
    <p:extLst>
      <p:ext uri="{BB962C8B-B14F-4D97-AF65-F5344CB8AC3E}">
        <p14:creationId xmlns:p14="http://schemas.microsoft.com/office/powerpoint/2010/main" val="25134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ABE2-CE52-832F-D5FD-F77D5434DE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46D2FD-633F-0BCC-6A8A-23ECBC62E6E3}"/>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B7622AFE-EDE5-585B-B7A6-15544BB86385}"/>
              </a:ext>
            </a:extLst>
          </p:cNvPr>
          <p:cNvSpPr txBox="1"/>
          <p:nvPr/>
        </p:nvSpPr>
        <p:spPr>
          <a:xfrm>
            <a:off x="370416" y="1894417"/>
            <a:ext cx="11303000" cy="37901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cs typeface="Arial" panose="020B0604020202020204" pitchFamily="34" charset="0"/>
              </a:rPr>
              <a:t>We are learning about</a:t>
            </a:r>
            <a:endParaRPr lang="en-AU" sz="2000" b="1" dirty="0">
              <a:solidFill>
                <a:schemeClr val="accent1"/>
              </a:solidFill>
              <a:ea typeface="+mn-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dirty="0">
                <a:ea typeface="Arial" panose="020B0604020202020204" pitchFamily="34" charset="0"/>
              </a:rPr>
              <a:t>T</a:t>
            </a:r>
            <a:r>
              <a:rPr lang="en-AU" sz="2000" dirty="0">
                <a:effectLst/>
                <a:ea typeface="Arial" panose="020B0604020202020204" pitchFamily="34" charset="0"/>
              </a:rPr>
              <a:t>he process of acquiring historical information and conducting historical investigations</a:t>
            </a:r>
            <a:endParaRPr lang="en-AU" sz="2000" dirty="0">
              <a:effectLst/>
              <a:ea typeface="Calibri" panose="020F0502020204030204" pitchFamily="34" charset="0"/>
            </a:endParaRPr>
          </a:p>
          <a:p>
            <a:pPr marL="342900" lvl="0" indent="-342900">
              <a:lnSpc>
                <a:spcPct val="150000"/>
              </a:lnSpc>
              <a:spcAft>
                <a:spcPts val="600"/>
              </a:spcAft>
              <a:buFont typeface="Arial" panose="020B0604020202020204" pitchFamily="34" charset="0"/>
              <a:buChar char="•"/>
            </a:pPr>
            <a:r>
              <a:rPr lang="en-AU" sz="2000" dirty="0">
                <a:ea typeface="Arial" panose="020B0604020202020204" pitchFamily="34" charset="0"/>
              </a:rPr>
              <a:t>T</a:t>
            </a:r>
            <a:r>
              <a:rPr lang="en-AU" sz="2000" dirty="0">
                <a:effectLst/>
                <a:ea typeface="Arial" panose="020B0604020202020204" pitchFamily="34" charset="0"/>
              </a:rPr>
              <a:t>he process of analysing sources </a:t>
            </a:r>
            <a:endParaRPr lang="en-AU" sz="2000" dirty="0">
              <a:effectLst/>
              <a:ea typeface="Calibri" panose="020F0502020204030204" pitchFamily="34" charset="0"/>
            </a:endParaRPr>
          </a:p>
          <a:p>
            <a:pPr lvl="0">
              <a:lnSpc>
                <a:spcPct val="150000"/>
              </a:lnSpc>
              <a:spcBef>
                <a:spcPts val="1200"/>
              </a:spcBef>
              <a:spcAft>
                <a:spcPts val="600"/>
              </a:spcAft>
              <a:tabLst>
                <a:tab pos="228600" algn="l"/>
                <a:tab pos="457200" algn="l"/>
              </a:tabLst>
            </a:pPr>
            <a:r>
              <a:rPr lang="en-AU" sz="2000" b="1" dirty="0">
                <a:solidFill>
                  <a:schemeClr val="accent1"/>
                </a:solidFill>
                <a:cs typeface="Arial" panose="020B0604020202020204" pitchFamily="34" charset="0"/>
              </a:rPr>
              <a:t>We can</a:t>
            </a:r>
            <a:endParaRPr lang="en-US" sz="20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[classroom teacher to insert co-constructed success criteria]</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[classroom teacher to insert co-constructed success criteria]</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[classroom teacher to insert co-constructed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7663DD9C-4C2C-691F-A5E2-DE47D2DEDE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49703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78ECF-AB19-FC89-CF50-1D49BE8414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FC6A0D-E96A-E2DB-5830-548E70F3AA60}"/>
              </a:ext>
            </a:extLst>
          </p:cNvPr>
          <p:cNvSpPr>
            <a:spLocks noGrp="1"/>
          </p:cNvSpPr>
          <p:nvPr>
            <p:ph type="title"/>
          </p:nvPr>
        </p:nvSpPr>
        <p:spPr/>
        <p:txBody>
          <a:bodyPr/>
          <a:lstStyle/>
          <a:p>
            <a:r>
              <a:rPr lang="en-AU">
                <a:latin typeface="+mj-lt"/>
              </a:rPr>
              <a:t>Assessment task – Historical investigation</a:t>
            </a:r>
          </a:p>
        </p:txBody>
      </p:sp>
      <p:sp>
        <p:nvSpPr>
          <p:cNvPr id="9" name="TextBox 8">
            <a:extLst>
              <a:ext uri="{FF2B5EF4-FFF2-40B4-BE49-F238E27FC236}">
                <a16:creationId xmlns:a16="http://schemas.microsoft.com/office/drawing/2014/main" id="{D5BF0FAC-0C62-C595-A760-33DB2A5D0703}"/>
              </a:ext>
            </a:extLst>
          </p:cNvPr>
          <p:cNvSpPr txBox="1"/>
          <p:nvPr/>
        </p:nvSpPr>
        <p:spPr>
          <a:xfrm>
            <a:off x="265725" y="1124676"/>
            <a:ext cx="11660550" cy="3492046"/>
          </a:xfrm>
          <a:prstGeom prst="rect">
            <a:avLst/>
          </a:prstGeom>
          <a:noFill/>
        </p:spPr>
        <p:txBody>
          <a:bodyPr wrap="square">
            <a:spAutoFit/>
          </a:bodyPr>
          <a:lstStyle/>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Type of task</a:t>
            </a:r>
            <a:r>
              <a:rPr lang="en-AU" sz="2200" dirty="0">
                <a:solidFill>
                  <a:srgbClr val="000000"/>
                </a:solidFill>
                <a:effectLst/>
                <a:latin typeface="Arial" panose="020B0604020202020204" pitchFamily="34" charset="0"/>
                <a:ea typeface="Calibri" panose="020F0502020204030204" pitchFamily="34" charset="0"/>
              </a:rPr>
              <a:t>: Research essay</a:t>
            </a:r>
            <a:endParaRPr lang="en-AU" sz="22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Suggested total weighting</a:t>
            </a:r>
            <a:r>
              <a:rPr lang="en-AU" sz="2200" dirty="0">
                <a:solidFill>
                  <a:srgbClr val="000000"/>
                </a:solidFill>
                <a:effectLst/>
                <a:latin typeface="Arial" panose="020B0604020202020204" pitchFamily="34" charset="0"/>
                <a:ea typeface="Calibri" panose="020F0502020204030204" pitchFamily="34" charset="0"/>
              </a:rPr>
              <a:t>: 35% </a:t>
            </a:r>
            <a:endParaRPr lang="en-AU" sz="22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Suggested total marks: </a:t>
            </a:r>
            <a:r>
              <a:rPr lang="en-AU" sz="2200" dirty="0">
                <a:solidFill>
                  <a:srgbClr val="000000"/>
                </a:solidFill>
                <a:effectLst/>
                <a:latin typeface="Arial" panose="020B0604020202020204" pitchFamily="34" charset="0"/>
                <a:ea typeface="Calibri" panose="020F0502020204030204" pitchFamily="34" charset="0"/>
              </a:rPr>
              <a:t>70 marks</a:t>
            </a:r>
            <a:endParaRPr lang="en-AU" sz="22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Date/time of submission:</a:t>
            </a:r>
            <a:r>
              <a:rPr lang="en-AU" sz="2200" dirty="0">
                <a:solidFill>
                  <a:srgbClr val="000000"/>
                </a:solidFill>
                <a:effectLst/>
                <a:latin typeface="Arial" panose="020B0604020202020204" pitchFamily="34" charset="0"/>
                <a:ea typeface="Calibri" panose="020F0502020204030204" pitchFamily="34" charset="0"/>
              </a:rPr>
              <a:t> [insert here as per school requirements] </a:t>
            </a:r>
          </a:p>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Special requirements:</a:t>
            </a:r>
            <a:r>
              <a:rPr lang="en-AU" sz="2200" dirty="0">
                <a:solidFill>
                  <a:srgbClr val="000000"/>
                </a:solidFill>
                <a:effectLst/>
                <a:latin typeface="Arial" panose="020B0604020202020204" pitchFamily="34" charset="0"/>
                <a:ea typeface="Calibri" panose="020F0502020204030204" pitchFamily="34" charset="0"/>
              </a:rPr>
              <a:t> [insert here as per school requirements]</a:t>
            </a:r>
            <a:endParaRPr lang="en-AU" sz="22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71E55623-C5C0-EF2E-4668-8CFB6C6A89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5</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7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ED71-1826-0CC4-B2D4-FB4314DBFD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0C68C1-1DD8-2AA4-135F-B1BBB2165632}"/>
              </a:ext>
            </a:extLst>
          </p:cNvPr>
          <p:cNvSpPr>
            <a:spLocks noGrp="1"/>
          </p:cNvSpPr>
          <p:nvPr>
            <p:ph type="title"/>
          </p:nvPr>
        </p:nvSpPr>
        <p:spPr/>
        <p:txBody>
          <a:bodyPr/>
          <a:lstStyle/>
          <a:p>
            <a:r>
              <a:rPr lang="en-AU">
                <a:latin typeface="+mj-lt"/>
              </a:rPr>
              <a:t>Task description</a:t>
            </a:r>
          </a:p>
        </p:txBody>
      </p:sp>
      <p:sp>
        <p:nvSpPr>
          <p:cNvPr id="2" name="Slide Number Placeholder 1">
            <a:extLst>
              <a:ext uri="{FF2B5EF4-FFF2-40B4-BE49-F238E27FC236}">
                <a16:creationId xmlns:a16="http://schemas.microsoft.com/office/drawing/2014/main" id="{BF1FD09A-28B4-B252-2DEF-685CF7131B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6</a:t>
            </a:fld>
            <a:endParaRPr lang="en-AU">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934F10-4DC2-E4C0-014B-6F9914DECE97}"/>
              </a:ext>
            </a:extLst>
          </p:cNvPr>
          <p:cNvSpPr txBox="1"/>
          <p:nvPr/>
        </p:nvSpPr>
        <p:spPr>
          <a:xfrm>
            <a:off x="265725" y="1124676"/>
            <a:ext cx="11660550" cy="3769045"/>
          </a:xfrm>
          <a:prstGeom prst="rect">
            <a:avLst/>
          </a:prstGeom>
          <a:noFill/>
        </p:spPr>
        <p:txBody>
          <a:bodyPr wrap="square" lIns="91440" tIns="45720" rIns="91440" bIns="45720" anchor="t">
            <a:spAutoFit/>
          </a:bodyPr>
          <a:lstStyle/>
          <a:p>
            <a:pPr>
              <a:lnSpc>
                <a:spcPct val="150000"/>
              </a:lnSpc>
              <a:spcBef>
                <a:spcPts val="1200"/>
              </a:spcBef>
              <a:spcAft>
                <a:spcPts val="600"/>
              </a:spcAft>
              <a:buNone/>
            </a:pPr>
            <a:r>
              <a:rPr lang="en-AU" sz="2200" b="1" dirty="0">
                <a:solidFill>
                  <a:srgbClr val="000000"/>
                </a:solidFill>
                <a:effectLst/>
                <a:latin typeface="Arial" panose="020B0604020202020204" pitchFamily="34" charset="0"/>
                <a:ea typeface="Calibri" panose="020F0502020204030204" pitchFamily="34" charset="0"/>
              </a:rPr>
              <a:t>In this task, </a:t>
            </a:r>
            <a:r>
              <a:rPr lang="en-AU" sz="2200" b="1" dirty="0">
                <a:solidFill>
                  <a:srgbClr val="000000"/>
                </a:solidFill>
                <a:latin typeface="Arial" panose="020B0604020202020204" pitchFamily="34" charset="0"/>
                <a:ea typeface="Calibri" panose="020F0502020204030204" pitchFamily="34" charset="0"/>
              </a:rPr>
              <a:t>you</a:t>
            </a:r>
            <a:r>
              <a:rPr lang="en-AU" sz="2200" b="1" dirty="0">
                <a:solidFill>
                  <a:srgbClr val="000000"/>
                </a:solidFill>
                <a:effectLst/>
                <a:latin typeface="Arial" panose="020B0604020202020204" pitchFamily="34" charset="0"/>
                <a:ea typeface="Calibri" panose="020F0502020204030204" pitchFamily="34" charset="0"/>
              </a:rPr>
              <a:t> are required to:</a:t>
            </a:r>
          </a:p>
          <a:p>
            <a:pPr marL="457200" indent="-457200">
              <a:lnSpc>
                <a:spcPct val="150000"/>
              </a:lnSpc>
              <a:spcBef>
                <a:spcPts val="1200"/>
              </a:spcBef>
              <a:spcAft>
                <a:spcPts val="600"/>
              </a:spcAft>
              <a:buFont typeface="+mj-lt"/>
              <a:buAutoNum type="arabicPeriod"/>
            </a:pPr>
            <a:r>
              <a:rPr lang="en-AU" sz="2200" b="1" dirty="0">
                <a:solidFill>
                  <a:srgbClr val="000000"/>
                </a:solidFill>
                <a:effectLst/>
                <a:latin typeface="Arial" panose="020B0604020202020204" pitchFamily="34" charset="0"/>
                <a:ea typeface="Calibri" panose="020F0502020204030204" pitchFamily="34" charset="0"/>
              </a:rPr>
              <a:t>Select</a:t>
            </a:r>
            <a:r>
              <a:rPr lang="en-AU" sz="2200" dirty="0">
                <a:solidFill>
                  <a:srgbClr val="000000"/>
                </a:solidFill>
                <a:effectLst/>
                <a:latin typeface="Arial" panose="020B0604020202020204" pitchFamily="34" charset="0"/>
                <a:ea typeface="Calibri" panose="020F0502020204030204" pitchFamily="34" charset="0"/>
              </a:rPr>
              <a:t> an area of interest, from modern or early modern history (circa 1400 to the present)</a:t>
            </a:r>
          </a:p>
          <a:p>
            <a:pPr marL="457200" indent="-457200">
              <a:lnSpc>
                <a:spcPct val="150000"/>
              </a:lnSpc>
              <a:spcBef>
                <a:spcPts val="1200"/>
              </a:spcBef>
              <a:spcAft>
                <a:spcPts val="600"/>
              </a:spcAft>
              <a:buFont typeface="+mj-lt"/>
              <a:buAutoNum type="arabicPeriod"/>
            </a:pPr>
            <a:r>
              <a:rPr lang="en-AU" sz="2200" b="1" dirty="0">
                <a:solidFill>
                  <a:srgbClr val="000000"/>
                </a:solidFill>
                <a:effectLst/>
                <a:latin typeface="Arial" panose="020B0604020202020204" pitchFamily="34" charset="0"/>
                <a:ea typeface="Calibri" panose="020F0502020204030204" pitchFamily="34" charset="0"/>
              </a:rPr>
              <a:t>Investigate</a:t>
            </a:r>
            <a:r>
              <a:rPr lang="en-AU" sz="2200" dirty="0">
                <a:solidFill>
                  <a:srgbClr val="000000"/>
                </a:solidFill>
                <a:effectLst/>
                <a:latin typeface="Arial" panose="020B0604020202020204" pitchFamily="34" charset="0"/>
                <a:ea typeface="Calibri" panose="020F0502020204030204" pitchFamily="34" charset="0"/>
              </a:rPr>
              <a:t> and research the chosen area of interest</a:t>
            </a:r>
          </a:p>
          <a:p>
            <a:pPr marL="457200" indent="-457200">
              <a:lnSpc>
                <a:spcPct val="150000"/>
              </a:lnSpc>
              <a:spcBef>
                <a:spcPts val="1200"/>
              </a:spcBef>
              <a:spcAft>
                <a:spcPts val="600"/>
              </a:spcAft>
              <a:buFont typeface="+mj-lt"/>
              <a:buAutoNum type="arabicPeriod"/>
            </a:pPr>
            <a:r>
              <a:rPr lang="en-AU" sz="2200" b="1" dirty="0">
                <a:solidFill>
                  <a:srgbClr val="000000"/>
                </a:solidFill>
                <a:effectLst/>
                <a:latin typeface="Arial"/>
                <a:ea typeface="Calibri"/>
                <a:cs typeface="Arial"/>
              </a:rPr>
              <a:t>Communicate</a:t>
            </a:r>
            <a:r>
              <a:rPr lang="en-AU" sz="2200" dirty="0">
                <a:solidFill>
                  <a:srgbClr val="000000"/>
                </a:solidFill>
                <a:effectLst/>
                <a:latin typeface="Arial"/>
                <a:ea typeface="Calibri"/>
                <a:cs typeface="Arial"/>
              </a:rPr>
              <a:t> your findings in the form of a [insert word limit as per school requirements] research essay and submit all parts of the task by the due date.</a:t>
            </a:r>
          </a:p>
        </p:txBody>
      </p:sp>
    </p:spTree>
    <p:extLst>
      <p:ext uri="{BB962C8B-B14F-4D97-AF65-F5344CB8AC3E}">
        <p14:creationId xmlns:p14="http://schemas.microsoft.com/office/powerpoint/2010/main" val="20091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E3743-2A73-EC92-E045-3E9EB52974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1BA757-5917-918F-E37D-A22B2B63988B}"/>
              </a:ext>
            </a:extLst>
          </p:cNvPr>
          <p:cNvSpPr>
            <a:spLocks noGrp="1"/>
          </p:cNvSpPr>
          <p:nvPr>
            <p:ph type="title"/>
          </p:nvPr>
        </p:nvSpPr>
        <p:spPr/>
        <p:txBody>
          <a:bodyPr/>
          <a:lstStyle/>
          <a:p>
            <a:r>
              <a:rPr lang="en-AU" dirty="0">
                <a:latin typeface="+mj-lt"/>
              </a:rPr>
              <a:t>Part 1: proposal (10 marks)</a:t>
            </a:r>
          </a:p>
        </p:txBody>
      </p:sp>
      <p:sp>
        <p:nvSpPr>
          <p:cNvPr id="9" name="TextBox 8">
            <a:extLst>
              <a:ext uri="{FF2B5EF4-FFF2-40B4-BE49-F238E27FC236}">
                <a16:creationId xmlns:a16="http://schemas.microsoft.com/office/drawing/2014/main" id="{F005058A-F178-71D7-C126-6451D71DE7F4}"/>
              </a:ext>
            </a:extLst>
          </p:cNvPr>
          <p:cNvSpPr txBox="1"/>
          <p:nvPr/>
        </p:nvSpPr>
        <p:spPr>
          <a:xfrm>
            <a:off x="265725" y="1124676"/>
            <a:ext cx="11660550" cy="3845989"/>
          </a:xfrm>
          <a:prstGeom prst="rect">
            <a:avLst/>
          </a:prstGeom>
          <a:noFill/>
        </p:spPr>
        <p:txBody>
          <a:bodyPr wrap="square">
            <a:spAutoFit/>
          </a:bodyPr>
          <a:lstStyle/>
          <a:p>
            <a:pPr>
              <a:lnSpc>
                <a:spcPct val="150000"/>
              </a:lnSpc>
              <a:spcBef>
                <a:spcPts val="600"/>
              </a:spcBef>
              <a:spcAft>
                <a:spcPts val="600"/>
              </a:spcAft>
              <a:buNone/>
            </a:pPr>
            <a:r>
              <a:rPr lang="en-AU" sz="2200" b="1" dirty="0">
                <a:solidFill>
                  <a:srgbClr val="000000"/>
                </a:solidFill>
                <a:latin typeface="Arial" panose="020B0604020202020204" pitchFamily="34" charset="0"/>
                <a:ea typeface="Calibri" panose="020F0502020204030204" pitchFamily="34" charset="0"/>
              </a:rPr>
              <a:t>Your proposal should include</a:t>
            </a:r>
            <a:r>
              <a:rPr lang="en-AU" sz="2200" b="1" dirty="0">
                <a:solidFill>
                  <a:srgbClr val="000000"/>
                </a:solidFill>
                <a:effectLst/>
                <a:latin typeface="Arial" panose="020B0604020202020204" pitchFamily="34" charset="0"/>
                <a:ea typeface="Calibri" panose="020F0502020204030204" pitchFamily="34" charset="0"/>
              </a:rPr>
              <a:t>:</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Introduction: </a:t>
            </a:r>
            <a:r>
              <a:rPr lang="en-AU" sz="2200" dirty="0">
                <a:solidFill>
                  <a:srgbClr val="000000"/>
                </a:solidFill>
                <a:effectLst/>
                <a:latin typeface="Arial" panose="020B0604020202020204" pitchFamily="34" charset="0"/>
                <a:ea typeface="Calibri" panose="020F0502020204030204" pitchFamily="34" charset="0"/>
              </a:rPr>
              <a:t>what is the key question and why do they matter?</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Research objectives: </a:t>
            </a:r>
            <a:r>
              <a:rPr lang="en-AU" sz="2200" dirty="0">
                <a:solidFill>
                  <a:srgbClr val="000000"/>
                </a:solidFill>
                <a:effectLst/>
                <a:latin typeface="Arial" panose="020B0604020202020204" pitchFamily="34" charset="0"/>
                <a:ea typeface="Calibri" panose="020F0502020204030204" pitchFamily="34" charset="0"/>
              </a:rPr>
              <a:t>what are you aiming to achieve?</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Approach: </a:t>
            </a:r>
            <a:r>
              <a:rPr lang="en-AU" sz="2200" dirty="0">
                <a:solidFill>
                  <a:srgbClr val="000000"/>
                </a:solidFill>
                <a:effectLst/>
                <a:latin typeface="Arial" panose="020B0604020202020204" pitchFamily="34" charset="0"/>
                <a:ea typeface="Calibri" panose="020F0502020204030204" pitchFamily="34" charset="0"/>
              </a:rPr>
              <a:t>what theory is informing your research and why is it suitable?</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Methodology: </a:t>
            </a:r>
            <a:r>
              <a:rPr lang="en-AU" sz="2200" dirty="0">
                <a:solidFill>
                  <a:srgbClr val="000000"/>
                </a:solidFill>
                <a:latin typeface="Arial" panose="020B0604020202020204" pitchFamily="34" charset="0"/>
                <a:ea typeface="Calibri" panose="020F0502020204030204" pitchFamily="34" charset="0"/>
              </a:rPr>
              <a:t>what procedure will you use</a:t>
            </a:r>
            <a:r>
              <a:rPr lang="en-AU" sz="2200" dirty="0">
                <a:solidFill>
                  <a:srgbClr val="000000"/>
                </a:solidFill>
                <a:effectLst/>
                <a:latin typeface="Arial" panose="020B0604020202020204" pitchFamily="34" charset="0"/>
                <a:ea typeface="Calibri" panose="020F0502020204030204" pitchFamily="34" charset="0"/>
              </a:rPr>
              <a:t> to answer your question? </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Key sources: </a:t>
            </a:r>
            <a:r>
              <a:rPr lang="en-AU" sz="2200" dirty="0">
                <a:solidFill>
                  <a:srgbClr val="000000"/>
                </a:solidFill>
                <a:effectLst/>
                <a:latin typeface="Arial" panose="020B0604020202020204" pitchFamily="34" charset="0"/>
                <a:ea typeface="Calibri" panose="020F0502020204030204" pitchFamily="34" charset="0"/>
              </a:rPr>
              <a:t>what sources do you anticipate using to answer your question?</a:t>
            </a:r>
          </a:p>
        </p:txBody>
      </p:sp>
      <p:sp>
        <p:nvSpPr>
          <p:cNvPr id="2" name="Slide Number Placeholder 1">
            <a:extLst>
              <a:ext uri="{FF2B5EF4-FFF2-40B4-BE49-F238E27FC236}">
                <a16:creationId xmlns:a16="http://schemas.microsoft.com/office/drawing/2014/main" id="{F6C71C72-359D-42B7-2953-C2AE0A2F55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7</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E6FE-79D8-6112-981E-82A2E175C3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EBCCD-FBEA-7E54-9A41-E81FCCAE7516}"/>
              </a:ext>
            </a:extLst>
          </p:cNvPr>
          <p:cNvSpPr>
            <a:spLocks noGrp="1"/>
          </p:cNvSpPr>
          <p:nvPr>
            <p:ph type="title"/>
          </p:nvPr>
        </p:nvSpPr>
        <p:spPr/>
        <p:txBody>
          <a:bodyPr/>
          <a:lstStyle/>
          <a:p>
            <a:r>
              <a:rPr lang="en-AU" dirty="0">
                <a:latin typeface="+mj-lt"/>
              </a:rPr>
              <a:t>Part 2: literature review (10 marks)</a:t>
            </a:r>
          </a:p>
        </p:txBody>
      </p:sp>
      <p:sp>
        <p:nvSpPr>
          <p:cNvPr id="9" name="TextBox 8">
            <a:extLst>
              <a:ext uri="{FF2B5EF4-FFF2-40B4-BE49-F238E27FC236}">
                <a16:creationId xmlns:a16="http://schemas.microsoft.com/office/drawing/2014/main" id="{00E914A9-0EBA-40EE-DB10-DDA270D44C55}"/>
              </a:ext>
            </a:extLst>
          </p:cNvPr>
          <p:cNvSpPr txBox="1"/>
          <p:nvPr/>
        </p:nvSpPr>
        <p:spPr>
          <a:xfrm>
            <a:off x="265725" y="1124676"/>
            <a:ext cx="11660550" cy="4046044"/>
          </a:xfrm>
          <a:prstGeom prst="rect">
            <a:avLst/>
          </a:prstGeom>
          <a:noFill/>
        </p:spPr>
        <p:txBody>
          <a:bodyPr wrap="square">
            <a:spAutoFit/>
          </a:bodyPr>
          <a:lstStyle/>
          <a:p>
            <a:pPr>
              <a:lnSpc>
                <a:spcPct val="150000"/>
              </a:lnSpc>
              <a:spcBef>
                <a:spcPts val="600"/>
              </a:spcBef>
              <a:spcAft>
                <a:spcPts val="600"/>
              </a:spcAft>
              <a:buNone/>
            </a:pPr>
            <a:r>
              <a:rPr lang="en-AU" sz="2200" b="1" dirty="0">
                <a:solidFill>
                  <a:srgbClr val="000000"/>
                </a:solidFill>
                <a:latin typeface="Arial" panose="020B0604020202020204" pitchFamily="34" charset="0"/>
                <a:ea typeface="Calibri" panose="020F0502020204030204" pitchFamily="34" charset="0"/>
              </a:rPr>
              <a:t>Your literature review should include</a:t>
            </a:r>
            <a:r>
              <a:rPr lang="en-AU" sz="2200" b="1" dirty="0">
                <a:solidFill>
                  <a:srgbClr val="000000"/>
                </a:solidFill>
                <a:effectLst/>
                <a:latin typeface="Arial" panose="020B0604020202020204" pitchFamily="34" charset="0"/>
                <a:ea typeface="Calibri" panose="020F0502020204030204" pitchFamily="34" charset="0"/>
              </a:rPr>
              <a:t>:</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Analysis of existing research: </a:t>
            </a:r>
            <a:r>
              <a:rPr lang="en-AU" sz="2200" dirty="0">
                <a:solidFill>
                  <a:srgbClr val="000000"/>
                </a:solidFill>
                <a:effectLst/>
                <a:latin typeface="Arial" panose="020B0604020202020204" pitchFamily="34" charset="0"/>
                <a:ea typeface="Calibri" panose="020F0502020204030204" pitchFamily="34" charset="0"/>
              </a:rPr>
              <a:t>what are the big historical debates that intersect with your research? </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Contribution to </a:t>
            </a:r>
            <a:r>
              <a:rPr lang="en-AU" sz="2200" b="1" dirty="0">
                <a:solidFill>
                  <a:srgbClr val="000000"/>
                </a:solidFill>
                <a:latin typeface="Arial" panose="020B0604020202020204" pitchFamily="34" charset="0"/>
                <a:ea typeface="Calibri" panose="020F0502020204030204" pitchFamily="34" charset="0"/>
              </a:rPr>
              <a:t>existing research: </a:t>
            </a:r>
            <a:r>
              <a:rPr lang="en-AU" sz="2200" dirty="0">
                <a:solidFill>
                  <a:srgbClr val="000000"/>
                </a:solidFill>
                <a:effectLst/>
                <a:latin typeface="Arial" panose="020B0604020202020204" pitchFamily="34" charset="0"/>
                <a:ea typeface="Calibri" panose="020F0502020204030204" pitchFamily="34" charset="0"/>
              </a:rPr>
              <a:t>what is your working thesis</a:t>
            </a:r>
            <a:r>
              <a:rPr lang="en-AU" sz="2200" dirty="0">
                <a:solidFill>
                  <a:srgbClr val="000000"/>
                </a:solidFill>
                <a:latin typeface="Arial" panose="020B0604020202020204" pitchFamily="34" charset="0"/>
                <a:ea typeface="Calibri" panose="020F0502020204030204" pitchFamily="34" charset="0"/>
              </a:rPr>
              <a:t> and h</a:t>
            </a:r>
            <a:r>
              <a:rPr lang="en-AU" sz="2200" dirty="0">
                <a:solidFill>
                  <a:srgbClr val="000000"/>
                </a:solidFill>
                <a:effectLst/>
                <a:latin typeface="Arial" panose="020B0604020202020204" pitchFamily="34" charset="0"/>
                <a:ea typeface="Calibri" panose="020F0502020204030204" pitchFamily="34" charset="0"/>
              </a:rPr>
              <a:t>ow does it contribute to existing answers to your question? </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Going beyond existing research: </a:t>
            </a:r>
            <a:r>
              <a:rPr lang="en-AU" sz="2200" dirty="0">
                <a:solidFill>
                  <a:srgbClr val="000000"/>
                </a:solidFill>
                <a:effectLst/>
                <a:latin typeface="Arial" panose="020B0604020202020204" pitchFamily="34" charset="0"/>
                <a:ea typeface="Calibri" panose="020F0502020204030204" pitchFamily="34" charset="0"/>
              </a:rPr>
              <a:t>how does your research offer new answers to the questions that you are asking?</a:t>
            </a:r>
          </a:p>
        </p:txBody>
      </p:sp>
      <p:sp>
        <p:nvSpPr>
          <p:cNvPr id="2" name="Slide Number Placeholder 1">
            <a:extLst>
              <a:ext uri="{FF2B5EF4-FFF2-40B4-BE49-F238E27FC236}">
                <a16:creationId xmlns:a16="http://schemas.microsoft.com/office/drawing/2014/main" id="{FBBC2869-2612-4DF9-7B37-053949D84A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5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7035-42FD-2BA6-4322-A7BE3BBF0C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4A14CB-A806-6230-CF0D-E8A6EC1C839C}"/>
              </a:ext>
            </a:extLst>
          </p:cNvPr>
          <p:cNvSpPr>
            <a:spLocks noGrp="1"/>
          </p:cNvSpPr>
          <p:nvPr>
            <p:ph type="title"/>
          </p:nvPr>
        </p:nvSpPr>
        <p:spPr>
          <a:xfrm>
            <a:off x="360000" y="360000"/>
            <a:ext cx="11484000" cy="545601"/>
          </a:xfrm>
        </p:spPr>
        <p:txBody>
          <a:bodyPr/>
          <a:lstStyle/>
          <a:p>
            <a:r>
              <a:rPr lang="en-AU">
                <a:latin typeface="+mj-lt"/>
              </a:rPr>
              <a:t>Part </a:t>
            </a:r>
            <a:r>
              <a:rPr lang="en-AU" dirty="0">
                <a:latin typeface="+mj-lt"/>
              </a:rPr>
              <a:t>3: essay and bibliography (50 marks)</a:t>
            </a:r>
          </a:p>
        </p:txBody>
      </p:sp>
      <p:sp>
        <p:nvSpPr>
          <p:cNvPr id="9" name="TextBox 8">
            <a:extLst>
              <a:ext uri="{FF2B5EF4-FFF2-40B4-BE49-F238E27FC236}">
                <a16:creationId xmlns:a16="http://schemas.microsoft.com/office/drawing/2014/main" id="{48DAEA75-1473-EF5D-4338-2D527C76F421}"/>
              </a:ext>
            </a:extLst>
          </p:cNvPr>
          <p:cNvSpPr txBox="1"/>
          <p:nvPr/>
        </p:nvSpPr>
        <p:spPr>
          <a:xfrm>
            <a:off x="265725" y="1124676"/>
            <a:ext cx="11660550" cy="5267917"/>
          </a:xfrm>
          <a:prstGeom prst="rect">
            <a:avLst/>
          </a:prstGeom>
          <a:noFill/>
        </p:spPr>
        <p:txBody>
          <a:bodyPr wrap="square">
            <a:spAutoFit/>
          </a:bodyPr>
          <a:lstStyle/>
          <a:p>
            <a:pPr>
              <a:lnSpc>
                <a:spcPct val="120000"/>
              </a:lnSpc>
              <a:spcBef>
                <a:spcPts val="600"/>
              </a:spcBef>
              <a:spcAft>
                <a:spcPts val="600"/>
              </a:spcAft>
              <a:buNone/>
            </a:pPr>
            <a:r>
              <a:rPr lang="en-AU" sz="2200" b="1" dirty="0">
                <a:solidFill>
                  <a:srgbClr val="000000"/>
                </a:solidFill>
                <a:latin typeface="Arial" panose="020B0604020202020204" pitchFamily="34" charset="0"/>
                <a:ea typeface="Calibri" panose="020F0502020204030204" pitchFamily="34" charset="0"/>
              </a:rPr>
              <a:t>Your essay and bibliography should include</a:t>
            </a:r>
            <a:r>
              <a:rPr lang="en-AU" sz="2200" b="1" dirty="0">
                <a:solidFill>
                  <a:srgbClr val="000000"/>
                </a:solidFill>
                <a:effectLst/>
                <a:latin typeface="Arial" panose="020B0604020202020204" pitchFamily="34" charset="0"/>
                <a:ea typeface="Calibri" panose="020F0502020204030204" pitchFamily="34" charset="0"/>
              </a:rPr>
              <a:t>:</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Hook: </a:t>
            </a:r>
            <a:r>
              <a:rPr lang="en-AU" sz="2200" dirty="0">
                <a:solidFill>
                  <a:srgbClr val="000000"/>
                </a:solidFill>
                <a:effectLst/>
                <a:latin typeface="Arial" panose="020B0604020202020204" pitchFamily="34" charset="0"/>
                <a:ea typeface="Calibri" panose="020F0502020204030204" pitchFamily="34" charset="0"/>
              </a:rPr>
              <a:t>illustrate the question or problem that your essay engages with.</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Introduction: </a:t>
            </a:r>
            <a:r>
              <a:rPr lang="en-AU" sz="2200" dirty="0">
                <a:solidFill>
                  <a:srgbClr val="000000"/>
                </a:solidFill>
                <a:effectLst/>
                <a:latin typeface="Arial" panose="020B0604020202020204" pitchFamily="34" charset="0"/>
                <a:ea typeface="Calibri" panose="020F0502020204030204" pitchFamily="34" charset="0"/>
              </a:rPr>
              <a:t>summarise the content of your proposal and literature review.</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Essay body: </a:t>
            </a:r>
            <a:r>
              <a:rPr lang="en-AU" sz="2200" dirty="0">
                <a:solidFill>
                  <a:srgbClr val="000000"/>
                </a:solidFill>
                <a:effectLst/>
                <a:latin typeface="Arial" panose="020B0604020202020204" pitchFamily="34" charset="0"/>
                <a:ea typeface="Calibri" panose="020F0502020204030204" pitchFamily="34" charset="0"/>
              </a:rPr>
              <a:t>analyse your primary sources according to your methodology and interpret them according to the priorities that are dictated by your approach. Compare and contrast your conclusions to existing secondary material.</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Key Implications: </a:t>
            </a:r>
            <a:r>
              <a:rPr lang="en-AU" sz="2200" dirty="0">
                <a:solidFill>
                  <a:srgbClr val="000000"/>
                </a:solidFill>
                <a:effectLst/>
                <a:latin typeface="Arial" panose="020B0604020202020204" pitchFamily="34" charset="0"/>
                <a:ea typeface="Calibri" panose="020F0502020204030204" pitchFamily="34" charset="0"/>
              </a:rPr>
              <a:t>how does your research change our understanding of the past or writing about the past? </a:t>
            </a:r>
          </a:p>
          <a:p>
            <a:pPr marL="457200" indent="-457200">
              <a:lnSpc>
                <a:spcPct val="150000"/>
              </a:lnSpc>
              <a:spcBef>
                <a:spcPts val="600"/>
              </a:spcBef>
              <a:spcAft>
                <a:spcPts val="600"/>
              </a:spcAft>
              <a:buFont typeface="Arial" panose="020B0604020202020204" pitchFamily="34" charset="0"/>
              <a:buChar char="•"/>
            </a:pPr>
            <a:r>
              <a:rPr lang="en-AU" sz="2200" b="1" dirty="0">
                <a:solidFill>
                  <a:srgbClr val="000000"/>
                </a:solidFill>
                <a:effectLst/>
                <a:latin typeface="Arial" panose="020B0604020202020204" pitchFamily="34" charset="0"/>
                <a:ea typeface="Calibri" panose="020F0502020204030204" pitchFamily="34" charset="0"/>
              </a:rPr>
              <a:t>Conclusion: </a:t>
            </a:r>
            <a:r>
              <a:rPr lang="en-AU" sz="2200" dirty="0">
                <a:solidFill>
                  <a:srgbClr val="000000"/>
                </a:solidFill>
                <a:effectLst/>
                <a:latin typeface="Arial" panose="020B0604020202020204" pitchFamily="34" charset="0"/>
                <a:ea typeface="Calibri" panose="020F0502020204030204" pitchFamily="34" charset="0"/>
              </a:rPr>
              <a:t>summary of your findings and any new questions that those findings pose.</a:t>
            </a:r>
          </a:p>
        </p:txBody>
      </p:sp>
      <p:sp>
        <p:nvSpPr>
          <p:cNvPr id="2" name="Slide Number Placeholder 1">
            <a:extLst>
              <a:ext uri="{FF2B5EF4-FFF2-40B4-BE49-F238E27FC236}">
                <a16:creationId xmlns:a16="http://schemas.microsoft.com/office/drawing/2014/main" id="{B800553C-B262-EBB6-D84D-F46A65AB17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9</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8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91b990-ddf9-46cb-8ffe-20db9d3a58aa">
      <UserInfo>
        <DisplayName/>
        <AccountId xsi:nil="true"/>
        <AccountType/>
      </UserInfo>
    </SharedWithUsers>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E1AE4B-2EB4-482E-ACC2-4A362EB559A4}">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9191b990-ddf9-46cb-8ffe-20db9d3a58aa"/>
    <ds:schemaRef ds:uri="http://purl.org/dc/terms/"/>
    <ds:schemaRef ds:uri="95386ad3-46d6-4eb6-bbc1-9b19b13a5756"/>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7E5CD76-FAF5-43BD-951E-5E2A03472580}">
  <ds:schemaRefs>
    <ds:schemaRef ds:uri="http://schemas.microsoft.com/sharepoint/v3/contenttype/forms"/>
  </ds:schemaRefs>
</ds:datastoreItem>
</file>

<file path=customXml/itemProps3.xml><?xml version="1.0" encoding="utf-8"?>
<ds:datastoreItem xmlns:ds="http://schemas.openxmlformats.org/officeDocument/2006/customXml" ds:itemID="{CB5C404D-0B32-4B29-97ED-57EF85746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Secondary classroom slide deck template 2025</Template>
  <TotalTime>122</TotalTime>
  <Words>1759</Words>
  <Application>Microsoft Office PowerPoint</Application>
  <PresentationFormat>Widescreen</PresentationFormat>
  <Paragraphs>123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NSWG Corporate</vt:lpstr>
      <vt:lpstr>Instructions for use</vt:lpstr>
      <vt:lpstr> Historical investigation</vt:lpstr>
      <vt:lpstr>Learning sequence 1 – Acquiring historical information</vt:lpstr>
      <vt:lpstr>Learning intentions and success criteria</vt:lpstr>
      <vt:lpstr>Assessment task – Historical investigation</vt:lpstr>
      <vt:lpstr>Task description</vt:lpstr>
      <vt:lpstr>Part 1: proposal (10 marks)</vt:lpstr>
      <vt:lpstr>Part 2: literature review (10 marks)</vt:lpstr>
      <vt:lpstr>Part 3: essay and bibliography (50 marks)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investigation slide deck – Modern History, year 11</dc:title>
  <dc:subject/>
  <dc:creator>NSW Department of Education</dc:creator>
  <cp:keywords/>
  <dc:description/>
  <dcterms:created xsi:type="dcterms:W3CDTF">2025-03-25T04:20:31Z</dcterms:created>
  <dcterms:modified xsi:type="dcterms:W3CDTF">2026-07-03T04:40:46Z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2025-03-25T04:22:16Z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b019126a-6bd1-4484-9cdf-8e26ed92cd9b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