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6"/>
  </p:notesMasterIdLst>
  <p:handoutMasterIdLst>
    <p:handoutMasterId r:id="rId17"/>
  </p:handoutMasterIdLst>
  <p:sldIdLst>
    <p:sldId id="26414" r:id="rId5"/>
    <p:sldId id="26421" r:id="rId6"/>
    <p:sldId id="26424" r:id="rId7"/>
    <p:sldId id="26427" r:id="rId8"/>
    <p:sldId id="26456" r:id="rId9"/>
    <p:sldId id="26467" r:id="rId10"/>
    <p:sldId id="26476" r:id="rId11"/>
    <p:sldId id="26461" r:id="rId12"/>
    <p:sldId id="26474" r:id="rId13"/>
    <p:sldId id="26477" r:id="rId14"/>
    <p:sldId id="26475" r:id="rId15"/>
  </p:sldIdLst>
  <p:sldSz cx="12192000" cy="6858000"/>
  <p:notesSz cx="6858000" cy="9144000"/>
  <p:embeddedFontLst>
    <p:embeddedFont>
      <p:font typeface="Montserrat" panose="00000500000000000000" pitchFamily="2" charset="0"/>
      <p:regular r:id="rId18"/>
      <p:bold r:id="rId19"/>
      <p:italic r:id="rId20"/>
      <p:boldItalic r:id="rId21"/>
    </p:embeddedFont>
    <p:embeddedFont>
      <p:font typeface="Public Sans" pitchFamily="2" charset="0"/>
      <p:regular r:id="rId22"/>
      <p:bold r:id="rId23"/>
      <p:italic r:id="rId24"/>
      <p:boldItalic r:id="rId25"/>
    </p:embeddedFont>
    <p:embeddedFont>
      <p:font typeface="Public Sans Light" pitchFamily="2" charset="0"/>
      <p:regular r:id="rId26"/>
      <p: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414"/>
          </p14:sldIdLst>
        </p14:section>
        <p14:section name="Presentation" id="{D5A8010D-981F-43AA-A0D6-182EC53CAA84}">
          <p14:sldIdLst>
            <p14:sldId id="26421"/>
            <p14:sldId id="26424"/>
            <p14:sldId id="26427"/>
            <p14:sldId id="26456"/>
            <p14:sldId id="26467"/>
            <p14:sldId id="26476"/>
            <p14:sldId id="26461"/>
            <p14:sldId id="26474"/>
            <p14:sldId id="26477"/>
            <p14:sldId id="26475"/>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191ABD2-5BDE-9145-AFA7-0DE4B5BDFCDC}" name="Cimen Fevzi" initials="CF" userId="S::cimen.fevzi@det.nsw.edu.au::e3d91e27-c37c-4cc1-8de0-37ac90788db0" providerId="AD"/>
  <p188:author id="{85564FFA-4F03-791A-05CF-820583FBFB76}" name="Simon Graham" initials="SG" userId="S::simon.graham8@det.nsw.edu.au::68511856-37b1-4069-8771-191a4b05e7a2"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DFD"/>
    <a:srgbClr val="ECD3F5"/>
    <a:srgbClr val="FBDBE7"/>
    <a:srgbClr val="FAE6C2"/>
    <a:srgbClr val="FF9933"/>
    <a:srgbClr val="792C96"/>
    <a:srgbClr val="E5F7FC"/>
    <a:srgbClr val="EDF9E0"/>
    <a:srgbClr val="DAB3E8"/>
    <a:srgbClr val="EDED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C571EC-AABF-476E-B072-65F04BB8C636}" v="12" dt="2025-05-29T23:58:01.85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72034" autoAdjust="0"/>
  </p:normalViewPr>
  <p:slideViewPr>
    <p:cSldViewPr snapToGrid="0">
      <p:cViewPr varScale="1">
        <p:scale>
          <a:sx n="89" d="100"/>
          <a:sy n="89" d="100"/>
        </p:scale>
        <p:origin x="1176" y="84"/>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335490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b="0" dirty="0"/>
          </a:p>
          <a:p>
            <a:pPr marL="285750" indent="-285750">
              <a:buFont typeface="Arial" panose="020B0604020202020204" pitchFamily="34" charset="0"/>
              <a:buChar char="•"/>
            </a:pPr>
            <a:r>
              <a:rPr lang="en-AU" b="0" dirty="0"/>
              <a:t>This PowerPoint slide show is designed to support teachers to explicitly teach students how to corroborate evidence in one source with evidence is 1-3 other sources. </a:t>
            </a:r>
          </a:p>
          <a:p>
            <a:pPr marL="285750" indent="-285750">
              <a:buFont typeface="Arial" panose="020B0604020202020204" pitchFamily="34" charset="0"/>
              <a:buChar char="•"/>
            </a:pPr>
            <a:r>
              <a:rPr lang="en-AU" b="0" dirty="0"/>
              <a:t>Corroboration is an essential skill for students completing the Modern History course and it is particularly important that students develop this skill when completing </a:t>
            </a:r>
            <a:r>
              <a:rPr lang="en-AU" dirty="0"/>
              <a:t>Unit 4: Source analysis: interpreting the evidence for the Nazi regime in power 1933–1939 of the Core study: Democracy and dictatorship 1919–1939.</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118329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DC97A-02CD-BEBE-CF42-74CD67E97B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73E258-F8BC-7399-B5F3-FF726FA74C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0061C1-8CC1-3F7D-B0B6-B9EE9D8F5EAB}"/>
              </a:ext>
            </a:extLst>
          </p:cNvPr>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4BCFF18E-956E-4D82-3C99-2C3C54622913}"/>
              </a:ext>
            </a:extLst>
          </p:cNvPr>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231042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Notes for teachers:</a:t>
            </a:r>
            <a:endParaRPr lang="en-AU" dirty="0"/>
          </a:p>
          <a:p>
            <a:pPr marL="285750" indent="-285750">
              <a:buFont typeface="Arial" panose="020B0604020202020204" pitchFamily="34" charset="0"/>
              <a:buChar char="•"/>
            </a:pPr>
            <a:r>
              <a:rPr lang="en-AU" dirty="0"/>
              <a:t>Use this diagram to support students to visually represent and compare content extracted from 2 sources.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7246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Notes for teachers:</a:t>
            </a:r>
            <a:endParaRPr lang="en-AU" dirty="0"/>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Use this diagram to support students to visually represent and compare content extracted from 3 sources.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615906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B3879-AA57-559B-B58B-BB43FE7A5F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E4130A-64C5-5F0B-4B4A-D8B24F7BE6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A143CC-D907-00D7-A9BE-EA7FC8539989}"/>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Notes for teachers:</a:t>
            </a:r>
            <a:endParaRPr lang="en-AU" dirty="0"/>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Use this diagram to support students to visually represent and compare content extracted from 3 sources.</a:t>
            </a:r>
          </a:p>
          <a:p>
            <a:endParaRPr lang="en-AU" dirty="0"/>
          </a:p>
        </p:txBody>
      </p:sp>
      <p:sp>
        <p:nvSpPr>
          <p:cNvPr id="4" name="Slide Number Placeholder 3">
            <a:extLst>
              <a:ext uri="{FF2B5EF4-FFF2-40B4-BE49-F238E27FC236}">
                <a16:creationId xmlns:a16="http://schemas.microsoft.com/office/drawing/2014/main" id="{A08BE222-13C5-D827-89BB-DF2A95B7A0CC}"/>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432369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Notes for teachers:</a:t>
            </a:r>
            <a:endParaRPr lang="en-AU" dirty="0"/>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Use this diagram to support students to visually represent and compare content extracted from 4 sources.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1904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standards.nsw.edu.au/wps/portal/nesa/teacher-accreditation/meeting-requirements/the-standards/proficient-teacher" TargetMode="External"/><Relationship Id="rId2" Type="http://schemas.openxmlformats.org/officeDocument/2006/relationships/hyperlink" Target="https://educationstandards.nsw.edu.au/wps/portal/nesa/k-10/understanding-the-curriculum/programming/advice-on-units" TargetMode="External"/><Relationship Id="rId1" Type="http://schemas.openxmlformats.org/officeDocument/2006/relationships/slideLayout" Target="../slideLayouts/slideLayout4.xml"/><Relationship Id="rId4" Type="http://schemas.openxmlformats.org/officeDocument/2006/relationships/hyperlink" Target="https://educationstandards.nsw.edu.au/wps/portal/nesa/k-10/understanding-the-curriculum/programming"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education.nsw.gov.au/about-us/education-data-and-research/cese/publications/practical-guides-for-educators-/what-works-best-in-practice" TargetMode="External"/><Relationship Id="rId3" Type="http://schemas.openxmlformats.org/officeDocument/2006/relationships/hyperlink" Target="https://educationstandards.nsw.edu.au/wps/portal/nesa/home" TargetMode="External"/><Relationship Id="rId7" Type="http://schemas.openxmlformats.org/officeDocument/2006/relationships/hyperlink" Target="https://education.nsw.gov.au/about-us/education-data-and-research/cese/publications/research-reports/what-works-best-2020-updat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9.xml"/><Relationship Id="rId6" Type="http://schemas.openxmlformats.org/officeDocument/2006/relationships/hyperlink" Target="https://www.aitsl.edu.au/teach/improve-practice/feedback#:~:text=FEEDBACK-,Factsheet,-A%20quick%20guide" TargetMode="External"/><Relationship Id="rId5" Type="http://schemas.openxmlformats.org/officeDocument/2006/relationships/hyperlink" Target="https://www.aitsl.edu.au/docs/default-source/feedback/aitsl-learning-intentions-and-success-criteria-strategy.pdf?sfvrsn=382dec3c_2#:~:text=Learning%20Intentions%20are%20descriptions%20of,providing%20feedback%20and%20assessing%20achievement." TargetMode="External"/><Relationship Id="rId4" Type="http://schemas.openxmlformats.org/officeDocument/2006/relationships/hyperlink" Target="https://curriculum.nsw.edu.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lnSpc>
                <a:spcPct val="150000"/>
              </a:lnSpc>
              <a:buFont typeface="Arial"/>
              <a:buChar char="•"/>
            </a:pPr>
            <a:r>
              <a:rPr lang="en-AU" sz="1600" dirty="0">
                <a:latin typeface="+mn-lt"/>
                <a:ea typeface="+mn-lt"/>
                <a:cs typeface="+mn-lt"/>
              </a:rPr>
              <a:t>This resource is not a teaching and learning program. It should be used in conjunction with (Insert unit name and link).</a:t>
            </a:r>
            <a:endParaRPr lang="en-AU" sz="1600" dirty="0">
              <a:solidFill>
                <a:srgbClr val="22272B"/>
              </a:solidFill>
              <a:latin typeface="+mn-lt"/>
            </a:endParaRPr>
          </a:p>
          <a:p>
            <a:pPr marL="342900" indent="-342900">
              <a:lnSpc>
                <a:spcPct val="150000"/>
              </a:lnSpc>
              <a:buFont typeface="Arial"/>
              <a:buChar char="•"/>
            </a:pPr>
            <a:r>
              <a:rPr lang="en-AU" sz="1600" dirty="0">
                <a:solidFill>
                  <a:srgbClr val="22272B"/>
                </a:solidFill>
                <a:latin typeface="+mn-lt"/>
              </a:rPr>
              <a:t>Classroom teachers are encouraged to </a:t>
            </a:r>
            <a:r>
              <a:rPr lang="en-AU" sz="1600" b="1" dirty="0">
                <a:solidFill>
                  <a:srgbClr val="22272B"/>
                </a:solidFill>
                <a:latin typeface="+mn-lt"/>
              </a:rPr>
              <a:t>add and adapt</a:t>
            </a:r>
            <a:r>
              <a:rPr lang="en-AU" sz="1600" dirty="0">
                <a:solidFill>
                  <a:srgbClr val="22272B"/>
                </a:solidFill>
                <a:latin typeface="+mn-lt"/>
              </a:rPr>
              <a:t> slides as required to meet the needs of their students.</a:t>
            </a:r>
          </a:p>
          <a:p>
            <a:pPr marL="342900" indent="-342900">
              <a:lnSpc>
                <a:spcPct val="150000"/>
              </a:lnSpc>
              <a:buFont typeface="Arial"/>
              <a:buChar char="•"/>
            </a:pPr>
            <a:r>
              <a:rPr lang="en-AU" sz="1600" dirty="0">
                <a:solidFill>
                  <a:srgbClr val="22272B"/>
                </a:solidFill>
                <a:latin typeface="+mn-lt"/>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600" dirty="0">
                <a:solidFill>
                  <a:srgbClr val="22272B"/>
                </a:solidFill>
                <a:latin typeface="+mn-lt"/>
              </a:rPr>
              <a:t>To convert the PowerPoint to Google Slides</a:t>
            </a:r>
          </a:p>
          <a:p>
            <a:pPr marL="913765" lvl="1" indent="-457200">
              <a:lnSpc>
                <a:spcPct val="150000"/>
              </a:lnSpc>
              <a:spcAft>
                <a:spcPts val="1200"/>
              </a:spcAft>
              <a:buFont typeface="+mj-lt"/>
              <a:buAutoNum type="arabicPeriod"/>
            </a:pPr>
            <a:r>
              <a:rPr lang="en-AU" sz="1600" dirty="0">
                <a:solidFill>
                  <a:srgbClr val="22272B"/>
                </a:solidFill>
                <a:latin typeface="+mn-lt"/>
              </a:rPr>
              <a:t>Upload the file into Google Drive and open it.</a:t>
            </a:r>
          </a:p>
          <a:p>
            <a:pPr marL="913765" lvl="1" indent="-457200">
              <a:lnSpc>
                <a:spcPct val="150000"/>
              </a:lnSpc>
              <a:spcAft>
                <a:spcPts val="1200"/>
              </a:spcAft>
              <a:buFont typeface="+mj-lt"/>
              <a:buAutoNum type="arabicPeriod"/>
            </a:pPr>
            <a:r>
              <a:rPr lang="en-AU" sz="1600" dirty="0">
                <a:solidFill>
                  <a:srgbClr val="22272B"/>
                </a:solidFill>
                <a:latin typeface="+mn-lt"/>
              </a:rPr>
              <a:t>Go to File &gt; Save as Google Slides.</a:t>
            </a:r>
          </a:p>
          <a:p>
            <a:pPr marL="456565" lvl="1">
              <a:lnSpc>
                <a:spcPct val="150000"/>
              </a:lnSpc>
              <a:spcAft>
                <a:spcPts val="1200"/>
              </a:spcAft>
            </a:pPr>
            <a:r>
              <a:rPr lang="en-AU" sz="1600"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427156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6B6462-2A15-FA00-C024-551EFB7DC793}"/>
              </a:ext>
            </a:extLst>
          </p:cNvPr>
          <p:cNvSpPr>
            <a:spLocks noGrp="1"/>
          </p:cNvSpPr>
          <p:nvPr>
            <p:ph type="title"/>
          </p:nvPr>
        </p:nvSpPr>
        <p:spPr/>
        <p:txBody>
          <a:bodyPr/>
          <a:lstStyle/>
          <a:p>
            <a:r>
              <a:rPr lang="en-US" dirty="0"/>
              <a:t>References (2)</a:t>
            </a:r>
            <a:endParaRPr lang="en-AU" dirty="0"/>
          </a:p>
        </p:txBody>
      </p:sp>
      <p:sp>
        <p:nvSpPr>
          <p:cNvPr id="7" name="Text Placeholder 6">
            <a:extLst>
              <a:ext uri="{FF2B5EF4-FFF2-40B4-BE49-F238E27FC236}">
                <a16:creationId xmlns:a16="http://schemas.microsoft.com/office/drawing/2014/main" id="{D33504BA-91C6-9218-6BC1-21491818D9B6}"/>
              </a:ext>
            </a:extLst>
          </p:cNvPr>
          <p:cNvSpPr>
            <a:spLocks noGrp="1"/>
          </p:cNvSpPr>
          <p:nvPr>
            <p:ph type="body" sz="quarter" idx="17"/>
          </p:nvPr>
        </p:nvSpPr>
        <p:spPr/>
        <p:txBody>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200" b="0" i="0" u="none" strike="noStrike" kern="1200" cap="none" spc="0" normalizeH="0" baseline="0" noProof="0" dirty="0" err="1">
                <a:ln>
                  <a:noFill/>
                </a:ln>
                <a:solidFill>
                  <a:srgbClr val="22272B"/>
                </a:solidFill>
                <a:effectLst/>
                <a:uLnTx/>
                <a:uFillTx/>
                <a:latin typeface="Arial" panose="020B0604020202020204"/>
                <a:ea typeface="Calibri"/>
                <a:cs typeface="Arial"/>
              </a:rPr>
              <a:t>Meierhenrich</a:t>
            </a:r>
            <a:r>
              <a:rPr kumimoji="0" lang="en-AU" sz="1200" b="0" i="0" u="none" strike="noStrike" kern="1200" cap="none" spc="0" normalizeH="0" baseline="0" noProof="0" dirty="0">
                <a:ln>
                  <a:noFill/>
                </a:ln>
                <a:solidFill>
                  <a:srgbClr val="22272B"/>
                </a:solidFill>
                <a:effectLst/>
                <a:uLnTx/>
                <a:uFillTx/>
                <a:latin typeface="Arial" panose="020B0604020202020204"/>
                <a:ea typeface="Calibri"/>
                <a:cs typeface="Arial"/>
              </a:rPr>
              <a:t>, J. (2018) </a:t>
            </a:r>
            <a:r>
              <a:rPr kumimoji="0" lang="en-AU" sz="1200" b="0" i="1" u="none" strike="noStrike" kern="1200" cap="none" spc="0" normalizeH="0" baseline="0" noProof="0" dirty="0">
                <a:ln>
                  <a:noFill/>
                </a:ln>
                <a:solidFill>
                  <a:srgbClr val="22272B"/>
                </a:solidFill>
                <a:effectLst/>
                <a:uLnTx/>
                <a:uFillTx/>
                <a:latin typeface="Arial" panose="020B0604020202020204"/>
                <a:ea typeface="Calibri"/>
                <a:cs typeface="Arial"/>
              </a:rPr>
              <a:t>The Remnants of the </a:t>
            </a:r>
            <a:r>
              <a:rPr kumimoji="0" lang="en-AU" sz="1200" b="0" i="1" u="none" strike="noStrike" kern="1200" cap="none" spc="0" normalizeH="0" baseline="0" noProof="0" dirty="0" err="1">
                <a:ln>
                  <a:noFill/>
                </a:ln>
                <a:solidFill>
                  <a:srgbClr val="22272B"/>
                </a:solidFill>
                <a:effectLst/>
                <a:uLnTx/>
                <a:uFillTx/>
                <a:latin typeface="Arial" panose="020B0604020202020204"/>
                <a:ea typeface="Calibri"/>
                <a:cs typeface="Arial"/>
              </a:rPr>
              <a:t>Rechtsstaat</a:t>
            </a:r>
            <a:r>
              <a:rPr kumimoji="0" lang="en-AU" sz="1200" b="0" i="1" u="none" strike="noStrike" kern="1200" cap="none" spc="0" normalizeH="0" baseline="0" noProof="0" dirty="0">
                <a:ln>
                  <a:noFill/>
                </a:ln>
                <a:solidFill>
                  <a:srgbClr val="22272B"/>
                </a:solidFill>
                <a:effectLst/>
                <a:uLnTx/>
                <a:uFillTx/>
                <a:latin typeface="Arial" panose="020B0604020202020204"/>
                <a:ea typeface="Calibri"/>
                <a:cs typeface="Arial"/>
              </a:rPr>
              <a:t>: An Ethnography of Nazi Law</a:t>
            </a:r>
            <a:r>
              <a:rPr kumimoji="0" lang="en-AU" sz="1200" b="0" i="0" u="none" strike="noStrike" kern="1200" cap="none" spc="0" normalizeH="0" baseline="0" noProof="0" dirty="0">
                <a:ln>
                  <a:noFill/>
                </a:ln>
                <a:solidFill>
                  <a:srgbClr val="22272B"/>
                </a:solidFill>
                <a:effectLst/>
                <a:uLnTx/>
                <a:uFillTx/>
                <a:latin typeface="Arial" panose="020B0604020202020204"/>
                <a:ea typeface="Calibri"/>
                <a:cs typeface="Arial"/>
              </a:rPr>
              <a:t>, 1</a:t>
            </a:r>
            <a:r>
              <a:rPr kumimoji="0" lang="en-AU" sz="1200" b="0" i="0" u="none" strike="noStrike" kern="1200" cap="none" spc="0" normalizeH="0" baseline="30000" noProof="0" dirty="0">
                <a:ln>
                  <a:noFill/>
                </a:ln>
                <a:solidFill>
                  <a:srgbClr val="22272B"/>
                </a:solidFill>
                <a:effectLst/>
                <a:uLnTx/>
                <a:uFillTx/>
                <a:latin typeface="Arial" panose="020B0604020202020204"/>
                <a:ea typeface="Calibri"/>
                <a:cs typeface="Arial"/>
              </a:rPr>
              <a:t>st</a:t>
            </a:r>
            <a:r>
              <a:rPr kumimoji="0" lang="en-AU" sz="1200" b="0" i="0" u="none" strike="noStrike" kern="1200" cap="none" spc="0" normalizeH="0" baseline="0" noProof="0" dirty="0">
                <a:ln>
                  <a:noFill/>
                </a:ln>
                <a:solidFill>
                  <a:srgbClr val="22272B"/>
                </a:solidFill>
                <a:effectLst/>
                <a:uLnTx/>
                <a:uFillTx/>
                <a:latin typeface="Arial" panose="020B0604020202020204"/>
                <a:ea typeface="Calibri"/>
                <a:cs typeface="Arial"/>
              </a:rPr>
              <a:t> </a:t>
            </a:r>
            <a:r>
              <a:rPr kumimoji="0" lang="en-AU" sz="1200" b="0" i="0" u="none" strike="noStrike" kern="1200" cap="none" spc="0" normalizeH="0" baseline="0" noProof="0" dirty="0" err="1">
                <a:ln>
                  <a:noFill/>
                </a:ln>
                <a:solidFill>
                  <a:srgbClr val="22272B"/>
                </a:solidFill>
                <a:effectLst/>
                <a:uLnTx/>
                <a:uFillTx/>
                <a:latin typeface="Arial" panose="020B0604020202020204"/>
                <a:ea typeface="Calibri"/>
                <a:cs typeface="Arial"/>
              </a:rPr>
              <a:t>edn</a:t>
            </a:r>
            <a:r>
              <a:rPr kumimoji="0" lang="en-AU" sz="1200" b="0" i="0" u="none" strike="noStrike" kern="1200" cap="none" spc="0" normalizeH="0" baseline="0" noProof="0" dirty="0">
                <a:ln>
                  <a:noFill/>
                </a:ln>
                <a:solidFill>
                  <a:srgbClr val="22272B"/>
                </a:solidFill>
                <a:effectLst/>
                <a:uLnTx/>
                <a:uFillTx/>
                <a:latin typeface="Arial" panose="020B0604020202020204"/>
                <a:ea typeface="Calibri"/>
                <a:cs typeface="Arial"/>
              </a:rPr>
              <a:t>, Oxford University Press, Oxford.</a:t>
            </a:r>
            <a:endParaRPr kumimoji="0" lang="en-US" sz="1200" b="0" i="0" u="none" strike="noStrike" kern="1200" cap="none" spc="0" normalizeH="0" baseline="0" noProof="0" dirty="0">
              <a:ln>
                <a:noFill/>
              </a:ln>
              <a:solidFill>
                <a:srgbClr val="22272B"/>
              </a:solidFill>
              <a:effectLst/>
              <a:uLnTx/>
              <a:uFillTx/>
              <a:latin typeface="Arial" panose="020B0604020202020204"/>
              <a:ea typeface="Calibri"/>
              <a:cs typeface="Arial" panose="020B0604020202020204" pitchFamily="34" charset="0"/>
            </a:endParaRPr>
          </a:p>
          <a:p>
            <a:r>
              <a:rPr lang="en-AU" sz="1200" dirty="0">
                <a:latin typeface="+mn-lt"/>
                <a:ea typeface="Calibri"/>
                <a:cs typeface="Arial"/>
              </a:rPr>
              <a:t>NESA (NSW Education Standards Authority) (2022) ‘</a:t>
            </a:r>
            <a:r>
              <a:rPr lang="en-AU" sz="1200" dirty="0">
                <a:latin typeface="+mn-lt"/>
                <a:ea typeface="Calibri"/>
                <a:cs typeface="Arial"/>
                <a:hlinkClick r:id="rId2"/>
              </a:rPr>
              <a:t>Advice on units</a:t>
            </a:r>
            <a:r>
              <a:rPr lang="en-AU" sz="1200" dirty="0">
                <a:latin typeface="+mn-lt"/>
                <a:ea typeface="Calibri"/>
                <a:cs typeface="Arial"/>
              </a:rPr>
              <a:t>’, </a:t>
            </a:r>
            <a:r>
              <a:rPr lang="en-AU" sz="1200" i="1" dirty="0">
                <a:latin typeface="+mn-lt"/>
                <a:ea typeface="Calibri"/>
                <a:cs typeface="Arial"/>
              </a:rPr>
              <a:t>Programming</a:t>
            </a:r>
            <a:r>
              <a:rPr lang="en-AU" sz="1200" dirty="0">
                <a:latin typeface="+mn-lt"/>
                <a:ea typeface="Calibri"/>
                <a:cs typeface="Arial"/>
              </a:rPr>
              <a:t>, NESA website, accessed 20 September 2024.</a:t>
            </a:r>
            <a:endParaRPr lang="en-US" sz="1200" dirty="0">
              <a:latin typeface="+mn-lt"/>
              <a:ea typeface="Calibri"/>
              <a:cs typeface="Arial"/>
            </a:endParaRPr>
          </a:p>
          <a:p>
            <a:r>
              <a:rPr lang="en-AU" sz="1200" dirty="0">
                <a:latin typeface="+mn-lt"/>
                <a:ea typeface="Calibri"/>
                <a:cs typeface="Arial"/>
              </a:rPr>
              <a:t>NESA (NSW Education Standards Authority) (2022) ‘</a:t>
            </a:r>
            <a:r>
              <a:rPr lang="en-AU" sz="1200" dirty="0">
                <a:latin typeface="+mn-lt"/>
                <a:ea typeface="Calibri"/>
                <a:cs typeface="Arial"/>
                <a:hlinkClick r:id="rId3"/>
              </a:rPr>
              <a:t>Proficient Teacher: Standard descriptors</a:t>
            </a:r>
            <a:r>
              <a:rPr lang="en-AU" sz="1200" dirty="0">
                <a:latin typeface="+mn-lt"/>
                <a:ea typeface="Calibri"/>
                <a:cs typeface="Arial"/>
              </a:rPr>
              <a:t>’, </a:t>
            </a:r>
            <a:r>
              <a:rPr lang="en-AU" sz="1200" i="1" dirty="0">
                <a:latin typeface="+mn-lt"/>
                <a:ea typeface="Calibri"/>
                <a:cs typeface="Arial"/>
              </a:rPr>
              <a:t>The Standards</a:t>
            </a:r>
            <a:r>
              <a:rPr lang="en-AU" sz="1200" dirty="0">
                <a:latin typeface="+mn-lt"/>
                <a:ea typeface="Calibri"/>
                <a:cs typeface="Arial"/>
              </a:rPr>
              <a:t>, NESA website, accessed 20 September 2024.</a:t>
            </a:r>
            <a:endParaRPr lang="en-US" sz="1200" dirty="0">
              <a:latin typeface="+mn-lt"/>
              <a:ea typeface="Calibri"/>
              <a:cs typeface="Arial"/>
            </a:endParaRPr>
          </a:p>
          <a:p>
            <a:r>
              <a:rPr lang="en-AU" sz="1200" dirty="0">
                <a:latin typeface="+mn-lt"/>
                <a:ea typeface="Calibri"/>
                <a:cs typeface="Arial"/>
              </a:rPr>
              <a:t>NESA (NSW Education Standards Authority) (2022) ‘</a:t>
            </a:r>
            <a:r>
              <a:rPr lang="en-AU" sz="1200" dirty="0">
                <a:latin typeface="+mn-lt"/>
                <a:ea typeface="Calibri"/>
                <a:cs typeface="Arial"/>
                <a:hlinkClick r:id="rId4"/>
              </a:rPr>
              <a:t>Programming</a:t>
            </a:r>
            <a:r>
              <a:rPr lang="en-AU" sz="1200" dirty="0">
                <a:latin typeface="+mn-lt"/>
                <a:ea typeface="Calibri"/>
                <a:cs typeface="Arial"/>
              </a:rPr>
              <a:t>’, </a:t>
            </a:r>
            <a:r>
              <a:rPr lang="en-AU" sz="1200" i="1" dirty="0">
                <a:latin typeface="+mn-lt"/>
                <a:ea typeface="Calibri"/>
                <a:cs typeface="Arial"/>
              </a:rPr>
              <a:t>Understanding the curriculum</a:t>
            </a:r>
            <a:r>
              <a:rPr lang="en-AU" sz="1200" dirty="0">
                <a:latin typeface="+mn-lt"/>
                <a:ea typeface="Calibri"/>
                <a:cs typeface="Arial"/>
              </a:rPr>
              <a:t>, NESA website, accessed 20 September 2024.</a:t>
            </a:r>
            <a:endParaRPr lang="en-US" sz="1200" dirty="0">
              <a:latin typeface="+mn-lt"/>
              <a:ea typeface="Calibri"/>
              <a:cs typeface="Arial"/>
            </a:endParaRPr>
          </a:p>
          <a:p>
            <a:r>
              <a:rPr lang="en-AU" sz="1200" dirty="0">
                <a:latin typeface="+mn-lt"/>
                <a:ea typeface="Calibri"/>
              </a:rPr>
              <a:t>Pedersen S (2015) </a:t>
            </a:r>
            <a:r>
              <a:rPr lang="en-AU" sz="1200" i="1" dirty="0">
                <a:latin typeface="+mn-lt"/>
                <a:ea typeface="Calibri"/>
              </a:rPr>
              <a:t>The Guardians: The League of Nations and the Crisis of Empire</a:t>
            </a:r>
            <a:r>
              <a:rPr lang="en-AU" sz="1200" dirty="0">
                <a:latin typeface="+mn-lt"/>
                <a:ea typeface="Calibri"/>
              </a:rPr>
              <a:t>, 1</a:t>
            </a:r>
            <a:r>
              <a:rPr lang="en-AU" sz="1200" baseline="30000" dirty="0">
                <a:latin typeface="+mn-lt"/>
                <a:ea typeface="Calibri"/>
              </a:rPr>
              <a:t>st</a:t>
            </a:r>
            <a:r>
              <a:rPr lang="en-AU" sz="1200" dirty="0">
                <a:latin typeface="+mn-lt"/>
                <a:ea typeface="Calibri"/>
              </a:rPr>
              <a:t> </a:t>
            </a:r>
            <a:r>
              <a:rPr lang="en-AU" sz="1200" dirty="0" err="1">
                <a:latin typeface="+mn-lt"/>
                <a:ea typeface="Calibri"/>
              </a:rPr>
              <a:t>edn</a:t>
            </a:r>
            <a:r>
              <a:rPr lang="en-AU" sz="1200" dirty="0">
                <a:latin typeface="+mn-lt"/>
                <a:ea typeface="Calibri"/>
              </a:rPr>
              <a:t>, Oxford University Press, Oxford. </a:t>
            </a:r>
          </a:p>
          <a:p>
            <a:endParaRPr lang="en-AU" sz="1200" dirty="0">
              <a:latin typeface="+mn-lt"/>
            </a:endParaRPr>
          </a:p>
        </p:txBody>
      </p:sp>
      <p:sp>
        <p:nvSpPr>
          <p:cNvPr id="2" name="Slide Number Placeholder 1">
            <a:extLst>
              <a:ext uri="{FF2B5EF4-FFF2-40B4-BE49-F238E27FC236}">
                <a16:creationId xmlns:a16="http://schemas.microsoft.com/office/drawing/2014/main" id="{197075D6-B5D6-9539-1BA8-B602FC620E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11026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65623-F9FC-5D8F-7EB6-4F2BB4BBE4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8633FDA-C30F-9033-A97A-B0D628C0EFB0}"/>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F9EB4E7A-8EF6-27E3-FE30-2D9A84235121}"/>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A4D39841-46E4-CEC2-0D28-B4E7B061343C}"/>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8085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39999" y="2240968"/>
            <a:ext cx="6382295" cy="2033997"/>
          </a:xfrm>
        </p:spPr>
        <p:txBody>
          <a:bodyPr/>
          <a:lstStyle/>
          <a:p>
            <a:r>
              <a:rPr lang="en-AU" sz="4400" dirty="0">
                <a:latin typeface="+mj-lt"/>
              </a:rPr>
              <a:t>Core study – Democracy and dictatorship</a:t>
            </a:r>
            <a:br>
              <a:rPr lang="en-AU" sz="4400" dirty="0">
                <a:latin typeface="+mj-lt"/>
              </a:rPr>
            </a:br>
            <a:r>
              <a:rPr lang="en-AU" sz="4400" dirty="0">
                <a:latin typeface="+mj-lt"/>
              </a:rPr>
              <a:t>1919 – 1939</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6 – Year 12</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Modern History</a:t>
            </a:r>
          </a:p>
        </p:txBody>
      </p:sp>
      <p:pic>
        <p:nvPicPr>
          <p:cNvPr id="6" name="Picture Placeholder 5">
            <a:extLst>
              <a:ext uri="{FF2B5EF4-FFF2-40B4-BE49-F238E27FC236}">
                <a16:creationId xmlns:a16="http://schemas.microsoft.com/office/drawing/2014/main" id="{39E31E3A-6FAC-81EF-6EDB-59A19CD29AD5}"/>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7128000" y="-1"/>
            <a:ext cx="5064000" cy="6455391"/>
          </a:xfrm>
        </p:spPr>
      </p:pic>
      <p:sp>
        <p:nvSpPr>
          <p:cNvPr id="9" name="TextBox 8">
            <a:extLst>
              <a:ext uri="{FF2B5EF4-FFF2-40B4-BE49-F238E27FC236}">
                <a16:creationId xmlns:a16="http://schemas.microsoft.com/office/drawing/2014/main" id="{9D76A2BC-4EA8-8BE6-010A-FC29912BABFF}"/>
              </a:ext>
            </a:extLst>
          </p:cNvPr>
          <p:cNvSpPr txBox="1"/>
          <p:nvPr/>
        </p:nvSpPr>
        <p:spPr>
          <a:xfrm>
            <a:off x="7127999" y="6552000"/>
            <a:ext cx="5064001" cy="276999"/>
          </a:xfrm>
          <a:prstGeom prst="rect">
            <a:avLst/>
          </a:prstGeom>
          <a:noFill/>
        </p:spPr>
        <p:txBody>
          <a:bodyPr wrap="square">
            <a:spAutoFit/>
          </a:bodyPr>
          <a:lstStyle/>
          <a:p>
            <a:r>
              <a:rPr lang="de-DE" sz="1200" b="0" i="0" dirty="0">
                <a:effectLst/>
                <a:latin typeface="Arial" panose="020B0604020202020204" pitchFamily="34" charset="0"/>
              </a:rPr>
              <a:t>Bundesarchiv, Bild 102-06617 / CC-BY-SA 3.0</a:t>
            </a:r>
            <a:endParaRPr lang="en-AU" sz="1200" dirty="0"/>
          </a:p>
        </p:txBody>
      </p:sp>
    </p:spTree>
    <p:extLst>
      <p:ext uri="{BB962C8B-B14F-4D97-AF65-F5344CB8AC3E}">
        <p14:creationId xmlns:p14="http://schemas.microsoft.com/office/powerpoint/2010/main" val="299291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5F646-F4B3-E73E-63C8-CB251B13E66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61A8A7-F48F-C818-6FAA-F593F01CB9F7}"/>
              </a:ext>
            </a:extLst>
          </p:cNvPr>
          <p:cNvSpPr>
            <a:spLocks noGrp="1"/>
          </p:cNvSpPr>
          <p:nvPr>
            <p:ph type="ctrTitle"/>
          </p:nvPr>
        </p:nvSpPr>
        <p:spPr/>
        <p:txBody>
          <a:bodyPr/>
          <a:lstStyle/>
          <a:p>
            <a:r>
              <a:rPr lang="en-AU" dirty="0">
                <a:latin typeface="+mj-lt"/>
              </a:rPr>
              <a:t>Unit 4 – Source analysis</a:t>
            </a:r>
          </a:p>
        </p:txBody>
      </p:sp>
      <p:sp>
        <p:nvSpPr>
          <p:cNvPr id="2" name="Subtitle">
            <a:extLst>
              <a:ext uri="{FF2B5EF4-FFF2-40B4-BE49-F238E27FC236}">
                <a16:creationId xmlns:a16="http://schemas.microsoft.com/office/drawing/2014/main" id="{EC648756-FB47-D6B4-D1E5-1B91A523CDDD}"/>
              </a:ext>
            </a:extLst>
          </p:cNvPr>
          <p:cNvSpPr txBox="1">
            <a:spLocks/>
          </p:cNvSpPr>
          <p:nvPr/>
        </p:nvSpPr>
        <p:spPr>
          <a:xfrm>
            <a:off x="540000" y="4868562"/>
            <a:ext cx="11291998" cy="800681"/>
          </a:xfrm>
          <a:prstGeom prst="rect">
            <a:avLst/>
          </a:prstGeom>
          <a:ln>
            <a:noFill/>
          </a:ln>
        </p:spPr>
        <p:txBody>
          <a:bodyPr vert="horz" lIns="0" tIns="0" rIns="0" bIns="0" rtlCol="0" anchor="t">
            <a:noAutofit/>
          </a:bodyPr>
          <a:lstStyle>
            <a:lvl1pPr algn="l" defTabSz="914377" rtl="0" eaLnBrk="1" latinLnBrk="0" hangingPunct="1">
              <a:lnSpc>
                <a:spcPct val="110000"/>
              </a:lnSpc>
              <a:spcBef>
                <a:spcPct val="0"/>
              </a:spcBef>
              <a:buNone/>
              <a:defRPr sz="4800" kern="1200">
                <a:solidFill>
                  <a:schemeClr val="bg1"/>
                </a:solidFill>
                <a:latin typeface="Arial" panose="020B0604020202020204" pitchFamily="34" charset="0"/>
                <a:ea typeface="+mj-ea"/>
                <a:cs typeface="Arial" panose="020B0604020202020204" pitchFamily="34" charset="0"/>
              </a:defRPr>
            </a:lvl1pPr>
          </a:lstStyle>
          <a:p>
            <a:r>
              <a:rPr lang="en-AU" sz="3600" dirty="0">
                <a:solidFill>
                  <a:schemeClr val="accent4"/>
                </a:solidFill>
                <a:latin typeface="+mj-lt"/>
              </a:rPr>
              <a:t>Interpreting the evidence for the Nazi regime in power 1933–1939</a:t>
            </a:r>
          </a:p>
        </p:txBody>
      </p:sp>
    </p:spTree>
    <p:extLst>
      <p:ext uri="{BB962C8B-B14F-4D97-AF65-F5344CB8AC3E}">
        <p14:creationId xmlns:p14="http://schemas.microsoft.com/office/powerpoint/2010/main" val="251344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FABE2-CE52-832F-D5FD-F77D5434DE3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146D2FD-633F-0BCC-6A8A-23ECBC62E6E3}"/>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B7622AFE-EDE5-585B-B7A6-15544BB86385}"/>
              </a:ext>
            </a:extLst>
          </p:cNvPr>
          <p:cNvSpPr txBox="1"/>
          <p:nvPr/>
        </p:nvSpPr>
        <p:spPr>
          <a:xfrm>
            <a:off x="370416" y="1894417"/>
            <a:ext cx="11303000" cy="409849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We are learning about</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Nazism in Germany to 1939 including rise to power, ideology, and repression</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consequences of Nazism for minority groups, persecution and growth of opposition.</a:t>
            </a:r>
          </a:p>
          <a:p>
            <a:pPr>
              <a:lnSpc>
                <a:spcPct val="150000"/>
              </a:lnSpc>
              <a:spcAft>
                <a:spcPts val="12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[classroom teacher to insert co-constructed success criteria]</a:t>
            </a:r>
            <a:endParaRPr lang="en-US" sz="2000" dirty="0">
              <a:cs typeface="Arial" panose="020B0604020202020204" pitchFamily="34" charset="0"/>
            </a:endParaRPr>
          </a:p>
          <a:p>
            <a:pPr marL="342900" indent="-342900">
              <a:lnSpc>
                <a:spcPct val="150000"/>
              </a:lnSpc>
              <a:spcAft>
                <a:spcPts val="1200"/>
              </a:spcAft>
              <a:buFont typeface="Arial"/>
              <a:buChar char="•"/>
            </a:pPr>
            <a:r>
              <a:rPr lang="en-AU" sz="2000" dirty="0">
                <a:ea typeface="+mn-lt"/>
                <a:cs typeface="Arial" panose="020B0604020202020204" pitchFamily="34" charset="0"/>
              </a:rPr>
              <a:t>[classroom teacher to insert co-constructed success criteria]</a:t>
            </a:r>
            <a:endParaRPr lang="en-US" sz="2000" dirty="0">
              <a:ea typeface="+mn-lt"/>
              <a:cs typeface="Arial" panose="020B0604020202020204" pitchFamily="34" charset="0"/>
            </a:endParaRPr>
          </a:p>
          <a:p>
            <a:pPr marL="342900" indent="-342900">
              <a:lnSpc>
                <a:spcPct val="150000"/>
              </a:lnSpc>
              <a:spcAft>
                <a:spcPts val="1200"/>
              </a:spcAft>
              <a:buFont typeface="Arial"/>
              <a:buChar char="•"/>
            </a:pPr>
            <a:r>
              <a:rPr lang="en-AU" sz="2000" dirty="0">
                <a:ea typeface="+mn-lt"/>
                <a:cs typeface="Arial" panose="020B0604020202020204" pitchFamily="34" charset="0"/>
              </a:rPr>
              <a:t>[classroom teacher to insert co-constructed success criteria].</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7663DD9C-4C2C-691F-A5E2-DE47D2DEDEB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49703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57E12-3B3F-2F71-38FF-162429ADBF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1FB86B-FE55-55F7-6E2F-888C337752C2}"/>
              </a:ext>
            </a:extLst>
          </p:cNvPr>
          <p:cNvSpPr>
            <a:spLocks noGrp="1"/>
          </p:cNvSpPr>
          <p:nvPr>
            <p:ph type="title"/>
          </p:nvPr>
        </p:nvSpPr>
        <p:spPr/>
        <p:txBody>
          <a:bodyPr/>
          <a:lstStyle/>
          <a:p>
            <a:r>
              <a:rPr lang="en-AU" dirty="0">
                <a:latin typeface="+mj-lt"/>
              </a:rPr>
              <a:t>Double Venn diagram – corroborating sources</a:t>
            </a:r>
          </a:p>
        </p:txBody>
      </p:sp>
      <p:grpSp>
        <p:nvGrpSpPr>
          <p:cNvPr id="15" name="Group 14" descr="Venn diagram showing overlaps between Source A and Source B">
            <a:extLst>
              <a:ext uri="{FF2B5EF4-FFF2-40B4-BE49-F238E27FC236}">
                <a16:creationId xmlns:a16="http://schemas.microsoft.com/office/drawing/2014/main" id="{87AD1A77-E766-8702-8920-9FECB2B4EBF7}"/>
              </a:ext>
            </a:extLst>
          </p:cNvPr>
          <p:cNvGrpSpPr/>
          <p:nvPr/>
        </p:nvGrpSpPr>
        <p:grpSpPr>
          <a:xfrm>
            <a:off x="1536230" y="1252603"/>
            <a:ext cx="8634167" cy="5130742"/>
            <a:chOff x="1653639" y="1123760"/>
            <a:chExt cx="8829909" cy="5247059"/>
          </a:xfrm>
        </p:grpSpPr>
        <p:grpSp>
          <p:nvGrpSpPr>
            <p:cNvPr id="13" name="Group 12" descr="Source A: Evidence from Source A&#10;For example – a speech in support of the German annexation of Sudetenland.">
              <a:extLst>
                <a:ext uri="{FF2B5EF4-FFF2-40B4-BE49-F238E27FC236}">
                  <a16:creationId xmlns:a16="http://schemas.microsoft.com/office/drawing/2014/main" id="{53FA4E98-E19F-1433-1FCD-2CD8F9640A77}"/>
                </a:ext>
              </a:extLst>
            </p:cNvPr>
            <p:cNvGrpSpPr/>
            <p:nvPr/>
          </p:nvGrpSpPr>
          <p:grpSpPr>
            <a:xfrm>
              <a:off x="1653639" y="1123760"/>
              <a:ext cx="5471315" cy="5247059"/>
              <a:chOff x="1653639" y="1123760"/>
              <a:chExt cx="5471315" cy="5247059"/>
            </a:xfrm>
          </p:grpSpPr>
          <p:grpSp>
            <p:nvGrpSpPr>
              <p:cNvPr id="4" name="Group 3" descr="Source A">
                <a:extLst>
                  <a:ext uri="{FF2B5EF4-FFF2-40B4-BE49-F238E27FC236}">
                    <a16:creationId xmlns:a16="http://schemas.microsoft.com/office/drawing/2014/main" id="{2C42AB59-6E7F-C586-DFA6-A0ACB0210242}"/>
                  </a:ext>
                </a:extLst>
              </p:cNvPr>
              <p:cNvGrpSpPr/>
              <p:nvPr/>
            </p:nvGrpSpPr>
            <p:grpSpPr>
              <a:xfrm>
                <a:off x="1653639" y="1123760"/>
                <a:ext cx="5471315" cy="5247059"/>
                <a:chOff x="1653639" y="1123760"/>
                <a:chExt cx="5471315" cy="5247059"/>
              </a:xfrm>
            </p:grpSpPr>
            <p:sp>
              <p:nvSpPr>
                <p:cNvPr id="5" name="Google Shape;79;p15" descr="Venn object 1">
                  <a:extLst>
                    <a:ext uri="{FF2B5EF4-FFF2-40B4-BE49-F238E27FC236}">
                      <a16:creationId xmlns:a16="http://schemas.microsoft.com/office/drawing/2014/main" id="{7C990260-B8F0-8A25-19FD-A4C5CCF3701D}"/>
                    </a:ext>
                  </a:extLst>
                </p:cNvPr>
                <p:cNvSpPr/>
                <p:nvPr/>
              </p:nvSpPr>
              <p:spPr>
                <a:xfrm>
                  <a:off x="1653639" y="1284852"/>
                  <a:ext cx="5471315" cy="5085967"/>
                </a:xfrm>
                <a:prstGeom prst="ellipse">
                  <a:avLst/>
                </a:prstGeom>
                <a:noFill/>
                <a:ln w="57150" cap="flat" cmpd="sng">
                  <a:solidFill>
                    <a:srgbClr val="00ACC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9" name="Rectangle: Rounded Corners 8">
                  <a:extLst>
                    <a:ext uri="{FF2B5EF4-FFF2-40B4-BE49-F238E27FC236}">
                      <a16:creationId xmlns:a16="http://schemas.microsoft.com/office/drawing/2014/main" id="{58596F55-A838-54CC-FCA6-6A4BCA1B7D0C}"/>
                    </a:ext>
                  </a:extLst>
                </p:cNvPr>
                <p:cNvSpPr/>
                <p:nvPr/>
              </p:nvSpPr>
              <p:spPr>
                <a:xfrm>
                  <a:off x="3468608" y="1123760"/>
                  <a:ext cx="1841375" cy="544512"/>
                </a:xfrm>
                <a:prstGeom prst="roundRect">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panose="020B0604020202020204" pitchFamily="34" charset="0"/>
                    </a:rPr>
                    <a:t>Source A</a:t>
                  </a:r>
                </a:p>
              </p:txBody>
            </p:sp>
          </p:grpSp>
          <p:sp>
            <p:nvSpPr>
              <p:cNvPr id="6" name="Google Shape;83;p15">
                <a:extLst>
                  <a:ext uri="{FF2B5EF4-FFF2-40B4-BE49-F238E27FC236}">
                    <a16:creationId xmlns:a16="http://schemas.microsoft.com/office/drawing/2014/main" id="{A5E11BD3-5E96-23DE-3DBA-4125B98864A7}"/>
                  </a:ext>
                </a:extLst>
              </p:cNvPr>
              <p:cNvSpPr txBox="1"/>
              <p:nvPr/>
            </p:nvSpPr>
            <p:spPr>
              <a:xfrm>
                <a:off x="2172233" y="2569446"/>
                <a:ext cx="2840000" cy="1470291"/>
              </a:xfrm>
              <a:prstGeom prst="rect">
                <a:avLst/>
              </a:prstGeom>
              <a:noFill/>
              <a:ln>
                <a:noFill/>
              </a:ln>
            </p:spPr>
            <p:txBody>
              <a:bodyPr spcFirstLastPara="1" wrap="square" lIns="121900" tIns="121900" rIns="121900" bIns="121900" anchor="t" anchorCtr="0">
                <a:noAutofit/>
              </a:bodyPr>
              <a:lstStyle/>
              <a:p>
                <a:pPr defTabSz="1219170">
                  <a:lnSpc>
                    <a:spcPct val="114000"/>
                  </a:lnSpc>
                  <a:spcAft>
                    <a:spcPts val="1200"/>
                  </a:spcAft>
                  <a:buClr>
                    <a:srgbClr val="000000"/>
                  </a:buClr>
                  <a:buSzPts val="1200"/>
                </a:pPr>
                <a:r>
                  <a:rPr lang="en" sz="1600" kern="0" dirty="0">
                    <a:solidFill>
                      <a:srgbClr val="000000"/>
                    </a:solidFill>
                    <a:ea typeface="Montserrat"/>
                    <a:cs typeface="Arial" panose="020B0604020202020204" pitchFamily="34" charset="0"/>
                    <a:sym typeface="Montserrat"/>
                  </a:rPr>
                  <a:t>Evidence from Source A</a:t>
                </a:r>
                <a:endParaRPr lang="en" sz="1600" kern="0" dirty="0">
                  <a:solidFill>
                    <a:srgbClr val="000000"/>
                  </a:solidFill>
                  <a:ea typeface="Montserrat"/>
                  <a:cs typeface="Arial"/>
                </a:endParaRPr>
              </a:p>
              <a:p>
                <a:pPr defTabSz="1219170">
                  <a:lnSpc>
                    <a:spcPct val="114000"/>
                  </a:lnSpc>
                  <a:spcAft>
                    <a:spcPts val="1200"/>
                  </a:spcAft>
                  <a:buSzPts val="1200"/>
                </a:pPr>
                <a:r>
                  <a:rPr lang="en" sz="1600" kern="0" dirty="0">
                    <a:solidFill>
                      <a:srgbClr val="000000"/>
                    </a:solidFill>
                    <a:ea typeface="Montserrat"/>
                    <a:cs typeface="Arial"/>
                  </a:rPr>
                  <a:t>For example – a speech in support of the German annexation of Sudetenland.  </a:t>
                </a:r>
                <a:endParaRPr lang="en" sz="1600" kern="0" dirty="0">
                  <a:solidFill>
                    <a:srgbClr val="000000"/>
                  </a:solidFill>
                  <a:ea typeface="Montserrat"/>
                  <a:cs typeface="Arial" panose="020B0604020202020204" pitchFamily="34" charset="0"/>
                </a:endParaRPr>
              </a:p>
            </p:txBody>
          </p:sp>
        </p:grpSp>
        <p:sp>
          <p:nvSpPr>
            <p:cNvPr id="8" name="Google Shape;85;p15">
              <a:extLst>
                <a:ext uri="{FF2B5EF4-FFF2-40B4-BE49-F238E27FC236}">
                  <a16:creationId xmlns:a16="http://schemas.microsoft.com/office/drawing/2014/main" id="{2CFF07F1-5A48-E96E-D22A-63C62533F0F1}"/>
                </a:ext>
              </a:extLst>
            </p:cNvPr>
            <p:cNvSpPr txBox="1"/>
            <p:nvPr/>
          </p:nvSpPr>
          <p:spPr>
            <a:xfrm>
              <a:off x="5433958" y="2569447"/>
              <a:ext cx="1553928" cy="2548464"/>
            </a:xfrm>
            <a:prstGeom prst="rect">
              <a:avLst/>
            </a:prstGeom>
            <a:noFill/>
            <a:ln>
              <a:noFill/>
            </a:ln>
          </p:spPr>
          <p:txBody>
            <a:bodyPr spcFirstLastPara="1" wrap="square" lIns="121900" tIns="121900" rIns="121900" bIns="121900" anchor="t" anchorCtr="0">
              <a:noAutofit/>
            </a:bodyPr>
            <a:lstStyle/>
            <a:p>
              <a:pPr defTabSz="1219170">
                <a:lnSpc>
                  <a:spcPct val="114000"/>
                </a:lnSpc>
                <a:spcAft>
                  <a:spcPts val="1200"/>
                </a:spcAft>
                <a:buClr>
                  <a:srgbClr val="000000"/>
                </a:buClr>
                <a:buSzPts val="1200"/>
              </a:pPr>
              <a:r>
                <a:rPr lang="en-AU" sz="1600" kern="0" dirty="0">
                  <a:solidFill>
                    <a:srgbClr val="000000"/>
                  </a:solidFill>
                  <a:ea typeface="Montserrat"/>
                  <a:cs typeface="Arial"/>
                  <a:sym typeface="Montserrat"/>
                </a:rPr>
                <a:t>Evidence in both sources </a:t>
              </a:r>
            </a:p>
            <a:p>
              <a:pPr defTabSz="1219170">
                <a:lnSpc>
                  <a:spcPct val="114000"/>
                </a:lnSpc>
                <a:spcAft>
                  <a:spcPts val="1200"/>
                </a:spcAft>
                <a:buSzPts val="1200"/>
              </a:pPr>
              <a:r>
                <a:rPr lang="en-AU" sz="1600" kern="0" dirty="0">
                  <a:solidFill>
                    <a:srgbClr val="000000"/>
                  </a:solidFill>
                  <a:ea typeface="Montserrat"/>
                  <a:cs typeface="Arial"/>
                  <a:sym typeface="Montserrat"/>
                </a:rPr>
                <a:t>For example – language and images that reference ideas of Lebensraum. </a:t>
              </a:r>
              <a:endParaRPr lang="en-US" sz="1600" kern="0" dirty="0">
                <a:solidFill>
                  <a:srgbClr val="000000"/>
                </a:solidFill>
                <a:ea typeface="Montserrat"/>
                <a:cs typeface="Arial" panose="020B0604020202020204" pitchFamily="34" charset="0"/>
              </a:endParaRPr>
            </a:p>
          </p:txBody>
        </p:sp>
        <p:grpSp>
          <p:nvGrpSpPr>
            <p:cNvPr id="14" name="Group 13" descr="Source B: Evidence from Source A&#10;For example – a speech in support of the German annexation of Sudetenland.">
              <a:extLst>
                <a:ext uri="{FF2B5EF4-FFF2-40B4-BE49-F238E27FC236}">
                  <a16:creationId xmlns:a16="http://schemas.microsoft.com/office/drawing/2014/main" id="{F2A02ACD-72E3-B771-227C-D3AE2F32A954}"/>
                </a:ext>
              </a:extLst>
            </p:cNvPr>
            <p:cNvGrpSpPr/>
            <p:nvPr/>
          </p:nvGrpSpPr>
          <p:grpSpPr>
            <a:xfrm>
              <a:off x="5012233" y="1123760"/>
              <a:ext cx="5471315" cy="5247059"/>
              <a:chOff x="5012233" y="1123760"/>
              <a:chExt cx="5471315" cy="5247059"/>
            </a:xfrm>
          </p:grpSpPr>
          <p:grpSp>
            <p:nvGrpSpPr>
              <p:cNvPr id="12" name="Group 11" descr="Source B">
                <a:extLst>
                  <a:ext uri="{FF2B5EF4-FFF2-40B4-BE49-F238E27FC236}">
                    <a16:creationId xmlns:a16="http://schemas.microsoft.com/office/drawing/2014/main" id="{5521BDC9-3728-26B4-98F6-D320C1A28ECF}"/>
                  </a:ext>
                </a:extLst>
              </p:cNvPr>
              <p:cNvGrpSpPr/>
              <p:nvPr/>
            </p:nvGrpSpPr>
            <p:grpSpPr>
              <a:xfrm>
                <a:off x="5012233" y="1123760"/>
                <a:ext cx="5471315" cy="5247059"/>
                <a:chOff x="5012233" y="1123760"/>
                <a:chExt cx="5471315" cy="5247059"/>
              </a:xfrm>
            </p:grpSpPr>
            <p:sp>
              <p:nvSpPr>
                <p:cNvPr id="10" name="Google Shape;79;p15" descr="Venn object 1">
                  <a:extLst>
                    <a:ext uri="{FF2B5EF4-FFF2-40B4-BE49-F238E27FC236}">
                      <a16:creationId xmlns:a16="http://schemas.microsoft.com/office/drawing/2014/main" id="{112BAA4A-1CE3-33F1-928B-7ECEA2D66CB5}"/>
                    </a:ext>
                  </a:extLst>
                </p:cNvPr>
                <p:cNvSpPr/>
                <p:nvPr/>
              </p:nvSpPr>
              <p:spPr>
                <a:xfrm>
                  <a:off x="5012233" y="1284852"/>
                  <a:ext cx="5471315" cy="5085967"/>
                </a:xfrm>
                <a:prstGeom prst="ellipse">
                  <a:avLst/>
                </a:prstGeom>
                <a:noFill/>
                <a:ln w="57150" cap="flat" cmpd="sng">
                  <a:solidFill>
                    <a:srgbClr val="C81B6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11" name="Rectangle: Rounded Corners 10">
                  <a:extLst>
                    <a:ext uri="{FF2B5EF4-FFF2-40B4-BE49-F238E27FC236}">
                      <a16:creationId xmlns:a16="http://schemas.microsoft.com/office/drawing/2014/main" id="{5FF8B32F-0C6B-CC0F-C87D-895F8761E28E}"/>
                    </a:ext>
                  </a:extLst>
                </p:cNvPr>
                <p:cNvSpPr/>
                <p:nvPr/>
              </p:nvSpPr>
              <p:spPr>
                <a:xfrm>
                  <a:off x="6827203" y="1123760"/>
                  <a:ext cx="1841375" cy="544512"/>
                </a:xfrm>
                <a:prstGeom prst="roundRect">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panose="020B0604020202020204" pitchFamily="34" charset="0"/>
                    </a:rPr>
                    <a:t>Source B</a:t>
                  </a:r>
                </a:p>
              </p:txBody>
            </p:sp>
          </p:grpSp>
          <p:sp>
            <p:nvSpPr>
              <p:cNvPr id="7" name="Google Shape;84;p15">
                <a:extLst>
                  <a:ext uri="{FF2B5EF4-FFF2-40B4-BE49-F238E27FC236}">
                    <a16:creationId xmlns:a16="http://schemas.microsoft.com/office/drawing/2014/main" id="{278E4E50-E945-110C-16AE-95355911F434}"/>
                  </a:ext>
                </a:extLst>
              </p:cNvPr>
              <p:cNvSpPr txBox="1"/>
              <p:nvPr/>
            </p:nvSpPr>
            <p:spPr>
              <a:xfrm>
                <a:off x="7548384" y="2569447"/>
                <a:ext cx="2489922" cy="2125384"/>
              </a:xfrm>
              <a:prstGeom prst="rect">
                <a:avLst/>
              </a:prstGeom>
              <a:noFill/>
              <a:ln>
                <a:noFill/>
              </a:ln>
            </p:spPr>
            <p:txBody>
              <a:bodyPr spcFirstLastPara="1" wrap="square" lIns="121900" tIns="121900" rIns="121900" bIns="121900" anchor="t" anchorCtr="0">
                <a:noAutofit/>
              </a:bodyPr>
              <a:lstStyle/>
              <a:p>
                <a:pPr defTabSz="1219170">
                  <a:lnSpc>
                    <a:spcPct val="114000"/>
                  </a:lnSpc>
                  <a:spcAft>
                    <a:spcPts val="1200"/>
                  </a:spcAft>
                  <a:buClr>
                    <a:srgbClr val="000000"/>
                  </a:buClr>
                  <a:buSzPts val="1200"/>
                </a:pPr>
                <a:r>
                  <a:rPr lang="en" sz="1600" kern="0" dirty="0">
                    <a:solidFill>
                      <a:srgbClr val="000000"/>
                    </a:solidFill>
                    <a:ea typeface="Montserrat"/>
                    <a:cs typeface="Arial" panose="020B0604020202020204" pitchFamily="34" charset="0"/>
                    <a:sym typeface="Montserrat"/>
                  </a:rPr>
                  <a:t>Evidence from Source B</a:t>
                </a:r>
                <a:endParaRPr lang="en" sz="1600" kern="0" dirty="0">
                  <a:solidFill>
                    <a:srgbClr val="000000"/>
                  </a:solidFill>
                  <a:ea typeface="Montserrat"/>
                  <a:cs typeface="Arial" panose="020B0604020202020204" pitchFamily="34" charset="0"/>
                </a:endParaRPr>
              </a:p>
              <a:p>
                <a:pPr defTabSz="1219170">
                  <a:lnSpc>
                    <a:spcPct val="114000"/>
                  </a:lnSpc>
                  <a:spcAft>
                    <a:spcPts val="1200"/>
                  </a:spcAft>
                  <a:buSzPts val="1200"/>
                </a:pPr>
                <a:r>
                  <a:rPr lang="en" sz="1600" kern="0" dirty="0">
                    <a:solidFill>
                      <a:srgbClr val="000000"/>
                    </a:solidFill>
                    <a:ea typeface="Montserrat"/>
                    <a:cs typeface="Arial"/>
                  </a:rPr>
                  <a:t>For example – a postcard advertising tourism to parts of Sudetenland annexed by Nazi Germany. </a:t>
                </a:r>
                <a:endParaRPr lang="en" sz="1600" kern="0" dirty="0">
                  <a:solidFill>
                    <a:srgbClr val="000000"/>
                  </a:solidFill>
                  <a:ea typeface="Montserrat"/>
                  <a:cs typeface="Arial" panose="020B0604020202020204" pitchFamily="34" charset="0"/>
                </a:endParaRPr>
              </a:p>
            </p:txBody>
          </p:sp>
        </p:grpSp>
      </p:grpSp>
      <p:sp>
        <p:nvSpPr>
          <p:cNvPr id="2" name="Slide Number Placeholder 1">
            <a:extLst>
              <a:ext uri="{FF2B5EF4-FFF2-40B4-BE49-F238E27FC236}">
                <a16:creationId xmlns:a16="http://schemas.microsoft.com/office/drawing/2014/main" id="{B67512EF-02AA-6CA2-52AD-FC20F1A905B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5</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404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982A1-5E42-5EAD-7DCF-6B0CB77D18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FF029C9-7BA6-A2CB-06C9-5E774F827645}"/>
              </a:ext>
            </a:extLst>
          </p:cNvPr>
          <p:cNvSpPr>
            <a:spLocks noGrp="1"/>
          </p:cNvSpPr>
          <p:nvPr>
            <p:ph type="title"/>
          </p:nvPr>
        </p:nvSpPr>
        <p:spPr/>
        <p:txBody>
          <a:bodyPr/>
          <a:lstStyle/>
          <a:p>
            <a:r>
              <a:rPr lang="en-AU" dirty="0">
                <a:latin typeface="+mj-lt"/>
              </a:rPr>
              <a:t>Triple Venn diagram – corroborating sources</a:t>
            </a:r>
          </a:p>
        </p:txBody>
      </p:sp>
      <p:grpSp>
        <p:nvGrpSpPr>
          <p:cNvPr id="10" name="Group 9" descr="Triple Venn diagram showing overlaps between Source A, Source B, and Source C.">
            <a:extLst>
              <a:ext uri="{FF2B5EF4-FFF2-40B4-BE49-F238E27FC236}">
                <a16:creationId xmlns:a16="http://schemas.microsoft.com/office/drawing/2014/main" id="{9BB4F457-E3C1-884A-1A53-694A6723497B}"/>
              </a:ext>
            </a:extLst>
          </p:cNvPr>
          <p:cNvGrpSpPr/>
          <p:nvPr/>
        </p:nvGrpSpPr>
        <p:grpSpPr>
          <a:xfrm>
            <a:off x="2293664" y="1185232"/>
            <a:ext cx="6643622" cy="5312768"/>
            <a:chOff x="2092268" y="1008967"/>
            <a:chExt cx="7120591" cy="5694190"/>
          </a:xfrm>
        </p:grpSpPr>
        <p:sp>
          <p:nvSpPr>
            <p:cNvPr id="31" name="Google Shape;84;p15">
              <a:extLst>
                <a:ext uri="{FF2B5EF4-FFF2-40B4-BE49-F238E27FC236}">
                  <a16:creationId xmlns:a16="http://schemas.microsoft.com/office/drawing/2014/main" id="{EDB20A43-7E58-E08A-5364-E6C558DD3C3E}"/>
                </a:ext>
              </a:extLst>
            </p:cNvPr>
            <p:cNvSpPr txBox="1"/>
            <p:nvPr/>
          </p:nvSpPr>
          <p:spPr>
            <a:xfrm>
              <a:off x="2956210" y="1488150"/>
              <a:ext cx="2477762" cy="480987"/>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 sz="1600" kern="0" dirty="0">
                  <a:solidFill>
                    <a:srgbClr val="000000"/>
                  </a:solidFill>
                  <a:ea typeface="Montserrat"/>
                  <a:cs typeface="Arial"/>
                  <a:sym typeface="Montserrat"/>
                </a:rPr>
                <a:t>Evidence from source A</a:t>
              </a:r>
              <a:r>
                <a:rPr lang="en" sz="1600" i="1" kern="0" dirty="0">
                  <a:solidFill>
                    <a:srgbClr val="000000"/>
                  </a:solidFill>
                  <a:ea typeface="Montserrat"/>
                  <a:cs typeface="Arial"/>
                </a:rPr>
                <a:t> </a:t>
              </a:r>
              <a:endParaRPr lang="en" sz="1600" i="1" kern="0" dirty="0">
                <a:solidFill>
                  <a:srgbClr val="000000"/>
                </a:solidFill>
                <a:ea typeface="Montserrat"/>
                <a:cs typeface="Arial" panose="020B0604020202020204" pitchFamily="34" charset="0"/>
              </a:endParaRPr>
            </a:p>
            <a:p>
              <a:pPr defTabSz="1219170">
                <a:buSzPts val="1200"/>
              </a:pPr>
              <a:endParaRPr lang="en" sz="1600" kern="0" dirty="0">
                <a:solidFill>
                  <a:srgbClr val="000000"/>
                </a:solidFill>
                <a:ea typeface="Montserrat"/>
                <a:cs typeface="Arial" panose="020B0604020202020204" pitchFamily="34" charset="0"/>
              </a:endParaRPr>
            </a:p>
            <a:p>
              <a:pPr defTabSz="1219170">
                <a:buSzPts val="1200"/>
              </a:pPr>
              <a:endParaRPr lang="en" sz="1600" i="1" kern="0" dirty="0">
                <a:solidFill>
                  <a:srgbClr val="000000"/>
                </a:solidFill>
                <a:ea typeface="Montserrat"/>
                <a:cs typeface="Arial" panose="020B0604020202020204" pitchFamily="34" charset="0"/>
              </a:endParaRPr>
            </a:p>
          </p:txBody>
        </p:sp>
        <p:grpSp>
          <p:nvGrpSpPr>
            <p:cNvPr id="22" name="Group 21" descr="Source B">
              <a:extLst>
                <a:ext uri="{FF2B5EF4-FFF2-40B4-BE49-F238E27FC236}">
                  <a16:creationId xmlns:a16="http://schemas.microsoft.com/office/drawing/2014/main" id="{1245B37B-1141-56EA-9BA4-2BADA5F688EF}"/>
                </a:ext>
              </a:extLst>
            </p:cNvPr>
            <p:cNvGrpSpPr/>
            <p:nvPr/>
          </p:nvGrpSpPr>
          <p:grpSpPr>
            <a:xfrm>
              <a:off x="2092268" y="1032668"/>
              <a:ext cx="4307680" cy="4138801"/>
              <a:chOff x="1653639" y="1123760"/>
              <a:chExt cx="5471315" cy="5247059"/>
            </a:xfrm>
          </p:grpSpPr>
          <p:sp>
            <p:nvSpPr>
              <p:cNvPr id="23" name="Google Shape;79;p15" descr="Venn object 1">
                <a:extLst>
                  <a:ext uri="{FF2B5EF4-FFF2-40B4-BE49-F238E27FC236}">
                    <a16:creationId xmlns:a16="http://schemas.microsoft.com/office/drawing/2014/main" id="{B4C3AAEB-601D-1192-CE5C-95847032FB7B}"/>
                  </a:ext>
                </a:extLst>
              </p:cNvPr>
              <p:cNvSpPr/>
              <p:nvPr/>
            </p:nvSpPr>
            <p:spPr>
              <a:xfrm>
                <a:off x="1653639" y="1284852"/>
                <a:ext cx="5471315" cy="5085967"/>
              </a:xfrm>
              <a:prstGeom prst="ellipse">
                <a:avLst/>
              </a:prstGeom>
              <a:noFill/>
              <a:ln w="57150" cap="flat" cmpd="sng">
                <a:solidFill>
                  <a:srgbClr val="792C96"/>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24" name="Rectangle: Rounded Corners 23">
                <a:extLst>
                  <a:ext uri="{FF2B5EF4-FFF2-40B4-BE49-F238E27FC236}">
                    <a16:creationId xmlns:a16="http://schemas.microsoft.com/office/drawing/2014/main" id="{2F84CFC1-EEED-2195-C653-20A48540AAB4}"/>
                  </a:ext>
                </a:extLst>
              </p:cNvPr>
              <p:cNvSpPr/>
              <p:nvPr/>
            </p:nvSpPr>
            <p:spPr>
              <a:xfrm>
                <a:off x="3468608" y="1123760"/>
                <a:ext cx="1841375" cy="544512"/>
              </a:xfrm>
              <a:prstGeom prst="roundRect">
                <a:avLst/>
              </a:prstGeom>
              <a:solidFill>
                <a:srgbClr val="ECD3F5"/>
              </a:solidFill>
              <a:ln w="19050" cap="flat" cmpd="sng">
                <a:solidFill>
                  <a:srgbClr val="792C96"/>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panose="020B0604020202020204" pitchFamily="34" charset="0"/>
                  </a:rPr>
                  <a:t>Source A</a:t>
                </a:r>
              </a:p>
            </p:txBody>
          </p:sp>
        </p:grpSp>
        <p:grpSp>
          <p:nvGrpSpPr>
            <p:cNvPr id="13" name="Group 12" descr="Source A">
              <a:extLst>
                <a:ext uri="{FF2B5EF4-FFF2-40B4-BE49-F238E27FC236}">
                  <a16:creationId xmlns:a16="http://schemas.microsoft.com/office/drawing/2014/main" id="{292DC164-D21D-9C27-DC7F-5F1C0848E8C8}"/>
                </a:ext>
              </a:extLst>
            </p:cNvPr>
            <p:cNvGrpSpPr/>
            <p:nvPr/>
          </p:nvGrpSpPr>
          <p:grpSpPr>
            <a:xfrm>
              <a:off x="4905179" y="1008967"/>
              <a:ext cx="4307680" cy="4138801"/>
              <a:chOff x="1653639" y="1123760"/>
              <a:chExt cx="5471315" cy="5247059"/>
            </a:xfrm>
          </p:grpSpPr>
          <p:sp>
            <p:nvSpPr>
              <p:cNvPr id="14" name="Google Shape;79;p15" descr="Venn object 1">
                <a:extLst>
                  <a:ext uri="{FF2B5EF4-FFF2-40B4-BE49-F238E27FC236}">
                    <a16:creationId xmlns:a16="http://schemas.microsoft.com/office/drawing/2014/main" id="{499E2C28-3D03-0E62-4292-39A1EE68DEE6}"/>
                  </a:ext>
                </a:extLst>
              </p:cNvPr>
              <p:cNvSpPr/>
              <p:nvPr/>
            </p:nvSpPr>
            <p:spPr>
              <a:xfrm>
                <a:off x="1653639" y="1284852"/>
                <a:ext cx="5471315" cy="5085967"/>
              </a:xfrm>
              <a:prstGeom prst="ellipse">
                <a:avLst/>
              </a:prstGeom>
              <a:noFill/>
              <a:ln w="57150" cap="flat" cmpd="sng">
                <a:solidFill>
                  <a:srgbClr val="00ACC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15" name="Rectangle: Rounded Corners 14">
                <a:extLst>
                  <a:ext uri="{FF2B5EF4-FFF2-40B4-BE49-F238E27FC236}">
                    <a16:creationId xmlns:a16="http://schemas.microsoft.com/office/drawing/2014/main" id="{1508D977-7CBA-4969-DC75-A31E4C35C151}"/>
                  </a:ext>
                </a:extLst>
              </p:cNvPr>
              <p:cNvSpPr/>
              <p:nvPr/>
            </p:nvSpPr>
            <p:spPr>
              <a:xfrm>
                <a:off x="3468608" y="1123760"/>
                <a:ext cx="1841375" cy="544512"/>
              </a:xfrm>
              <a:prstGeom prst="roundRect">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panose="020B0604020202020204" pitchFamily="34" charset="0"/>
                  </a:rPr>
                  <a:t>Source B</a:t>
                </a:r>
              </a:p>
            </p:txBody>
          </p:sp>
        </p:grpSp>
        <p:sp>
          <p:nvSpPr>
            <p:cNvPr id="7" name="Google Shape;84;p15">
              <a:extLst>
                <a:ext uri="{FF2B5EF4-FFF2-40B4-BE49-F238E27FC236}">
                  <a16:creationId xmlns:a16="http://schemas.microsoft.com/office/drawing/2014/main" id="{CDEAD7F2-A85E-417D-FE10-1F3EE193F823}"/>
                </a:ext>
              </a:extLst>
            </p:cNvPr>
            <p:cNvSpPr txBox="1"/>
            <p:nvPr/>
          </p:nvSpPr>
          <p:spPr>
            <a:xfrm>
              <a:off x="5982137" y="1488150"/>
              <a:ext cx="2477762" cy="480987"/>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 sz="1600" kern="0" dirty="0">
                  <a:solidFill>
                    <a:srgbClr val="000000"/>
                  </a:solidFill>
                  <a:ea typeface="Montserrat"/>
                  <a:cs typeface="Arial" panose="020B0604020202020204" pitchFamily="34" charset="0"/>
                  <a:sym typeface="Montserrat"/>
                </a:rPr>
                <a:t>Evidence from source B</a:t>
              </a:r>
              <a:endParaRPr sz="1600" kern="0" dirty="0">
                <a:solidFill>
                  <a:srgbClr val="000000"/>
                </a:solidFill>
                <a:ea typeface="Montserrat"/>
                <a:cs typeface="Arial" panose="020B0604020202020204" pitchFamily="34" charset="0"/>
                <a:sym typeface="Montserrat"/>
              </a:endParaRPr>
            </a:p>
          </p:txBody>
        </p:sp>
        <p:grpSp>
          <p:nvGrpSpPr>
            <p:cNvPr id="25" name="Group 24" descr="Source C">
              <a:extLst>
                <a:ext uri="{FF2B5EF4-FFF2-40B4-BE49-F238E27FC236}">
                  <a16:creationId xmlns:a16="http://schemas.microsoft.com/office/drawing/2014/main" id="{6E08BEEF-99CE-91FA-F78C-91EB59AF2CBD}"/>
                </a:ext>
              </a:extLst>
            </p:cNvPr>
            <p:cNvGrpSpPr/>
            <p:nvPr/>
          </p:nvGrpSpPr>
          <p:grpSpPr>
            <a:xfrm>
              <a:off x="3485002" y="2564356"/>
              <a:ext cx="4307680" cy="4138801"/>
              <a:chOff x="1653639" y="1123760"/>
              <a:chExt cx="5471315" cy="5247059"/>
            </a:xfrm>
          </p:grpSpPr>
          <p:sp>
            <p:nvSpPr>
              <p:cNvPr id="26" name="Google Shape;79;p15" descr="Venn object 1">
                <a:extLst>
                  <a:ext uri="{FF2B5EF4-FFF2-40B4-BE49-F238E27FC236}">
                    <a16:creationId xmlns:a16="http://schemas.microsoft.com/office/drawing/2014/main" id="{7F18737B-3313-709A-FC2D-FEBF8C4C1CC4}"/>
                  </a:ext>
                </a:extLst>
              </p:cNvPr>
              <p:cNvSpPr/>
              <p:nvPr/>
            </p:nvSpPr>
            <p:spPr>
              <a:xfrm>
                <a:off x="1653639" y="1284852"/>
                <a:ext cx="5471315" cy="5085967"/>
              </a:xfrm>
              <a:prstGeom prst="ellipse">
                <a:avLst/>
              </a:prstGeom>
              <a:noFill/>
              <a:ln w="57150" cap="flat" cmpd="sng">
                <a:solidFill>
                  <a:schemeClr val="tx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27" name="Rectangle: Rounded Corners 26">
                <a:extLst>
                  <a:ext uri="{FF2B5EF4-FFF2-40B4-BE49-F238E27FC236}">
                    <a16:creationId xmlns:a16="http://schemas.microsoft.com/office/drawing/2014/main" id="{FFEDBBBB-B656-ED7D-2E34-06A16F931EED}"/>
                  </a:ext>
                </a:extLst>
              </p:cNvPr>
              <p:cNvSpPr/>
              <p:nvPr/>
            </p:nvSpPr>
            <p:spPr>
              <a:xfrm>
                <a:off x="3468608" y="1123760"/>
                <a:ext cx="1841375" cy="544512"/>
              </a:xfrm>
              <a:prstGeom prst="roundRect">
                <a:avLst/>
              </a:prstGeom>
              <a:solidFill>
                <a:srgbClr val="FBDBE7"/>
              </a:solidFill>
              <a:ln w="19050" cap="flat" cmpd="sng">
                <a:solidFill>
                  <a:schemeClr val="tx2"/>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panose="020B0604020202020204" pitchFamily="34" charset="0"/>
                  </a:rPr>
                  <a:t>Source C</a:t>
                </a:r>
              </a:p>
            </p:txBody>
          </p:sp>
        </p:grpSp>
        <p:sp>
          <p:nvSpPr>
            <p:cNvPr id="32" name="Google Shape;84;p15">
              <a:extLst>
                <a:ext uri="{FF2B5EF4-FFF2-40B4-BE49-F238E27FC236}">
                  <a16:creationId xmlns:a16="http://schemas.microsoft.com/office/drawing/2014/main" id="{E240D0C4-3A9F-4082-8821-BF3DA22EBDFD}"/>
                </a:ext>
              </a:extLst>
            </p:cNvPr>
            <p:cNvSpPr txBox="1"/>
            <p:nvPr/>
          </p:nvSpPr>
          <p:spPr>
            <a:xfrm>
              <a:off x="4399962" y="5857105"/>
              <a:ext cx="2477762" cy="480987"/>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 sz="1600" kern="0" dirty="0">
                  <a:solidFill>
                    <a:srgbClr val="000000"/>
                  </a:solidFill>
                  <a:ea typeface="Montserrat"/>
                  <a:cs typeface="Arial" panose="020B0604020202020204" pitchFamily="34" charset="0"/>
                  <a:sym typeface="Montserrat"/>
                </a:rPr>
                <a:t>Evidence from source C</a:t>
              </a:r>
              <a:endParaRPr sz="1600" kern="0" dirty="0">
                <a:solidFill>
                  <a:srgbClr val="000000"/>
                </a:solidFill>
                <a:ea typeface="Montserrat"/>
                <a:cs typeface="Arial" panose="020B0604020202020204" pitchFamily="34" charset="0"/>
                <a:sym typeface="Montserrat"/>
              </a:endParaRPr>
            </a:p>
          </p:txBody>
        </p:sp>
        <p:sp>
          <p:nvSpPr>
            <p:cNvPr id="5" name="Google Shape;83;p15">
              <a:extLst>
                <a:ext uri="{FF2B5EF4-FFF2-40B4-BE49-F238E27FC236}">
                  <a16:creationId xmlns:a16="http://schemas.microsoft.com/office/drawing/2014/main" id="{6C499D98-180C-2349-78C5-72DD6283B709}"/>
                </a:ext>
              </a:extLst>
            </p:cNvPr>
            <p:cNvSpPr txBox="1"/>
            <p:nvPr/>
          </p:nvSpPr>
          <p:spPr>
            <a:xfrm>
              <a:off x="5143068" y="2027701"/>
              <a:ext cx="1048268" cy="480987"/>
            </a:xfrm>
            <a:prstGeom prst="rect">
              <a:avLst/>
            </a:prstGeom>
            <a:noFill/>
            <a:ln>
              <a:noFill/>
            </a:ln>
          </p:spPr>
          <p:txBody>
            <a:bodyPr spcFirstLastPara="1" wrap="square" lIns="121900" tIns="121900" rIns="121900" bIns="121900" anchor="t" anchorCtr="0">
              <a:noAutofit/>
            </a:bodyPr>
            <a:lstStyle/>
            <a:p>
              <a:pPr algn="ctr" defTabSz="1219170">
                <a:buClr>
                  <a:srgbClr val="000000"/>
                </a:buClr>
                <a:buSzPts val="1200"/>
              </a:pPr>
              <a:r>
                <a:rPr lang="en-AU" sz="1600" kern="0" dirty="0">
                  <a:solidFill>
                    <a:srgbClr val="000000"/>
                  </a:solidFill>
                  <a:ea typeface="Montserrat"/>
                  <a:cs typeface="Arial" panose="020B0604020202020204" pitchFamily="34" charset="0"/>
                  <a:sym typeface="Montserrat"/>
                </a:rPr>
                <a:t>A and B </a:t>
              </a:r>
              <a:endParaRPr sz="1600" kern="0" dirty="0">
                <a:solidFill>
                  <a:srgbClr val="000000"/>
                </a:solidFill>
                <a:ea typeface="Montserrat"/>
                <a:cs typeface="Arial" panose="020B0604020202020204" pitchFamily="34" charset="0"/>
                <a:sym typeface="Montserrat"/>
              </a:endParaRPr>
            </a:p>
          </p:txBody>
        </p:sp>
        <p:sp>
          <p:nvSpPr>
            <p:cNvPr id="37" name="Google Shape;83;p15">
              <a:extLst>
                <a:ext uri="{FF2B5EF4-FFF2-40B4-BE49-F238E27FC236}">
                  <a16:creationId xmlns:a16="http://schemas.microsoft.com/office/drawing/2014/main" id="{818F90DB-D54F-09DD-16B6-EEC95C811356}"/>
                </a:ext>
              </a:extLst>
            </p:cNvPr>
            <p:cNvSpPr txBox="1"/>
            <p:nvPr/>
          </p:nvSpPr>
          <p:spPr>
            <a:xfrm>
              <a:off x="3875828" y="3957445"/>
              <a:ext cx="1048268" cy="480987"/>
            </a:xfrm>
            <a:prstGeom prst="rect">
              <a:avLst/>
            </a:prstGeom>
            <a:noFill/>
            <a:ln>
              <a:noFill/>
            </a:ln>
          </p:spPr>
          <p:txBody>
            <a:bodyPr spcFirstLastPara="1" wrap="square" lIns="121900" tIns="121900" rIns="121900" bIns="121900" anchor="t" anchorCtr="0">
              <a:noAutofit/>
            </a:bodyPr>
            <a:lstStyle/>
            <a:p>
              <a:pPr algn="ctr" defTabSz="1219170">
                <a:buClr>
                  <a:srgbClr val="000000"/>
                </a:buClr>
                <a:buSzPts val="1200"/>
              </a:pPr>
              <a:r>
                <a:rPr lang="en-AU" sz="1600" kern="0" dirty="0">
                  <a:solidFill>
                    <a:srgbClr val="000000"/>
                  </a:solidFill>
                  <a:ea typeface="Montserrat"/>
                  <a:cs typeface="Arial" panose="020B0604020202020204" pitchFamily="34" charset="0"/>
                  <a:sym typeface="Montserrat"/>
                </a:rPr>
                <a:t>A and C </a:t>
              </a:r>
              <a:endParaRPr sz="1600" kern="0" dirty="0">
                <a:solidFill>
                  <a:srgbClr val="000000"/>
                </a:solidFill>
                <a:ea typeface="Montserrat"/>
                <a:cs typeface="Arial" panose="020B0604020202020204" pitchFamily="34" charset="0"/>
                <a:sym typeface="Montserrat"/>
              </a:endParaRPr>
            </a:p>
          </p:txBody>
        </p:sp>
        <p:sp>
          <p:nvSpPr>
            <p:cNvPr id="4" name="Google Shape;83;p15">
              <a:extLst>
                <a:ext uri="{FF2B5EF4-FFF2-40B4-BE49-F238E27FC236}">
                  <a16:creationId xmlns:a16="http://schemas.microsoft.com/office/drawing/2014/main" id="{3E2AE7DD-DEA2-86BE-5D9E-A0C3415FE329}"/>
                </a:ext>
              </a:extLst>
            </p:cNvPr>
            <p:cNvSpPr txBox="1"/>
            <p:nvPr/>
          </p:nvSpPr>
          <p:spPr>
            <a:xfrm>
              <a:off x="6353590" y="3957445"/>
              <a:ext cx="1048268" cy="480987"/>
            </a:xfrm>
            <a:prstGeom prst="rect">
              <a:avLst/>
            </a:prstGeom>
            <a:noFill/>
            <a:ln>
              <a:noFill/>
            </a:ln>
          </p:spPr>
          <p:txBody>
            <a:bodyPr spcFirstLastPara="1" wrap="square" lIns="121900" tIns="121900" rIns="121900" bIns="121900" anchor="t" anchorCtr="0">
              <a:noAutofit/>
            </a:bodyPr>
            <a:lstStyle/>
            <a:p>
              <a:pPr algn="ctr" defTabSz="1219170">
                <a:buClr>
                  <a:srgbClr val="000000"/>
                </a:buClr>
                <a:buSzPts val="1200"/>
              </a:pPr>
              <a:r>
                <a:rPr lang="en-AU" sz="1600" kern="0" dirty="0">
                  <a:solidFill>
                    <a:srgbClr val="000000"/>
                  </a:solidFill>
                  <a:ea typeface="Montserrat"/>
                  <a:cs typeface="Arial" panose="020B0604020202020204" pitchFamily="34" charset="0"/>
                  <a:sym typeface="Montserrat"/>
                </a:rPr>
                <a:t>B and C </a:t>
              </a:r>
              <a:endParaRPr sz="1600" kern="0" dirty="0">
                <a:solidFill>
                  <a:srgbClr val="000000"/>
                </a:solidFill>
                <a:ea typeface="Montserrat"/>
                <a:cs typeface="Arial" panose="020B0604020202020204" pitchFamily="34" charset="0"/>
                <a:sym typeface="Montserrat"/>
              </a:endParaRPr>
            </a:p>
          </p:txBody>
        </p:sp>
        <p:sp>
          <p:nvSpPr>
            <p:cNvPr id="35" name="Google Shape;83;p15">
              <a:extLst>
                <a:ext uri="{FF2B5EF4-FFF2-40B4-BE49-F238E27FC236}">
                  <a16:creationId xmlns:a16="http://schemas.microsoft.com/office/drawing/2014/main" id="{5F3FB3DE-0E44-6DC9-7899-EE21C90FA9F0}"/>
                </a:ext>
              </a:extLst>
            </p:cNvPr>
            <p:cNvSpPr txBox="1"/>
            <p:nvPr/>
          </p:nvSpPr>
          <p:spPr>
            <a:xfrm>
              <a:off x="5143068" y="3259767"/>
              <a:ext cx="1048268" cy="480987"/>
            </a:xfrm>
            <a:prstGeom prst="rect">
              <a:avLst/>
            </a:prstGeom>
            <a:noFill/>
            <a:ln>
              <a:noFill/>
            </a:ln>
          </p:spPr>
          <p:txBody>
            <a:bodyPr spcFirstLastPara="1" wrap="square" lIns="121900" tIns="121900" rIns="121900" bIns="121900" anchor="t" anchorCtr="0">
              <a:noAutofit/>
            </a:bodyPr>
            <a:lstStyle/>
            <a:p>
              <a:pPr algn="ctr" defTabSz="1219170">
                <a:buClr>
                  <a:srgbClr val="000000"/>
                </a:buClr>
                <a:buSzPts val="1200"/>
              </a:pPr>
              <a:r>
                <a:rPr lang="en-AU" sz="1600" kern="0" dirty="0">
                  <a:solidFill>
                    <a:srgbClr val="000000"/>
                  </a:solidFill>
                  <a:ea typeface="Montserrat"/>
                  <a:cs typeface="Arial"/>
                </a:rPr>
                <a:t>All</a:t>
              </a:r>
            </a:p>
          </p:txBody>
        </p:sp>
      </p:grpSp>
      <p:sp>
        <p:nvSpPr>
          <p:cNvPr id="2" name="Slide Number Placeholder 1">
            <a:extLst>
              <a:ext uri="{FF2B5EF4-FFF2-40B4-BE49-F238E27FC236}">
                <a16:creationId xmlns:a16="http://schemas.microsoft.com/office/drawing/2014/main" id="{2A3051A0-1EE8-47D5-9C50-0C06589213C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6</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616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AAD94-B9B5-8B72-1D23-93B24F57E5B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E29CFC2-3FAA-2E9B-E585-9AE1B8563829}"/>
              </a:ext>
            </a:extLst>
          </p:cNvPr>
          <p:cNvSpPr>
            <a:spLocks noGrp="1"/>
          </p:cNvSpPr>
          <p:nvPr>
            <p:ph type="title"/>
          </p:nvPr>
        </p:nvSpPr>
        <p:spPr/>
        <p:txBody>
          <a:bodyPr/>
          <a:lstStyle/>
          <a:p>
            <a:r>
              <a:rPr lang="en-AU" dirty="0">
                <a:latin typeface="+mj-lt"/>
                <a:cs typeface="Arial"/>
              </a:rPr>
              <a:t>Triple Venn diagram – corroborating sources (example)</a:t>
            </a:r>
            <a:endParaRPr lang="en-AU" dirty="0">
              <a:latin typeface="+mj-lt"/>
            </a:endParaRPr>
          </a:p>
        </p:txBody>
      </p:sp>
      <p:grpSp>
        <p:nvGrpSpPr>
          <p:cNvPr id="6" name="Group 5" descr="Example of Triple Venn diagram showing overlaps between Source A, Source B, and Source C.">
            <a:extLst>
              <a:ext uri="{FF2B5EF4-FFF2-40B4-BE49-F238E27FC236}">
                <a16:creationId xmlns:a16="http://schemas.microsoft.com/office/drawing/2014/main" id="{ACCE3B43-8164-B9AB-5282-AFA2D2B39D47}"/>
              </a:ext>
            </a:extLst>
          </p:cNvPr>
          <p:cNvGrpSpPr/>
          <p:nvPr/>
        </p:nvGrpSpPr>
        <p:grpSpPr>
          <a:xfrm>
            <a:off x="2205004" y="1115856"/>
            <a:ext cx="6901420" cy="5518923"/>
            <a:chOff x="2092268" y="1008967"/>
            <a:chExt cx="7120591" cy="5694190"/>
          </a:xfrm>
        </p:grpSpPr>
        <p:grpSp>
          <p:nvGrpSpPr>
            <p:cNvPr id="22" name="Group 21" descr="Source A">
              <a:extLst>
                <a:ext uri="{FF2B5EF4-FFF2-40B4-BE49-F238E27FC236}">
                  <a16:creationId xmlns:a16="http://schemas.microsoft.com/office/drawing/2014/main" id="{1E9DC467-1D7B-FAEB-8B37-257AE20259AD}"/>
                </a:ext>
              </a:extLst>
            </p:cNvPr>
            <p:cNvGrpSpPr/>
            <p:nvPr/>
          </p:nvGrpSpPr>
          <p:grpSpPr>
            <a:xfrm>
              <a:off x="2092268" y="1032668"/>
              <a:ext cx="4307680" cy="4138801"/>
              <a:chOff x="1653639" y="1123760"/>
              <a:chExt cx="5471315" cy="5247059"/>
            </a:xfrm>
          </p:grpSpPr>
          <p:sp>
            <p:nvSpPr>
              <p:cNvPr id="23" name="Google Shape;79;p15" descr="Venn object 1">
                <a:extLst>
                  <a:ext uri="{FF2B5EF4-FFF2-40B4-BE49-F238E27FC236}">
                    <a16:creationId xmlns:a16="http://schemas.microsoft.com/office/drawing/2014/main" id="{0BC4A1D8-8DB3-EC4D-0743-E902BD13612A}"/>
                  </a:ext>
                </a:extLst>
              </p:cNvPr>
              <p:cNvSpPr/>
              <p:nvPr/>
            </p:nvSpPr>
            <p:spPr>
              <a:xfrm>
                <a:off x="1653639" y="1284852"/>
                <a:ext cx="5471315" cy="5085967"/>
              </a:xfrm>
              <a:prstGeom prst="ellipse">
                <a:avLst/>
              </a:prstGeom>
              <a:noFill/>
              <a:ln w="57150" cap="flat" cmpd="sng">
                <a:solidFill>
                  <a:srgbClr val="792C96"/>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24" name="Rectangle: Rounded Corners 23">
                <a:extLst>
                  <a:ext uri="{FF2B5EF4-FFF2-40B4-BE49-F238E27FC236}">
                    <a16:creationId xmlns:a16="http://schemas.microsoft.com/office/drawing/2014/main" id="{7E20D02E-E792-5838-BF52-450289CB46F5}"/>
                  </a:ext>
                </a:extLst>
              </p:cNvPr>
              <p:cNvSpPr/>
              <p:nvPr/>
            </p:nvSpPr>
            <p:spPr>
              <a:xfrm>
                <a:off x="3468608" y="1123760"/>
                <a:ext cx="1841375" cy="544512"/>
              </a:xfrm>
              <a:prstGeom prst="roundRect">
                <a:avLst/>
              </a:prstGeom>
              <a:solidFill>
                <a:srgbClr val="ECD3F5"/>
              </a:solidFill>
              <a:ln w="19050" cap="flat" cmpd="sng">
                <a:solidFill>
                  <a:srgbClr val="792C96"/>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panose="020B0604020202020204" pitchFamily="34" charset="0"/>
                  </a:rPr>
                  <a:t>Source A</a:t>
                </a:r>
              </a:p>
            </p:txBody>
          </p:sp>
        </p:grpSp>
        <p:sp>
          <p:nvSpPr>
            <p:cNvPr id="31" name="Google Shape;84;p15">
              <a:extLst>
                <a:ext uri="{FF2B5EF4-FFF2-40B4-BE49-F238E27FC236}">
                  <a16:creationId xmlns:a16="http://schemas.microsoft.com/office/drawing/2014/main" id="{5FD3A7B4-D953-1755-20CF-A60D75505CD7}"/>
                </a:ext>
              </a:extLst>
            </p:cNvPr>
            <p:cNvSpPr txBox="1"/>
            <p:nvPr/>
          </p:nvSpPr>
          <p:spPr>
            <a:xfrm>
              <a:off x="2483893" y="1918060"/>
              <a:ext cx="2659133" cy="879878"/>
            </a:xfrm>
            <a:prstGeom prst="rect">
              <a:avLst/>
            </a:prstGeom>
            <a:noFill/>
            <a:ln>
              <a:noFill/>
            </a:ln>
          </p:spPr>
          <p:txBody>
            <a:bodyPr spcFirstLastPara="1" wrap="square" lIns="121900" tIns="121900" rIns="121900" bIns="121900" anchor="t" anchorCtr="0">
              <a:noAutofit/>
            </a:bodyPr>
            <a:lstStyle/>
            <a:p>
              <a:pPr defTabSz="1219170">
                <a:lnSpc>
                  <a:spcPct val="114000"/>
                </a:lnSpc>
                <a:spcAft>
                  <a:spcPts val="1200"/>
                </a:spcAft>
                <a:buClr>
                  <a:srgbClr val="000000"/>
                </a:buClr>
                <a:buSzPts val="1200"/>
              </a:pPr>
              <a:r>
                <a:rPr lang="en" sz="1400" kern="0" dirty="0">
                  <a:solidFill>
                    <a:srgbClr val="000000"/>
                  </a:solidFill>
                  <a:ea typeface="Montserrat"/>
                  <a:cs typeface="Arial"/>
                </a:rPr>
                <a:t> Speech by Erich </a:t>
              </a:r>
              <a:r>
                <a:rPr lang="en" sz="1400" kern="0" dirty="0" err="1">
                  <a:solidFill>
                    <a:srgbClr val="000000"/>
                  </a:solidFill>
                  <a:ea typeface="Montserrat"/>
                  <a:cs typeface="Arial"/>
                </a:rPr>
                <a:t>Ludendorf</a:t>
              </a:r>
              <a:r>
                <a:rPr lang="en" sz="1400" kern="0" dirty="0">
                  <a:solidFill>
                    <a:srgbClr val="000000"/>
                  </a:solidFill>
                  <a:ea typeface="Montserrat"/>
                  <a:cs typeface="Arial"/>
                </a:rPr>
                <a:t> blaming defeat on enemies within imperial Germany</a:t>
              </a:r>
              <a:endParaRPr lang="en" sz="1400" kern="0" dirty="0">
                <a:solidFill>
                  <a:srgbClr val="000000"/>
                </a:solidFill>
                <a:ea typeface="Montserrat"/>
                <a:cs typeface="Arial" panose="020B0604020202020204" pitchFamily="34" charset="0"/>
              </a:endParaRPr>
            </a:p>
            <a:p>
              <a:pPr defTabSz="1219170">
                <a:lnSpc>
                  <a:spcPct val="114000"/>
                </a:lnSpc>
                <a:spcAft>
                  <a:spcPts val="1200"/>
                </a:spcAft>
                <a:buSzPts val="1200"/>
              </a:pPr>
              <a:endParaRPr lang="en" sz="1400" kern="0" dirty="0">
                <a:solidFill>
                  <a:srgbClr val="000000"/>
                </a:solidFill>
                <a:ea typeface="Montserrat"/>
                <a:cs typeface="Arial" panose="020B0604020202020204" pitchFamily="34" charset="0"/>
              </a:endParaRPr>
            </a:p>
            <a:p>
              <a:pPr defTabSz="1219170">
                <a:lnSpc>
                  <a:spcPct val="114000"/>
                </a:lnSpc>
                <a:spcAft>
                  <a:spcPts val="1200"/>
                </a:spcAft>
                <a:buSzPts val="1200"/>
              </a:pPr>
              <a:endParaRPr lang="en" sz="1400" kern="0" dirty="0">
                <a:solidFill>
                  <a:srgbClr val="000000"/>
                </a:solidFill>
                <a:ea typeface="Montserrat"/>
                <a:cs typeface="Arial" panose="020B0604020202020204" pitchFamily="34" charset="0"/>
              </a:endParaRPr>
            </a:p>
          </p:txBody>
        </p:sp>
        <p:grpSp>
          <p:nvGrpSpPr>
            <p:cNvPr id="13" name="Group 12" descr="Source B">
              <a:extLst>
                <a:ext uri="{FF2B5EF4-FFF2-40B4-BE49-F238E27FC236}">
                  <a16:creationId xmlns:a16="http://schemas.microsoft.com/office/drawing/2014/main" id="{692F66A1-3571-975F-31F4-8175B195035C}"/>
                </a:ext>
              </a:extLst>
            </p:cNvPr>
            <p:cNvGrpSpPr/>
            <p:nvPr/>
          </p:nvGrpSpPr>
          <p:grpSpPr>
            <a:xfrm>
              <a:off x="4905179" y="1008967"/>
              <a:ext cx="4307680" cy="4138801"/>
              <a:chOff x="1653639" y="1123760"/>
              <a:chExt cx="5471315" cy="5247059"/>
            </a:xfrm>
          </p:grpSpPr>
          <p:sp>
            <p:nvSpPr>
              <p:cNvPr id="14" name="Google Shape;79;p15" descr="Venn object 1">
                <a:extLst>
                  <a:ext uri="{FF2B5EF4-FFF2-40B4-BE49-F238E27FC236}">
                    <a16:creationId xmlns:a16="http://schemas.microsoft.com/office/drawing/2014/main" id="{3A20E6AA-0FD5-C369-925C-61A29825EF47}"/>
                  </a:ext>
                </a:extLst>
              </p:cNvPr>
              <p:cNvSpPr/>
              <p:nvPr/>
            </p:nvSpPr>
            <p:spPr>
              <a:xfrm>
                <a:off x="1653639" y="1284852"/>
                <a:ext cx="5471315" cy="5085967"/>
              </a:xfrm>
              <a:prstGeom prst="ellipse">
                <a:avLst/>
              </a:prstGeom>
              <a:noFill/>
              <a:ln w="57150" cap="flat" cmpd="sng">
                <a:solidFill>
                  <a:srgbClr val="00ACC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15" name="Rectangle: Rounded Corners 14">
                <a:extLst>
                  <a:ext uri="{FF2B5EF4-FFF2-40B4-BE49-F238E27FC236}">
                    <a16:creationId xmlns:a16="http://schemas.microsoft.com/office/drawing/2014/main" id="{38D7E314-875D-EB62-6703-D110DF1148B4}"/>
                  </a:ext>
                </a:extLst>
              </p:cNvPr>
              <p:cNvSpPr/>
              <p:nvPr/>
            </p:nvSpPr>
            <p:spPr>
              <a:xfrm>
                <a:off x="3468608" y="1123760"/>
                <a:ext cx="1841375" cy="544512"/>
              </a:xfrm>
              <a:prstGeom prst="roundRect">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panose="020B0604020202020204" pitchFamily="34" charset="0"/>
                  </a:rPr>
                  <a:t>Source B</a:t>
                </a:r>
              </a:p>
            </p:txBody>
          </p:sp>
        </p:grpSp>
        <p:sp>
          <p:nvSpPr>
            <p:cNvPr id="7" name="Google Shape;84;p15">
              <a:extLst>
                <a:ext uri="{FF2B5EF4-FFF2-40B4-BE49-F238E27FC236}">
                  <a16:creationId xmlns:a16="http://schemas.microsoft.com/office/drawing/2014/main" id="{BD2ADE94-2375-8BA0-BC45-95E33F83FD8A}"/>
                </a:ext>
              </a:extLst>
            </p:cNvPr>
            <p:cNvSpPr txBox="1"/>
            <p:nvPr/>
          </p:nvSpPr>
          <p:spPr>
            <a:xfrm>
              <a:off x="6536319" y="1918060"/>
              <a:ext cx="2477762" cy="890436"/>
            </a:xfrm>
            <a:prstGeom prst="rect">
              <a:avLst/>
            </a:prstGeom>
            <a:noFill/>
            <a:ln>
              <a:noFill/>
            </a:ln>
          </p:spPr>
          <p:txBody>
            <a:bodyPr spcFirstLastPara="1" wrap="square" lIns="121900" tIns="121900" rIns="121900" bIns="121900" anchor="t" anchorCtr="0">
              <a:noAutofit/>
            </a:bodyPr>
            <a:lstStyle/>
            <a:p>
              <a:pPr defTabSz="1219170">
                <a:lnSpc>
                  <a:spcPct val="114000"/>
                </a:lnSpc>
                <a:spcAft>
                  <a:spcPts val="1200"/>
                </a:spcAft>
                <a:buClr>
                  <a:srgbClr val="000000"/>
                </a:buClr>
                <a:buSzPts val="1200"/>
              </a:pPr>
              <a:r>
                <a:rPr lang="en" sz="1400" kern="0" dirty="0">
                  <a:solidFill>
                    <a:srgbClr val="000000"/>
                  </a:solidFill>
                  <a:ea typeface="Montserrat"/>
                  <a:cs typeface="Arial"/>
                </a:rPr>
                <a:t>Nazi poster condemning role of Walter Rathenau in the armistice</a:t>
              </a:r>
              <a:endParaRPr lang="en" sz="1400" kern="0" dirty="0">
                <a:solidFill>
                  <a:srgbClr val="000000"/>
                </a:solidFill>
                <a:ea typeface="Montserrat"/>
                <a:cs typeface="Arial" panose="020B0604020202020204" pitchFamily="34" charset="0"/>
              </a:endParaRPr>
            </a:p>
          </p:txBody>
        </p:sp>
        <p:grpSp>
          <p:nvGrpSpPr>
            <p:cNvPr id="25" name="Group 24" descr="Source C">
              <a:extLst>
                <a:ext uri="{FF2B5EF4-FFF2-40B4-BE49-F238E27FC236}">
                  <a16:creationId xmlns:a16="http://schemas.microsoft.com/office/drawing/2014/main" id="{FFF23332-46B4-76E2-70C0-5F967916095C}"/>
                </a:ext>
              </a:extLst>
            </p:cNvPr>
            <p:cNvGrpSpPr/>
            <p:nvPr/>
          </p:nvGrpSpPr>
          <p:grpSpPr>
            <a:xfrm>
              <a:off x="3485002" y="2564356"/>
              <a:ext cx="4307680" cy="4138801"/>
              <a:chOff x="1653639" y="1123760"/>
              <a:chExt cx="5471315" cy="5247059"/>
            </a:xfrm>
          </p:grpSpPr>
          <p:sp>
            <p:nvSpPr>
              <p:cNvPr id="26" name="Google Shape;79;p15" descr="Venn object 1">
                <a:extLst>
                  <a:ext uri="{FF2B5EF4-FFF2-40B4-BE49-F238E27FC236}">
                    <a16:creationId xmlns:a16="http://schemas.microsoft.com/office/drawing/2014/main" id="{7EDE98EF-1029-1528-BF5E-4FB616D5293B}"/>
                  </a:ext>
                </a:extLst>
              </p:cNvPr>
              <p:cNvSpPr/>
              <p:nvPr/>
            </p:nvSpPr>
            <p:spPr>
              <a:xfrm>
                <a:off x="1653639" y="1284852"/>
                <a:ext cx="5471315" cy="5085967"/>
              </a:xfrm>
              <a:prstGeom prst="ellipse">
                <a:avLst/>
              </a:prstGeom>
              <a:noFill/>
              <a:ln w="57150" cap="flat" cmpd="sng">
                <a:solidFill>
                  <a:schemeClr val="tx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27" name="Rectangle: Rounded Corners 26">
                <a:extLst>
                  <a:ext uri="{FF2B5EF4-FFF2-40B4-BE49-F238E27FC236}">
                    <a16:creationId xmlns:a16="http://schemas.microsoft.com/office/drawing/2014/main" id="{A8B294FD-E367-4F13-9053-CE7D305F3E61}"/>
                  </a:ext>
                </a:extLst>
              </p:cNvPr>
              <p:cNvSpPr/>
              <p:nvPr/>
            </p:nvSpPr>
            <p:spPr>
              <a:xfrm>
                <a:off x="3468608" y="1123760"/>
                <a:ext cx="1841375" cy="544512"/>
              </a:xfrm>
              <a:prstGeom prst="roundRect">
                <a:avLst/>
              </a:prstGeom>
              <a:solidFill>
                <a:srgbClr val="FBDBE7"/>
              </a:solidFill>
              <a:ln w="19050" cap="flat" cmpd="sng">
                <a:solidFill>
                  <a:schemeClr val="tx2"/>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panose="020B0604020202020204" pitchFamily="34" charset="0"/>
                  </a:rPr>
                  <a:t>Source C</a:t>
                </a:r>
              </a:p>
            </p:txBody>
          </p:sp>
        </p:grpSp>
        <p:sp>
          <p:nvSpPr>
            <p:cNvPr id="32" name="Google Shape;84;p15">
              <a:extLst>
                <a:ext uri="{FF2B5EF4-FFF2-40B4-BE49-F238E27FC236}">
                  <a16:creationId xmlns:a16="http://schemas.microsoft.com/office/drawing/2014/main" id="{54F2D2E6-B0E6-8A88-7F62-A9F76430EA2F}"/>
                </a:ext>
              </a:extLst>
            </p:cNvPr>
            <p:cNvSpPr txBox="1"/>
            <p:nvPr/>
          </p:nvSpPr>
          <p:spPr>
            <a:xfrm>
              <a:off x="4386108" y="5164378"/>
              <a:ext cx="2588597" cy="829768"/>
            </a:xfrm>
            <a:prstGeom prst="rect">
              <a:avLst/>
            </a:prstGeom>
            <a:noFill/>
            <a:ln>
              <a:noFill/>
            </a:ln>
          </p:spPr>
          <p:txBody>
            <a:bodyPr spcFirstLastPara="1" wrap="square" lIns="121900" tIns="121900" rIns="121900" bIns="121900" anchor="t" anchorCtr="0">
              <a:noAutofit/>
            </a:bodyPr>
            <a:lstStyle/>
            <a:p>
              <a:pPr defTabSz="1219170">
                <a:lnSpc>
                  <a:spcPct val="114000"/>
                </a:lnSpc>
                <a:spcAft>
                  <a:spcPts val="1200"/>
                </a:spcAft>
                <a:buClr>
                  <a:srgbClr val="000000"/>
                </a:buClr>
                <a:buSzPts val="1200"/>
              </a:pPr>
              <a:r>
                <a:rPr lang="en" sz="1400" kern="0" dirty="0">
                  <a:solidFill>
                    <a:srgbClr val="000000"/>
                  </a:solidFill>
                  <a:ea typeface="Montserrat"/>
                  <a:cs typeface="Arial"/>
                </a:rPr>
                <a:t>Nazi speech </a:t>
              </a:r>
              <a:r>
                <a:rPr lang="en" sz="1400" kern="0" dirty="0" err="1">
                  <a:solidFill>
                    <a:srgbClr val="000000"/>
                  </a:solidFill>
                  <a:ea typeface="Montserrat"/>
                  <a:cs typeface="Arial"/>
                </a:rPr>
                <a:t>criticising</a:t>
              </a:r>
              <a:r>
                <a:rPr lang="en" sz="1400" kern="0" dirty="0">
                  <a:solidFill>
                    <a:srgbClr val="000000"/>
                  </a:solidFill>
                  <a:ea typeface="Montserrat"/>
                  <a:cs typeface="Arial"/>
                </a:rPr>
                <a:t>  Weimar era treatment of the stab-in-the-back myth  </a:t>
              </a:r>
              <a:endParaRPr lang="en" sz="1400" kern="0" dirty="0">
                <a:solidFill>
                  <a:srgbClr val="000000"/>
                </a:solidFill>
                <a:ea typeface="Montserrat"/>
                <a:cs typeface="Arial" panose="020B0604020202020204" pitchFamily="34" charset="0"/>
              </a:endParaRPr>
            </a:p>
          </p:txBody>
        </p:sp>
        <p:sp>
          <p:nvSpPr>
            <p:cNvPr id="5" name="Google Shape;83;p15">
              <a:extLst>
                <a:ext uri="{FF2B5EF4-FFF2-40B4-BE49-F238E27FC236}">
                  <a16:creationId xmlns:a16="http://schemas.microsoft.com/office/drawing/2014/main" id="{693087C8-E6F0-DE2D-148B-3B851672850F}"/>
                </a:ext>
              </a:extLst>
            </p:cNvPr>
            <p:cNvSpPr txBox="1"/>
            <p:nvPr/>
          </p:nvSpPr>
          <p:spPr>
            <a:xfrm>
              <a:off x="5143068" y="1918060"/>
              <a:ext cx="1048268" cy="538248"/>
            </a:xfrm>
            <a:prstGeom prst="rect">
              <a:avLst/>
            </a:prstGeom>
            <a:noFill/>
            <a:ln>
              <a:noFill/>
            </a:ln>
          </p:spPr>
          <p:txBody>
            <a:bodyPr spcFirstLastPara="1" wrap="square" lIns="121900" tIns="121900" rIns="121900" bIns="121900" anchor="t" anchorCtr="0">
              <a:noAutofit/>
            </a:bodyPr>
            <a:lstStyle/>
            <a:p>
              <a:pPr algn="ctr" defTabSz="1219170">
                <a:lnSpc>
                  <a:spcPct val="114000"/>
                </a:lnSpc>
                <a:spcAft>
                  <a:spcPts val="1200"/>
                </a:spcAft>
                <a:buClr>
                  <a:srgbClr val="000000"/>
                </a:buClr>
                <a:buSzPts val="1200"/>
              </a:pPr>
              <a:r>
                <a:rPr lang="en-AU" sz="1400" kern="0" dirty="0">
                  <a:solidFill>
                    <a:srgbClr val="000000"/>
                  </a:solidFill>
                  <a:ea typeface="Montserrat"/>
                  <a:cs typeface="Arial"/>
                </a:rPr>
                <a:t>Link with WWI</a:t>
              </a:r>
            </a:p>
          </p:txBody>
        </p:sp>
        <p:sp>
          <p:nvSpPr>
            <p:cNvPr id="37" name="Google Shape;83;p15">
              <a:extLst>
                <a:ext uri="{FF2B5EF4-FFF2-40B4-BE49-F238E27FC236}">
                  <a16:creationId xmlns:a16="http://schemas.microsoft.com/office/drawing/2014/main" id="{F2FC9141-76C8-6E38-84CA-5D7885953E17}"/>
                </a:ext>
              </a:extLst>
            </p:cNvPr>
            <p:cNvSpPr txBox="1"/>
            <p:nvPr/>
          </p:nvSpPr>
          <p:spPr>
            <a:xfrm>
              <a:off x="3861973" y="3514100"/>
              <a:ext cx="1048268" cy="1071548"/>
            </a:xfrm>
            <a:prstGeom prst="rect">
              <a:avLst/>
            </a:prstGeom>
            <a:noFill/>
            <a:ln>
              <a:noFill/>
            </a:ln>
          </p:spPr>
          <p:txBody>
            <a:bodyPr spcFirstLastPara="1" wrap="square" lIns="121900" tIns="121900" rIns="121900" bIns="121900" anchor="t" anchorCtr="0">
              <a:noAutofit/>
            </a:bodyPr>
            <a:lstStyle/>
            <a:p>
              <a:pPr algn="ctr" defTabSz="1219170">
                <a:lnSpc>
                  <a:spcPct val="114000"/>
                </a:lnSpc>
                <a:spcAft>
                  <a:spcPts val="1200"/>
                </a:spcAft>
                <a:buClr>
                  <a:srgbClr val="000000"/>
                </a:buClr>
                <a:buSzPts val="1200"/>
              </a:pPr>
              <a:r>
                <a:rPr lang="en-AU" sz="1400" kern="0" dirty="0">
                  <a:solidFill>
                    <a:srgbClr val="000000"/>
                  </a:solidFill>
                  <a:ea typeface="Montserrat"/>
                  <a:cs typeface="Arial"/>
                  <a:sym typeface="Montserrat"/>
                </a:rPr>
                <a:t>Myth during the Weimar Republic </a:t>
              </a:r>
              <a:endParaRPr lang="en-AU" sz="1400" kern="0" dirty="0">
                <a:solidFill>
                  <a:srgbClr val="000000"/>
                </a:solidFill>
                <a:ea typeface="Montserrat"/>
                <a:cs typeface="Arial"/>
              </a:endParaRPr>
            </a:p>
          </p:txBody>
        </p:sp>
        <p:sp>
          <p:nvSpPr>
            <p:cNvPr id="4" name="Google Shape;83;p15">
              <a:extLst>
                <a:ext uri="{FF2B5EF4-FFF2-40B4-BE49-F238E27FC236}">
                  <a16:creationId xmlns:a16="http://schemas.microsoft.com/office/drawing/2014/main" id="{8F4561D4-63B2-7905-A85C-291F0A0F7A85}"/>
                </a:ext>
              </a:extLst>
            </p:cNvPr>
            <p:cNvSpPr txBox="1"/>
            <p:nvPr/>
          </p:nvSpPr>
          <p:spPr>
            <a:xfrm>
              <a:off x="6339735" y="3514100"/>
              <a:ext cx="1048268" cy="1071548"/>
            </a:xfrm>
            <a:prstGeom prst="rect">
              <a:avLst/>
            </a:prstGeom>
            <a:noFill/>
            <a:ln>
              <a:noFill/>
            </a:ln>
          </p:spPr>
          <p:txBody>
            <a:bodyPr spcFirstLastPara="1" wrap="square" lIns="121900" tIns="121900" rIns="121900" bIns="121900" anchor="t" anchorCtr="0">
              <a:noAutofit/>
            </a:bodyPr>
            <a:lstStyle/>
            <a:p>
              <a:pPr algn="ctr" defTabSz="1219170">
                <a:lnSpc>
                  <a:spcPct val="114000"/>
                </a:lnSpc>
                <a:spcAft>
                  <a:spcPts val="1200"/>
                </a:spcAft>
                <a:buClr>
                  <a:srgbClr val="000000"/>
                </a:buClr>
                <a:buSzPts val="1200"/>
              </a:pPr>
              <a:r>
                <a:rPr lang="en-AU" sz="1400" kern="0" dirty="0">
                  <a:solidFill>
                    <a:srgbClr val="000000"/>
                  </a:solidFill>
                  <a:ea typeface="Montserrat"/>
                  <a:cs typeface="Arial"/>
                  <a:sym typeface="Montserrat"/>
                </a:rPr>
                <a:t>Nazi retelling of the myth </a:t>
              </a:r>
              <a:endParaRPr lang="en-US" sz="1400" kern="0" dirty="0">
                <a:solidFill>
                  <a:srgbClr val="000000"/>
                </a:solidFill>
                <a:ea typeface="Montserrat"/>
                <a:cs typeface="Arial"/>
              </a:endParaRPr>
            </a:p>
          </p:txBody>
        </p:sp>
        <p:sp>
          <p:nvSpPr>
            <p:cNvPr id="35" name="Google Shape;83;p15">
              <a:extLst>
                <a:ext uri="{FF2B5EF4-FFF2-40B4-BE49-F238E27FC236}">
                  <a16:creationId xmlns:a16="http://schemas.microsoft.com/office/drawing/2014/main" id="{ED953FA9-B391-1F83-D4BB-EE8F93271F4E}"/>
                </a:ext>
              </a:extLst>
            </p:cNvPr>
            <p:cNvSpPr txBox="1"/>
            <p:nvPr/>
          </p:nvSpPr>
          <p:spPr>
            <a:xfrm>
              <a:off x="5118335" y="3270152"/>
              <a:ext cx="1048268" cy="1071548"/>
            </a:xfrm>
            <a:prstGeom prst="rect">
              <a:avLst/>
            </a:prstGeom>
            <a:noFill/>
            <a:ln>
              <a:noFill/>
            </a:ln>
          </p:spPr>
          <p:txBody>
            <a:bodyPr spcFirstLastPara="1" wrap="square" lIns="121900" tIns="121900" rIns="121900" bIns="121900" anchor="t" anchorCtr="0">
              <a:noAutofit/>
            </a:bodyPr>
            <a:lstStyle/>
            <a:p>
              <a:pPr algn="ctr" defTabSz="1219170">
                <a:lnSpc>
                  <a:spcPct val="114000"/>
                </a:lnSpc>
                <a:spcAft>
                  <a:spcPts val="1200"/>
                </a:spcAft>
                <a:buClr>
                  <a:srgbClr val="000000"/>
                </a:buClr>
                <a:buSzPts val="1200"/>
              </a:pPr>
              <a:r>
                <a:rPr lang="en-AU" sz="1400" kern="0" dirty="0">
                  <a:solidFill>
                    <a:srgbClr val="000000"/>
                  </a:solidFill>
                  <a:ea typeface="Montserrat"/>
                  <a:cs typeface="Arial"/>
                </a:rPr>
                <a:t>Stab-in-the-back myth</a:t>
              </a:r>
            </a:p>
          </p:txBody>
        </p:sp>
      </p:grpSp>
      <p:sp>
        <p:nvSpPr>
          <p:cNvPr id="2" name="Slide Number Placeholder 1">
            <a:extLst>
              <a:ext uri="{FF2B5EF4-FFF2-40B4-BE49-F238E27FC236}">
                <a16:creationId xmlns:a16="http://schemas.microsoft.com/office/drawing/2014/main" id="{DC8271B3-42BF-8132-07AC-72ACD8118F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7</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239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645BA-7300-0E97-3D4F-099E91B070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24F897B-9EE1-94BC-AAC0-24C47F235378}"/>
              </a:ext>
            </a:extLst>
          </p:cNvPr>
          <p:cNvSpPr>
            <a:spLocks noGrp="1"/>
          </p:cNvSpPr>
          <p:nvPr>
            <p:ph type="title"/>
          </p:nvPr>
        </p:nvSpPr>
        <p:spPr/>
        <p:txBody>
          <a:bodyPr/>
          <a:lstStyle/>
          <a:p>
            <a:r>
              <a:rPr lang="en-AU" dirty="0">
                <a:latin typeface="+mj-lt"/>
              </a:rPr>
              <a:t>Quadruple Venn diagram – corroborating sources</a:t>
            </a:r>
          </a:p>
        </p:txBody>
      </p:sp>
      <p:grpSp>
        <p:nvGrpSpPr>
          <p:cNvPr id="4" name="Group 3" descr="Quadruple Venn diagram showing overlaps between Source A, Source B, Source C and Source D.">
            <a:extLst>
              <a:ext uri="{FF2B5EF4-FFF2-40B4-BE49-F238E27FC236}">
                <a16:creationId xmlns:a16="http://schemas.microsoft.com/office/drawing/2014/main" id="{2D2DA05E-E4AE-3966-8C4D-EFC406B125B0}"/>
              </a:ext>
            </a:extLst>
          </p:cNvPr>
          <p:cNvGrpSpPr/>
          <p:nvPr/>
        </p:nvGrpSpPr>
        <p:grpSpPr>
          <a:xfrm>
            <a:off x="1883655" y="1033273"/>
            <a:ext cx="7510376" cy="5572727"/>
            <a:chOff x="1883655" y="1033273"/>
            <a:chExt cx="7510376" cy="5572727"/>
          </a:xfrm>
        </p:grpSpPr>
        <p:grpSp>
          <p:nvGrpSpPr>
            <p:cNvPr id="22" name="Group 21" descr="Source A">
              <a:extLst>
                <a:ext uri="{FF2B5EF4-FFF2-40B4-BE49-F238E27FC236}">
                  <a16:creationId xmlns:a16="http://schemas.microsoft.com/office/drawing/2014/main" id="{5879C0E5-F596-5E09-BA38-7EB3FCB22F3A}"/>
                </a:ext>
              </a:extLst>
            </p:cNvPr>
            <p:cNvGrpSpPr/>
            <p:nvPr/>
          </p:nvGrpSpPr>
          <p:grpSpPr>
            <a:xfrm>
              <a:off x="1883656" y="1038895"/>
              <a:ext cx="4307680" cy="4138801"/>
              <a:chOff x="1653639" y="1123760"/>
              <a:chExt cx="5471315" cy="5247059"/>
            </a:xfrm>
          </p:grpSpPr>
          <p:sp>
            <p:nvSpPr>
              <p:cNvPr id="23" name="Google Shape;79;p15" descr="Venn object 1">
                <a:extLst>
                  <a:ext uri="{FF2B5EF4-FFF2-40B4-BE49-F238E27FC236}">
                    <a16:creationId xmlns:a16="http://schemas.microsoft.com/office/drawing/2014/main" id="{BBF0EAF6-F5C8-1829-2C64-42AE146F5A45}"/>
                  </a:ext>
                </a:extLst>
              </p:cNvPr>
              <p:cNvSpPr/>
              <p:nvPr/>
            </p:nvSpPr>
            <p:spPr>
              <a:xfrm>
                <a:off x="1653639" y="1284852"/>
                <a:ext cx="5471315" cy="5085967"/>
              </a:xfrm>
              <a:prstGeom prst="ellipse">
                <a:avLst/>
              </a:prstGeom>
              <a:noFill/>
              <a:ln w="57150" cap="flat" cmpd="sng">
                <a:solidFill>
                  <a:srgbClr val="792C96"/>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24" name="Rectangle: Rounded Corners 23">
                <a:extLst>
                  <a:ext uri="{FF2B5EF4-FFF2-40B4-BE49-F238E27FC236}">
                    <a16:creationId xmlns:a16="http://schemas.microsoft.com/office/drawing/2014/main" id="{5BEBD030-78F9-8D8D-5709-784FD83307B4}"/>
                  </a:ext>
                </a:extLst>
              </p:cNvPr>
              <p:cNvSpPr/>
              <p:nvPr/>
            </p:nvSpPr>
            <p:spPr>
              <a:xfrm>
                <a:off x="3468608" y="1123760"/>
                <a:ext cx="1841375" cy="544512"/>
              </a:xfrm>
              <a:prstGeom prst="roundRect">
                <a:avLst/>
              </a:prstGeom>
              <a:solidFill>
                <a:srgbClr val="ECD3F5"/>
              </a:solidFill>
              <a:ln w="19050" cap="flat" cmpd="sng">
                <a:solidFill>
                  <a:srgbClr val="792C96"/>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panose="020B0604020202020204" pitchFamily="34" charset="0"/>
                  </a:rPr>
                  <a:t>Source A</a:t>
                </a:r>
              </a:p>
            </p:txBody>
          </p:sp>
        </p:grpSp>
        <p:sp>
          <p:nvSpPr>
            <p:cNvPr id="31" name="Google Shape;84;p15">
              <a:extLst>
                <a:ext uri="{FF2B5EF4-FFF2-40B4-BE49-F238E27FC236}">
                  <a16:creationId xmlns:a16="http://schemas.microsoft.com/office/drawing/2014/main" id="{630E40D9-3ACC-10E0-36E8-78AEC3B3837F}"/>
                </a:ext>
              </a:extLst>
            </p:cNvPr>
            <p:cNvSpPr txBox="1"/>
            <p:nvPr/>
          </p:nvSpPr>
          <p:spPr>
            <a:xfrm>
              <a:off x="2862160" y="1439810"/>
              <a:ext cx="2477762" cy="480987"/>
            </a:xfrm>
            <a:prstGeom prst="rect">
              <a:avLst/>
            </a:prstGeom>
            <a:noFill/>
            <a:ln>
              <a:noFill/>
            </a:ln>
          </p:spPr>
          <p:txBody>
            <a:bodyPr spcFirstLastPara="1" wrap="square" lIns="121900" tIns="121900" rIns="121900" bIns="121900" anchor="t" anchorCtr="0">
              <a:noAutofit/>
            </a:bodyPr>
            <a:lstStyle/>
            <a:p>
              <a:pPr defTabSz="1219170">
                <a:lnSpc>
                  <a:spcPct val="114000"/>
                </a:lnSpc>
                <a:spcAft>
                  <a:spcPts val="1200"/>
                </a:spcAft>
                <a:buClr>
                  <a:srgbClr val="000000"/>
                </a:buClr>
                <a:buSzPts val="1200"/>
              </a:pPr>
              <a:r>
                <a:rPr lang="en" sz="1600" kern="0" dirty="0">
                  <a:solidFill>
                    <a:srgbClr val="000000"/>
                  </a:solidFill>
                  <a:ea typeface="Montserrat"/>
                  <a:cs typeface="Arial" panose="020B0604020202020204" pitchFamily="34" charset="0"/>
                  <a:sym typeface="Montserrat"/>
                </a:rPr>
                <a:t>Evidence from source A</a:t>
              </a:r>
              <a:endParaRPr sz="1600" kern="0" dirty="0">
                <a:solidFill>
                  <a:srgbClr val="000000"/>
                </a:solidFill>
                <a:ea typeface="Montserrat"/>
                <a:cs typeface="Arial" panose="020B0604020202020204" pitchFamily="34" charset="0"/>
                <a:sym typeface="Montserrat"/>
              </a:endParaRPr>
            </a:p>
          </p:txBody>
        </p:sp>
        <p:grpSp>
          <p:nvGrpSpPr>
            <p:cNvPr id="13" name="Group 12" descr="Source B">
              <a:extLst>
                <a:ext uri="{FF2B5EF4-FFF2-40B4-BE49-F238E27FC236}">
                  <a16:creationId xmlns:a16="http://schemas.microsoft.com/office/drawing/2014/main" id="{6726DAFE-6CB3-C017-4A69-3028490CE1F6}"/>
                </a:ext>
              </a:extLst>
            </p:cNvPr>
            <p:cNvGrpSpPr/>
            <p:nvPr/>
          </p:nvGrpSpPr>
          <p:grpSpPr>
            <a:xfrm>
              <a:off x="5086351" y="1033273"/>
              <a:ext cx="4307680" cy="4138801"/>
              <a:chOff x="1653639" y="1123760"/>
              <a:chExt cx="5471315" cy="5247059"/>
            </a:xfrm>
          </p:grpSpPr>
          <p:sp>
            <p:nvSpPr>
              <p:cNvPr id="14" name="Google Shape;79;p15" descr="Venn object 1">
                <a:extLst>
                  <a:ext uri="{FF2B5EF4-FFF2-40B4-BE49-F238E27FC236}">
                    <a16:creationId xmlns:a16="http://schemas.microsoft.com/office/drawing/2014/main" id="{55DE6296-28F4-2619-5237-2B8E51AB4658}"/>
                  </a:ext>
                </a:extLst>
              </p:cNvPr>
              <p:cNvSpPr/>
              <p:nvPr/>
            </p:nvSpPr>
            <p:spPr>
              <a:xfrm>
                <a:off x="1653639" y="1284852"/>
                <a:ext cx="5471315" cy="5085967"/>
              </a:xfrm>
              <a:prstGeom prst="ellipse">
                <a:avLst/>
              </a:prstGeom>
              <a:noFill/>
              <a:ln w="57150" cap="flat" cmpd="sng">
                <a:solidFill>
                  <a:srgbClr val="00ACC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15" name="Rectangle: Rounded Corners 14">
                <a:extLst>
                  <a:ext uri="{FF2B5EF4-FFF2-40B4-BE49-F238E27FC236}">
                    <a16:creationId xmlns:a16="http://schemas.microsoft.com/office/drawing/2014/main" id="{0D842B49-2822-EAB3-158B-B07BDD18988F}"/>
                  </a:ext>
                </a:extLst>
              </p:cNvPr>
              <p:cNvSpPr/>
              <p:nvPr/>
            </p:nvSpPr>
            <p:spPr>
              <a:xfrm>
                <a:off x="3468608" y="1123760"/>
                <a:ext cx="1841375" cy="544512"/>
              </a:xfrm>
              <a:prstGeom prst="roundRect">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panose="020B0604020202020204" pitchFamily="34" charset="0"/>
                  </a:rPr>
                  <a:t>Source B</a:t>
                </a:r>
              </a:p>
            </p:txBody>
          </p:sp>
        </p:grpSp>
        <p:sp>
          <p:nvSpPr>
            <p:cNvPr id="7" name="Google Shape;84;p15">
              <a:extLst>
                <a:ext uri="{FF2B5EF4-FFF2-40B4-BE49-F238E27FC236}">
                  <a16:creationId xmlns:a16="http://schemas.microsoft.com/office/drawing/2014/main" id="{394FA769-0730-29D6-B261-E97E83E3EAD9}"/>
                </a:ext>
              </a:extLst>
            </p:cNvPr>
            <p:cNvSpPr txBox="1"/>
            <p:nvPr/>
          </p:nvSpPr>
          <p:spPr>
            <a:xfrm>
              <a:off x="6064855" y="1420467"/>
              <a:ext cx="2477762" cy="480987"/>
            </a:xfrm>
            <a:prstGeom prst="rect">
              <a:avLst/>
            </a:prstGeom>
            <a:noFill/>
            <a:ln>
              <a:noFill/>
            </a:ln>
          </p:spPr>
          <p:txBody>
            <a:bodyPr spcFirstLastPara="1" wrap="square" lIns="121900" tIns="121900" rIns="121900" bIns="121900" anchor="t" anchorCtr="0">
              <a:noAutofit/>
            </a:bodyPr>
            <a:lstStyle/>
            <a:p>
              <a:pPr defTabSz="1219170">
                <a:lnSpc>
                  <a:spcPct val="114000"/>
                </a:lnSpc>
                <a:spcAft>
                  <a:spcPts val="1200"/>
                </a:spcAft>
                <a:buClr>
                  <a:srgbClr val="000000"/>
                </a:buClr>
                <a:buSzPts val="1200"/>
              </a:pPr>
              <a:r>
                <a:rPr lang="en" sz="1600" kern="0" dirty="0">
                  <a:solidFill>
                    <a:srgbClr val="000000"/>
                  </a:solidFill>
                  <a:ea typeface="Montserrat"/>
                  <a:cs typeface="Arial" panose="020B0604020202020204" pitchFamily="34" charset="0"/>
                  <a:sym typeface="Montserrat"/>
                </a:rPr>
                <a:t>Evidence from source B</a:t>
              </a:r>
              <a:endParaRPr sz="1600" kern="0" dirty="0">
                <a:solidFill>
                  <a:srgbClr val="000000"/>
                </a:solidFill>
                <a:ea typeface="Montserrat"/>
                <a:cs typeface="Arial" panose="020B0604020202020204" pitchFamily="34" charset="0"/>
                <a:sym typeface="Montserrat"/>
              </a:endParaRPr>
            </a:p>
          </p:txBody>
        </p:sp>
        <p:grpSp>
          <p:nvGrpSpPr>
            <p:cNvPr id="25" name="Group 24" descr="Source C">
              <a:extLst>
                <a:ext uri="{FF2B5EF4-FFF2-40B4-BE49-F238E27FC236}">
                  <a16:creationId xmlns:a16="http://schemas.microsoft.com/office/drawing/2014/main" id="{9CAEBAE8-3F70-3A65-4D12-BCBBEB1007ED}"/>
                </a:ext>
              </a:extLst>
            </p:cNvPr>
            <p:cNvGrpSpPr/>
            <p:nvPr/>
          </p:nvGrpSpPr>
          <p:grpSpPr>
            <a:xfrm>
              <a:off x="1883655" y="2467199"/>
              <a:ext cx="4307680" cy="4138801"/>
              <a:chOff x="1653639" y="1123760"/>
              <a:chExt cx="5471315" cy="5247059"/>
            </a:xfrm>
          </p:grpSpPr>
          <p:sp>
            <p:nvSpPr>
              <p:cNvPr id="26" name="Google Shape;79;p15" descr="Venn object 1">
                <a:extLst>
                  <a:ext uri="{FF2B5EF4-FFF2-40B4-BE49-F238E27FC236}">
                    <a16:creationId xmlns:a16="http://schemas.microsoft.com/office/drawing/2014/main" id="{4F15A6F2-3148-21E9-2C85-EACCEA9CE6CB}"/>
                  </a:ext>
                </a:extLst>
              </p:cNvPr>
              <p:cNvSpPr/>
              <p:nvPr/>
            </p:nvSpPr>
            <p:spPr>
              <a:xfrm>
                <a:off x="1653639" y="1284852"/>
                <a:ext cx="5471315" cy="5085967"/>
              </a:xfrm>
              <a:prstGeom prst="ellipse">
                <a:avLst/>
              </a:prstGeom>
              <a:noFill/>
              <a:ln w="57150" cap="flat" cmpd="sng">
                <a:solidFill>
                  <a:schemeClr val="tx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27" name="Rectangle: Rounded Corners 26">
                <a:extLst>
                  <a:ext uri="{FF2B5EF4-FFF2-40B4-BE49-F238E27FC236}">
                    <a16:creationId xmlns:a16="http://schemas.microsoft.com/office/drawing/2014/main" id="{E3D6791E-E4B3-A12E-12B3-565C0A39261C}"/>
                  </a:ext>
                </a:extLst>
              </p:cNvPr>
              <p:cNvSpPr/>
              <p:nvPr/>
            </p:nvSpPr>
            <p:spPr>
              <a:xfrm>
                <a:off x="3468608" y="1123760"/>
                <a:ext cx="1841375" cy="544512"/>
              </a:xfrm>
              <a:prstGeom prst="roundRect">
                <a:avLst/>
              </a:prstGeom>
              <a:solidFill>
                <a:srgbClr val="FBDBE7"/>
              </a:solidFill>
              <a:ln w="19050" cap="flat" cmpd="sng">
                <a:solidFill>
                  <a:schemeClr val="tx2"/>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panose="020B0604020202020204" pitchFamily="34" charset="0"/>
                  </a:rPr>
                  <a:t>Source C</a:t>
                </a:r>
              </a:p>
            </p:txBody>
          </p:sp>
        </p:grpSp>
        <p:sp>
          <p:nvSpPr>
            <p:cNvPr id="32" name="Google Shape;84;p15">
              <a:extLst>
                <a:ext uri="{FF2B5EF4-FFF2-40B4-BE49-F238E27FC236}">
                  <a16:creationId xmlns:a16="http://schemas.microsoft.com/office/drawing/2014/main" id="{C2435FD1-F845-E2A1-FF74-A9B74AEE3621}"/>
                </a:ext>
              </a:extLst>
            </p:cNvPr>
            <p:cNvSpPr txBox="1"/>
            <p:nvPr/>
          </p:nvSpPr>
          <p:spPr>
            <a:xfrm>
              <a:off x="2862160" y="5746124"/>
              <a:ext cx="2477762" cy="480987"/>
            </a:xfrm>
            <a:prstGeom prst="rect">
              <a:avLst/>
            </a:prstGeom>
            <a:noFill/>
            <a:ln>
              <a:noFill/>
            </a:ln>
          </p:spPr>
          <p:txBody>
            <a:bodyPr spcFirstLastPara="1" wrap="square" lIns="121900" tIns="121900" rIns="121900" bIns="121900" anchor="t" anchorCtr="0">
              <a:noAutofit/>
            </a:bodyPr>
            <a:lstStyle/>
            <a:p>
              <a:pPr defTabSz="1219170">
                <a:lnSpc>
                  <a:spcPct val="114000"/>
                </a:lnSpc>
                <a:spcAft>
                  <a:spcPts val="1200"/>
                </a:spcAft>
                <a:buClr>
                  <a:srgbClr val="000000"/>
                </a:buClr>
                <a:buSzPts val="1200"/>
              </a:pPr>
              <a:r>
                <a:rPr lang="en" sz="1600" kern="0" dirty="0">
                  <a:solidFill>
                    <a:srgbClr val="000000"/>
                  </a:solidFill>
                  <a:ea typeface="Montserrat"/>
                  <a:cs typeface="Arial" panose="020B0604020202020204" pitchFamily="34" charset="0"/>
                  <a:sym typeface="Montserrat"/>
                </a:rPr>
                <a:t>Evidence from source C</a:t>
              </a:r>
              <a:endParaRPr sz="1600" kern="0" dirty="0">
                <a:solidFill>
                  <a:srgbClr val="000000"/>
                </a:solidFill>
                <a:ea typeface="Montserrat"/>
                <a:cs typeface="Arial" panose="020B0604020202020204" pitchFamily="34" charset="0"/>
                <a:sym typeface="Montserrat"/>
              </a:endParaRPr>
            </a:p>
          </p:txBody>
        </p:sp>
        <p:grpSp>
          <p:nvGrpSpPr>
            <p:cNvPr id="28" name="Group 27" descr="Source D">
              <a:extLst>
                <a:ext uri="{FF2B5EF4-FFF2-40B4-BE49-F238E27FC236}">
                  <a16:creationId xmlns:a16="http://schemas.microsoft.com/office/drawing/2014/main" id="{57659CC6-46E7-1A32-F8F1-D8455ADA9D65}"/>
                </a:ext>
              </a:extLst>
            </p:cNvPr>
            <p:cNvGrpSpPr/>
            <p:nvPr/>
          </p:nvGrpSpPr>
          <p:grpSpPr>
            <a:xfrm>
              <a:off x="5086350" y="2467199"/>
              <a:ext cx="4307680" cy="4138801"/>
              <a:chOff x="1653639" y="1123760"/>
              <a:chExt cx="5471315" cy="5247059"/>
            </a:xfrm>
          </p:grpSpPr>
          <p:sp>
            <p:nvSpPr>
              <p:cNvPr id="29" name="Google Shape;79;p15" descr="Venn object 1">
                <a:extLst>
                  <a:ext uri="{FF2B5EF4-FFF2-40B4-BE49-F238E27FC236}">
                    <a16:creationId xmlns:a16="http://schemas.microsoft.com/office/drawing/2014/main" id="{BBDE66AD-31BF-32FD-5883-63A3CD1C9342}"/>
                  </a:ext>
                </a:extLst>
              </p:cNvPr>
              <p:cNvSpPr/>
              <p:nvPr/>
            </p:nvSpPr>
            <p:spPr>
              <a:xfrm>
                <a:off x="1653639" y="1284852"/>
                <a:ext cx="5471315" cy="5085967"/>
              </a:xfrm>
              <a:prstGeom prst="ellipse">
                <a:avLst/>
              </a:prstGeom>
              <a:noFill/>
              <a:ln w="57150" cap="flat" cmpd="sng">
                <a:solidFill>
                  <a:srgbClr val="FF9933"/>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30" name="Rectangle: Rounded Corners 29">
                <a:extLst>
                  <a:ext uri="{FF2B5EF4-FFF2-40B4-BE49-F238E27FC236}">
                    <a16:creationId xmlns:a16="http://schemas.microsoft.com/office/drawing/2014/main" id="{648EFA50-2039-0AD4-A574-997D9163C4ED}"/>
                  </a:ext>
                </a:extLst>
              </p:cNvPr>
              <p:cNvSpPr/>
              <p:nvPr/>
            </p:nvSpPr>
            <p:spPr>
              <a:xfrm>
                <a:off x="3468608" y="1123760"/>
                <a:ext cx="1841375" cy="544512"/>
              </a:xfrm>
              <a:prstGeom prst="roundRect">
                <a:avLst/>
              </a:prstGeom>
              <a:solidFill>
                <a:srgbClr val="FAE6C2"/>
              </a:solidFill>
              <a:ln w="19050" cap="flat" cmpd="sng">
                <a:solidFill>
                  <a:srgbClr val="FF9933"/>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panose="020B0604020202020204" pitchFamily="34" charset="0"/>
                  </a:rPr>
                  <a:t>Source D</a:t>
                </a:r>
              </a:p>
            </p:txBody>
          </p:sp>
        </p:grpSp>
        <p:sp>
          <p:nvSpPr>
            <p:cNvPr id="33" name="Google Shape;84;p15">
              <a:extLst>
                <a:ext uri="{FF2B5EF4-FFF2-40B4-BE49-F238E27FC236}">
                  <a16:creationId xmlns:a16="http://schemas.microsoft.com/office/drawing/2014/main" id="{98B224D3-6D50-78C2-CA79-EF73F58C4FE3}"/>
                </a:ext>
              </a:extLst>
            </p:cNvPr>
            <p:cNvSpPr txBox="1"/>
            <p:nvPr/>
          </p:nvSpPr>
          <p:spPr>
            <a:xfrm>
              <a:off x="6096000" y="5746124"/>
              <a:ext cx="2477762" cy="480987"/>
            </a:xfrm>
            <a:prstGeom prst="rect">
              <a:avLst/>
            </a:prstGeom>
            <a:noFill/>
            <a:ln>
              <a:noFill/>
            </a:ln>
          </p:spPr>
          <p:txBody>
            <a:bodyPr spcFirstLastPara="1" wrap="square" lIns="121900" tIns="121900" rIns="121900" bIns="121900" anchor="t" anchorCtr="0">
              <a:noAutofit/>
            </a:bodyPr>
            <a:lstStyle/>
            <a:p>
              <a:pPr defTabSz="1219170">
                <a:lnSpc>
                  <a:spcPct val="114000"/>
                </a:lnSpc>
                <a:spcAft>
                  <a:spcPts val="1200"/>
                </a:spcAft>
                <a:buClr>
                  <a:srgbClr val="000000"/>
                </a:buClr>
                <a:buSzPts val="1200"/>
              </a:pPr>
              <a:r>
                <a:rPr lang="en" sz="1600" kern="0" dirty="0">
                  <a:solidFill>
                    <a:srgbClr val="000000"/>
                  </a:solidFill>
                  <a:ea typeface="Montserrat"/>
                  <a:cs typeface="Arial" panose="020B0604020202020204" pitchFamily="34" charset="0"/>
                  <a:sym typeface="Montserrat"/>
                </a:rPr>
                <a:t>Evidence from source D</a:t>
              </a:r>
              <a:endParaRPr sz="1600" kern="0" dirty="0">
                <a:solidFill>
                  <a:srgbClr val="000000"/>
                </a:solidFill>
                <a:ea typeface="Montserrat"/>
                <a:cs typeface="Arial" panose="020B0604020202020204" pitchFamily="34" charset="0"/>
                <a:sym typeface="Montserrat"/>
              </a:endParaRPr>
            </a:p>
          </p:txBody>
        </p:sp>
        <p:sp>
          <p:nvSpPr>
            <p:cNvPr id="34" name="Google Shape;83;p15">
              <a:extLst>
                <a:ext uri="{FF2B5EF4-FFF2-40B4-BE49-F238E27FC236}">
                  <a16:creationId xmlns:a16="http://schemas.microsoft.com/office/drawing/2014/main" id="{1B362BEA-77FB-72C1-7897-2ED262CB9619}"/>
                </a:ext>
              </a:extLst>
            </p:cNvPr>
            <p:cNvSpPr txBox="1"/>
            <p:nvPr/>
          </p:nvSpPr>
          <p:spPr>
            <a:xfrm>
              <a:off x="5143065" y="2415715"/>
              <a:ext cx="1048268" cy="480987"/>
            </a:xfrm>
            <a:prstGeom prst="rect">
              <a:avLst/>
            </a:prstGeom>
            <a:noFill/>
            <a:ln>
              <a:noFill/>
            </a:ln>
          </p:spPr>
          <p:txBody>
            <a:bodyPr spcFirstLastPara="1" wrap="square" lIns="121900" tIns="121900" rIns="121900" bIns="121900" anchor="t" anchorCtr="0">
              <a:noAutofit/>
            </a:bodyPr>
            <a:lstStyle/>
            <a:p>
              <a:pPr defTabSz="1219170">
                <a:lnSpc>
                  <a:spcPct val="114000"/>
                </a:lnSpc>
                <a:spcAft>
                  <a:spcPts val="1200"/>
                </a:spcAft>
                <a:buClr>
                  <a:srgbClr val="000000"/>
                </a:buClr>
                <a:buSzPts val="1200"/>
              </a:pPr>
              <a:r>
                <a:rPr lang="en-AU" sz="1600" kern="0" dirty="0">
                  <a:solidFill>
                    <a:srgbClr val="000000"/>
                  </a:solidFill>
                  <a:ea typeface="Montserrat"/>
                  <a:cs typeface="Arial" panose="020B0604020202020204" pitchFamily="34" charset="0"/>
                  <a:sym typeface="Montserrat"/>
                </a:rPr>
                <a:t>A and B </a:t>
              </a:r>
              <a:endParaRPr sz="1600" kern="0" dirty="0">
                <a:solidFill>
                  <a:srgbClr val="000000"/>
                </a:solidFill>
                <a:ea typeface="Montserrat"/>
                <a:cs typeface="Arial" panose="020B0604020202020204" pitchFamily="34" charset="0"/>
                <a:sym typeface="Montserrat"/>
              </a:endParaRPr>
            </a:p>
          </p:txBody>
        </p:sp>
        <p:sp>
          <p:nvSpPr>
            <p:cNvPr id="37" name="Google Shape;83;p15">
              <a:extLst>
                <a:ext uri="{FF2B5EF4-FFF2-40B4-BE49-F238E27FC236}">
                  <a16:creationId xmlns:a16="http://schemas.microsoft.com/office/drawing/2014/main" id="{1E7C6CD3-3B2F-CE60-592A-B39B7630C92B}"/>
                </a:ext>
              </a:extLst>
            </p:cNvPr>
            <p:cNvSpPr txBox="1"/>
            <p:nvPr/>
          </p:nvSpPr>
          <p:spPr>
            <a:xfrm>
              <a:off x="3513360" y="3720804"/>
              <a:ext cx="1048268" cy="480987"/>
            </a:xfrm>
            <a:prstGeom prst="rect">
              <a:avLst/>
            </a:prstGeom>
            <a:noFill/>
            <a:ln>
              <a:noFill/>
            </a:ln>
          </p:spPr>
          <p:txBody>
            <a:bodyPr spcFirstLastPara="1" wrap="square" lIns="121900" tIns="121900" rIns="121900" bIns="121900" anchor="t" anchorCtr="0">
              <a:noAutofit/>
            </a:bodyPr>
            <a:lstStyle/>
            <a:p>
              <a:pPr algn="ctr" defTabSz="1219170">
                <a:lnSpc>
                  <a:spcPct val="114000"/>
                </a:lnSpc>
                <a:spcAft>
                  <a:spcPts val="1200"/>
                </a:spcAft>
                <a:buClr>
                  <a:srgbClr val="000000"/>
                </a:buClr>
                <a:buSzPts val="1200"/>
              </a:pPr>
              <a:r>
                <a:rPr lang="en-AU" sz="1600" kern="0" dirty="0">
                  <a:solidFill>
                    <a:srgbClr val="000000"/>
                  </a:solidFill>
                  <a:ea typeface="Montserrat"/>
                  <a:cs typeface="Arial" panose="020B0604020202020204" pitchFamily="34" charset="0"/>
                  <a:sym typeface="Montserrat"/>
                </a:rPr>
                <a:t>A and C </a:t>
              </a:r>
              <a:endParaRPr sz="1600" kern="0" dirty="0">
                <a:solidFill>
                  <a:srgbClr val="000000"/>
                </a:solidFill>
                <a:ea typeface="Montserrat"/>
                <a:cs typeface="Arial" panose="020B0604020202020204" pitchFamily="34" charset="0"/>
                <a:sym typeface="Montserrat"/>
              </a:endParaRPr>
            </a:p>
          </p:txBody>
        </p:sp>
        <p:sp>
          <p:nvSpPr>
            <p:cNvPr id="36" name="Google Shape;83;p15">
              <a:extLst>
                <a:ext uri="{FF2B5EF4-FFF2-40B4-BE49-F238E27FC236}">
                  <a16:creationId xmlns:a16="http://schemas.microsoft.com/office/drawing/2014/main" id="{974E6666-80E6-73C0-E5FA-9AAB4DBDEF4E}"/>
                </a:ext>
              </a:extLst>
            </p:cNvPr>
            <p:cNvSpPr txBox="1"/>
            <p:nvPr/>
          </p:nvSpPr>
          <p:spPr>
            <a:xfrm>
              <a:off x="6716055" y="3720805"/>
              <a:ext cx="1048268" cy="480987"/>
            </a:xfrm>
            <a:prstGeom prst="rect">
              <a:avLst/>
            </a:prstGeom>
            <a:noFill/>
            <a:ln>
              <a:noFill/>
            </a:ln>
          </p:spPr>
          <p:txBody>
            <a:bodyPr spcFirstLastPara="1" wrap="square" lIns="121900" tIns="121900" rIns="121900" bIns="121900" anchor="t" anchorCtr="0">
              <a:noAutofit/>
            </a:bodyPr>
            <a:lstStyle/>
            <a:p>
              <a:pPr algn="ctr" defTabSz="1219170">
                <a:lnSpc>
                  <a:spcPct val="114000"/>
                </a:lnSpc>
                <a:spcAft>
                  <a:spcPts val="1200"/>
                </a:spcAft>
                <a:buClr>
                  <a:srgbClr val="000000"/>
                </a:buClr>
                <a:buSzPts val="1200"/>
              </a:pPr>
              <a:r>
                <a:rPr lang="en-AU" sz="1600" kern="0" dirty="0">
                  <a:solidFill>
                    <a:srgbClr val="000000"/>
                  </a:solidFill>
                  <a:ea typeface="Montserrat"/>
                  <a:cs typeface="Arial" panose="020B0604020202020204" pitchFamily="34" charset="0"/>
                  <a:sym typeface="Montserrat"/>
                </a:rPr>
                <a:t>B and D </a:t>
              </a:r>
              <a:endParaRPr sz="1600" kern="0" dirty="0">
                <a:solidFill>
                  <a:srgbClr val="000000"/>
                </a:solidFill>
                <a:ea typeface="Montserrat"/>
                <a:cs typeface="Arial" panose="020B0604020202020204" pitchFamily="34" charset="0"/>
                <a:sym typeface="Montserrat"/>
              </a:endParaRPr>
            </a:p>
          </p:txBody>
        </p:sp>
        <p:sp>
          <p:nvSpPr>
            <p:cNvPr id="6" name="Google Shape;83;p15">
              <a:extLst>
                <a:ext uri="{FF2B5EF4-FFF2-40B4-BE49-F238E27FC236}">
                  <a16:creationId xmlns:a16="http://schemas.microsoft.com/office/drawing/2014/main" id="{A3F75610-514A-9A43-6CA0-66F8FAF0D8CD}"/>
                </a:ext>
              </a:extLst>
            </p:cNvPr>
            <p:cNvSpPr txBox="1"/>
            <p:nvPr/>
          </p:nvSpPr>
          <p:spPr>
            <a:xfrm>
              <a:off x="5143067" y="4796999"/>
              <a:ext cx="1048268" cy="480987"/>
            </a:xfrm>
            <a:prstGeom prst="rect">
              <a:avLst/>
            </a:prstGeom>
            <a:noFill/>
            <a:ln>
              <a:noFill/>
            </a:ln>
          </p:spPr>
          <p:txBody>
            <a:bodyPr spcFirstLastPara="1" wrap="square" lIns="121900" tIns="121900" rIns="121900" bIns="121900" anchor="t" anchorCtr="0">
              <a:noAutofit/>
            </a:bodyPr>
            <a:lstStyle/>
            <a:p>
              <a:pPr defTabSz="1219170">
                <a:lnSpc>
                  <a:spcPct val="114000"/>
                </a:lnSpc>
                <a:spcAft>
                  <a:spcPts val="1200"/>
                </a:spcAft>
                <a:buClr>
                  <a:srgbClr val="000000"/>
                </a:buClr>
                <a:buSzPts val="1200"/>
              </a:pPr>
              <a:r>
                <a:rPr lang="en-AU" sz="1600" kern="0" dirty="0">
                  <a:solidFill>
                    <a:srgbClr val="000000"/>
                  </a:solidFill>
                  <a:ea typeface="Montserrat"/>
                  <a:cs typeface="Arial" panose="020B0604020202020204" pitchFamily="34" charset="0"/>
                  <a:sym typeface="Montserrat"/>
                </a:rPr>
                <a:t>C and D</a:t>
              </a:r>
              <a:endParaRPr sz="1600" kern="0" dirty="0">
                <a:solidFill>
                  <a:srgbClr val="000000"/>
                </a:solidFill>
                <a:ea typeface="Montserrat"/>
                <a:cs typeface="Arial" panose="020B0604020202020204" pitchFamily="34" charset="0"/>
                <a:sym typeface="Montserrat"/>
              </a:endParaRPr>
            </a:p>
          </p:txBody>
        </p:sp>
        <p:sp>
          <p:nvSpPr>
            <p:cNvPr id="35" name="Google Shape;83;p15">
              <a:extLst>
                <a:ext uri="{FF2B5EF4-FFF2-40B4-BE49-F238E27FC236}">
                  <a16:creationId xmlns:a16="http://schemas.microsoft.com/office/drawing/2014/main" id="{31E03EB0-0FA9-2709-C26F-E15F1DC76D4B}"/>
                </a:ext>
              </a:extLst>
            </p:cNvPr>
            <p:cNvSpPr txBox="1"/>
            <p:nvPr/>
          </p:nvSpPr>
          <p:spPr>
            <a:xfrm>
              <a:off x="5154925" y="3606357"/>
              <a:ext cx="1048268" cy="480987"/>
            </a:xfrm>
            <a:prstGeom prst="rect">
              <a:avLst/>
            </a:prstGeom>
            <a:noFill/>
            <a:ln>
              <a:noFill/>
            </a:ln>
          </p:spPr>
          <p:txBody>
            <a:bodyPr spcFirstLastPara="1" wrap="square" lIns="121900" tIns="121900" rIns="121900" bIns="121900" anchor="t" anchorCtr="0">
              <a:noAutofit/>
            </a:bodyPr>
            <a:lstStyle/>
            <a:p>
              <a:pPr algn="ctr" defTabSz="1219170">
                <a:lnSpc>
                  <a:spcPct val="114000"/>
                </a:lnSpc>
                <a:spcAft>
                  <a:spcPts val="1200"/>
                </a:spcAft>
                <a:buClr>
                  <a:srgbClr val="000000"/>
                </a:buClr>
                <a:buSzPts val="1200"/>
              </a:pPr>
              <a:r>
                <a:rPr lang="en-AU" sz="1600" kern="0" dirty="0">
                  <a:solidFill>
                    <a:srgbClr val="000000"/>
                  </a:solidFill>
                  <a:ea typeface="Montserrat"/>
                  <a:cs typeface="Arial" panose="020B0604020202020204" pitchFamily="34" charset="0"/>
                  <a:sym typeface="Montserrat"/>
                </a:rPr>
                <a:t>All </a:t>
              </a:r>
              <a:endParaRPr sz="1600" kern="0" dirty="0">
                <a:solidFill>
                  <a:srgbClr val="000000"/>
                </a:solidFill>
                <a:ea typeface="Montserrat"/>
                <a:cs typeface="Arial" panose="020B0604020202020204" pitchFamily="34" charset="0"/>
                <a:sym typeface="Montserrat"/>
              </a:endParaRPr>
            </a:p>
          </p:txBody>
        </p:sp>
      </p:grpSp>
      <p:sp>
        <p:nvSpPr>
          <p:cNvPr id="2" name="Slide Number Placeholder 1">
            <a:extLst>
              <a:ext uri="{FF2B5EF4-FFF2-40B4-BE49-F238E27FC236}">
                <a16:creationId xmlns:a16="http://schemas.microsoft.com/office/drawing/2014/main" id="{3A1672E6-21C7-5050-7ACB-0E6B2B6E523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8</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92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E959C-C352-344D-2DCA-EA11CF7958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10E7C4-87C0-14D1-C26C-0F5BC8C38ECF}"/>
              </a:ext>
            </a:extLst>
          </p:cNvPr>
          <p:cNvSpPr>
            <a:spLocks noGrp="1"/>
          </p:cNvSpPr>
          <p:nvPr>
            <p:ph type="title"/>
          </p:nvPr>
        </p:nvSpPr>
        <p:spPr/>
        <p:txBody>
          <a:bodyPr/>
          <a:lstStyle/>
          <a:p>
            <a:r>
              <a:rPr lang="en-AU" dirty="0"/>
              <a:t>References (1)</a:t>
            </a:r>
          </a:p>
        </p:txBody>
      </p:sp>
      <p:sp>
        <p:nvSpPr>
          <p:cNvPr id="6" name="TextBox 5">
            <a:extLst>
              <a:ext uri="{FF2B5EF4-FFF2-40B4-BE49-F238E27FC236}">
                <a16:creationId xmlns:a16="http://schemas.microsoft.com/office/drawing/2014/main" id="{6C244D8D-1A10-145A-4B34-22713CDEA585}"/>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t>
            </a:r>
          </a:p>
        </p:txBody>
      </p:sp>
      <p:sp>
        <p:nvSpPr>
          <p:cNvPr id="4" name="Content Placeholder 3">
            <a:extLst>
              <a:ext uri="{FF2B5EF4-FFF2-40B4-BE49-F238E27FC236}">
                <a16:creationId xmlns:a16="http://schemas.microsoft.com/office/drawing/2014/main" id="{B1D7913E-0E15-5FB4-3348-FFF816EDB58F}"/>
              </a:ext>
            </a:extLst>
          </p:cNvPr>
          <p:cNvSpPr>
            <a:spLocks noGrp="1"/>
          </p:cNvSpPr>
          <p:nvPr>
            <p:ph idx="1"/>
          </p:nvPr>
        </p:nvSpPr>
        <p:spPr>
          <a:xfrm>
            <a:off x="360000" y="3510410"/>
            <a:ext cx="11484000" cy="2845940"/>
          </a:xfrm>
        </p:spPr>
        <p:txBody>
          <a:bodyPr vert="horz" lIns="0" tIns="0" rIns="0" bIns="0" rtlCol="0" anchor="t">
            <a:noAutofit/>
          </a:bodyPr>
          <a:lstStyle/>
          <a:p>
            <a:r>
              <a:rPr lang="en-AU" dirty="0">
                <a:latin typeface="+mn-lt"/>
              </a:rPr>
              <a:t>Modern History 11–12 © Syllabus NSW Education Standards Authority (NESA) for and on behalf of the Crown in right of the State of New South Wales, 2024.</a:t>
            </a:r>
          </a:p>
          <a:p>
            <a:r>
              <a:rPr lang="en-AU" dirty="0">
                <a:latin typeface="+mn-lt"/>
              </a:rPr>
              <a:t>I</a:t>
            </a:r>
            <a:r>
              <a:rPr lang="en-AU" dirty="0">
                <a:effectLst/>
                <a:latin typeface="+mn-lt"/>
                <a:ea typeface="Calibri" panose="020F0502020204030204" pitchFamily="34" charset="0"/>
              </a:rPr>
              <a:t>AITSL (Australian Institute for Teaching and School Leadership Limited) (n.d.) </a:t>
            </a:r>
            <a:r>
              <a:rPr lang="en-AU" u="sng" dirty="0">
                <a:solidFill>
                  <a:srgbClr val="2F5496"/>
                </a:solidFill>
                <a:effectLst/>
                <a:latin typeface="+mn-lt"/>
                <a:ea typeface="Calibri" panose="020F0502020204030204" pitchFamily="34" charset="0"/>
                <a:hlinkClick r:id="rId5"/>
              </a:rPr>
              <a:t>Learning intentions and success criteria [PDF 251 KB]</a:t>
            </a:r>
            <a:r>
              <a:rPr lang="en-AU" dirty="0">
                <a:effectLst/>
                <a:latin typeface="+mn-lt"/>
                <a:ea typeface="Calibri" panose="020F0502020204030204" pitchFamily="34" charset="0"/>
              </a:rPr>
              <a:t>, AITSL, accessed 20 September 2024.</a:t>
            </a:r>
          </a:p>
          <a:p>
            <a:r>
              <a:rPr lang="en-AU" dirty="0">
                <a:effectLst/>
                <a:latin typeface="+mn-lt"/>
                <a:ea typeface="Calibri" panose="020F0502020204030204" pitchFamily="34" charset="0"/>
              </a:rPr>
              <a:t>AITSL (2017) ‘</a:t>
            </a:r>
            <a:r>
              <a:rPr lang="en-AU" u="sng" dirty="0">
                <a:solidFill>
                  <a:srgbClr val="2F5496"/>
                </a:solidFill>
                <a:effectLst/>
                <a:latin typeface="+mn-lt"/>
                <a:ea typeface="Calibri" panose="020F0502020204030204" pitchFamily="34" charset="0"/>
                <a:hlinkClick r:id="rId6"/>
              </a:rPr>
              <a:t>Feedback Factsheet</a:t>
            </a:r>
            <a:r>
              <a:rPr lang="en-AU" dirty="0">
                <a:effectLst/>
                <a:latin typeface="+mn-lt"/>
                <a:ea typeface="Calibri" panose="020F0502020204030204" pitchFamily="34" charset="0"/>
              </a:rPr>
              <a:t>’, AITSL, accessed 20 September 2024.</a:t>
            </a:r>
          </a:p>
          <a:p>
            <a:r>
              <a:rPr lang="en-AU" dirty="0">
                <a:effectLst/>
                <a:latin typeface="+mn-lt"/>
                <a:ea typeface="Calibri"/>
                <a:cs typeface="Arial"/>
              </a:rPr>
              <a:t>CESE (Centre for Education Statistics and Evaluation) (2020a) </a:t>
            </a:r>
            <a:r>
              <a:rPr lang="en-AU" i="1" u="sng" dirty="0">
                <a:solidFill>
                  <a:srgbClr val="2F5496"/>
                </a:solidFill>
                <a:effectLst/>
                <a:latin typeface="+mn-lt"/>
                <a:ea typeface="Calibri"/>
                <a:cs typeface="Arial"/>
                <a:hlinkClick r:id="rId7" tooltip="https://education.nsw.gov.au/about-us/educational-data/cese/publications/research-reports/what-works-best-2020-update"/>
              </a:rPr>
              <a:t>What works best: 2020 update</a:t>
            </a:r>
            <a:r>
              <a:rPr lang="en-AU" dirty="0">
                <a:effectLst/>
                <a:latin typeface="+mn-lt"/>
                <a:ea typeface="Calibri"/>
                <a:cs typeface="Arial"/>
              </a:rPr>
              <a:t>, NSW Department of Education, accessed 20 September 2024.</a:t>
            </a:r>
          </a:p>
          <a:p>
            <a:r>
              <a:rPr lang="en-AU" dirty="0">
                <a:effectLst/>
                <a:latin typeface="+mn-lt"/>
                <a:ea typeface="Calibri" panose="020F0502020204030204" pitchFamily="34" charset="0"/>
              </a:rPr>
              <a:t>CESE (2020b) </a:t>
            </a:r>
            <a:r>
              <a:rPr lang="en-AU" i="1" u="sng" dirty="0">
                <a:solidFill>
                  <a:srgbClr val="2F5496"/>
                </a:solidFill>
                <a:effectLst/>
                <a:latin typeface="+mn-lt"/>
                <a:ea typeface="Calibri" panose="020F0502020204030204" pitchFamily="34" charset="0"/>
                <a:hlinkClick r:id="rId8" tooltip="https://education.nsw.gov.au/about-us/educational-data/cese/publications/practical-guides-for-educators-/what-works-best-in-practice"/>
              </a:rPr>
              <a:t>What works best in practice</a:t>
            </a:r>
            <a:r>
              <a:rPr lang="en-AU" dirty="0">
                <a:effectLst/>
                <a:latin typeface="+mn-lt"/>
                <a:ea typeface="Calibri" panose="020F0502020204030204" pitchFamily="34" charset="0"/>
              </a:rPr>
              <a:t>, NSW Department of Education, accessed 20 September 2024.</a:t>
            </a:r>
          </a:p>
          <a:p>
            <a:r>
              <a:rPr lang="en-AU" dirty="0">
                <a:effectLst/>
                <a:latin typeface="+mn-lt"/>
                <a:ea typeface="Calibri"/>
                <a:cs typeface="Arial"/>
              </a:rPr>
              <a:t>Cohrs P (2006) </a:t>
            </a:r>
            <a:r>
              <a:rPr lang="en-AU" i="1" dirty="0">
                <a:effectLst/>
                <a:latin typeface="+mn-lt"/>
                <a:ea typeface="Calibri"/>
                <a:cs typeface="Arial"/>
              </a:rPr>
              <a:t>The Unfinished Peace After World War I: America, Britain and the Stabilisation of Europe</a:t>
            </a:r>
            <a:r>
              <a:rPr lang="en-AU" dirty="0">
                <a:effectLst/>
                <a:latin typeface="+mn-lt"/>
                <a:ea typeface="Calibri"/>
                <a:cs typeface="Arial"/>
              </a:rPr>
              <a:t>, 1919-1932, 1</a:t>
            </a:r>
            <a:r>
              <a:rPr lang="en-AU" baseline="30000" dirty="0">
                <a:effectLst/>
                <a:latin typeface="+mn-lt"/>
                <a:ea typeface="Calibri"/>
                <a:cs typeface="Arial"/>
              </a:rPr>
              <a:t>st</a:t>
            </a:r>
            <a:r>
              <a:rPr lang="en-AU" dirty="0">
                <a:effectLst/>
                <a:latin typeface="+mn-lt"/>
                <a:ea typeface="Calibri"/>
                <a:cs typeface="Arial"/>
              </a:rPr>
              <a:t> </a:t>
            </a:r>
            <a:r>
              <a:rPr lang="en-AU" dirty="0" err="1">
                <a:effectLst/>
                <a:latin typeface="+mn-lt"/>
                <a:ea typeface="Calibri"/>
                <a:cs typeface="Arial"/>
              </a:rPr>
              <a:t>edn</a:t>
            </a:r>
            <a:r>
              <a:rPr lang="en-AU" dirty="0">
                <a:effectLst/>
                <a:latin typeface="+mn-lt"/>
                <a:ea typeface="Calibri"/>
                <a:cs typeface="Arial"/>
              </a:rPr>
              <a:t>, Cambridge University Press, Cambridge.</a:t>
            </a:r>
          </a:p>
        </p:txBody>
      </p:sp>
      <p:sp>
        <p:nvSpPr>
          <p:cNvPr id="2" name="Slide Number Placeholder 1">
            <a:extLst>
              <a:ext uri="{FF2B5EF4-FFF2-40B4-BE49-F238E27FC236}">
                <a16:creationId xmlns:a16="http://schemas.microsoft.com/office/drawing/2014/main" id="{1546F6B4-5CCF-C0D7-0FD4-5DEA9AEF3FF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70767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SL student template 2025" id="{970D8748-EEF6-43B9-9857-2488C1CC9476}" vid="{E91EF28A-0CB2-40DB-81A3-D9C4FA146C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SharedWithUsers xmlns="094ce8ca-8c20-4eb0-bb23-b47a1c76b753">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2F4756-1552-43FD-BC29-CCF11154D241}">
  <ds:schemaRefs>
    <ds:schemaRef ds:uri="http://purl.org/dc/dcmitype/"/>
    <ds:schemaRef ds:uri="http://www.w3.org/XML/1998/namespace"/>
    <ds:schemaRef ds:uri="http://schemas.openxmlformats.org/package/2006/metadata/core-properties"/>
    <ds:schemaRef ds:uri="98740c54-966f-451d-a76c-e38eb7fddd55"/>
    <ds:schemaRef ds:uri="094ce8ca-8c20-4eb0-bb23-b47a1c76b753"/>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6C67C90-5875-4452-BFA4-F602C361A4F4}">
  <ds:schemaRefs>
    <ds:schemaRef ds:uri="http://schemas.microsoft.com/sharepoint/v3/contenttype/forms"/>
  </ds:schemaRefs>
</ds:datastoreItem>
</file>

<file path=customXml/itemProps3.xml><?xml version="1.0" encoding="utf-8"?>
<ds:datastoreItem xmlns:ds="http://schemas.openxmlformats.org/officeDocument/2006/customXml" ds:itemID="{A55312F0-1AFC-4663-ACC4-5A05C767D4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Secondary classroom slide deck template 2025</Template>
  <TotalTime>133</TotalTime>
  <Words>1463</Words>
  <Application>Microsoft Office PowerPoint</Application>
  <PresentationFormat>Widescreen</PresentationFormat>
  <Paragraphs>139</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Public Sans</vt:lpstr>
      <vt:lpstr>Montserrat</vt:lpstr>
      <vt:lpstr>Arial</vt:lpstr>
      <vt:lpstr>Calibri</vt:lpstr>
      <vt:lpstr>Times New Roman</vt:lpstr>
      <vt:lpstr>Public Sans Light</vt:lpstr>
      <vt:lpstr>NSWG Corporate</vt:lpstr>
      <vt:lpstr>Instructions for use</vt:lpstr>
      <vt:lpstr>Core study – Democracy and dictatorship 1919 – 1939</vt:lpstr>
      <vt:lpstr>Unit 4 – Source analysis</vt:lpstr>
      <vt:lpstr>Learning intentions and success criteria</vt:lpstr>
      <vt:lpstr>Double Venn diagram – corroborating sources</vt:lpstr>
      <vt:lpstr>Triple Venn diagram – corroborating sources</vt:lpstr>
      <vt:lpstr>Triple Venn diagram – corroborating sources (example)</vt:lpstr>
      <vt:lpstr>Quadruple Venn diagram – corroborating sources</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Democracy and dictatorship – slide deck – Modern history Year 12</dc:title>
  <dc:creator>NSW Department of Education</dc:creator>
  <dcterms:created xsi:type="dcterms:W3CDTF">2025-03-27T04:45:16Z</dcterms:created>
  <dcterms:modified xsi:type="dcterms:W3CDTF">2025-06-11T00:47:15Z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2025-03-27T04:45:59Z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d58c910a-cdb8-4ad3-ba48-fbda87f9fbea</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