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8"/>
  </p:notesMasterIdLst>
  <p:handoutMasterIdLst>
    <p:handoutMasterId r:id="rId19"/>
  </p:handoutMasterIdLst>
  <p:sldIdLst>
    <p:sldId id="26381" r:id="rId2"/>
    <p:sldId id="26505" r:id="rId3"/>
    <p:sldId id="26528" r:id="rId4"/>
    <p:sldId id="289" r:id="rId5"/>
    <p:sldId id="26535" r:id="rId6"/>
    <p:sldId id="26517" r:id="rId7"/>
    <p:sldId id="26532" r:id="rId8"/>
    <p:sldId id="26544" r:id="rId9"/>
    <p:sldId id="26543" r:id="rId10"/>
    <p:sldId id="26545" r:id="rId11"/>
    <p:sldId id="26546" r:id="rId12"/>
    <p:sldId id="26537" r:id="rId13"/>
    <p:sldId id="26538" r:id="rId14"/>
    <p:sldId id="26539" r:id="rId15"/>
    <p:sldId id="360" r:id="rId16"/>
    <p:sldId id="361" r:id="rId17"/>
  </p:sldIdLst>
  <p:sldSz cx="12192000" cy="6858000"/>
  <p:notesSz cx="6858000" cy="9144000"/>
  <p:embeddedFontLs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Slide templates" id="{D5A8010D-981F-43AA-A0D6-182EC53CAA84}">
          <p14:sldIdLst>
            <p14:sldId id="26505"/>
            <p14:sldId id="26528"/>
            <p14:sldId id="289"/>
            <p14:sldId id="26535"/>
            <p14:sldId id="26517"/>
            <p14:sldId id="26532"/>
            <p14:sldId id="26544"/>
            <p14:sldId id="26543"/>
            <p14:sldId id="26545"/>
            <p14:sldId id="26546"/>
            <p14:sldId id="26537"/>
            <p14:sldId id="26538"/>
            <p14:sldId id="26539"/>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B51458"/>
    <a:srgbClr val="00ACC2"/>
    <a:srgbClr val="64BB47"/>
    <a:srgbClr val="E5F7FC"/>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5421" autoAdjust="0"/>
  </p:normalViewPr>
  <p:slideViewPr>
    <p:cSldViewPr snapToGrid="0">
      <p:cViewPr varScale="1">
        <p:scale>
          <a:sx n="69" d="100"/>
          <a:sy n="69" d="100"/>
        </p:scale>
        <p:origin x="1308" y="44"/>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17/09/2025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4D2B9-27FC-9B14-7452-DB1DC2BFF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14F5B-86B7-73EA-27A2-59B6A2C12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919C6-5127-8E03-CEC5-1E7CBE6CA82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has animations. View in slideshow mode to see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is designed for teacher think aloud to model source analysis. This can be adapted to the class co-identifying features in the source as part of the gradual release of responsibility.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Example think aloud: ‘Looking now at Source 2. I can see two rows of soldiers facing each other. </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Each side has 4 soldiers in battle clothing, 2 are Persian and 2 are Median. I know this from the style of dress they are wearing. I can see some soldiers are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holding spears with a rounded bottom, which they have resting on their foot. I also notice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some, but not all, soldiers are holding shields. At the top of the relief, I can see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2 sphinxes with the body of a lion, wings of an eagle, ears and tail of a bull and head of a man. Between the 2 sphinxes is a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winged sun.’</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Students can take notes in Resource 16 (see the Teaching support resource).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The next slide provides interpretations for each element identified on this slide.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If students have prior knowledge of Persian iconography, ask students to suggest interpretations before moving to the next slide. See the sample program for details on recommended prior learning.</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E8C066BF-10E2-E1C0-BCE3-D235421EDEEB}"/>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98217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B3987-77AF-D9D8-4D53-226517A7D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E0443-6EDA-9AE0-CE91-2850D3983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70934-9C19-79EE-A023-C40FF3246BA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has animations. View in slideshow mode to see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is designed for teacher think aloud to model source analysis.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Example think aloud: ‘Now I’ve identified the features of this relief, I’m going to interpret what they mean. First, the soldiers depicted are </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ready for battle. This is different to other reliefs at Persepolis, where soldiers are dressed in regular clothing. This makes it a unique relief and may have been to promote the strength of the military to visitors to Persepolis.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The weapons and shields match descriptions of an elite regiment of the Persian army called the Immortals. They are also sometimes referred to as apple bearers because of the rounded shape at the bottom of their spears. The sphinxes at the top of the relieve are an important symbol in Persian iconography.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600" dirty="0"/>
              <a:t>The lion’s body represents power, the eagle’s wings freedom, the bull represents strength and the human head intelligence. The </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600" dirty="0"/>
              <a:t>winged sun is similar to the iconographic symbol called the Faravahar. This symbol had religious significance and was often used to promote the divine power of the king and the Persian Empire. All the elements of this relief symbolise the power and might of the Persian Empire.’</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Students can take notes in Resource 16 (see the Teaching support resource).</a:t>
            </a:r>
          </a:p>
          <a:p>
            <a:endParaRPr lang="en-AU" dirty="0"/>
          </a:p>
        </p:txBody>
      </p:sp>
      <p:sp>
        <p:nvSpPr>
          <p:cNvPr id="4" name="Slide Number Placeholder 3">
            <a:extLst>
              <a:ext uri="{FF2B5EF4-FFF2-40B4-BE49-F238E27FC236}">
                <a16:creationId xmlns:a16="http://schemas.microsoft.com/office/drawing/2014/main" id="{CB87865C-D9D8-C41A-20CA-454D5071824E}"/>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000730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83E8-B11A-F728-97EF-7A4691719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3725B-915A-AA15-BC4B-87D93D199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3B9FF-9A44-4FC2-E426-D289225CC50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is designed for teacher exposition to model drawing conclusions. Teachers show how the interpretations on the previous slides have been brought together to make reasoned claims.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Explain this is an interpretation of the source, students may find other interpretations or develop their own.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Refer back to slides 6, 8 and 9 when discussing the conclusions to demonstrate how these points relate to the information presented on those slides.</a:t>
            </a:r>
          </a:p>
          <a:p>
            <a:pPr marL="285750" indent="-285750">
              <a:buFont typeface="Arial" panose="020B0604020202020204" pitchFamily="34" charset="0"/>
              <a:buChar char="•"/>
            </a:pPr>
            <a:endParaRPr lang="en-AU" b="1" dirty="0">
              <a:cs typeface="Calibri"/>
            </a:endParaRPr>
          </a:p>
        </p:txBody>
      </p:sp>
      <p:sp>
        <p:nvSpPr>
          <p:cNvPr id="4" name="Slide Number Placeholder 3">
            <a:extLst>
              <a:ext uri="{FF2B5EF4-FFF2-40B4-BE49-F238E27FC236}">
                <a16:creationId xmlns:a16="http://schemas.microsoft.com/office/drawing/2014/main" id="{66D269D6-9630-A0EA-46E8-FF7BA1245898}"/>
              </a:ext>
            </a:extLst>
          </p:cNvPr>
          <p:cNvSpPr>
            <a:spLocks noGrp="1"/>
          </p:cNvSpPr>
          <p:nvPr>
            <p:ph type="sldNum" sz="quarter" idx="5"/>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221322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2A92A-E391-5077-A467-2A4DA47FC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F9CF0-48DE-555C-372D-731620FFD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1B215-254B-FE50-48BD-2C6C021ADD8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is designed for teacher exposition to model drawing conclusions. Teachers show how the interpretations on the previous slides have been brought together to make reasoned claims.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Explain this is an interpretation of the source, students may find other interpretations or develop their own.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Refer back to slides 7, 10 and 11 when discussing the conclusions to demonstrate how these points relate to the information presented on those slides.</a:t>
            </a:r>
          </a:p>
          <a:p>
            <a:endParaRPr lang="en-AU" b="1" dirty="0">
              <a:cs typeface="Calibri"/>
            </a:endParaRPr>
          </a:p>
        </p:txBody>
      </p:sp>
      <p:sp>
        <p:nvSpPr>
          <p:cNvPr id="4" name="Slide Number Placeholder 3">
            <a:extLst>
              <a:ext uri="{FF2B5EF4-FFF2-40B4-BE49-F238E27FC236}">
                <a16:creationId xmlns:a16="http://schemas.microsoft.com/office/drawing/2014/main" id="{CDAB87CE-886B-554C-1FEC-FEB8B7EF2624}"/>
              </a:ext>
            </a:extLst>
          </p:cNvPr>
          <p:cNvSpPr>
            <a:spLocks noGrp="1"/>
          </p:cNvSpPr>
          <p:nvPr>
            <p:ph type="sldNum" sz="quarter" idx="5"/>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2702359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10609-320E-5443-7B10-B328E5DF2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97C7D-D361-591B-CD14-1ECF03B2A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1C32F-5157-B6A8-55FD-364D51547A4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is designed for teacher exposition to model drawing conclusions using multiple sources.</a:t>
            </a:r>
          </a:p>
          <a:p>
            <a:pPr marL="285750" indent="-285750" rtl="0">
              <a:buFont typeface="Arial" panose="020B0604020202020204" pitchFamily="34" charset="0"/>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Example teacher think aloud: ‘</a:t>
            </a:r>
            <a:r>
              <a:rPr lang="en-AU" sz="1600" b="0" i="0" kern="1200" dirty="0">
                <a:solidFill>
                  <a:schemeClr val="tx1"/>
                </a:solidFill>
                <a:effectLst/>
                <a:latin typeface="Arial" panose="020B0604020202020204" pitchFamily="34" charset="0"/>
                <a:ea typeface="+mn-ea"/>
                <a:cs typeface="Arial" panose="020B0604020202020204" pitchFamily="34" charset="0"/>
              </a:rPr>
              <a:t>Let’s look closely at the conclusions presented in this paragraph, unpacking its key features step-by-step. First, the paragraph starts with a topic statement identifying the focus of the paragraph is a conclusion that Source 1 was removed and replaced by Source 2. This is important because changes in art or iconography can tell us about shifts in political or social circumstances. Next, the paragraph briefly describes the 2 sources, with Source 1 depicting a peaceful scene while Source 2 is a display of military power. This contrast between peace and military force is key to understanding the message being communicated. Then, the paragraph interprets the significance of this change. It suggests that the replacement of the peaceful image with a military one indicates the Persian Empire was feeling threatened at the time. This is a reasoned inference based on the evidence. Finally, the paragraph explains the intended purpose of this iconographic change: to remind representatives from subject states of two things: the protection offered by the Persian military and the consequences of rebellion.’</a:t>
            </a:r>
          </a:p>
          <a:p>
            <a:pPr marL="285750" indent="-285750" rtl="0">
              <a:buFont typeface="Arial" panose="020B0604020202020204" pitchFamily="34" charset="0"/>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Use thumbs up, thumbs down for students to demonstrate if:</a:t>
            </a:r>
          </a:p>
          <a:p>
            <a:pPr marL="895335" lvl="1" indent="-285750" rtl="0">
              <a:buFont typeface="Arial" panose="020B0604020202020204" pitchFamily="34" charset="0"/>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the conclusions drawn are clearly communicated</a:t>
            </a:r>
          </a:p>
          <a:p>
            <a:pPr marL="895335" lvl="1" indent="-285750" rtl="0">
              <a:buFont typeface="Arial" panose="020B0604020202020204" pitchFamily="34" charset="0"/>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the conclusions are based on evidence from the sources</a:t>
            </a:r>
          </a:p>
          <a:p>
            <a:pPr marL="895335" lvl="1" indent="-285750" rtl="0">
              <a:buFont typeface="Arial" panose="020B0604020202020204" pitchFamily="34" charset="0"/>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they agree with the interpretation.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Provide opportunity for students to share their interpretations of the sources.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These slides can be used to guide modelling additional sources in Resource 16.</a:t>
            </a:r>
          </a:p>
          <a:p>
            <a:endParaRPr lang="en-AU" b="1" dirty="0">
              <a:cs typeface="Calibri"/>
            </a:endParaRPr>
          </a:p>
        </p:txBody>
      </p:sp>
      <p:sp>
        <p:nvSpPr>
          <p:cNvPr id="4" name="Slide Number Placeholder 3">
            <a:extLst>
              <a:ext uri="{FF2B5EF4-FFF2-40B4-BE49-F238E27FC236}">
                <a16:creationId xmlns:a16="http://schemas.microsoft.com/office/drawing/2014/main" id="{3A12A80E-BB0B-6FB6-BD29-E542909D68E3}"/>
              </a:ext>
            </a:extLst>
          </p:cNvPr>
          <p:cNvSpPr>
            <a:spLocks noGrp="1"/>
          </p:cNvSpPr>
          <p:nvPr>
            <p:ph type="sldNum" sz="quarter" idx="5"/>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314306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t>This PowerPoint is designed to support teaching activities aligned to the following syllabus outcomes and content:</a:t>
            </a:r>
          </a:p>
          <a:p>
            <a:pPr marL="895335" lvl="1" indent="-285750">
              <a:buFont typeface="Arial" panose="020B0604020202020204" pitchFamily="34" charset="0"/>
              <a:buChar char="•"/>
            </a:pPr>
            <a:r>
              <a:rPr lang="en-AU" dirty="0"/>
              <a:t>Outcomes:</a:t>
            </a:r>
          </a:p>
          <a:p>
            <a:pPr marL="1504920" marR="0" lvl="2"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kern="1200" dirty="0">
                <a:solidFill>
                  <a:schemeClr val="tx1"/>
                </a:solidFill>
                <a:effectLst/>
                <a:latin typeface="Arial" panose="020B0604020202020204" pitchFamily="34" charset="0"/>
                <a:ea typeface="+mn-ea"/>
                <a:cs typeface="Arial" panose="020B0604020202020204" pitchFamily="34" charset="0"/>
              </a:rPr>
              <a:t>AH-11-05 analyses different types of sources for evidence to support a historical account or argument</a:t>
            </a:r>
          </a:p>
          <a:p>
            <a:pPr marL="1504920" marR="0" lvl="2"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kern="1200" dirty="0">
                <a:solidFill>
                  <a:schemeClr val="tx1"/>
                </a:solidFill>
                <a:effectLst/>
                <a:latin typeface="Arial" panose="020B0604020202020204" pitchFamily="34" charset="0"/>
                <a:ea typeface="+mn-ea"/>
                <a:cs typeface="Arial" panose="020B0604020202020204" pitchFamily="34" charset="0"/>
              </a:rPr>
              <a:t>AH-11-07 communicates historical understanding, applying historical knowledge, terms and concepts</a:t>
            </a:r>
            <a:r>
              <a:rPr lang="en-AU" b="0" dirty="0"/>
              <a:t> </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Content: </a:t>
            </a:r>
            <a:r>
              <a:rPr lang="en-AU" sz="1600" kern="1200" dirty="0">
                <a:solidFill>
                  <a:schemeClr val="tx1"/>
                </a:solidFill>
                <a:effectLst/>
                <a:latin typeface="Arial" panose="020B0604020202020204" pitchFamily="34" charset="0"/>
                <a:ea typeface="+mn-ea"/>
                <a:cs typeface="Arial" panose="020B0604020202020204" pitchFamily="34" charset="0"/>
              </a:rPr>
              <a:t>Archaeological sources, such as the Apadana, the Hall of a Hundred Columns (Throne Hall), glazed brick panels and wall reliefs at the site</a:t>
            </a:r>
          </a:p>
          <a:p>
            <a:pPr marL="895335" lvl="1" indent="-285750">
              <a:buFont typeface="Arial" panose="020B0604020202020204" pitchFamily="34" charset="0"/>
              <a:buChar char="•"/>
            </a:pPr>
            <a:r>
              <a:rPr lang="en-AU" dirty="0"/>
              <a:t>Skills: </a:t>
            </a:r>
            <a:r>
              <a:rPr lang="en-AU" sz="1600" kern="1200" dirty="0">
                <a:solidFill>
                  <a:schemeClr val="tx1"/>
                </a:solidFill>
                <a:effectLst/>
                <a:latin typeface="Arial" panose="020B0604020202020204" pitchFamily="34" charset="0"/>
                <a:ea typeface="+mn-ea"/>
                <a:cs typeface="Arial" panose="020B0604020202020204" pitchFamily="34" charset="0"/>
              </a:rPr>
              <a:t>analyse and synthesise evidence from different types of sources to develop reasoned claims.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FEC3C-1C3B-082D-7CF5-5CF6682AB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40ACA-2CB9-C96F-3985-C5012729D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D701A-CED2-D6AF-0185-16A856A76582}"/>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F3E2EFF3-F7D1-580B-2A08-2E124C536829}"/>
              </a:ext>
            </a:extLst>
          </p:cNvPr>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286087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has animations. View in slideshow mode to see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can be used to activate prior learning if students have previously engaged with the Analysing archaeological sources PowerPoint in the Investigation of ancient sites and sources. Use cold calling or choral response to collect the facts before using the animations to show the answers.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D1DF6-B2D7-1460-12FD-307A89D92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8E1A1-FE68-D8DE-697F-BF2A5803A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433D0-4957-7C95-E001-7AFEF4803B7B}"/>
              </a:ext>
            </a:extLst>
          </p:cNvPr>
          <p:cNvSpPr>
            <a:spLocks noGrp="1"/>
          </p:cNvSpPr>
          <p:nvPr>
            <p:ph type="body" idx="1"/>
          </p:nvPr>
        </p:nvSpPr>
        <p:spPr/>
        <p:txBody>
          <a:bodyPr/>
          <a:lstStyle/>
          <a:p>
            <a:r>
              <a:rPr lang="en-AU" b="1" dirty="0"/>
              <a:t>Teacher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has animations. View in slideshow mode to see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can be used to activate prior learning if students have previously engaged with the Analysing archaeological sources PowerPoint in the Investigation of ancient sites and sources.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Use cold calling or choral response for collect the facts before using the animations to show the answers.</a:t>
            </a:r>
          </a:p>
          <a:p>
            <a:endParaRPr lang="en-AU" dirty="0"/>
          </a:p>
        </p:txBody>
      </p:sp>
      <p:sp>
        <p:nvSpPr>
          <p:cNvPr id="4" name="Slide Number Placeholder 3">
            <a:extLst>
              <a:ext uri="{FF2B5EF4-FFF2-40B4-BE49-F238E27FC236}">
                <a16:creationId xmlns:a16="http://schemas.microsoft.com/office/drawing/2014/main" id="{4A9E3488-E5EC-9F5B-03F6-872A09A96DE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75745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D8193-8133-8A29-CD35-5E3266B42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FB765-6385-1689-DFC9-EDA71F668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E0197-BFF2-4A6A-D59F-293ABCC51B71}"/>
              </a:ext>
            </a:extLst>
          </p:cNvPr>
          <p:cNvSpPr>
            <a:spLocks noGrp="1"/>
          </p:cNvSpPr>
          <p:nvPr>
            <p:ph type="body" idx="1"/>
          </p:nvPr>
        </p:nvSpPr>
        <p:spPr/>
        <p:txBody>
          <a:bodyPr/>
          <a:lstStyle/>
          <a:p>
            <a:r>
              <a:rPr lang="en-AU" b="1" dirty="0"/>
              <a:t>Teacher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This slide has animations. View in slideshow mode to see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This slide is designed for teacher think aloud to model source analysis.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Example think aloud: ‘We will be looking at 2 sources. The first, Source 1: Treasury relief is on the screen now. We’ll use these questions to collect the facts for this source. </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Sometimes you won’t be able to do background research, such as in an exam. In that case you would rely on the information provided with the source, what you can see in the source, and what you have learned about the topic to collect the facts. From my background research, I know this is (</a:t>
            </a: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 a large stone relief that is the same size as the central relief in the Apadana eastern stairway. It was (</a:t>
            </a: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 made by the Persians, although the date is uncertain. This is because </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Achaemenid art did not personalise features of the kings, meaning Darius was depicted in the same way as Xerxes and later kings. So while the king in this relief is interpreted as Darius, it could be any of his successors. The relief was found </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 in the Treasury. However, </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relief may have originally been located elsewhere and moved to the Treasury. It was the same design as the reliefs found on the walls, whereas this relief was found as a stone slab not attached to a wall. It was found </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 with a </a:t>
            </a:r>
            <a:r>
              <a:rPr lang="en-AU" sz="1800" kern="1200" dirty="0">
                <a:solidFill>
                  <a:schemeClr val="tx1"/>
                </a:solidFill>
                <a:latin typeface="Arial" panose="020B0604020202020204" pitchFamily="34" charset="0"/>
                <a:ea typeface="+mn-ea"/>
                <a:cs typeface="Arial" panose="020B0604020202020204" pitchFamily="34" charset="0"/>
              </a:rPr>
              <a:t>second similar relief, which may also have been moved from a wall elsewhere at the site. The Treasury also contained the Fortification tablets, several weights and a Greek statue of Penelope.’</a:t>
            </a:r>
            <a:endParaRPr lang="en-AU"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Students can take notes in Resource 16 (see the Teaching support resource).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Additional details about this source can be found on Persepolis, Apadana, East Stairs: </a:t>
            </a:r>
            <a:r>
              <a:rPr lang="en-AU" sz="1600" u="sng" dirty="0">
                <a:solidFill>
                  <a:srgbClr val="2F5496"/>
                </a:solidFill>
                <a:effectLst/>
                <a:latin typeface="Arial" panose="020B0604020202020204" pitchFamily="34" charset="0"/>
                <a:ea typeface="Calibri" panose="020F0502020204030204" pitchFamily="34" charset="0"/>
              </a:rPr>
              <a:t>https://www.livius.org/articles/place/persepolis/persepolis-photos/persepolis-apadana-east-stairs/#:~:text=The%20rather%20damaged,southern%20wall).</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Details about the similar relief can also support teacher exposition for this slide: </a:t>
            </a:r>
            <a:r>
              <a:rPr lang="en-AU" sz="1600" u="sng" dirty="0">
                <a:solidFill>
                  <a:srgbClr val="2F5496"/>
                </a:solidFill>
                <a:effectLst/>
                <a:latin typeface="Arial" panose="020B0604020202020204" pitchFamily="34" charset="0"/>
                <a:ea typeface="Calibri" panose="020F0502020204030204" pitchFamily="34" charset="0"/>
              </a:rPr>
              <a:t>https://www.livius.org/articles/place/persepolis/persepolis-photos/persepolis-apadana-north-stairs-central-relief/</a:t>
            </a:r>
            <a:endParaRPr lang="en-AU" sz="2800" dirty="0"/>
          </a:p>
        </p:txBody>
      </p:sp>
      <p:sp>
        <p:nvSpPr>
          <p:cNvPr id="4" name="Slide Number Placeholder 3">
            <a:extLst>
              <a:ext uri="{FF2B5EF4-FFF2-40B4-BE49-F238E27FC236}">
                <a16:creationId xmlns:a16="http://schemas.microsoft.com/office/drawing/2014/main" id="{8195E7E4-4032-3E18-D47E-463F99774210}"/>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64069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08F55-456C-F612-31D3-D756B7710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F7880-5898-5B83-E627-BCC0BAFE2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73B4A-CBB1-1AB4-58C0-AB85BD84F73C}"/>
              </a:ext>
            </a:extLst>
          </p:cNvPr>
          <p:cNvSpPr>
            <a:spLocks noGrp="1"/>
          </p:cNvSpPr>
          <p:nvPr>
            <p:ph type="body" idx="1"/>
          </p:nvPr>
        </p:nvSpPr>
        <p:spPr/>
        <p:txBody>
          <a:bodyPr/>
          <a:lstStyle/>
          <a:p>
            <a:r>
              <a:rPr lang="en-AU" b="1" dirty="0"/>
              <a:t>Teacher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This slide has animations. View in slideshow mode to see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This slide is designed for teacher think aloud to model source analysis. This can be adapted to the class co-constructing responses to the questions where this can be done using the information available for students.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Example think aloud: ‘Now we’ll look at Source 2. This is </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 a large stone relief. It was (</a:t>
            </a: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 made by the Persians, but again the date is unknown. It was found (</a:t>
            </a: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a:t>
            </a:r>
            <a:r>
              <a:rPr lang="en-AU" sz="1800" dirty="0">
                <a:solidFill>
                  <a:schemeClr val="tx1"/>
                </a:solidFill>
              </a:rPr>
              <a:t>n the centre of the Apadana eastern stairway. There are </a:t>
            </a:r>
            <a:r>
              <a:rPr lang="en-AU" sz="1800" kern="1200" dirty="0">
                <a:solidFill>
                  <a:schemeClr val="tx1"/>
                </a:solidFill>
                <a:latin typeface="Arial" panose="020B0604020202020204" pitchFamily="34" charset="0"/>
                <a:ea typeface="+mn-ea"/>
                <a:cs typeface="Arial" panose="020B0604020202020204" pitchFamily="34" charset="0"/>
              </a:rPr>
              <a:t>reliefs on either side. On the right is the northern relief containing images of Persian dignitaries and inscriptions in 3 languages. To the left is the southern relief which depicts dignitaries from all nations of the Persian Empire.</a:t>
            </a:r>
            <a:r>
              <a:rPr lang="en-AU" sz="1800" dirty="0">
                <a:solidFill>
                  <a:schemeClr val="tx1"/>
                </a:solidFill>
              </a:rPr>
              <a:t> </a:t>
            </a: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I</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 is theorised Source 1 was the original relief on the eastern stairway. This theory is because Source 1 and Source 2 are identical in size, and the northern and southern reliefs relate to the scene depicted in Source 1.‘</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Students can take notes in Resource 16 (see the Teaching support resource).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Additional details about this source can be found on </a:t>
            </a:r>
            <a:r>
              <a:rPr lang="en-AU" sz="3200" kern="100" dirty="0">
                <a:effectLst/>
                <a:latin typeface="Calibri" panose="020F0502020204030204" pitchFamily="34" charset="0"/>
                <a:ea typeface="Calibri" panose="020F0502020204030204" pitchFamily="34" charset="0"/>
                <a:cs typeface="Times New Roman" panose="02020603050405020304" pitchFamily="18" charset="0"/>
              </a:rPr>
              <a:t>Persepolis, Apadana, East Stairs: </a:t>
            </a:r>
            <a:r>
              <a:rPr lang="en-AU" sz="2800" u="sng" dirty="0">
                <a:solidFill>
                  <a:srgbClr val="2F5496"/>
                </a:solidFill>
                <a:effectLst/>
                <a:latin typeface="Arial" panose="020B0604020202020204" pitchFamily="34" charset="0"/>
                <a:ea typeface="Calibri" panose="020F0502020204030204" pitchFamily="34" charset="0"/>
              </a:rPr>
              <a:t>https://www.livius.org/articles/place/persepolis/persepolis-photos/persepolis-apadana-east-stairs/#:~:text=The%20rather%20damaged,southern%20wall).</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ED74347-2787-21C9-4363-7E39FEE2AA14}"/>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62503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E45A-7D1B-D710-77FD-E367C290D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4A97F-A4B3-D7F5-AB03-B0FF9BB88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039C2-F34C-A579-6C03-BF78374B9F4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has animations. View in slideshow mode to see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is designed for teacher think aloud to model source analysis.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Example think aloud: ‘Now we have some facts about the sources, we can start interpreting them. First, we consider what we see in the source. I can see </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a person in the centre of the relief sitting on what appears to be a throne. </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Their feet are on a small stool rather than on the ground. This person is depicted larger than everyone else in the relief, except for </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this person, who is close to the same size.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Both these people are depicted holding lotus flowers. Looking at other parts of the relief, I notice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this person has their hand touching their lips. I also notice there are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2 incense burners in front of the elevated figure.’</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Students can take notes in Resource 16 (see the Teaching support resource).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The next slide provides interpretations for each element identified on this slide.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If students have prior knowledge of Persian iconography, ask students to suggest interpretations before moving to the next slide. See the sample program for details on recommended prior learning.</a:t>
            </a:r>
          </a:p>
          <a:p>
            <a:endParaRPr lang="en-AU" dirty="0"/>
          </a:p>
        </p:txBody>
      </p:sp>
      <p:sp>
        <p:nvSpPr>
          <p:cNvPr id="4" name="Slide Number Placeholder 3">
            <a:extLst>
              <a:ext uri="{FF2B5EF4-FFF2-40B4-BE49-F238E27FC236}">
                <a16:creationId xmlns:a16="http://schemas.microsoft.com/office/drawing/2014/main" id="{9334EE51-9417-A8B7-1D19-DBEFC964DF57}"/>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50736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39236-5978-1CFF-BB4E-342405A2D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7E842-BC6A-8A0F-40CC-B2F52A68F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73E8A-FC00-5A0A-DBA4-DD3719A8321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has animations. View in slideshow mode to see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This slide is designed for teacher think aloud to model source analysis.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Example think aloud: ‘We’ve identified some key features in the source, but what could they mean? Based on the imagery in the relief and my knowledge of Persian iconography, I interpret that this central figure </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is the king, possibly Darius I, receiving dignitaries. His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feet not touching the ground is a symbol of his elite status. The person behind the throne is the only one in a similar size to the king because he is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the king’s successor. If this depicts Darius I, then this figure is likely Xerxes I. Height has been used to represent status, making the king and his successor the largest and central elements in the relief. Their power and regal status is further symbolised by the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lotus flowers. In Persian iconography these symbolise eternity, providing a sacred and powerful quality to the person holding them. The person with their hand to their lips is doing so to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pay respect to the king. The incense burners may have been placed between the king and the dignitaries he is receiving to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Click for animation</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purify the air for the king. They also may have been of religious significance. It is important to remember these are my interpretations of the source. Others may interpret it differently. This is why it is important when analysing an archaeological source to identify the specific features of the source and include these in your explanation of your analysis to support your interpretations.’</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Students can take notes in Resource 16 (see the Teaching support resource).</a:t>
            </a:r>
          </a:p>
          <a:p>
            <a:endParaRPr lang="en-AU" dirty="0"/>
          </a:p>
        </p:txBody>
      </p:sp>
      <p:sp>
        <p:nvSpPr>
          <p:cNvPr id="4" name="Slide Number Placeholder 3">
            <a:extLst>
              <a:ext uri="{FF2B5EF4-FFF2-40B4-BE49-F238E27FC236}">
                <a16:creationId xmlns:a16="http://schemas.microsoft.com/office/drawing/2014/main" id="{2E714BB9-F813-A284-85B5-5B324B805D28}"/>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895869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creativecommons.org/publicdomain/zero/1.0/deed.en" TargetMode="External"/><Relationship Id="rId5" Type="http://schemas.openxmlformats.org/officeDocument/2006/relationships/hyperlink" Target="https://www.livius.org/contributor/marco-prins/" TargetMode="External"/><Relationship Id="rId4" Type="http://schemas.openxmlformats.org/officeDocument/2006/relationships/hyperlink" Target="https://www.livius.org/pictures/iran/persepolis/persepolis-apadana/persepolis-apadana-east-stairs/persepolis-apadana-east-stairs-central-frieze-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creativecommons.org/publicdomain/zero/1.0/deed.en" TargetMode="External"/><Relationship Id="rId5" Type="http://schemas.openxmlformats.org/officeDocument/2006/relationships/hyperlink" Target="https://www.livius.org/contributor/marco-prins/" TargetMode="External"/><Relationship Id="rId4" Type="http://schemas.openxmlformats.org/officeDocument/2006/relationships/hyperlink" Target="https://www.livius.org/pictures/iran/persepolis/persepolis-apadana/persepolis-apadana-east-stairs/persepolis-apadana-east-stairs-central-frieze-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www.livius.org/pictures/iran/persepolis/persepolis-apadana/persepolis-apadana-east-stairs/persepolis-apadana-east-stairs-central-frieze-1/"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ommons.wikimedia.org/wiki/File:Persepolis_Relief_11.jpg"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curriculum.nsw.edu.au/learning-areas/hsie/ancient-history-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3.0/deed.en" TargetMode="External"/><Relationship Id="rId5" Type="http://schemas.openxmlformats.org/officeDocument/2006/relationships/hyperlink" Target="https://commons.wikimedia.org/wiki/User:Enzo%5E" TargetMode="External"/><Relationship Id="rId4" Type="http://schemas.openxmlformats.org/officeDocument/2006/relationships/hyperlink" Target="https://commons.wikimedia.org/wiki/File:Persepolis_Relief_11.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7.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creativecommons.org/licenses/by/3.0/deed.en" TargetMode="External"/><Relationship Id="rId5" Type="http://schemas.openxmlformats.org/officeDocument/2006/relationships/hyperlink" Target="https://commons.wikimedia.org/wiki/User:Enzo%5E" TargetMode="External"/><Relationship Id="rId4" Type="http://schemas.openxmlformats.org/officeDocument/2006/relationships/hyperlink" Target="https://commons.wikimedia.org/wiki/File:Persepolis_Relief_11.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creativecommons.org/publicdomain/zero/1.0/deed.en" TargetMode="External"/><Relationship Id="rId5" Type="http://schemas.openxmlformats.org/officeDocument/2006/relationships/hyperlink" Target="https://www.livius.org/contributor/marco-prins/" TargetMode="External"/><Relationship Id="rId4" Type="http://schemas.openxmlformats.org/officeDocument/2006/relationships/hyperlink" Target="https://www.livius.org/pictures/iran/persepolis/persepolis-apadana/persepolis-apadana-east-stairs/persepolis-apadana-east-stairs-central-frieze-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creativecommons.org/licenses/by/3.0/deed.en" TargetMode="External"/><Relationship Id="rId5" Type="http://schemas.openxmlformats.org/officeDocument/2006/relationships/hyperlink" Target="https://commons.wikimedia.org/wiki/User:Enzo%5E" TargetMode="External"/><Relationship Id="rId4" Type="http://schemas.openxmlformats.org/officeDocument/2006/relationships/hyperlink" Target="https://commons.wikimedia.org/wiki/File:Persepolis_Relief_11.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creativecommons.org/licenses/by/3.0/deed.en" TargetMode="External"/><Relationship Id="rId5" Type="http://schemas.openxmlformats.org/officeDocument/2006/relationships/hyperlink" Target="https://commons.wikimedia.org/wiki/User:Enzo%5E" TargetMode="External"/><Relationship Id="rId4" Type="http://schemas.openxmlformats.org/officeDocument/2006/relationships/hyperlink" Target="https://commons.wikimedia.org/wiki/File:Persepolis_Relief_1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Investigating Persepolis – program.</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File &gt; Save as Google Slides.</a:t>
            </a:r>
          </a:p>
          <a:p>
            <a:pPr marL="456565" lvl="1">
              <a:lnSpc>
                <a:spcPct val="150000"/>
              </a:lnSpc>
              <a:spcAft>
                <a:spcPts val="1200"/>
              </a:spcAft>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CA5EA-CB2A-3CFA-9082-26BD293DAC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14ECA7-EF92-0DEB-D5B6-68E74D66B73B}"/>
              </a:ext>
            </a:extLst>
          </p:cNvPr>
          <p:cNvSpPr>
            <a:spLocks noGrp="1"/>
          </p:cNvSpPr>
          <p:nvPr>
            <p:ph type="title"/>
          </p:nvPr>
        </p:nvSpPr>
        <p:spPr>
          <a:xfrm>
            <a:off x="360000" y="360000"/>
            <a:ext cx="11484000" cy="545601"/>
          </a:xfrm>
        </p:spPr>
        <p:txBody>
          <a:bodyPr/>
          <a:lstStyle/>
          <a:p>
            <a:r>
              <a:rPr lang="en-AU" dirty="0">
                <a:latin typeface="+mj-lt"/>
              </a:rPr>
              <a:t>Start interpreting based on the facts (3)</a:t>
            </a:r>
          </a:p>
        </p:txBody>
      </p:sp>
      <p:sp>
        <p:nvSpPr>
          <p:cNvPr id="4" name="Text Placeholder 3">
            <a:extLst>
              <a:ext uri="{FF2B5EF4-FFF2-40B4-BE49-F238E27FC236}">
                <a16:creationId xmlns:a16="http://schemas.microsoft.com/office/drawing/2014/main" id="{44BE87F8-CDB9-001D-A403-4074A86470C6}"/>
              </a:ext>
            </a:extLst>
          </p:cNvPr>
          <p:cNvSpPr>
            <a:spLocks noGrp="1"/>
          </p:cNvSpPr>
          <p:nvPr>
            <p:ph type="body" sz="quarter" idx="18"/>
          </p:nvPr>
        </p:nvSpPr>
        <p:spPr>
          <a:xfrm>
            <a:off x="360000" y="982520"/>
            <a:ext cx="11484000" cy="310015"/>
          </a:xfrm>
        </p:spPr>
        <p:txBody>
          <a:bodyPr/>
          <a:lstStyle/>
          <a:p>
            <a:r>
              <a:rPr lang="en-AU" dirty="0">
                <a:latin typeface="+mj-lt"/>
              </a:rPr>
              <a:t>What do we see in the source?</a:t>
            </a:r>
          </a:p>
        </p:txBody>
      </p:sp>
      <p:sp>
        <p:nvSpPr>
          <p:cNvPr id="7" name="Rectangle 6">
            <a:extLst>
              <a:ext uri="{FF2B5EF4-FFF2-40B4-BE49-F238E27FC236}">
                <a16:creationId xmlns:a16="http://schemas.microsoft.com/office/drawing/2014/main" id="{478A59F1-00C8-778B-51E6-031BBBB1BC2D}"/>
              </a:ext>
              <a:ext uri="{C183D7F6-B498-43B3-948B-1728B52AA6E4}">
                <adec:decorative xmlns:adec="http://schemas.microsoft.com/office/drawing/2017/decorative" val="0"/>
              </a:ext>
            </a:extLst>
          </p:cNvPr>
          <p:cNvSpPr/>
          <p:nvPr/>
        </p:nvSpPr>
        <p:spPr>
          <a:xfrm>
            <a:off x="2794413" y="1673488"/>
            <a:ext cx="6615173" cy="6199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72B"/>
                </a:solidFill>
                <a:effectLst/>
                <a:uLnTx/>
                <a:uFillTx/>
                <a:latin typeface="+mj-lt"/>
                <a:ea typeface="+mn-ea"/>
                <a:cs typeface="+mn-cs"/>
              </a:rPr>
              <a:t>Source 2 – current central relief, Apadana eastern stairway</a:t>
            </a:r>
          </a:p>
        </p:txBody>
      </p:sp>
      <p:pic>
        <p:nvPicPr>
          <p:cNvPr id="8" name="Picture 2" descr="Stone wall with a carving of 2 rows of 4 people facing each other. The people are holding spears and shields.">
            <a:extLst>
              <a:ext uri="{FF2B5EF4-FFF2-40B4-BE49-F238E27FC236}">
                <a16:creationId xmlns:a16="http://schemas.microsoft.com/office/drawing/2014/main" id="{70E82A6B-8185-F461-A4B4-0BAE956B7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413" y="2289661"/>
            <a:ext cx="6603174" cy="3980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2D823B-5175-1615-F3C0-7B3D8A5C52DF}"/>
              </a:ext>
            </a:extLst>
          </p:cNvPr>
          <p:cNvSpPr txBox="1"/>
          <p:nvPr/>
        </p:nvSpPr>
        <p:spPr>
          <a:xfrm>
            <a:off x="2794413" y="6315152"/>
            <a:ext cx="6615173" cy="327185"/>
          </a:xfrm>
          <a:prstGeom prst="rect">
            <a:avLst/>
          </a:prstGeom>
          <a:noFill/>
        </p:spPr>
        <p:txBody>
          <a:bodyPr wrap="square" lIns="0" tIns="0" rIns="0" bIns="0" rtlCol="0">
            <a:noAutofit/>
          </a:bodyPr>
          <a:lstStyle/>
          <a:p>
            <a:r>
              <a:rPr lang="en-US" sz="1000" dirty="0">
                <a:solidFill>
                  <a:srgbClr val="002664"/>
                </a:solidFill>
                <a:cs typeface="Arial" panose="020B0604020202020204" pitchFamily="34" charset="0"/>
              </a:rPr>
              <a:t>Source – adapted from </a:t>
            </a:r>
            <a:r>
              <a:rPr lang="en-US" sz="1000" u="sng" dirty="0">
                <a:solidFill>
                  <a:srgbClr val="001C4A"/>
                </a:solidFill>
                <a:hlinkClick r:id="rId4"/>
              </a:rPr>
              <a:t>Persepolis, Apadana, East Stairs, Central frieze (1)</a:t>
            </a:r>
            <a:r>
              <a:rPr lang="en-US" sz="1000" dirty="0">
                <a:solidFill>
                  <a:srgbClr val="000000"/>
                </a:solidFill>
              </a:rPr>
              <a:t> </a:t>
            </a:r>
            <a:r>
              <a:rPr lang="en-US" sz="1000" dirty="0">
                <a:solidFill>
                  <a:srgbClr val="002664"/>
                </a:solidFill>
                <a:cs typeface="Arial" panose="020B0604020202020204" pitchFamily="34" charset="0"/>
              </a:rPr>
              <a:t>by</a:t>
            </a:r>
            <a:r>
              <a:rPr lang="en-US" sz="1000" dirty="0">
                <a:solidFill>
                  <a:srgbClr val="000000"/>
                </a:solidFill>
              </a:rPr>
              <a:t> </a:t>
            </a:r>
            <a:r>
              <a:rPr lang="en-US" sz="1000" u="sng" dirty="0">
                <a:solidFill>
                  <a:srgbClr val="001C4A"/>
                </a:solidFill>
                <a:hlinkClick r:id="rId5"/>
              </a:rPr>
              <a:t>Marco Prins</a:t>
            </a:r>
            <a:r>
              <a:rPr lang="en-US" sz="1000" dirty="0">
                <a:solidFill>
                  <a:srgbClr val="000000"/>
                </a:solidFill>
              </a:rPr>
              <a:t> </a:t>
            </a:r>
            <a:r>
              <a:rPr lang="en-US" sz="1000" dirty="0">
                <a:solidFill>
                  <a:srgbClr val="002664"/>
                </a:solidFill>
                <a:cs typeface="Arial" panose="020B0604020202020204" pitchFamily="34" charset="0"/>
              </a:rPr>
              <a:t>is licensed under </a:t>
            </a:r>
            <a:r>
              <a:rPr lang="en-US" sz="1000" u="sng" dirty="0">
                <a:solidFill>
                  <a:srgbClr val="001C4A"/>
                </a:solidFill>
                <a:hlinkClick r:id="rId6"/>
              </a:rPr>
              <a:t>CC0 1.0</a:t>
            </a:r>
            <a:r>
              <a:rPr lang="en-US" sz="1000" dirty="0">
                <a:solidFill>
                  <a:srgbClr val="002664"/>
                </a:solidFill>
                <a:cs typeface="Arial" panose="020B0604020202020204" pitchFamily="34" charset="0"/>
              </a:rPr>
              <a:t>. </a:t>
            </a:r>
            <a:endParaRPr lang="en-AU" sz="1000" dirty="0">
              <a:solidFill>
                <a:srgbClr val="002664"/>
              </a:solidFill>
              <a:cs typeface="Arial" panose="020B0604020202020204" pitchFamily="34" charset="0"/>
            </a:endParaRPr>
          </a:p>
        </p:txBody>
      </p:sp>
      <p:sp>
        <p:nvSpPr>
          <p:cNvPr id="32" name="TextBox 31">
            <a:extLst>
              <a:ext uri="{FF2B5EF4-FFF2-40B4-BE49-F238E27FC236}">
                <a16:creationId xmlns:a16="http://schemas.microsoft.com/office/drawing/2014/main" id="{0476D6BD-EAA1-F430-8CE6-E7ACB1F99E87}"/>
              </a:ext>
            </a:extLst>
          </p:cNvPr>
          <p:cNvSpPr txBox="1"/>
          <p:nvPr/>
        </p:nvSpPr>
        <p:spPr>
          <a:xfrm>
            <a:off x="360000" y="1899664"/>
            <a:ext cx="2043651" cy="1437381"/>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400" dirty="0"/>
              <a:t>Sphinx with body of a lion, wings of an eagle, ears and tail of a bull, and head of a man</a:t>
            </a:r>
          </a:p>
        </p:txBody>
      </p:sp>
      <p:sp>
        <p:nvSpPr>
          <p:cNvPr id="36" name="TextBox 35">
            <a:extLst>
              <a:ext uri="{FF2B5EF4-FFF2-40B4-BE49-F238E27FC236}">
                <a16:creationId xmlns:a16="http://schemas.microsoft.com/office/drawing/2014/main" id="{BAE7EBBB-E5AD-2F78-B83F-4A332B73F40D}"/>
              </a:ext>
            </a:extLst>
          </p:cNvPr>
          <p:cNvSpPr txBox="1"/>
          <p:nvPr/>
        </p:nvSpPr>
        <p:spPr>
          <a:xfrm>
            <a:off x="360000" y="3461305"/>
            <a:ext cx="2043651" cy="1745158"/>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400" dirty="0"/>
              <a:t>4 soldiers in battle clothing:</a:t>
            </a:r>
          </a:p>
          <a:p>
            <a:pPr marL="285750" indent="-285750">
              <a:lnSpc>
                <a:spcPct val="150000"/>
              </a:lnSpc>
              <a:spcAft>
                <a:spcPts val="1200"/>
              </a:spcAft>
              <a:buFont typeface="Arial" panose="020B0604020202020204" pitchFamily="34" charset="0"/>
              <a:buChar char="•"/>
            </a:pPr>
            <a:r>
              <a:rPr lang="en-US" sz="1400" dirty="0"/>
              <a:t>2 Persian</a:t>
            </a:r>
          </a:p>
          <a:p>
            <a:pPr marL="285750" indent="-285750">
              <a:lnSpc>
                <a:spcPct val="150000"/>
              </a:lnSpc>
              <a:spcAft>
                <a:spcPts val="1200"/>
              </a:spcAft>
              <a:buFont typeface="Arial" panose="020B0604020202020204" pitchFamily="34" charset="0"/>
              <a:buChar char="•"/>
            </a:pPr>
            <a:r>
              <a:rPr lang="en-US" sz="1400" dirty="0"/>
              <a:t>2 Median</a:t>
            </a:r>
          </a:p>
        </p:txBody>
      </p:sp>
      <p:sp>
        <p:nvSpPr>
          <p:cNvPr id="13" name="TextBox 12">
            <a:extLst>
              <a:ext uri="{FF2B5EF4-FFF2-40B4-BE49-F238E27FC236}">
                <a16:creationId xmlns:a16="http://schemas.microsoft.com/office/drawing/2014/main" id="{C2624F8D-30BF-F865-6671-D00DFDFAFABC}"/>
              </a:ext>
            </a:extLst>
          </p:cNvPr>
          <p:cNvSpPr txBox="1"/>
          <p:nvPr/>
        </p:nvSpPr>
        <p:spPr>
          <a:xfrm>
            <a:off x="360000" y="5330722"/>
            <a:ext cx="2043651" cy="1114216"/>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400" dirty="0"/>
              <a:t>Soldiers holding spears with a rounded bottom resting on their foot</a:t>
            </a:r>
          </a:p>
        </p:txBody>
      </p:sp>
      <p:sp>
        <p:nvSpPr>
          <p:cNvPr id="12" name="TextBox 11">
            <a:extLst>
              <a:ext uri="{FF2B5EF4-FFF2-40B4-BE49-F238E27FC236}">
                <a16:creationId xmlns:a16="http://schemas.microsoft.com/office/drawing/2014/main" id="{4225C9E4-5FE6-1FF3-F534-05FFEB83C1AF}"/>
              </a:ext>
            </a:extLst>
          </p:cNvPr>
          <p:cNvSpPr txBox="1"/>
          <p:nvPr/>
        </p:nvSpPr>
        <p:spPr>
          <a:xfrm>
            <a:off x="9800349" y="1539237"/>
            <a:ext cx="2043651" cy="1205663"/>
          </a:xfrm>
          <a:prstGeom prst="rect">
            <a:avLst/>
          </a:prstGeom>
          <a:noFill/>
          <a:ln w="38100">
            <a:solidFill>
              <a:schemeClr val="tx2"/>
            </a:solidFill>
          </a:ln>
        </p:spPr>
        <p:txBody>
          <a:bodyPr wrap="square" lIns="91440" tIns="91440" rIns="91440" bIns="91440" rtlCol="0" anchor="ctr" anchorCtr="1">
            <a:noAutofit/>
          </a:bodyPr>
          <a:lstStyle/>
          <a:p>
            <a:pPr>
              <a:lnSpc>
                <a:spcPct val="150000"/>
              </a:lnSpc>
              <a:spcAft>
                <a:spcPts val="1200"/>
              </a:spcAft>
            </a:pPr>
            <a:r>
              <a:rPr lang="en-US" sz="1400" dirty="0"/>
              <a:t>Winged sun</a:t>
            </a:r>
          </a:p>
        </p:txBody>
      </p:sp>
      <p:sp>
        <p:nvSpPr>
          <p:cNvPr id="19" name="TextBox 18">
            <a:extLst>
              <a:ext uri="{FF2B5EF4-FFF2-40B4-BE49-F238E27FC236}">
                <a16:creationId xmlns:a16="http://schemas.microsoft.com/office/drawing/2014/main" id="{4E94D28A-5B91-90A0-88BD-696C3DD6BE67}"/>
              </a:ext>
            </a:extLst>
          </p:cNvPr>
          <p:cNvSpPr txBox="1"/>
          <p:nvPr/>
        </p:nvSpPr>
        <p:spPr>
          <a:xfrm>
            <a:off x="9800349" y="2869160"/>
            <a:ext cx="2043651" cy="467885"/>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400" dirty="0"/>
              <a:t>Sphinx</a:t>
            </a:r>
          </a:p>
        </p:txBody>
      </p:sp>
      <p:sp>
        <p:nvSpPr>
          <p:cNvPr id="26" name="TextBox 25">
            <a:extLst>
              <a:ext uri="{FF2B5EF4-FFF2-40B4-BE49-F238E27FC236}">
                <a16:creationId xmlns:a16="http://schemas.microsoft.com/office/drawing/2014/main" id="{1D8111C9-1025-4809-5D97-F0C1C75BF8CD}"/>
              </a:ext>
            </a:extLst>
          </p:cNvPr>
          <p:cNvSpPr txBox="1"/>
          <p:nvPr/>
        </p:nvSpPr>
        <p:spPr>
          <a:xfrm>
            <a:off x="9800349" y="3461305"/>
            <a:ext cx="2043651" cy="1745158"/>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400" dirty="0"/>
              <a:t>4 soldiers in battle clothing:</a:t>
            </a:r>
          </a:p>
          <a:p>
            <a:pPr marL="285750" indent="-285750">
              <a:lnSpc>
                <a:spcPct val="150000"/>
              </a:lnSpc>
              <a:spcAft>
                <a:spcPts val="1200"/>
              </a:spcAft>
              <a:buFont typeface="Arial" panose="020B0604020202020204" pitchFamily="34" charset="0"/>
              <a:buChar char="•"/>
            </a:pPr>
            <a:r>
              <a:rPr lang="en-US" sz="1400" dirty="0"/>
              <a:t>2 Persian</a:t>
            </a:r>
          </a:p>
          <a:p>
            <a:pPr marL="285750" indent="-285750">
              <a:lnSpc>
                <a:spcPct val="150000"/>
              </a:lnSpc>
              <a:spcAft>
                <a:spcPts val="1200"/>
              </a:spcAft>
              <a:buFont typeface="Arial" panose="020B0604020202020204" pitchFamily="34" charset="0"/>
              <a:buChar char="•"/>
            </a:pPr>
            <a:r>
              <a:rPr lang="en-US" sz="1400" dirty="0"/>
              <a:t>2 Median</a:t>
            </a:r>
          </a:p>
        </p:txBody>
      </p:sp>
      <p:sp>
        <p:nvSpPr>
          <p:cNvPr id="11" name="TextBox 10">
            <a:extLst>
              <a:ext uri="{FF2B5EF4-FFF2-40B4-BE49-F238E27FC236}">
                <a16:creationId xmlns:a16="http://schemas.microsoft.com/office/drawing/2014/main" id="{80BE3FF7-61F4-5858-0F7F-4C23F6D94E04}"/>
              </a:ext>
            </a:extLst>
          </p:cNvPr>
          <p:cNvSpPr txBox="1"/>
          <p:nvPr/>
        </p:nvSpPr>
        <p:spPr>
          <a:xfrm>
            <a:off x="9800349" y="5330722"/>
            <a:ext cx="2043651" cy="791050"/>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400" dirty="0"/>
              <a:t>Some soldiers holding shields</a:t>
            </a:r>
          </a:p>
        </p:txBody>
      </p:sp>
      <p:cxnSp>
        <p:nvCxnSpPr>
          <p:cNvPr id="27" name="Straight Arrow Connector 26">
            <a:extLst>
              <a:ext uri="{FF2B5EF4-FFF2-40B4-BE49-F238E27FC236}">
                <a16:creationId xmlns:a16="http://schemas.microsoft.com/office/drawing/2014/main" id="{9064F667-7D80-6801-730E-08BD031EF563}"/>
              </a:ext>
              <a:ext uri="{C183D7F6-B498-43B3-948B-1728B52AA6E4}">
                <adec:decorative xmlns:adec="http://schemas.microsoft.com/office/drawing/2017/decorative" val="1"/>
              </a:ext>
            </a:extLst>
          </p:cNvPr>
          <p:cNvCxnSpPr>
            <a:cxnSpLocks/>
            <a:stCxn id="11" idx="1"/>
          </p:cNvCxnSpPr>
          <p:nvPr/>
        </p:nvCxnSpPr>
        <p:spPr>
          <a:xfrm flipH="1" flipV="1">
            <a:off x="8639177" y="5358880"/>
            <a:ext cx="1161172" cy="367367"/>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9BEBA3-329C-A051-406D-5126A91A9E08}"/>
              </a:ext>
              <a:ext uri="{C183D7F6-B498-43B3-948B-1728B52AA6E4}">
                <adec:decorative xmlns:adec="http://schemas.microsoft.com/office/drawing/2017/decorative" val="1"/>
              </a:ext>
            </a:extLst>
          </p:cNvPr>
          <p:cNvCxnSpPr>
            <a:cxnSpLocks/>
            <a:stCxn id="12" idx="1"/>
          </p:cNvCxnSpPr>
          <p:nvPr/>
        </p:nvCxnSpPr>
        <p:spPr>
          <a:xfrm flipH="1">
            <a:off x="6438900" y="2142069"/>
            <a:ext cx="3361449" cy="71563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6E64441-B4D8-24E1-80F1-0B5B0EB68B0D}"/>
              </a:ext>
              <a:ext uri="{C183D7F6-B498-43B3-948B-1728B52AA6E4}">
                <adec:decorative xmlns:adec="http://schemas.microsoft.com/office/drawing/2017/decorative" val="1"/>
              </a:ext>
            </a:extLst>
          </p:cNvPr>
          <p:cNvCxnSpPr>
            <a:cxnSpLocks/>
            <a:stCxn id="13" idx="3"/>
          </p:cNvCxnSpPr>
          <p:nvPr/>
        </p:nvCxnSpPr>
        <p:spPr>
          <a:xfrm flipV="1">
            <a:off x="2403651" y="5330722"/>
            <a:ext cx="1149174" cy="55710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498C6D4-A5D5-3FC4-6DAF-091422A4204B}"/>
              </a:ext>
              <a:ext uri="{C183D7F6-B498-43B3-948B-1728B52AA6E4}">
                <adec:decorative xmlns:adec="http://schemas.microsoft.com/office/drawing/2017/decorative" val="1"/>
              </a:ext>
            </a:extLst>
          </p:cNvPr>
          <p:cNvCxnSpPr>
            <a:cxnSpLocks/>
            <a:stCxn id="26" idx="1"/>
          </p:cNvCxnSpPr>
          <p:nvPr/>
        </p:nvCxnSpPr>
        <p:spPr>
          <a:xfrm flipH="1">
            <a:off x="9119512" y="4333884"/>
            <a:ext cx="680837" cy="3359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19A4FF-62A9-E1D4-3C07-C05AC4140CDE}"/>
              </a:ext>
              <a:ext uri="{C183D7F6-B498-43B3-948B-1728B52AA6E4}">
                <adec:decorative xmlns:adec="http://schemas.microsoft.com/office/drawing/2017/decorative" val="1"/>
              </a:ext>
            </a:extLst>
          </p:cNvPr>
          <p:cNvCxnSpPr>
            <a:cxnSpLocks/>
            <a:stCxn id="19" idx="1"/>
          </p:cNvCxnSpPr>
          <p:nvPr/>
        </p:nvCxnSpPr>
        <p:spPr>
          <a:xfrm flipH="1">
            <a:off x="8105777" y="3103103"/>
            <a:ext cx="1694572" cy="31714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7CE5E4-EAD4-8DF7-A6E9-50278E287139}"/>
              </a:ext>
              <a:ext uri="{C183D7F6-B498-43B3-948B-1728B52AA6E4}">
                <adec:decorative xmlns:adec="http://schemas.microsoft.com/office/drawing/2017/decorative" val="1"/>
              </a:ext>
            </a:extLst>
          </p:cNvPr>
          <p:cNvCxnSpPr>
            <a:cxnSpLocks/>
            <a:stCxn id="32" idx="3"/>
          </p:cNvCxnSpPr>
          <p:nvPr/>
        </p:nvCxnSpPr>
        <p:spPr>
          <a:xfrm>
            <a:off x="2403651" y="2618355"/>
            <a:ext cx="1682574" cy="375115"/>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AC1F251-D067-36F4-CAF5-CD38634E3FB0}"/>
              </a:ext>
              <a:ext uri="{C183D7F6-B498-43B3-948B-1728B52AA6E4}">
                <adec:decorative xmlns:adec="http://schemas.microsoft.com/office/drawing/2017/decorative" val="1"/>
              </a:ext>
            </a:extLst>
          </p:cNvPr>
          <p:cNvCxnSpPr>
            <a:cxnSpLocks/>
            <a:stCxn id="36" idx="3"/>
          </p:cNvCxnSpPr>
          <p:nvPr/>
        </p:nvCxnSpPr>
        <p:spPr>
          <a:xfrm>
            <a:off x="2403651" y="4333884"/>
            <a:ext cx="668838"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56B03A0-4D35-0244-28D6-AA87160B8D4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37181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13" grpId="0" animBg="1"/>
      <p:bldP spid="12" grpId="0" animBg="1"/>
      <p:bldP spid="19" grpId="0" animBg="1"/>
      <p:bldP spid="2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BA6A4-4EEC-6DBC-0FB6-AA0EA47ED0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214541-235C-6B83-D134-DD1FCC7148C7}"/>
              </a:ext>
            </a:extLst>
          </p:cNvPr>
          <p:cNvSpPr>
            <a:spLocks noGrp="1"/>
          </p:cNvSpPr>
          <p:nvPr>
            <p:ph type="title"/>
          </p:nvPr>
        </p:nvSpPr>
        <p:spPr>
          <a:xfrm>
            <a:off x="360000" y="360000"/>
            <a:ext cx="11484000" cy="545601"/>
          </a:xfrm>
        </p:spPr>
        <p:txBody>
          <a:bodyPr/>
          <a:lstStyle/>
          <a:p>
            <a:r>
              <a:rPr lang="en-AU" dirty="0">
                <a:latin typeface="+mj-lt"/>
              </a:rPr>
              <a:t>Start interpreting based on the facts (4)</a:t>
            </a:r>
          </a:p>
        </p:txBody>
      </p:sp>
      <p:sp>
        <p:nvSpPr>
          <p:cNvPr id="4" name="Text Placeholder 3">
            <a:extLst>
              <a:ext uri="{FF2B5EF4-FFF2-40B4-BE49-F238E27FC236}">
                <a16:creationId xmlns:a16="http://schemas.microsoft.com/office/drawing/2014/main" id="{7C6104ED-1DDE-ACEC-0C3D-F57C6BAA674A}"/>
              </a:ext>
            </a:extLst>
          </p:cNvPr>
          <p:cNvSpPr>
            <a:spLocks noGrp="1"/>
          </p:cNvSpPr>
          <p:nvPr>
            <p:ph type="body" sz="quarter" idx="18"/>
          </p:nvPr>
        </p:nvSpPr>
        <p:spPr>
          <a:xfrm>
            <a:off x="360000" y="982520"/>
            <a:ext cx="11484000" cy="310015"/>
          </a:xfrm>
        </p:spPr>
        <p:txBody>
          <a:bodyPr/>
          <a:lstStyle/>
          <a:p>
            <a:r>
              <a:rPr lang="en-AU" dirty="0">
                <a:latin typeface="+mj-lt"/>
              </a:rPr>
              <a:t>What do we see in the source?</a:t>
            </a:r>
          </a:p>
        </p:txBody>
      </p:sp>
      <p:sp>
        <p:nvSpPr>
          <p:cNvPr id="7" name="Rectangle 6">
            <a:extLst>
              <a:ext uri="{FF2B5EF4-FFF2-40B4-BE49-F238E27FC236}">
                <a16:creationId xmlns:a16="http://schemas.microsoft.com/office/drawing/2014/main" id="{1FF5F7E9-6876-8A53-1B3D-7FEB3CE1F994}"/>
              </a:ext>
              <a:ext uri="{C183D7F6-B498-43B3-948B-1728B52AA6E4}">
                <adec:decorative xmlns:adec="http://schemas.microsoft.com/office/drawing/2017/decorative" val="0"/>
              </a:ext>
            </a:extLst>
          </p:cNvPr>
          <p:cNvSpPr/>
          <p:nvPr/>
        </p:nvSpPr>
        <p:spPr>
          <a:xfrm>
            <a:off x="2788414" y="1673488"/>
            <a:ext cx="6615173" cy="6199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72B"/>
                </a:solidFill>
                <a:effectLst/>
                <a:uLnTx/>
                <a:uFillTx/>
                <a:latin typeface="+mj-lt"/>
                <a:ea typeface="+mn-ea"/>
                <a:cs typeface="+mn-cs"/>
              </a:rPr>
              <a:t>Source 2 – current central relief, Apadana eastern stairway</a:t>
            </a:r>
          </a:p>
        </p:txBody>
      </p:sp>
      <p:pic>
        <p:nvPicPr>
          <p:cNvPr id="8" name="Picture 2" descr="Stone wall with a carving of 2 rows of 4 people facing each other. The people are holding spears and shields.">
            <a:extLst>
              <a:ext uri="{FF2B5EF4-FFF2-40B4-BE49-F238E27FC236}">
                <a16:creationId xmlns:a16="http://schemas.microsoft.com/office/drawing/2014/main" id="{DB310B8D-DD2F-ACBB-905B-E2F55F513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414" y="2289661"/>
            <a:ext cx="6603174" cy="3980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70AE1A-4FF6-A283-58B2-E8B1EF20673D}"/>
              </a:ext>
            </a:extLst>
          </p:cNvPr>
          <p:cNvSpPr txBox="1"/>
          <p:nvPr/>
        </p:nvSpPr>
        <p:spPr>
          <a:xfrm>
            <a:off x="2788414" y="6315152"/>
            <a:ext cx="6615173" cy="327185"/>
          </a:xfrm>
          <a:prstGeom prst="rect">
            <a:avLst/>
          </a:prstGeom>
          <a:noFill/>
        </p:spPr>
        <p:txBody>
          <a:bodyPr wrap="square" lIns="0" tIns="0" rIns="0" bIns="0" rtlCol="0">
            <a:noAutofit/>
          </a:bodyPr>
          <a:lstStyle/>
          <a:p>
            <a:r>
              <a:rPr lang="en-US" sz="1000" dirty="0">
                <a:solidFill>
                  <a:srgbClr val="002664"/>
                </a:solidFill>
                <a:cs typeface="Arial" panose="020B0604020202020204" pitchFamily="34" charset="0"/>
              </a:rPr>
              <a:t>Source – adapted from </a:t>
            </a:r>
            <a:r>
              <a:rPr lang="en-US" sz="1000" u="sng" dirty="0">
                <a:solidFill>
                  <a:srgbClr val="001C4A"/>
                </a:solidFill>
                <a:hlinkClick r:id="rId4"/>
              </a:rPr>
              <a:t>Persepolis, Apadana, East Stairs, Central frieze (1)</a:t>
            </a:r>
            <a:r>
              <a:rPr lang="en-US" sz="1000" dirty="0">
                <a:solidFill>
                  <a:srgbClr val="000000"/>
                </a:solidFill>
              </a:rPr>
              <a:t> </a:t>
            </a:r>
            <a:r>
              <a:rPr lang="en-US" sz="1000" dirty="0">
                <a:solidFill>
                  <a:srgbClr val="002664"/>
                </a:solidFill>
                <a:cs typeface="Arial" panose="020B0604020202020204" pitchFamily="34" charset="0"/>
              </a:rPr>
              <a:t>by</a:t>
            </a:r>
            <a:r>
              <a:rPr lang="en-US" sz="1000" dirty="0">
                <a:solidFill>
                  <a:srgbClr val="000000"/>
                </a:solidFill>
              </a:rPr>
              <a:t> </a:t>
            </a:r>
            <a:r>
              <a:rPr lang="en-US" sz="1000" u="sng" dirty="0">
                <a:solidFill>
                  <a:srgbClr val="001C4A"/>
                </a:solidFill>
                <a:hlinkClick r:id="rId5"/>
              </a:rPr>
              <a:t>Marco Prins</a:t>
            </a:r>
            <a:r>
              <a:rPr lang="en-US" sz="1000" dirty="0">
                <a:solidFill>
                  <a:srgbClr val="000000"/>
                </a:solidFill>
              </a:rPr>
              <a:t> </a:t>
            </a:r>
            <a:r>
              <a:rPr lang="en-US" sz="1000" dirty="0">
                <a:solidFill>
                  <a:srgbClr val="002664"/>
                </a:solidFill>
                <a:cs typeface="Arial" panose="020B0604020202020204" pitchFamily="34" charset="0"/>
              </a:rPr>
              <a:t>is licensed under </a:t>
            </a:r>
            <a:r>
              <a:rPr lang="en-US" sz="1000" u="sng" dirty="0">
                <a:solidFill>
                  <a:srgbClr val="001C4A"/>
                </a:solidFill>
                <a:hlinkClick r:id="rId6"/>
              </a:rPr>
              <a:t>CC0 1.0</a:t>
            </a:r>
            <a:r>
              <a:rPr lang="en-US" sz="1000" dirty="0">
                <a:solidFill>
                  <a:srgbClr val="002664"/>
                </a:solidFill>
                <a:cs typeface="Arial" panose="020B0604020202020204" pitchFamily="34" charset="0"/>
              </a:rPr>
              <a:t>. </a:t>
            </a:r>
            <a:endParaRPr lang="en-AU" sz="1000" dirty="0">
              <a:solidFill>
                <a:srgbClr val="002664"/>
              </a:solidFill>
              <a:cs typeface="Arial" panose="020B0604020202020204" pitchFamily="34" charset="0"/>
            </a:endParaRPr>
          </a:p>
        </p:txBody>
      </p:sp>
      <p:sp>
        <p:nvSpPr>
          <p:cNvPr id="32" name="TextBox 31">
            <a:extLst>
              <a:ext uri="{FF2B5EF4-FFF2-40B4-BE49-F238E27FC236}">
                <a16:creationId xmlns:a16="http://schemas.microsoft.com/office/drawing/2014/main" id="{126DDCE3-C917-65A2-90D1-2DCCC529FE07}"/>
              </a:ext>
            </a:extLst>
          </p:cNvPr>
          <p:cNvSpPr txBox="1"/>
          <p:nvPr/>
        </p:nvSpPr>
        <p:spPr>
          <a:xfrm>
            <a:off x="360000" y="1673488"/>
            <a:ext cx="2043651" cy="2406877"/>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400" dirty="0"/>
              <a:t>The lion’s body represents power, the eagle’s wings freedom, the bull represents strength and the human head intelligence.</a:t>
            </a:r>
          </a:p>
        </p:txBody>
      </p:sp>
      <p:sp>
        <p:nvSpPr>
          <p:cNvPr id="13" name="TextBox 12">
            <a:extLst>
              <a:ext uri="{FF2B5EF4-FFF2-40B4-BE49-F238E27FC236}">
                <a16:creationId xmlns:a16="http://schemas.microsoft.com/office/drawing/2014/main" id="{A698A0EC-261B-F938-E3B6-D71FBA393351}"/>
              </a:ext>
            </a:extLst>
          </p:cNvPr>
          <p:cNvSpPr txBox="1"/>
          <p:nvPr/>
        </p:nvSpPr>
        <p:spPr>
          <a:xfrm>
            <a:off x="360000" y="4186924"/>
            <a:ext cx="2043651" cy="2083712"/>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400" dirty="0"/>
              <a:t>The soldiers are battle ready. In other reliefs soldiers are dressed in regular clothing, making this a unique relief.</a:t>
            </a:r>
          </a:p>
        </p:txBody>
      </p:sp>
      <p:sp>
        <p:nvSpPr>
          <p:cNvPr id="12" name="TextBox 11">
            <a:extLst>
              <a:ext uri="{FF2B5EF4-FFF2-40B4-BE49-F238E27FC236}">
                <a16:creationId xmlns:a16="http://schemas.microsoft.com/office/drawing/2014/main" id="{F9414277-6971-D2C8-B02B-A32985C7DD37}"/>
              </a:ext>
            </a:extLst>
          </p:cNvPr>
          <p:cNvSpPr txBox="1"/>
          <p:nvPr/>
        </p:nvSpPr>
        <p:spPr>
          <a:xfrm>
            <a:off x="9788349" y="1673488"/>
            <a:ext cx="2043651" cy="1584177"/>
          </a:xfrm>
          <a:prstGeom prst="rect">
            <a:avLst/>
          </a:prstGeom>
          <a:noFill/>
          <a:ln w="38100">
            <a:solidFill>
              <a:schemeClr val="tx2"/>
            </a:solidFill>
          </a:ln>
        </p:spPr>
        <p:txBody>
          <a:bodyPr wrap="square" lIns="91440" tIns="91440" rIns="91440" bIns="91440" rtlCol="0" anchor="ctr" anchorCtr="1">
            <a:noAutofit/>
          </a:bodyPr>
          <a:lstStyle/>
          <a:p>
            <a:pPr>
              <a:lnSpc>
                <a:spcPct val="150000"/>
              </a:lnSpc>
              <a:spcAft>
                <a:spcPts val="1200"/>
              </a:spcAft>
            </a:pPr>
            <a:r>
              <a:rPr lang="en-US" sz="1400" dirty="0"/>
              <a:t>Winged sun is similar to the Faravahar, a powerful religious symbol for the Persians.</a:t>
            </a:r>
          </a:p>
        </p:txBody>
      </p:sp>
      <p:sp>
        <p:nvSpPr>
          <p:cNvPr id="11" name="TextBox 10">
            <a:extLst>
              <a:ext uri="{FF2B5EF4-FFF2-40B4-BE49-F238E27FC236}">
                <a16:creationId xmlns:a16="http://schemas.microsoft.com/office/drawing/2014/main" id="{85714B27-9A99-F0F1-B0BD-92B5915238A4}"/>
              </a:ext>
            </a:extLst>
          </p:cNvPr>
          <p:cNvSpPr txBox="1"/>
          <p:nvPr/>
        </p:nvSpPr>
        <p:spPr>
          <a:xfrm>
            <a:off x="9788349" y="3540593"/>
            <a:ext cx="2043651" cy="2730043"/>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400" dirty="0"/>
              <a:t>The weapons and shields match descriptions of the ‘Immortals’, also known as ‘apple bearers’. These were an elite regiment of the Persian army. </a:t>
            </a:r>
          </a:p>
        </p:txBody>
      </p:sp>
      <p:cxnSp>
        <p:nvCxnSpPr>
          <p:cNvPr id="27" name="Straight Arrow Connector 26">
            <a:extLst>
              <a:ext uri="{FF2B5EF4-FFF2-40B4-BE49-F238E27FC236}">
                <a16:creationId xmlns:a16="http://schemas.microsoft.com/office/drawing/2014/main" id="{5D991BE5-79AD-40A8-D2B3-4ED307B0164B}"/>
              </a:ext>
              <a:ext uri="{C183D7F6-B498-43B3-948B-1728B52AA6E4}">
                <adec:decorative xmlns:adec="http://schemas.microsoft.com/office/drawing/2017/decorative" val="1"/>
              </a:ext>
            </a:extLst>
          </p:cNvPr>
          <p:cNvCxnSpPr>
            <a:cxnSpLocks/>
          </p:cNvCxnSpPr>
          <p:nvPr/>
        </p:nvCxnSpPr>
        <p:spPr>
          <a:xfrm flipH="1">
            <a:off x="5372100" y="4049731"/>
            <a:ext cx="4412661" cy="25556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6F83713-5C39-9905-676A-C272E8EA1A3C}"/>
              </a:ext>
              <a:ext uri="{C183D7F6-B498-43B3-948B-1728B52AA6E4}">
                <adec:decorative xmlns:adec="http://schemas.microsoft.com/office/drawing/2017/decorative" val="1"/>
              </a:ext>
            </a:extLst>
          </p:cNvPr>
          <p:cNvCxnSpPr>
            <a:cxnSpLocks/>
            <a:stCxn id="12" idx="1"/>
          </p:cNvCxnSpPr>
          <p:nvPr/>
        </p:nvCxnSpPr>
        <p:spPr>
          <a:xfrm flipH="1">
            <a:off x="6286500" y="2465577"/>
            <a:ext cx="3501849" cy="526377"/>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D1B9B1F-89C2-D0B8-9373-B54B50F33BC1}"/>
              </a:ext>
              <a:ext uri="{C183D7F6-B498-43B3-948B-1728B52AA6E4}">
                <adec:decorative xmlns:adec="http://schemas.microsoft.com/office/drawing/2017/decorative" val="1"/>
              </a:ext>
            </a:extLst>
          </p:cNvPr>
          <p:cNvCxnSpPr>
            <a:cxnSpLocks/>
            <a:stCxn id="13" idx="3"/>
          </p:cNvCxnSpPr>
          <p:nvPr/>
        </p:nvCxnSpPr>
        <p:spPr>
          <a:xfrm flipV="1">
            <a:off x="2403651" y="4991100"/>
            <a:ext cx="720549" cy="23768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19574BC-C11E-3172-AFC7-3BC745C35007}"/>
              </a:ext>
              <a:ext uri="{C183D7F6-B498-43B3-948B-1728B52AA6E4}">
                <adec:decorative xmlns:adec="http://schemas.microsoft.com/office/drawing/2017/decorative" val="1"/>
              </a:ext>
            </a:extLst>
          </p:cNvPr>
          <p:cNvCxnSpPr>
            <a:cxnSpLocks/>
            <a:stCxn id="32" idx="3"/>
          </p:cNvCxnSpPr>
          <p:nvPr/>
        </p:nvCxnSpPr>
        <p:spPr>
          <a:xfrm>
            <a:off x="2403651" y="2876927"/>
            <a:ext cx="1758774" cy="115027"/>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B12B8BD-8715-36EF-5FBC-59E21C3BDAD7}"/>
              </a:ext>
              <a:ext uri="{C183D7F6-B498-43B3-948B-1728B52AA6E4}">
                <adec:decorative xmlns:adec="http://schemas.microsoft.com/office/drawing/2017/decorative" val="1"/>
              </a:ext>
            </a:extLst>
          </p:cNvPr>
          <p:cNvCxnSpPr>
            <a:cxnSpLocks/>
          </p:cNvCxnSpPr>
          <p:nvPr/>
        </p:nvCxnSpPr>
        <p:spPr>
          <a:xfrm flipV="1">
            <a:off x="2403651" y="3327140"/>
            <a:ext cx="4978224" cy="31909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1DA9DB0-5F6E-AF7E-EF5D-7B049CB68C72}"/>
              </a:ext>
              <a:ext uri="{C183D7F6-B498-43B3-948B-1728B52AA6E4}">
                <adec:decorative xmlns:adec="http://schemas.microsoft.com/office/drawing/2017/decorative" val="1"/>
              </a:ext>
            </a:extLst>
          </p:cNvPr>
          <p:cNvCxnSpPr>
            <a:cxnSpLocks/>
            <a:stCxn id="11" idx="1"/>
          </p:cNvCxnSpPr>
          <p:nvPr/>
        </p:nvCxnSpPr>
        <p:spPr>
          <a:xfrm flipH="1" flipV="1">
            <a:off x="8667750" y="4796134"/>
            <a:ext cx="1120599" cy="10948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F627C6D-4393-0756-31B9-37E0E266609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60689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2"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D4705-2E23-80B6-1B5A-12C5285F923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DDF99D-E214-3414-2E3D-793A03D0AC7C}"/>
              </a:ext>
            </a:extLst>
          </p:cNvPr>
          <p:cNvSpPr>
            <a:spLocks noGrp="1"/>
          </p:cNvSpPr>
          <p:nvPr>
            <p:ph type="title"/>
          </p:nvPr>
        </p:nvSpPr>
        <p:spPr/>
        <p:txBody>
          <a:bodyPr/>
          <a:lstStyle/>
          <a:p>
            <a:r>
              <a:rPr lang="en-AU" dirty="0">
                <a:latin typeface="+mj-lt"/>
              </a:rPr>
              <a:t>Drawing conclusions (1)</a:t>
            </a:r>
          </a:p>
        </p:txBody>
      </p:sp>
      <p:sp>
        <p:nvSpPr>
          <p:cNvPr id="11" name="Text Placeholder 10">
            <a:extLst>
              <a:ext uri="{FF2B5EF4-FFF2-40B4-BE49-F238E27FC236}">
                <a16:creationId xmlns:a16="http://schemas.microsoft.com/office/drawing/2014/main" id="{7FE503DC-E324-4518-F9FA-C0AB4BBF8CFC}"/>
              </a:ext>
            </a:extLst>
          </p:cNvPr>
          <p:cNvSpPr>
            <a:spLocks noGrp="1"/>
          </p:cNvSpPr>
          <p:nvPr>
            <p:ph type="body" sz="quarter" idx="18"/>
          </p:nvPr>
        </p:nvSpPr>
        <p:spPr/>
        <p:txBody>
          <a:bodyPr/>
          <a:lstStyle/>
          <a:p>
            <a:r>
              <a:rPr lang="en-AU" dirty="0">
                <a:latin typeface="+mj-lt"/>
              </a:rPr>
              <a:t>Synthesising evidence to develop reasoned claims</a:t>
            </a:r>
          </a:p>
        </p:txBody>
      </p:sp>
      <p:sp>
        <p:nvSpPr>
          <p:cNvPr id="4" name="We are learning">
            <a:extLst>
              <a:ext uri="{FF2B5EF4-FFF2-40B4-BE49-F238E27FC236}">
                <a16:creationId xmlns:a16="http://schemas.microsoft.com/office/drawing/2014/main" id="{87E331F6-0249-BBB2-0564-0FCED3E4AA74}"/>
              </a:ext>
            </a:extLst>
          </p:cNvPr>
          <p:cNvSpPr txBox="1"/>
          <p:nvPr/>
        </p:nvSpPr>
        <p:spPr>
          <a:xfrm>
            <a:off x="359998" y="1930571"/>
            <a:ext cx="11484001" cy="595413"/>
          </a:xfrm>
          <a:prstGeom prst="rect">
            <a:avLst/>
          </a:prstGeom>
          <a:solidFill>
            <a:schemeClr val="accent1"/>
          </a:solidFill>
        </p:spPr>
        <p:txBody>
          <a:bodyPr wrap="square" lIns="251999" tIns="0" rIns="0" bIns="0" rtlCol="0" anchor="ctr" anchorCtr="0">
            <a:noAutofit/>
          </a:bodyPr>
          <a:lstStyle/>
          <a:p>
            <a:r>
              <a:rPr lang="en-AU" sz="1800" b="1" dirty="0">
                <a:solidFill>
                  <a:schemeClr val="bg1"/>
                </a:solidFill>
                <a:latin typeface="+mj-lt"/>
              </a:rPr>
              <a:t>Source 1</a:t>
            </a:r>
          </a:p>
        </p:txBody>
      </p:sp>
      <p:sp>
        <p:nvSpPr>
          <p:cNvPr id="8" name="Rectangle 7">
            <a:extLst>
              <a:ext uri="{FF2B5EF4-FFF2-40B4-BE49-F238E27FC236}">
                <a16:creationId xmlns:a16="http://schemas.microsoft.com/office/drawing/2014/main" id="{DF416162-1030-F70A-DFBA-BB030AA0D7FC}"/>
              </a:ext>
              <a:ext uri="{C183D7F6-B498-43B3-948B-1728B52AA6E4}">
                <adec:decorative xmlns:adec="http://schemas.microsoft.com/office/drawing/2017/decorative" val="0"/>
              </a:ext>
            </a:extLst>
          </p:cNvPr>
          <p:cNvSpPr/>
          <p:nvPr/>
        </p:nvSpPr>
        <p:spPr>
          <a:xfrm>
            <a:off x="359999" y="2525984"/>
            <a:ext cx="11484002" cy="3693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was designed to show the power of Darius I as a peaceful king receiving tribute from the subject </a:t>
            </a:r>
            <a:b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b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states of his empire</a:t>
            </a:r>
          </a:p>
          <a:p>
            <a:pPr marL="4572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promoted Xerxes I as Darius I’s successor to all members of the Persian Empire</a:t>
            </a:r>
          </a:p>
          <a:p>
            <a:pPr marL="4572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was originally the central relief for the Apadana’s eastern stairway </a:t>
            </a:r>
          </a:p>
          <a:p>
            <a:pPr marL="4572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was part of a larger scene showing tribute bearers from all nations approaching the king, and the </a:t>
            </a:r>
            <a:b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b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Persians behind the king in support.</a:t>
            </a:r>
          </a:p>
        </p:txBody>
      </p:sp>
      <p:sp>
        <p:nvSpPr>
          <p:cNvPr id="2" name="Slide Number Placeholder 1">
            <a:extLst>
              <a:ext uri="{FF2B5EF4-FFF2-40B4-BE49-F238E27FC236}">
                <a16:creationId xmlns:a16="http://schemas.microsoft.com/office/drawing/2014/main" id="{AA446FBF-5F90-7049-22AC-76D63054F3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8783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61440-38D0-499B-3484-D96262FB4E1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FEA03B-E2A3-59D0-D094-9CB3DA2A1B37}"/>
              </a:ext>
            </a:extLst>
          </p:cNvPr>
          <p:cNvSpPr>
            <a:spLocks noGrp="1"/>
          </p:cNvSpPr>
          <p:nvPr>
            <p:ph type="title"/>
          </p:nvPr>
        </p:nvSpPr>
        <p:spPr/>
        <p:txBody>
          <a:bodyPr/>
          <a:lstStyle/>
          <a:p>
            <a:r>
              <a:rPr lang="en-AU" dirty="0">
                <a:latin typeface="+mj-lt"/>
              </a:rPr>
              <a:t>Drawing conclusions (2)</a:t>
            </a:r>
          </a:p>
        </p:txBody>
      </p:sp>
      <p:sp>
        <p:nvSpPr>
          <p:cNvPr id="11" name="Text Placeholder 10">
            <a:extLst>
              <a:ext uri="{FF2B5EF4-FFF2-40B4-BE49-F238E27FC236}">
                <a16:creationId xmlns:a16="http://schemas.microsoft.com/office/drawing/2014/main" id="{A6D7F41D-E832-A73C-5ED0-C06894756138}"/>
              </a:ext>
            </a:extLst>
          </p:cNvPr>
          <p:cNvSpPr>
            <a:spLocks noGrp="1"/>
          </p:cNvSpPr>
          <p:nvPr>
            <p:ph type="body" sz="quarter" idx="18"/>
          </p:nvPr>
        </p:nvSpPr>
        <p:spPr/>
        <p:txBody>
          <a:bodyPr/>
          <a:lstStyle/>
          <a:p>
            <a:r>
              <a:rPr lang="en-AU" dirty="0">
                <a:latin typeface="+mj-lt"/>
              </a:rPr>
              <a:t>Synthesising evidence to develop reasoned claims</a:t>
            </a:r>
          </a:p>
        </p:txBody>
      </p:sp>
      <p:sp>
        <p:nvSpPr>
          <p:cNvPr id="4" name="We are learning">
            <a:extLst>
              <a:ext uri="{FF2B5EF4-FFF2-40B4-BE49-F238E27FC236}">
                <a16:creationId xmlns:a16="http://schemas.microsoft.com/office/drawing/2014/main" id="{140E4F6F-D391-BE20-438C-0BF346CE9612}"/>
              </a:ext>
            </a:extLst>
          </p:cNvPr>
          <p:cNvSpPr txBox="1"/>
          <p:nvPr/>
        </p:nvSpPr>
        <p:spPr>
          <a:xfrm>
            <a:off x="359998" y="1930572"/>
            <a:ext cx="11484001" cy="506156"/>
          </a:xfrm>
          <a:prstGeom prst="rect">
            <a:avLst/>
          </a:prstGeom>
          <a:solidFill>
            <a:schemeClr val="accent1"/>
          </a:solidFill>
        </p:spPr>
        <p:txBody>
          <a:bodyPr wrap="square" lIns="251999" tIns="0" rIns="0" bIns="0" rtlCol="0" anchor="ctr" anchorCtr="0">
            <a:noAutofit/>
          </a:bodyPr>
          <a:lstStyle/>
          <a:p>
            <a:r>
              <a:rPr lang="en-AU" sz="1800" b="1" dirty="0">
                <a:solidFill>
                  <a:schemeClr val="bg1"/>
                </a:solidFill>
                <a:latin typeface="+mj-lt"/>
              </a:rPr>
              <a:t>Source 2</a:t>
            </a:r>
          </a:p>
        </p:txBody>
      </p:sp>
      <p:sp>
        <p:nvSpPr>
          <p:cNvPr id="8" name="Rectangle 7">
            <a:extLst>
              <a:ext uri="{FF2B5EF4-FFF2-40B4-BE49-F238E27FC236}">
                <a16:creationId xmlns:a16="http://schemas.microsoft.com/office/drawing/2014/main" id="{827A827A-903E-28CA-9BC5-2E1DC2A61FC0}"/>
              </a:ext>
              <a:ext uri="{C183D7F6-B498-43B3-948B-1728B52AA6E4}">
                <adec:decorative xmlns:adec="http://schemas.microsoft.com/office/drawing/2017/decorative" val="0"/>
              </a:ext>
            </a:extLst>
          </p:cNvPr>
          <p:cNvSpPr/>
          <p:nvPr/>
        </p:nvSpPr>
        <p:spPr>
          <a:xfrm>
            <a:off x="359998" y="2436728"/>
            <a:ext cx="11484001" cy="373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was designed to highlight the power of the Persian military</a:t>
            </a:r>
          </a:p>
          <a:p>
            <a:pPr marL="4572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used iconography of the winged sun surrounded by Sphinxes above the soldiers to emphasise the </a:t>
            </a:r>
            <a:b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b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power, strength, freedom and intelligence of the empire and its army</a:t>
            </a:r>
          </a:p>
          <a:p>
            <a:pPr marL="4572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may have been created when the Persian Empire was under threat given it is different to the usual </a:t>
            </a:r>
            <a:b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b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peaceful depiction of soldiers in reliefs at Persepolis</a:t>
            </a:r>
          </a:p>
          <a:p>
            <a:pPr marL="4572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was placed in this central location as a reminder of the power of the Persian king and his ‘Immortals’ </a:t>
            </a:r>
            <a:b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b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to visiting dignitaries.</a:t>
            </a:r>
          </a:p>
        </p:txBody>
      </p:sp>
      <p:sp>
        <p:nvSpPr>
          <p:cNvPr id="2" name="Slide Number Placeholder 1">
            <a:extLst>
              <a:ext uri="{FF2B5EF4-FFF2-40B4-BE49-F238E27FC236}">
                <a16:creationId xmlns:a16="http://schemas.microsoft.com/office/drawing/2014/main" id="{AEF4A6DE-4195-4B60-5EE2-D8010A4AE8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291477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5F26F-9926-3AF7-7B36-1297A0B8AC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9CA713-EC90-729E-0C65-714B77525270}"/>
              </a:ext>
            </a:extLst>
          </p:cNvPr>
          <p:cNvSpPr>
            <a:spLocks noGrp="1"/>
          </p:cNvSpPr>
          <p:nvPr>
            <p:ph type="title"/>
          </p:nvPr>
        </p:nvSpPr>
        <p:spPr/>
        <p:txBody>
          <a:bodyPr/>
          <a:lstStyle/>
          <a:p>
            <a:r>
              <a:rPr lang="en-AU" dirty="0">
                <a:latin typeface="+mj-lt"/>
              </a:rPr>
              <a:t>Drawing conclusions (3)</a:t>
            </a:r>
          </a:p>
        </p:txBody>
      </p:sp>
      <p:sp>
        <p:nvSpPr>
          <p:cNvPr id="11" name="Text Placeholder 10">
            <a:extLst>
              <a:ext uri="{FF2B5EF4-FFF2-40B4-BE49-F238E27FC236}">
                <a16:creationId xmlns:a16="http://schemas.microsoft.com/office/drawing/2014/main" id="{D9AD6783-0B49-3300-4EBF-F86A79C8C6A3}"/>
              </a:ext>
            </a:extLst>
          </p:cNvPr>
          <p:cNvSpPr>
            <a:spLocks noGrp="1"/>
          </p:cNvSpPr>
          <p:nvPr>
            <p:ph type="body" sz="quarter" idx="18"/>
          </p:nvPr>
        </p:nvSpPr>
        <p:spPr/>
        <p:txBody>
          <a:bodyPr/>
          <a:lstStyle/>
          <a:p>
            <a:r>
              <a:rPr lang="en-AU" dirty="0">
                <a:latin typeface="+mj-lt"/>
              </a:rPr>
              <a:t>Synthesising evidence to develop reasoned claims</a:t>
            </a:r>
          </a:p>
        </p:txBody>
      </p:sp>
      <p:sp>
        <p:nvSpPr>
          <p:cNvPr id="4" name="We are learning">
            <a:extLst>
              <a:ext uri="{FF2B5EF4-FFF2-40B4-BE49-F238E27FC236}">
                <a16:creationId xmlns:a16="http://schemas.microsoft.com/office/drawing/2014/main" id="{C91D33F5-1DE2-DA9B-BADE-2BD04BD627F6}"/>
              </a:ext>
            </a:extLst>
          </p:cNvPr>
          <p:cNvSpPr txBox="1"/>
          <p:nvPr/>
        </p:nvSpPr>
        <p:spPr>
          <a:xfrm>
            <a:off x="359998" y="1930573"/>
            <a:ext cx="11484001" cy="568990"/>
          </a:xfrm>
          <a:prstGeom prst="rect">
            <a:avLst/>
          </a:prstGeom>
          <a:solidFill>
            <a:schemeClr val="accent1"/>
          </a:solidFill>
        </p:spPr>
        <p:txBody>
          <a:bodyPr wrap="square" lIns="365760" tIns="0" rIns="0" bIns="0" rtlCol="0" anchor="ctr" anchorCtr="0">
            <a:noAutofit/>
          </a:bodyPr>
          <a:lstStyle/>
          <a:p>
            <a:r>
              <a:rPr lang="en-AU" sz="1800" b="1" dirty="0">
                <a:solidFill>
                  <a:schemeClr val="bg1"/>
                </a:solidFill>
                <a:latin typeface="+mj-lt"/>
              </a:rPr>
              <a:t>Combining the sources</a:t>
            </a:r>
          </a:p>
        </p:txBody>
      </p:sp>
      <p:sp>
        <p:nvSpPr>
          <p:cNvPr id="8" name="Rectangle 7">
            <a:extLst>
              <a:ext uri="{FF2B5EF4-FFF2-40B4-BE49-F238E27FC236}">
                <a16:creationId xmlns:a16="http://schemas.microsoft.com/office/drawing/2014/main" id="{496EF83F-CA83-7B8B-DA81-9AA1A4E044CA}"/>
              </a:ext>
              <a:ext uri="{C183D7F6-B498-43B3-948B-1728B52AA6E4}">
                <adec:decorative xmlns:adec="http://schemas.microsoft.com/office/drawing/2017/decorative" val="0"/>
              </a:ext>
            </a:extLst>
          </p:cNvPr>
          <p:cNvSpPr/>
          <p:nvPr/>
        </p:nvSpPr>
        <p:spPr>
          <a:xfrm>
            <a:off x="359998" y="2499563"/>
            <a:ext cx="11484001" cy="33830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365760" rtlCol="0" anchor="ctr"/>
          <a:lstStyle/>
          <a:p>
            <a:pPr marL="182880"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Source 1 was replaced by Source 2 as the central relief on the eastern stairway of the Apadana at some point during the Achaemenid Empire. Replacing the peaceful scene in Source 1 with the show of military force through the ‘Immortals’ in Source 2 indicates the Persian Empire was under threat. This change in iconography was purposeful, reminding representatives from subject states of both the protection provided by the Persian military and the strength they would face if they tried to revolt.</a:t>
            </a:r>
          </a:p>
        </p:txBody>
      </p:sp>
      <p:sp>
        <p:nvSpPr>
          <p:cNvPr id="2" name="Slide Number Placeholder 1">
            <a:extLst>
              <a:ext uri="{FF2B5EF4-FFF2-40B4-BE49-F238E27FC236}">
                <a16:creationId xmlns:a16="http://schemas.microsoft.com/office/drawing/2014/main" id="{AADC6B2C-54BE-A190-B8F8-09689857641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7829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r>
              <a:rPr lang="en-AU" dirty="0">
                <a:latin typeface="+mn-lt"/>
                <a:hlinkClick r:id="rId6"/>
              </a:rPr>
              <a:t>Ancient History 11–12 Syllabus</a:t>
            </a:r>
            <a:r>
              <a:rPr lang="en-AU" dirty="0">
                <a:latin typeface="+mn-lt"/>
              </a:rPr>
              <a:t> © NSW Education Standards Authority (NESA) for and on behalf of the Crown in right of the State of New South Wales, 2024.</a:t>
            </a:r>
          </a:p>
          <a:p>
            <a:r>
              <a:rPr lang="en-AU" dirty="0" err="1">
                <a:latin typeface="+mn-lt"/>
                <a:cs typeface="Arial"/>
              </a:rPr>
              <a:t>Ryszawa</a:t>
            </a:r>
            <a:r>
              <a:rPr lang="en-AU" dirty="0">
                <a:latin typeface="+mn-lt"/>
                <a:cs typeface="Arial"/>
              </a:rPr>
              <a:t> P (18 May 2015) </a:t>
            </a:r>
            <a:r>
              <a:rPr lang="en-AU" i="1" dirty="0" err="1">
                <a:latin typeface="+mn-lt"/>
                <a:cs typeface="Arial"/>
              </a:rPr>
              <a:t>File:Persepolis</a:t>
            </a:r>
            <a:r>
              <a:rPr lang="en-AU" i="1" dirty="0">
                <a:latin typeface="+mn-lt"/>
                <a:cs typeface="Arial"/>
              </a:rPr>
              <a:t> Relief 11.jpg</a:t>
            </a:r>
            <a:r>
              <a:rPr lang="en-AU" dirty="0">
                <a:latin typeface="+mn-lt"/>
                <a:cs typeface="Arial"/>
              </a:rPr>
              <a:t> [image], </a:t>
            </a:r>
            <a:r>
              <a:rPr lang="en-AU" dirty="0">
                <a:latin typeface="+mn-lt"/>
                <a:cs typeface="Arial"/>
                <a:hlinkClick r:id="rId7"/>
              </a:rPr>
              <a:t>Wikimedia Commons</a:t>
            </a:r>
            <a:r>
              <a:rPr lang="en-AU" dirty="0">
                <a:latin typeface="+mn-lt"/>
                <a:cs typeface="Arial"/>
              </a:rPr>
              <a:t>, accessed 30 June 2025.</a:t>
            </a:r>
            <a:endParaRPr lang="en-AU" dirty="0">
              <a:latin typeface="+mn-lt"/>
            </a:endParaRPr>
          </a:p>
          <a:p>
            <a:r>
              <a:rPr lang="en-AU" dirty="0">
                <a:solidFill>
                  <a:srgbClr val="000000"/>
                </a:solidFill>
                <a:latin typeface="+mn-lt"/>
              </a:rPr>
              <a:t>Prins M (23 April 2020) </a:t>
            </a:r>
            <a:r>
              <a:rPr lang="en-AU" i="1" dirty="0">
                <a:latin typeface="+mn-lt"/>
              </a:rPr>
              <a:t>Persepolis, Apadana, East Stairs, Central frieze (1)</a:t>
            </a:r>
            <a:r>
              <a:rPr lang="en-AU" dirty="0">
                <a:latin typeface="+mn-lt"/>
              </a:rPr>
              <a:t> [image], </a:t>
            </a:r>
            <a:r>
              <a:rPr lang="en-AU" dirty="0">
                <a:solidFill>
                  <a:srgbClr val="000000"/>
                </a:solidFill>
                <a:latin typeface="+mn-lt"/>
                <a:hlinkClick r:id="rId8"/>
              </a:rPr>
              <a:t>Livius - Articles on ancient history</a:t>
            </a:r>
            <a:r>
              <a:rPr lang="en-AU" dirty="0">
                <a:solidFill>
                  <a:srgbClr val="000000"/>
                </a:solidFill>
                <a:latin typeface="+mn-lt"/>
              </a:rPr>
              <a:t>, accessed 30 June 2025.</a:t>
            </a:r>
            <a:endParaRPr lang="en-AU" dirty="0">
              <a:latin typeface="+mn-lt"/>
            </a:endParaRPr>
          </a:p>
          <a:p>
            <a:endParaRPr lang="en-AU" dirty="0">
              <a:latin typeface="+mn-lt"/>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Synthesising evidence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Ancient history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Investigating Persepolis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dirty="0">
                <a:latin typeface="+mj-lt"/>
              </a:rPr>
              <a:t>Term 1</a:t>
            </a:r>
          </a:p>
        </p:txBody>
      </p:sp>
      <p:pic>
        <p:nvPicPr>
          <p:cNvPr id="5" name="Picture 2" descr="Stone carving of a large figure representing the king seated on a throne in the centre. Rows of people in different national dress are approaching the king on either side, carrying gifts. The person in front of the king has a hand to his lips.">
            <a:extLst>
              <a:ext uri="{FF2B5EF4-FFF2-40B4-BE49-F238E27FC236}">
                <a16:creationId xmlns:a16="http://schemas.microsoft.com/office/drawing/2014/main" id="{0E9255BF-8A91-4A33-A56C-F482DB8E4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7128000" y="0"/>
            <a:ext cx="50641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74992CD-2A5A-46D3-C8FD-A232DE7952AA}"/>
              </a:ext>
              <a:ext uri="{C183D7F6-B498-43B3-948B-1728B52AA6E4}">
                <adec:decorative xmlns:adec="http://schemas.microsoft.com/office/drawing/2017/decorative" val="1"/>
              </a:ext>
            </a:extLst>
          </p:cNvPr>
          <p:cNvSpPr/>
          <p:nvPr/>
        </p:nvSpPr>
        <p:spPr>
          <a:xfrm>
            <a:off x="7128000" y="6352248"/>
            <a:ext cx="5064000" cy="505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B48893E-44B4-8F1A-CFF3-B2BF50A35440}"/>
              </a:ext>
            </a:extLst>
          </p:cNvPr>
          <p:cNvSpPr txBox="1"/>
          <p:nvPr/>
        </p:nvSpPr>
        <p:spPr>
          <a:xfrm>
            <a:off x="7290053" y="6463685"/>
            <a:ext cx="4740022" cy="246221"/>
          </a:xfrm>
          <a:prstGeom prst="rect">
            <a:avLst/>
          </a:prstGeom>
          <a:noFill/>
        </p:spPr>
        <p:txBody>
          <a:bodyPr wrap="square">
            <a:spAutoFit/>
          </a:bodyPr>
          <a:lstStyle/>
          <a:p>
            <a:r>
              <a:rPr lang="en-US" sz="1000" b="0" i="0" dirty="0">
                <a:solidFill>
                  <a:srgbClr val="000000"/>
                </a:solidFill>
                <a:effectLst/>
                <a:latin typeface="Arial" panose="020B0604020202020204" pitchFamily="34" charset="0"/>
              </a:rPr>
              <a:t>Source – </a:t>
            </a:r>
            <a:r>
              <a:rPr lang="en-US" sz="1000" b="0" i="0" u="sng" strike="noStrike" dirty="0">
                <a:solidFill>
                  <a:srgbClr val="001C4A"/>
                </a:solidFill>
                <a:effectLst/>
                <a:latin typeface="Arial" panose="020B0604020202020204" pitchFamily="34" charset="0"/>
                <a:hlinkClick r:id="rId4"/>
              </a:rPr>
              <a:t>Persepolis Relief 11</a:t>
            </a:r>
            <a:r>
              <a:rPr lang="en-US" sz="1000" b="0" i="0" dirty="0">
                <a:solidFill>
                  <a:srgbClr val="000000"/>
                </a:solidFill>
                <a:effectLst/>
                <a:latin typeface="Arial" panose="020B0604020202020204" pitchFamily="34" charset="0"/>
              </a:rPr>
              <a:t> by </a:t>
            </a:r>
            <a:r>
              <a:rPr lang="en-US" sz="1000" b="0" i="0" u="sng" strike="noStrike" dirty="0">
                <a:solidFill>
                  <a:srgbClr val="001C4A"/>
                </a:solidFill>
                <a:effectLst/>
                <a:latin typeface="Arial" panose="020B0604020202020204" pitchFamily="34" charset="0"/>
                <a:hlinkClick r:id="rId5"/>
              </a:rPr>
              <a:t>Pawel </a:t>
            </a:r>
            <a:r>
              <a:rPr lang="en-US" sz="1000" b="0" i="0" u="sng" strike="noStrike" dirty="0" err="1">
                <a:solidFill>
                  <a:srgbClr val="001C4A"/>
                </a:solidFill>
                <a:effectLst/>
                <a:latin typeface="Arial" panose="020B0604020202020204" pitchFamily="34" charset="0"/>
                <a:hlinkClick r:id="rId5"/>
              </a:rPr>
              <a:t>Ryszawa</a:t>
            </a:r>
            <a:r>
              <a:rPr lang="en-US" sz="1000" b="0" i="0" dirty="0">
                <a:solidFill>
                  <a:srgbClr val="000000"/>
                </a:solidFill>
                <a:effectLst/>
                <a:latin typeface="Arial" panose="020B0604020202020204" pitchFamily="34" charset="0"/>
              </a:rPr>
              <a:t> is licensed under </a:t>
            </a:r>
            <a:r>
              <a:rPr lang="en-US" sz="1000" b="0" i="0" u="sng" strike="noStrike" dirty="0">
                <a:solidFill>
                  <a:srgbClr val="001C4A"/>
                </a:solidFill>
                <a:effectLst/>
                <a:latin typeface="Arial" panose="020B0604020202020204" pitchFamily="34" charset="0"/>
                <a:hlinkClick r:id="rId6"/>
              </a:rPr>
              <a:t>CC BY 3.0</a:t>
            </a:r>
            <a:r>
              <a:rPr lang="en-US" sz="1000" b="0" i="0" dirty="0">
                <a:solidFill>
                  <a:srgbClr val="000000"/>
                </a:solidFill>
                <a:effectLst/>
                <a:latin typeface="Arial" panose="020B0604020202020204" pitchFamily="34" charset="0"/>
              </a:rPr>
              <a:t>. </a:t>
            </a:r>
            <a:endParaRPr lang="en-AU" sz="1000" dirty="0"/>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C48B4-21C9-E8C7-A0D9-51601B7878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75AC851-85D6-AEE8-AF07-FCAEAABBF1E7}"/>
              </a:ext>
            </a:extLst>
          </p:cNvPr>
          <p:cNvSpPr>
            <a:spLocks noGrp="1"/>
          </p:cNvSpPr>
          <p:nvPr>
            <p:ph type="title"/>
          </p:nvPr>
        </p:nvSpPr>
        <p:spPr>
          <a:xfrm>
            <a:off x="359998" y="360000"/>
            <a:ext cx="10260002" cy="522000"/>
          </a:xfrm>
        </p:spPr>
        <p:txBody>
          <a:bodyPr/>
          <a:lstStyle/>
          <a:p>
            <a:r>
              <a:rPr lang="en-AU" dirty="0">
                <a:latin typeface="+mj-lt"/>
              </a:rPr>
              <a:t>Learning intentions and success criteria</a:t>
            </a:r>
          </a:p>
        </p:txBody>
      </p:sp>
      <p:sp>
        <p:nvSpPr>
          <p:cNvPr id="4" name="We are learning">
            <a:extLst>
              <a:ext uri="{FF2B5EF4-FFF2-40B4-BE49-F238E27FC236}">
                <a16:creationId xmlns:a16="http://schemas.microsoft.com/office/drawing/2014/main" id="{F8CB8E7A-922E-166A-B59B-D44A373842BC}"/>
              </a:ext>
            </a:extLst>
          </p:cNvPr>
          <p:cNvSpPr txBox="1"/>
          <p:nvPr/>
        </p:nvSpPr>
        <p:spPr>
          <a:xfrm>
            <a:off x="359999" y="1991364"/>
            <a:ext cx="11060476" cy="476267"/>
          </a:xfrm>
          <a:prstGeom prst="rect">
            <a:avLst/>
          </a:prstGeom>
          <a:solidFill>
            <a:schemeClr val="accent1"/>
          </a:solidFill>
        </p:spPr>
        <p:txBody>
          <a:bodyPr wrap="square" lIns="251999" tIns="0" rIns="0" bIns="0" rtlCol="0" anchor="ctr" anchorCtr="0">
            <a:noAutofit/>
          </a:bodyPr>
          <a:lstStyle/>
          <a:p>
            <a:r>
              <a:rPr lang="en-AU" sz="2000" b="1" dirty="0">
                <a:solidFill>
                  <a:schemeClr val="bg1"/>
                </a:solidFill>
                <a:latin typeface="+mj-lt"/>
              </a:rPr>
              <a:t>We are learning </a:t>
            </a:r>
          </a:p>
        </p:txBody>
      </p:sp>
      <p:sp>
        <p:nvSpPr>
          <p:cNvPr id="10" name="Rectangle 9">
            <a:extLst>
              <a:ext uri="{FF2B5EF4-FFF2-40B4-BE49-F238E27FC236}">
                <a16:creationId xmlns:a16="http://schemas.microsoft.com/office/drawing/2014/main" id="{FC8680F5-1C3D-20A0-9E45-7137FC5AFEAE}"/>
              </a:ext>
              <a:ext uri="{C183D7F6-B498-43B3-948B-1728B52AA6E4}">
                <adec:decorative xmlns:adec="http://schemas.microsoft.com/office/drawing/2017/decorative" val="0"/>
              </a:ext>
            </a:extLst>
          </p:cNvPr>
          <p:cNvSpPr/>
          <p:nvPr/>
        </p:nvSpPr>
        <p:spPr>
          <a:xfrm>
            <a:off x="359998" y="2467631"/>
            <a:ext cx="11060477" cy="16960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to analyse archaeological reliefs</a:t>
            </a: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to synthesise evidence to develop reasoned claims.</a:t>
            </a:r>
          </a:p>
        </p:txBody>
      </p:sp>
      <p:sp>
        <p:nvSpPr>
          <p:cNvPr id="7" name="We can">
            <a:extLst>
              <a:ext uri="{FF2B5EF4-FFF2-40B4-BE49-F238E27FC236}">
                <a16:creationId xmlns:a16="http://schemas.microsoft.com/office/drawing/2014/main" id="{9E7A8155-AA0D-07AB-53DC-F6CFBBCFEB89}"/>
              </a:ext>
            </a:extLst>
          </p:cNvPr>
          <p:cNvSpPr txBox="1"/>
          <p:nvPr/>
        </p:nvSpPr>
        <p:spPr>
          <a:xfrm>
            <a:off x="360000" y="4343682"/>
            <a:ext cx="11060475" cy="476267"/>
          </a:xfrm>
          <a:prstGeom prst="rect">
            <a:avLst/>
          </a:prstGeom>
          <a:solidFill>
            <a:schemeClr val="accent1"/>
          </a:solidFill>
        </p:spPr>
        <p:txBody>
          <a:bodyPr wrap="square" lIns="251999" tIns="0" rIns="0" bIns="0" rtlCol="0" anchor="ctr" anchorCtr="0">
            <a:noAutofit/>
          </a:bodyPr>
          <a:lstStyle/>
          <a:p>
            <a:r>
              <a:rPr lang="en-AU" sz="2000" b="1" dirty="0">
                <a:solidFill>
                  <a:schemeClr val="bg1"/>
                </a:solidFill>
                <a:latin typeface="+mj-lt"/>
              </a:rPr>
              <a:t>We can</a:t>
            </a:r>
          </a:p>
        </p:txBody>
      </p:sp>
      <p:sp>
        <p:nvSpPr>
          <p:cNvPr id="9" name="Rectangle 8">
            <a:extLst>
              <a:ext uri="{FF2B5EF4-FFF2-40B4-BE49-F238E27FC236}">
                <a16:creationId xmlns:a16="http://schemas.microsoft.com/office/drawing/2014/main" id="{856C487C-DFDB-3BF3-2219-4594957AECD2}"/>
              </a:ext>
              <a:ext uri="{C183D7F6-B498-43B3-948B-1728B52AA6E4}">
                <adec:decorative xmlns:adec="http://schemas.microsoft.com/office/drawing/2017/decorative" val="0"/>
              </a:ext>
            </a:extLst>
          </p:cNvPr>
          <p:cNvSpPr/>
          <p:nvPr/>
        </p:nvSpPr>
        <p:spPr>
          <a:xfrm>
            <a:off x="360000" y="4819949"/>
            <a:ext cx="11060477" cy="16960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marR="0" lvl="0" indent="-342900" algn="l" defTabSz="609585" rtl="0" eaLnBrk="1" fontAlgn="auto" latinLnBrk="0" hangingPunct="1">
              <a:lnSpc>
                <a:spcPct val="150000"/>
              </a:lnSpc>
              <a:spcBef>
                <a:spcPts val="0"/>
              </a:spcBef>
              <a:spcAft>
                <a:spcPts val="1200"/>
              </a:spcAft>
              <a:buClrTx/>
              <a:buSzTx/>
              <a:buFont typeface="Arial"/>
              <a:buChar char="•"/>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analyse reliefs from Persepolis to gather evidence</a:t>
            </a:r>
          </a:p>
          <a:p>
            <a:pPr marL="342900" marR="0" lvl="0" indent="-342900" algn="l" defTabSz="609585" rtl="0" eaLnBrk="1" fontAlgn="auto" latinLnBrk="0" hangingPunct="1">
              <a:lnSpc>
                <a:spcPct val="150000"/>
              </a:lnSpc>
              <a:spcBef>
                <a:spcPts val="0"/>
              </a:spcBef>
              <a:spcAft>
                <a:spcPts val="1200"/>
              </a:spcAft>
              <a:buClrTx/>
              <a:buSzTx/>
              <a:buFont typeface="Arial"/>
              <a:buChar char="•"/>
              <a:tabLst/>
              <a:defRPr/>
            </a:pPr>
            <a:r>
              <a:rPr kumimoji="0" lang="en-AU" sz="1800" b="0" i="0" u="none" strike="noStrike" kern="1200" cap="none" spc="0" normalizeH="0" baseline="0" noProof="0" dirty="0">
                <a:ln>
                  <a:noFill/>
                </a:ln>
                <a:solidFill>
                  <a:srgbClr val="22272B"/>
                </a:solidFill>
                <a:effectLst/>
                <a:uLnTx/>
                <a:uFillTx/>
                <a:ea typeface="+mn-lt"/>
                <a:cs typeface="Arial" panose="020B0604020202020204" pitchFamily="34" charset="0"/>
              </a:rPr>
              <a:t>interpret evidence from multiple sources</a:t>
            </a:r>
          </a:p>
          <a:p>
            <a:pPr marL="342900" marR="0" lvl="0" indent="-342900" algn="l" defTabSz="609585" rtl="0" eaLnBrk="1" fontAlgn="auto" latinLnBrk="0" hangingPunct="1">
              <a:lnSpc>
                <a:spcPct val="150000"/>
              </a:lnSpc>
              <a:spcBef>
                <a:spcPts val="0"/>
              </a:spcBef>
              <a:spcAft>
                <a:spcPts val="1200"/>
              </a:spcAft>
              <a:buClrTx/>
              <a:buSzTx/>
              <a:buFont typeface="Arial"/>
              <a:buChar char="•"/>
              <a:tabLst/>
              <a:defRPr/>
            </a:pPr>
            <a:r>
              <a:rPr kumimoji="0" lang="en-AU" sz="1800" b="0" i="0" u="none" strike="noStrike" kern="1200" cap="none" spc="0" normalizeH="0" baseline="0" noProof="0" dirty="0">
                <a:ln>
                  <a:noFill/>
                </a:ln>
                <a:solidFill>
                  <a:srgbClr val="22272B"/>
                </a:solidFill>
                <a:effectLst/>
                <a:uLnTx/>
                <a:uFillTx/>
                <a:ea typeface="+mn-lt"/>
                <a:cs typeface="Arial" panose="020B0604020202020204" pitchFamily="34" charset="0"/>
              </a:rPr>
              <a:t>use interpretations to draw conclusions about the past.</a:t>
            </a:r>
            <a:endPar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BCAC3874-71BF-72AB-4D6E-00D5D251324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404962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How do we analyse archaeological sources?</a:t>
            </a:r>
            <a:r>
              <a:rPr lang="en-AU" baseline="0" dirty="0">
                <a:latin typeface="+mj-lt"/>
              </a:rPr>
              <a:t> (1)</a:t>
            </a:r>
            <a:endParaRPr lang="en-AU" dirty="0">
              <a:latin typeface="+mj-lt"/>
            </a:endParaRPr>
          </a:p>
        </p:txBody>
      </p:sp>
      <p:sp>
        <p:nvSpPr>
          <p:cNvPr id="68" name="Text Placeholder 67">
            <a:extLst>
              <a:ext uri="{FF2B5EF4-FFF2-40B4-BE49-F238E27FC236}">
                <a16:creationId xmlns:a16="http://schemas.microsoft.com/office/drawing/2014/main" id="{95829369-8766-F264-4650-D34E22C97B12}"/>
              </a:ext>
            </a:extLst>
          </p:cNvPr>
          <p:cNvSpPr>
            <a:spLocks noGrp="1"/>
          </p:cNvSpPr>
          <p:nvPr>
            <p:ph type="body" sz="quarter" idx="18"/>
          </p:nvPr>
        </p:nvSpPr>
        <p:spPr/>
        <p:txBody>
          <a:bodyPr/>
          <a:lstStyle/>
          <a:p>
            <a:r>
              <a:rPr lang="en-AU" dirty="0">
                <a:latin typeface="+mj-lt"/>
              </a:rPr>
              <a:t>Activating prior knowledge</a:t>
            </a:r>
          </a:p>
        </p:txBody>
      </p:sp>
      <p:sp>
        <p:nvSpPr>
          <p:cNvPr id="37" name="Rectangle 36">
            <a:extLst>
              <a:ext uri="{FF2B5EF4-FFF2-40B4-BE49-F238E27FC236}">
                <a16:creationId xmlns:a16="http://schemas.microsoft.com/office/drawing/2014/main" id="{E75A3836-2BA3-EF1C-F0AA-CBDE21ED1EA1}"/>
              </a:ext>
            </a:extLst>
          </p:cNvPr>
          <p:cNvSpPr/>
          <p:nvPr/>
        </p:nvSpPr>
        <p:spPr>
          <a:xfrm>
            <a:off x="360001" y="2032673"/>
            <a:ext cx="4056210" cy="4483327"/>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dirty="0">
                <a:ln>
                  <a:noFill/>
                </a:ln>
                <a:solidFill>
                  <a:srgbClr val="FFFFFF"/>
                </a:solidFill>
                <a:effectLst/>
                <a:uLnTx/>
                <a:uFillTx/>
                <a:latin typeface="+mj-lt"/>
                <a:ea typeface="+mn-ea"/>
                <a:cs typeface="+mn-cs"/>
              </a:rPr>
              <a:t>Collect the facts from…</a:t>
            </a:r>
          </a:p>
        </p:txBody>
      </p:sp>
      <p:grpSp>
        <p:nvGrpSpPr>
          <p:cNvPr id="12" name="Group 11" descr="The artefact">
            <a:extLst>
              <a:ext uri="{FF2B5EF4-FFF2-40B4-BE49-F238E27FC236}">
                <a16:creationId xmlns:a16="http://schemas.microsoft.com/office/drawing/2014/main" id="{D1F71C22-1F42-15D0-1A7F-31E16D79DACB}"/>
              </a:ext>
            </a:extLst>
          </p:cNvPr>
          <p:cNvGrpSpPr/>
          <p:nvPr/>
        </p:nvGrpSpPr>
        <p:grpSpPr>
          <a:xfrm>
            <a:off x="4490227" y="2012577"/>
            <a:ext cx="6866159" cy="821529"/>
            <a:chOff x="4490227" y="2012577"/>
            <a:chExt cx="6866159" cy="821529"/>
          </a:xfrm>
        </p:grpSpPr>
        <p:sp>
          <p:nvSpPr>
            <p:cNvPr id="5" name="Rectangle: Rounded Corners 4">
              <a:extLst>
                <a:ext uri="{FF2B5EF4-FFF2-40B4-BE49-F238E27FC236}">
                  <a16:creationId xmlns:a16="http://schemas.microsoft.com/office/drawing/2014/main" id="{235B776E-B766-A2CB-661B-B1B1EEBC8781}"/>
                </a:ext>
                <a:ext uri="{C183D7F6-B498-43B3-948B-1728B52AA6E4}">
                  <adec:decorative xmlns:adec="http://schemas.microsoft.com/office/drawing/2017/decorative" val="0"/>
                </a:ext>
              </a:extLst>
            </p:cNvPr>
            <p:cNvSpPr/>
            <p:nvPr/>
          </p:nvSpPr>
          <p:spPr>
            <a:xfrm>
              <a:off x="4490227" y="2012577"/>
              <a:ext cx="6866159" cy="821529"/>
            </a:xfrm>
            <a:prstGeom prst="roundRect">
              <a:avLst>
                <a:gd name="adj" fmla="val 0"/>
              </a:avLst>
            </a:prstGeom>
            <a:solidFill>
              <a:schemeClr val="bg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marL="914400">
                <a:spcAft>
                  <a:spcPts val="1200"/>
                </a:spcAft>
              </a:pPr>
              <a:r>
                <a:rPr lang="en-AU" sz="1800" dirty="0"/>
                <a:t>The artefact</a:t>
              </a:r>
              <a:endParaRPr lang="en-US" sz="1800" dirty="0"/>
            </a:p>
          </p:txBody>
        </p:sp>
        <p:sp>
          <p:nvSpPr>
            <p:cNvPr id="6" name="Rectangle 5">
              <a:extLst>
                <a:ext uri="{FF2B5EF4-FFF2-40B4-BE49-F238E27FC236}">
                  <a16:creationId xmlns:a16="http://schemas.microsoft.com/office/drawing/2014/main" id="{7DBD6455-E1E9-25FB-7BE2-81336A24BE6E}"/>
                </a:ext>
                <a:ext uri="{C183D7F6-B498-43B3-948B-1728B52AA6E4}">
                  <adec:decorative xmlns:adec="http://schemas.microsoft.com/office/drawing/2017/decorative" val="0"/>
                </a:ext>
              </a:extLst>
            </p:cNvPr>
            <p:cNvSpPr/>
            <p:nvPr/>
          </p:nvSpPr>
          <p:spPr>
            <a:xfrm>
              <a:off x="4591233" y="2171909"/>
              <a:ext cx="502864" cy="50286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marL="914400">
                <a:spcAft>
                  <a:spcPts val="1200"/>
                </a:spcAft>
              </a:pPr>
              <a:endParaRPr lang="en-AU" sz="1800"/>
            </a:p>
          </p:txBody>
        </p:sp>
      </p:grpSp>
      <p:grpSp>
        <p:nvGrpSpPr>
          <p:cNvPr id="13" name="Group 12" descr="Other artefacts from the site and/or time">
            <a:extLst>
              <a:ext uri="{FF2B5EF4-FFF2-40B4-BE49-F238E27FC236}">
                <a16:creationId xmlns:a16="http://schemas.microsoft.com/office/drawing/2014/main" id="{A0509282-3583-708B-C2BB-EF35B799F2F6}"/>
              </a:ext>
            </a:extLst>
          </p:cNvPr>
          <p:cNvGrpSpPr/>
          <p:nvPr/>
        </p:nvGrpSpPr>
        <p:grpSpPr>
          <a:xfrm>
            <a:off x="4490227" y="2933597"/>
            <a:ext cx="6866159" cy="821529"/>
            <a:chOff x="4490227" y="2933597"/>
            <a:chExt cx="6866159" cy="821529"/>
          </a:xfrm>
        </p:grpSpPr>
        <p:sp>
          <p:nvSpPr>
            <p:cNvPr id="77" name="Rectangle: Rounded Corners 76">
              <a:extLst>
                <a:ext uri="{FF2B5EF4-FFF2-40B4-BE49-F238E27FC236}">
                  <a16:creationId xmlns:a16="http://schemas.microsoft.com/office/drawing/2014/main" id="{1B32D7B0-2C56-801E-E6B2-EE4C4B6832EA}"/>
                </a:ext>
                <a:ext uri="{C183D7F6-B498-43B3-948B-1728B52AA6E4}">
                  <adec:decorative xmlns:adec="http://schemas.microsoft.com/office/drawing/2017/decorative" val="0"/>
                </a:ext>
              </a:extLst>
            </p:cNvPr>
            <p:cNvSpPr/>
            <p:nvPr/>
          </p:nvSpPr>
          <p:spPr>
            <a:xfrm>
              <a:off x="4490227" y="2933597"/>
              <a:ext cx="6866159" cy="821529"/>
            </a:xfrm>
            <a:prstGeom prst="roundRect">
              <a:avLst>
                <a:gd name="adj" fmla="val 0"/>
              </a:avLst>
            </a:prstGeom>
            <a:solidFill>
              <a:schemeClr val="bg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marL="914400">
                <a:spcAft>
                  <a:spcPts val="1200"/>
                </a:spcAft>
              </a:pPr>
              <a:r>
                <a:rPr lang="en-AU" sz="1800" dirty="0"/>
                <a:t>Other artefacts from the site and/or time</a:t>
              </a:r>
              <a:endParaRPr lang="en-US" sz="1800" dirty="0"/>
            </a:p>
          </p:txBody>
        </p:sp>
        <p:sp>
          <p:nvSpPr>
            <p:cNvPr id="78" name="Rectangle 77">
              <a:extLst>
                <a:ext uri="{FF2B5EF4-FFF2-40B4-BE49-F238E27FC236}">
                  <a16:creationId xmlns:a16="http://schemas.microsoft.com/office/drawing/2014/main" id="{6C4C1502-97C6-D96E-9FC4-6788AF54EF5A}"/>
                </a:ext>
                <a:ext uri="{C183D7F6-B498-43B3-948B-1728B52AA6E4}">
                  <adec:decorative xmlns:adec="http://schemas.microsoft.com/office/drawing/2017/decorative" val="0"/>
                </a:ext>
              </a:extLst>
            </p:cNvPr>
            <p:cNvSpPr/>
            <p:nvPr/>
          </p:nvSpPr>
          <p:spPr>
            <a:xfrm>
              <a:off x="4591233" y="3092929"/>
              <a:ext cx="502864" cy="502864"/>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marL="914400">
                <a:spcAft>
                  <a:spcPts val="1200"/>
                </a:spcAft>
              </a:pPr>
              <a:endParaRPr lang="en-AU" sz="1800"/>
            </a:p>
          </p:txBody>
        </p:sp>
      </p:grpSp>
      <p:grpSp>
        <p:nvGrpSpPr>
          <p:cNvPr id="18" name="Group 17" descr="Published works by archaeologists and historians">
            <a:extLst>
              <a:ext uri="{FF2B5EF4-FFF2-40B4-BE49-F238E27FC236}">
                <a16:creationId xmlns:a16="http://schemas.microsoft.com/office/drawing/2014/main" id="{36C96263-DE0E-FBF8-D450-FB9C25FB1ACA}"/>
              </a:ext>
            </a:extLst>
          </p:cNvPr>
          <p:cNvGrpSpPr/>
          <p:nvPr/>
        </p:nvGrpSpPr>
        <p:grpSpPr>
          <a:xfrm>
            <a:off x="4489864" y="3854617"/>
            <a:ext cx="6866606" cy="820800"/>
            <a:chOff x="4489864" y="3854617"/>
            <a:chExt cx="6866606" cy="820800"/>
          </a:xfrm>
        </p:grpSpPr>
        <p:sp>
          <p:nvSpPr>
            <p:cNvPr id="11" name="Rectangle: Rounded Corners 10">
              <a:extLst>
                <a:ext uri="{FF2B5EF4-FFF2-40B4-BE49-F238E27FC236}">
                  <a16:creationId xmlns:a16="http://schemas.microsoft.com/office/drawing/2014/main" id="{A51B7914-4835-2656-660C-B28B383FED6D}"/>
                </a:ext>
                <a:ext uri="{C183D7F6-B498-43B3-948B-1728B52AA6E4}">
                  <adec:decorative xmlns:adec="http://schemas.microsoft.com/office/drawing/2017/decorative" val="0"/>
                </a:ext>
              </a:extLst>
            </p:cNvPr>
            <p:cNvSpPr/>
            <p:nvPr/>
          </p:nvSpPr>
          <p:spPr>
            <a:xfrm>
              <a:off x="4489864" y="3854617"/>
              <a:ext cx="6866606" cy="820800"/>
            </a:xfrm>
            <a:prstGeom prst="roundRect">
              <a:avLst>
                <a:gd name="adj" fmla="val 0"/>
              </a:avLst>
            </a:prstGeom>
            <a:solidFill>
              <a:schemeClr val="bg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marL="914400">
                <a:spcAft>
                  <a:spcPts val="1200"/>
                </a:spcAft>
              </a:pPr>
              <a:r>
                <a:rPr lang="en-AU" sz="1800" dirty="0"/>
                <a:t>Published works by archaeologists and historians</a:t>
              </a:r>
              <a:endParaRPr lang="en-US" sz="1800" dirty="0"/>
            </a:p>
          </p:txBody>
        </p:sp>
        <p:sp>
          <p:nvSpPr>
            <p:cNvPr id="14" name="Rectangle 13">
              <a:extLst>
                <a:ext uri="{FF2B5EF4-FFF2-40B4-BE49-F238E27FC236}">
                  <a16:creationId xmlns:a16="http://schemas.microsoft.com/office/drawing/2014/main" id="{23AC23B6-3924-7187-4076-DE3B78AE3DB3}"/>
                </a:ext>
                <a:ext uri="{C183D7F6-B498-43B3-948B-1728B52AA6E4}">
                  <adec:decorative xmlns:adec="http://schemas.microsoft.com/office/drawing/2017/decorative" val="0"/>
                </a:ext>
              </a:extLst>
            </p:cNvPr>
            <p:cNvSpPr/>
            <p:nvPr/>
          </p:nvSpPr>
          <p:spPr>
            <a:xfrm>
              <a:off x="4591233" y="3986514"/>
              <a:ext cx="557007" cy="55700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marL="914400">
                <a:spcAft>
                  <a:spcPts val="1200"/>
                </a:spcAft>
              </a:pPr>
              <a:endParaRPr lang="en-AU" sz="1800" dirty="0"/>
            </a:p>
          </p:txBody>
        </p:sp>
      </p:grpSp>
      <p:grpSp>
        <p:nvGrpSpPr>
          <p:cNvPr id="24" name="Group 23" descr="Ancient texts (not available for prehistoric artefacts)">
            <a:extLst>
              <a:ext uri="{FF2B5EF4-FFF2-40B4-BE49-F238E27FC236}">
                <a16:creationId xmlns:a16="http://schemas.microsoft.com/office/drawing/2014/main" id="{EEDE6CBB-5801-B2CB-0400-9535A76C3018}"/>
              </a:ext>
            </a:extLst>
          </p:cNvPr>
          <p:cNvGrpSpPr/>
          <p:nvPr/>
        </p:nvGrpSpPr>
        <p:grpSpPr>
          <a:xfrm>
            <a:off x="4489863" y="4774908"/>
            <a:ext cx="6866606" cy="820800"/>
            <a:chOff x="4489863" y="4774908"/>
            <a:chExt cx="6866606" cy="820800"/>
          </a:xfrm>
        </p:grpSpPr>
        <p:sp>
          <p:nvSpPr>
            <p:cNvPr id="19" name="Rectangle: Rounded Corners 18">
              <a:extLst>
                <a:ext uri="{FF2B5EF4-FFF2-40B4-BE49-F238E27FC236}">
                  <a16:creationId xmlns:a16="http://schemas.microsoft.com/office/drawing/2014/main" id="{940CC1AD-4FC1-2B3E-4486-18E734B0B912}"/>
                </a:ext>
                <a:ext uri="{C183D7F6-B498-43B3-948B-1728B52AA6E4}">
                  <adec:decorative xmlns:adec="http://schemas.microsoft.com/office/drawing/2017/decorative" val="0"/>
                </a:ext>
              </a:extLst>
            </p:cNvPr>
            <p:cNvSpPr/>
            <p:nvPr/>
          </p:nvSpPr>
          <p:spPr>
            <a:xfrm>
              <a:off x="4489863" y="4774908"/>
              <a:ext cx="6866606" cy="820800"/>
            </a:xfrm>
            <a:prstGeom prst="roundRect">
              <a:avLst>
                <a:gd name="adj" fmla="val 0"/>
              </a:avLst>
            </a:prstGeom>
            <a:solidFill>
              <a:schemeClr val="bg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marL="914400">
                <a:spcAft>
                  <a:spcPts val="1200"/>
                </a:spcAft>
              </a:pPr>
              <a:r>
                <a:rPr lang="en-AU" sz="1800" dirty="0"/>
                <a:t>Ancient texts (not available for prehistoric artefacts)</a:t>
              </a:r>
              <a:endParaRPr lang="en-US" sz="1800" dirty="0"/>
            </a:p>
          </p:txBody>
        </p:sp>
        <p:sp>
          <p:nvSpPr>
            <p:cNvPr id="20" name="Rectangle 19">
              <a:extLst>
                <a:ext uri="{FF2B5EF4-FFF2-40B4-BE49-F238E27FC236}">
                  <a16:creationId xmlns:a16="http://schemas.microsoft.com/office/drawing/2014/main" id="{DC2A9896-56A4-A9DA-3AD6-60B343DBCC1D}"/>
                </a:ext>
                <a:ext uri="{C183D7F6-B498-43B3-948B-1728B52AA6E4}">
                  <adec:decorative xmlns:adec="http://schemas.microsoft.com/office/drawing/2017/decorative" val="0"/>
                </a:ext>
              </a:extLst>
            </p:cNvPr>
            <p:cNvSpPr/>
            <p:nvPr/>
          </p:nvSpPr>
          <p:spPr>
            <a:xfrm>
              <a:off x="4591233" y="4925948"/>
              <a:ext cx="518720" cy="518720"/>
            </a:xfrm>
            <a:prstGeom prst="rect">
              <a:avLst/>
            </a:prstGeom>
            <a:blipFill>
              <a:blip r:embed="rId9">
                <a:extLs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marL="914400">
                <a:spcAft>
                  <a:spcPts val="1200"/>
                </a:spcAft>
              </a:pPr>
              <a:endParaRPr lang="en-AU" sz="1800"/>
            </a:p>
          </p:txBody>
        </p:sp>
      </p:grpSp>
      <p:grpSp>
        <p:nvGrpSpPr>
          <p:cNvPr id="30" name="Group 29" descr="Background knowledge from previous research">
            <a:extLst>
              <a:ext uri="{FF2B5EF4-FFF2-40B4-BE49-F238E27FC236}">
                <a16:creationId xmlns:a16="http://schemas.microsoft.com/office/drawing/2014/main" id="{5AAE884B-831F-2CBF-503A-59BB8F7FE203}"/>
              </a:ext>
            </a:extLst>
          </p:cNvPr>
          <p:cNvGrpSpPr/>
          <p:nvPr/>
        </p:nvGrpSpPr>
        <p:grpSpPr>
          <a:xfrm>
            <a:off x="4489863" y="5695200"/>
            <a:ext cx="6866606" cy="820800"/>
            <a:chOff x="4489863" y="5695200"/>
            <a:chExt cx="6866606" cy="820800"/>
          </a:xfrm>
        </p:grpSpPr>
        <p:sp>
          <p:nvSpPr>
            <p:cNvPr id="25" name="Rectangle: Rounded Corners 24">
              <a:extLst>
                <a:ext uri="{FF2B5EF4-FFF2-40B4-BE49-F238E27FC236}">
                  <a16:creationId xmlns:a16="http://schemas.microsoft.com/office/drawing/2014/main" id="{65E5471C-AC79-00FD-8CFB-DB098FC56B09}"/>
                </a:ext>
                <a:ext uri="{C183D7F6-B498-43B3-948B-1728B52AA6E4}">
                  <adec:decorative xmlns:adec="http://schemas.microsoft.com/office/drawing/2017/decorative" val="0"/>
                </a:ext>
              </a:extLst>
            </p:cNvPr>
            <p:cNvSpPr/>
            <p:nvPr/>
          </p:nvSpPr>
          <p:spPr>
            <a:xfrm>
              <a:off x="4489863" y="5695200"/>
              <a:ext cx="6866606" cy="820800"/>
            </a:xfrm>
            <a:prstGeom prst="roundRect">
              <a:avLst>
                <a:gd name="adj" fmla="val 0"/>
              </a:avLst>
            </a:prstGeom>
            <a:solidFill>
              <a:schemeClr val="bg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marL="914400">
                <a:spcAft>
                  <a:spcPts val="1200"/>
                </a:spcAft>
              </a:pPr>
              <a:r>
                <a:rPr lang="en-US" sz="1800" dirty="0"/>
                <a:t>Background knowledge from previous research</a:t>
              </a:r>
            </a:p>
          </p:txBody>
        </p:sp>
        <p:pic>
          <p:nvPicPr>
            <p:cNvPr id="27" name="Graphic 26">
              <a:extLst>
                <a:ext uri="{FF2B5EF4-FFF2-40B4-BE49-F238E27FC236}">
                  <a16:creationId xmlns:a16="http://schemas.microsoft.com/office/drawing/2014/main" id="{6D4478AA-CCEC-4185-DA60-390C3F2888BC}"/>
                </a:ext>
                <a:ext uri="{C183D7F6-B498-43B3-948B-1728B52AA6E4}">
                  <adec:decorative xmlns:adec="http://schemas.microsoft.com/office/drawing/2017/decorative" val="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91233" y="5807720"/>
              <a:ext cx="595761" cy="595761"/>
            </a:xfrm>
            <a:prstGeom prst="rect">
              <a:avLst/>
            </a:prstGeom>
          </p:spPr>
        </p:pic>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655BC-F176-AB7A-D91C-CDCC784763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B195DE-B83B-3AFF-955E-C3B730F53166}"/>
              </a:ext>
            </a:extLst>
          </p:cNvPr>
          <p:cNvSpPr>
            <a:spLocks noGrp="1"/>
          </p:cNvSpPr>
          <p:nvPr>
            <p:ph type="title"/>
          </p:nvPr>
        </p:nvSpPr>
        <p:spPr/>
        <p:txBody>
          <a:bodyPr/>
          <a:lstStyle/>
          <a:p>
            <a:r>
              <a:rPr lang="en-AU" dirty="0">
                <a:latin typeface="+mj-lt"/>
              </a:rPr>
              <a:t>How do we analyse archaeological sources? (2)</a:t>
            </a:r>
          </a:p>
        </p:txBody>
      </p:sp>
      <p:sp>
        <p:nvSpPr>
          <p:cNvPr id="68" name="Text Placeholder 67">
            <a:extLst>
              <a:ext uri="{FF2B5EF4-FFF2-40B4-BE49-F238E27FC236}">
                <a16:creationId xmlns:a16="http://schemas.microsoft.com/office/drawing/2014/main" id="{5B1E3CB8-C16E-C1FC-2185-5084960D05CD}"/>
              </a:ext>
            </a:extLst>
          </p:cNvPr>
          <p:cNvSpPr>
            <a:spLocks noGrp="1"/>
          </p:cNvSpPr>
          <p:nvPr>
            <p:ph type="body" sz="quarter" idx="18"/>
          </p:nvPr>
        </p:nvSpPr>
        <p:spPr/>
        <p:txBody>
          <a:bodyPr/>
          <a:lstStyle/>
          <a:p>
            <a:r>
              <a:rPr lang="en-AU" dirty="0">
                <a:latin typeface="+mj-lt"/>
              </a:rPr>
              <a:t>Activating prior knowledge</a:t>
            </a:r>
          </a:p>
        </p:txBody>
      </p:sp>
      <p:sp>
        <p:nvSpPr>
          <p:cNvPr id="37" name="Rectangle 36">
            <a:extLst>
              <a:ext uri="{FF2B5EF4-FFF2-40B4-BE49-F238E27FC236}">
                <a16:creationId xmlns:a16="http://schemas.microsoft.com/office/drawing/2014/main" id="{AFA3ABC9-B3A0-65D1-7359-9869602F3DCC}"/>
              </a:ext>
            </a:extLst>
          </p:cNvPr>
          <p:cNvSpPr/>
          <p:nvPr/>
        </p:nvSpPr>
        <p:spPr>
          <a:xfrm>
            <a:off x="360001" y="2032673"/>
            <a:ext cx="4056210" cy="4483327"/>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FFFFFF"/>
                </a:solidFill>
                <a:effectLst/>
                <a:uLnTx/>
                <a:uFillTx/>
                <a:latin typeface="+mj-lt"/>
                <a:ea typeface="+mn-ea"/>
                <a:cs typeface="+mn-cs"/>
              </a:rPr>
              <a:t>Start making interpretations based on the facts</a:t>
            </a:r>
            <a:endParaRPr kumimoji="0" lang="en-AU" sz="2000" b="1" i="0" u="none" strike="noStrike" kern="1200" cap="none" spc="0" normalizeH="0" baseline="0" noProof="0" dirty="0">
              <a:ln>
                <a:noFill/>
              </a:ln>
              <a:solidFill>
                <a:srgbClr val="FFFFFF"/>
              </a:solidFill>
              <a:effectLst/>
              <a:uLnTx/>
              <a:uFillTx/>
              <a:latin typeface="+mj-lt"/>
              <a:ea typeface="+mn-ea"/>
              <a:cs typeface="+mn-cs"/>
            </a:endParaRPr>
          </a:p>
        </p:txBody>
      </p:sp>
      <p:grpSp>
        <p:nvGrpSpPr>
          <p:cNvPr id="2" name="Group 1" descr="What do we see in the source?">
            <a:extLst>
              <a:ext uri="{FF2B5EF4-FFF2-40B4-BE49-F238E27FC236}">
                <a16:creationId xmlns:a16="http://schemas.microsoft.com/office/drawing/2014/main" id="{A26A0B9D-C4DC-3B26-5E47-2A43B7E5D176}"/>
              </a:ext>
            </a:extLst>
          </p:cNvPr>
          <p:cNvGrpSpPr/>
          <p:nvPr/>
        </p:nvGrpSpPr>
        <p:grpSpPr>
          <a:xfrm>
            <a:off x="4490227" y="2012577"/>
            <a:ext cx="6866159" cy="821529"/>
            <a:chOff x="4490227" y="2012577"/>
            <a:chExt cx="6866159" cy="821529"/>
          </a:xfrm>
        </p:grpSpPr>
        <p:sp>
          <p:nvSpPr>
            <p:cNvPr id="5" name="Rectangle: Rounded Corners 4">
              <a:extLst>
                <a:ext uri="{FF2B5EF4-FFF2-40B4-BE49-F238E27FC236}">
                  <a16:creationId xmlns:a16="http://schemas.microsoft.com/office/drawing/2014/main" id="{55F24A85-79C2-5B9B-8704-5C984A38F003}"/>
                </a:ext>
                <a:ext uri="{C183D7F6-B498-43B3-948B-1728B52AA6E4}">
                  <adec:decorative xmlns:adec="http://schemas.microsoft.com/office/drawing/2017/decorative" val="1"/>
                </a:ext>
              </a:extLst>
            </p:cNvPr>
            <p:cNvSpPr/>
            <p:nvPr/>
          </p:nvSpPr>
          <p:spPr>
            <a:xfrm>
              <a:off x="4490227" y="2012577"/>
              <a:ext cx="6866159" cy="821529"/>
            </a:xfrm>
            <a:prstGeom prst="roundRect">
              <a:avLst>
                <a:gd name="adj" fmla="val 0"/>
              </a:avLst>
            </a:prstGeom>
            <a:solidFill>
              <a:schemeClr val="bg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marL="914400">
                <a:spcAft>
                  <a:spcPts val="1200"/>
                </a:spcAft>
              </a:pPr>
              <a:r>
                <a:rPr lang="en-AU" sz="1800" dirty="0"/>
                <a:t>What do we see in the source?</a:t>
              </a:r>
              <a:endParaRPr lang="en-US" sz="1800" dirty="0"/>
            </a:p>
          </p:txBody>
        </p:sp>
        <p:sp>
          <p:nvSpPr>
            <p:cNvPr id="6" name="Rectangle 5">
              <a:extLst>
                <a:ext uri="{FF2B5EF4-FFF2-40B4-BE49-F238E27FC236}">
                  <a16:creationId xmlns:a16="http://schemas.microsoft.com/office/drawing/2014/main" id="{E1E24ACE-02F5-5ECD-F1FC-42FC6392D603}"/>
                </a:ext>
                <a:ext uri="{C183D7F6-B498-43B3-948B-1728B52AA6E4}">
                  <adec:decorative xmlns:adec="http://schemas.microsoft.com/office/drawing/2017/decorative" val="1"/>
                </a:ext>
              </a:extLst>
            </p:cNvPr>
            <p:cNvSpPr/>
            <p:nvPr/>
          </p:nvSpPr>
          <p:spPr>
            <a:xfrm>
              <a:off x="4669184" y="2171909"/>
              <a:ext cx="502864" cy="50286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marL="914400">
                <a:spcAft>
                  <a:spcPts val="1200"/>
                </a:spcAft>
              </a:pPr>
              <a:endParaRPr lang="en-AU" sz="1800"/>
            </a:p>
          </p:txBody>
        </p:sp>
      </p:grpSp>
      <p:grpSp>
        <p:nvGrpSpPr>
          <p:cNvPr id="10" name="Group 9" descr="What could that mean?">
            <a:extLst>
              <a:ext uri="{FF2B5EF4-FFF2-40B4-BE49-F238E27FC236}">
                <a16:creationId xmlns:a16="http://schemas.microsoft.com/office/drawing/2014/main" id="{6B1AE480-2A5A-D41D-677D-26B57C1C1EE2}"/>
              </a:ext>
            </a:extLst>
          </p:cNvPr>
          <p:cNvGrpSpPr/>
          <p:nvPr/>
        </p:nvGrpSpPr>
        <p:grpSpPr>
          <a:xfrm>
            <a:off x="4490227" y="2933597"/>
            <a:ext cx="6866159" cy="821529"/>
            <a:chOff x="4490227" y="2933597"/>
            <a:chExt cx="6866159" cy="821529"/>
          </a:xfrm>
        </p:grpSpPr>
        <p:sp>
          <p:nvSpPr>
            <p:cNvPr id="77" name="Rectangle: Rounded Corners 76">
              <a:extLst>
                <a:ext uri="{FF2B5EF4-FFF2-40B4-BE49-F238E27FC236}">
                  <a16:creationId xmlns:a16="http://schemas.microsoft.com/office/drawing/2014/main" id="{107FBF66-DB63-A186-982E-A740E4F2C0C8}"/>
                </a:ext>
                <a:ext uri="{C183D7F6-B498-43B3-948B-1728B52AA6E4}">
                  <adec:decorative xmlns:adec="http://schemas.microsoft.com/office/drawing/2017/decorative" val="1"/>
                </a:ext>
              </a:extLst>
            </p:cNvPr>
            <p:cNvSpPr/>
            <p:nvPr/>
          </p:nvSpPr>
          <p:spPr>
            <a:xfrm>
              <a:off x="4490227" y="2933597"/>
              <a:ext cx="6866159" cy="821529"/>
            </a:xfrm>
            <a:prstGeom prst="roundRect">
              <a:avLst>
                <a:gd name="adj" fmla="val 0"/>
              </a:avLst>
            </a:prstGeom>
            <a:solidFill>
              <a:schemeClr val="bg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marL="914400">
                <a:spcAft>
                  <a:spcPts val="1200"/>
                </a:spcAft>
              </a:pPr>
              <a:r>
                <a:rPr lang="en-AU" sz="1800" dirty="0"/>
                <a:t>What could that mean?</a:t>
              </a:r>
              <a:endParaRPr lang="en-US" sz="1800" dirty="0"/>
            </a:p>
          </p:txBody>
        </p:sp>
        <p:sp>
          <p:nvSpPr>
            <p:cNvPr id="78" name="Rectangle 77" descr="Questions with solid fill">
              <a:extLst>
                <a:ext uri="{FF2B5EF4-FFF2-40B4-BE49-F238E27FC236}">
                  <a16:creationId xmlns:a16="http://schemas.microsoft.com/office/drawing/2014/main" id="{66E3FA1C-94AA-917A-857C-DD6B16328100}"/>
                </a:ext>
                <a:ext uri="{C183D7F6-B498-43B3-948B-1728B52AA6E4}">
                  <adec:decorative xmlns:adec="http://schemas.microsoft.com/office/drawing/2017/decorative" val="1"/>
                </a:ext>
              </a:extLst>
            </p:cNvPr>
            <p:cNvSpPr/>
            <p:nvPr/>
          </p:nvSpPr>
          <p:spPr>
            <a:xfrm>
              <a:off x="4669184" y="3092929"/>
              <a:ext cx="502864" cy="502864"/>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marL="914400">
                <a:spcAft>
                  <a:spcPts val="1200"/>
                </a:spcAft>
              </a:pPr>
              <a:endParaRPr lang="en-AU" sz="1800"/>
            </a:p>
          </p:txBody>
        </p:sp>
      </p:grpSp>
      <p:grpSp>
        <p:nvGrpSpPr>
          <p:cNvPr id="12" name="Group 11" descr="What was the source’s function?">
            <a:extLst>
              <a:ext uri="{FF2B5EF4-FFF2-40B4-BE49-F238E27FC236}">
                <a16:creationId xmlns:a16="http://schemas.microsoft.com/office/drawing/2014/main" id="{81AC2E3C-803A-7A0E-0E67-7BD6AAFFE0F8}"/>
              </a:ext>
            </a:extLst>
          </p:cNvPr>
          <p:cNvGrpSpPr/>
          <p:nvPr/>
        </p:nvGrpSpPr>
        <p:grpSpPr>
          <a:xfrm>
            <a:off x="4489864" y="3854617"/>
            <a:ext cx="6866606" cy="820800"/>
            <a:chOff x="4489864" y="3854617"/>
            <a:chExt cx="6866606" cy="820800"/>
          </a:xfrm>
        </p:grpSpPr>
        <p:sp>
          <p:nvSpPr>
            <p:cNvPr id="11" name="Rectangle: Rounded Corners 10">
              <a:extLst>
                <a:ext uri="{FF2B5EF4-FFF2-40B4-BE49-F238E27FC236}">
                  <a16:creationId xmlns:a16="http://schemas.microsoft.com/office/drawing/2014/main" id="{BF984F42-DDB7-A103-EB7F-A7E64A73D14B}"/>
                </a:ext>
                <a:ext uri="{C183D7F6-B498-43B3-948B-1728B52AA6E4}">
                  <adec:decorative xmlns:adec="http://schemas.microsoft.com/office/drawing/2017/decorative" val="1"/>
                </a:ext>
              </a:extLst>
            </p:cNvPr>
            <p:cNvSpPr/>
            <p:nvPr/>
          </p:nvSpPr>
          <p:spPr>
            <a:xfrm>
              <a:off x="4489864" y="3854617"/>
              <a:ext cx="6866606" cy="820800"/>
            </a:xfrm>
            <a:prstGeom prst="roundRect">
              <a:avLst>
                <a:gd name="adj" fmla="val 0"/>
              </a:avLst>
            </a:prstGeom>
            <a:solidFill>
              <a:schemeClr val="bg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marL="914400">
                <a:spcAft>
                  <a:spcPts val="1200"/>
                </a:spcAft>
              </a:pPr>
              <a:r>
                <a:rPr lang="en-AU" sz="1800" dirty="0"/>
                <a:t>What was the source’s function?</a:t>
              </a:r>
              <a:endParaRPr lang="en-US" sz="1800" dirty="0"/>
            </a:p>
          </p:txBody>
        </p:sp>
        <p:sp>
          <p:nvSpPr>
            <p:cNvPr id="14" name="Rectangle 13" descr="Puppet with solid fill">
              <a:extLst>
                <a:ext uri="{FF2B5EF4-FFF2-40B4-BE49-F238E27FC236}">
                  <a16:creationId xmlns:a16="http://schemas.microsoft.com/office/drawing/2014/main" id="{A685554B-ABDA-1A49-7CCD-6DEF0CC07BD6}"/>
                </a:ext>
                <a:ext uri="{C183D7F6-B498-43B3-948B-1728B52AA6E4}">
                  <adec:decorative xmlns:adec="http://schemas.microsoft.com/office/drawing/2017/decorative" val="1"/>
                </a:ext>
              </a:extLst>
            </p:cNvPr>
            <p:cNvSpPr/>
            <p:nvPr/>
          </p:nvSpPr>
          <p:spPr>
            <a:xfrm>
              <a:off x="4669184" y="3986514"/>
              <a:ext cx="557007" cy="557007"/>
            </a:xfrm>
            <a:prstGeom prst="rect">
              <a:avLst/>
            </a:prstGeom>
            <a:blipFill>
              <a:blip r:embed="rId7">
                <a:extLs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marL="914400">
                <a:spcAft>
                  <a:spcPts val="1200"/>
                </a:spcAft>
              </a:pPr>
              <a:endParaRPr lang="en-AU" sz="1800" dirty="0"/>
            </a:p>
          </p:txBody>
        </p:sp>
      </p:grpSp>
      <p:grpSp>
        <p:nvGrpSpPr>
          <p:cNvPr id="13" name="Group 12" descr="What is the significance of the source?">
            <a:extLst>
              <a:ext uri="{FF2B5EF4-FFF2-40B4-BE49-F238E27FC236}">
                <a16:creationId xmlns:a16="http://schemas.microsoft.com/office/drawing/2014/main" id="{E92A4214-1CBF-B776-6C16-946AB0A8DA21}"/>
              </a:ext>
            </a:extLst>
          </p:cNvPr>
          <p:cNvGrpSpPr/>
          <p:nvPr/>
        </p:nvGrpSpPr>
        <p:grpSpPr>
          <a:xfrm>
            <a:off x="4489863" y="4774908"/>
            <a:ext cx="6866606" cy="820800"/>
            <a:chOff x="4489863" y="4774908"/>
            <a:chExt cx="6866606" cy="820800"/>
          </a:xfrm>
        </p:grpSpPr>
        <p:sp>
          <p:nvSpPr>
            <p:cNvPr id="19" name="Rectangle: Rounded Corners 18">
              <a:extLst>
                <a:ext uri="{FF2B5EF4-FFF2-40B4-BE49-F238E27FC236}">
                  <a16:creationId xmlns:a16="http://schemas.microsoft.com/office/drawing/2014/main" id="{3EF42502-68AF-5B4A-109F-A93C18D1CAC7}"/>
                </a:ext>
                <a:ext uri="{C183D7F6-B498-43B3-948B-1728B52AA6E4}">
                  <adec:decorative xmlns:adec="http://schemas.microsoft.com/office/drawing/2017/decorative" val="1"/>
                </a:ext>
              </a:extLst>
            </p:cNvPr>
            <p:cNvSpPr/>
            <p:nvPr/>
          </p:nvSpPr>
          <p:spPr>
            <a:xfrm>
              <a:off x="4489863" y="4774908"/>
              <a:ext cx="6866606" cy="820800"/>
            </a:xfrm>
            <a:prstGeom prst="roundRect">
              <a:avLst>
                <a:gd name="adj" fmla="val 0"/>
              </a:avLst>
            </a:prstGeom>
            <a:solidFill>
              <a:schemeClr val="bg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marL="914400">
                <a:spcAft>
                  <a:spcPts val="1200"/>
                </a:spcAft>
              </a:pPr>
              <a:r>
                <a:rPr lang="en-AU" sz="1800" dirty="0"/>
                <a:t>What is the significance of the source?</a:t>
              </a:r>
              <a:endParaRPr lang="en-US" sz="1800" dirty="0"/>
            </a:p>
          </p:txBody>
        </p:sp>
        <p:sp>
          <p:nvSpPr>
            <p:cNvPr id="20" name="Rectangle 19" descr="Comment Important with solid fill">
              <a:extLst>
                <a:ext uri="{FF2B5EF4-FFF2-40B4-BE49-F238E27FC236}">
                  <a16:creationId xmlns:a16="http://schemas.microsoft.com/office/drawing/2014/main" id="{DC28A6D1-BB4A-0379-079B-ECBE829BFED0}"/>
                </a:ext>
                <a:ext uri="{C183D7F6-B498-43B3-948B-1728B52AA6E4}">
                  <adec:decorative xmlns:adec="http://schemas.microsoft.com/office/drawing/2017/decorative" val="1"/>
                </a:ext>
              </a:extLst>
            </p:cNvPr>
            <p:cNvSpPr/>
            <p:nvPr/>
          </p:nvSpPr>
          <p:spPr>
            <a:xfrm>
              <a:off x="4669184" y="4925948"/>
              <a:ext cx="518720" cy="518720"/>
            </a:xfrm>
            <a:prstGeom prst="rect">
              <a:avLst/>
            </a:prstGeom>
            <a:blipFill>
              <a:blip r:embed="rId9">
                <a:extLs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marL="914400">
                <a:spcAft>
                  <a:spcPts val="1200"/>
                </a:spcAft>
              </a:pPr>
              <a:endParaRPr lang="en-AU" sz="1800"/>
            </a:p>
          </p:txBody>
        </p:sp>
      </p:grpSp>
      <p:grpSp>
        <p:nvGrpSpPr>
          <p:cNvPr id="18" name="Group 17" descr="Why do we think this?">
            <a:extLst>
              <a:ext uri="{FF2B5EF4-FFF2-40B4-BE49-F238E27FC236}">
                <a16:creationId xmlns:a16="http://schemas.microsoft.com/office/drawing/2014/main" id="{126A2331-1132-D1A8-07F7-17FC4967EFDE}"/>
              </a:ext>
            </a:extLst>
          </p:cNvPr>
          <p:cNvGrpSpPr/>
          <p:nvPr/>
        </p:nvGrpSpPr>
        <p:grpSpPr>
          <a:xfrm>
            <a:off x="4489863" y="5695200"/>
            <a:ext cx="6866606" cy="820800"/>
            <a:chOff x="4489863" y="5695200"/>
            <a:chExt cx="6866606" cy="820800"/>
          </a:xfrm>
        </p:grpSpPr>
        <p:sp>
          <p:nvSpPr>
            <p:cNvPr id="25" name="Rectangle: Rounded Corners 24">
              <a:extLst>
                <a:ext uri="{FF2B5EF4-FFF2-40B4-BE49-F238E27FC236}">
                  <a16:creationId xmlns:a16="http://schemas.microsoft.com/office/drawing/2014/main" id="{354D7BCD-2D00-42FA-F556-8DCDAAFA0BF0}"/>
                </a:ext>
                <a:ext uri="{C183D7F6-B498-43B3-948B-1728B52AA6E4}">
                  <adec:decorative xmlns:adec="http://schemas.microsoft.com/office/drawing/2017/decorative" val="1"/>
                </a:ext>
              </a:extLst>
            </p:cNvPr>
            <p:cNvSpPr/>
            <p:nvPr/>
          </p:nvSpPr>
          <p:spPr>
            <a:xfrm>
              <a:off x="4489863" y="5695200"/>
              <a:ext cx="6866606" cy="820800"/>
            </a:xfrm>
            <a:prstGeom prst="roundRect">
              <a:avLst>
                <a:gd name="adj" fmla="val 0"/>
              </a:avLst>
            </a:prstGeom>
            <a:solidFill>
              <a:schemeClr val="bg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marL="914400">
                <a:spcAft>
                  <a:spcPts val="1200"/>
                </a:spcAft>
              </a:pPr>
              <a:r>
                <a:rPr lang="en-US" sz="1800" dirty="0"/>
                <a:t>Why do we think this?</a:t>
              </a:r>
            </a:p>
          </p:txBody>
        </p:sp>
        <p:pic>
          <p:nvPicPr>
            <p:cNvPr id="27" name="Graphic 26" descr="Badge Question Mark with solid fill">
              <a:extLst>
                <a:ext uri="{FF2B5EF4-FFF2-40B4-BE49-F238E27FC236}">
                  <a16:creationId xmlns:a16="http://schemas.microsoft.com/office/drawing/2014/main" id="{2ED9BB2A-40B5-3DA4-4A3A-09F4C9E0E8E0}"/>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669184" y="5807720"/>
              <a:ext cx="595761" cy="595761"/>
            </a:xfrm>
            <a:prstGeom prst="rect">
              <a:avLst/>
            </a:prstGeom>
          </p:spPr>
        </p:pic>
      </p:grpSp>
      <p:sp>
        <p:nvSpPr>
          <p:cNvPr id="3" name="Slide Number Placeholder 2">
            <a:extLst>
              <a:ext uri="{FF2B5EF4-FFF2-40B4-BE49-F238E27FC236}">
                <a16:creationId xmlns:a16="http://schemas.microsoft.com/office/drawing/2014/main" id="{37932176-5619-AB2B-237E-EB964C49DF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82386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E68C-EFD3-5802-2011-73E2A67094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23EA17-8768-C67F-5C0B-859BE8595AD7}"/>
              </a:ext>
            </a:extLst>
          </p:cNvPr>
          <p:cNvSpPr>
            <a:spLocks noGrp="1"/>
          </p:cNvSpPr>
          <p:nvPr>
            <p:ph type="title"/>
          </p:nvPr>
        </p:nvSpPr>
        <p:spPr>
          <a:xfrm>
            <a:off x="360000" y="360000"/>
            <a:ext cx="6569753" cy="545601"/>
          </a:xfrm>
        </p:spPr>
        <p:txBody>
          <a:bodyPr/>
          <a:lstStyle/>
          <a:p>
            <a:r>
              <a:rPr lang="en-AU" dirty="0">
                <a:latin typeface="+mj-lt"/>
              </a:rPr>
              <a:t>Collect the facts (1)</a:t>
            </a:r>
          </a:p>
        </p:txBody>
      </p:sp>
      <p:sp>
        <p:nvSpPr>
          <p:cNvPr id="13" name="Text Placeholder 12">
            <a:extLst>
              <a:ext uri="{FF2B5EF4-FFF2-40B4-BE49-F238E27FC236}">
                <a16:creationId xmlns:a16="http://schemas.microsoft.com/office/drawing/2014/main" id="{A76540EE-0B3F-C82A-A6B1-E73DAE68E629}"/>
              </a:ext>
            </a:extLst>
          </p:cNvPr>
          <p:cNvSpPr>
            <a:spLocks noGrp="1"/>
          </p:cNvSpPr>
          <p:nvPr>
            <p:ph type="body" sz="quarter" idx="18"/>
          </p:nvPr>
        </p:nvSpPr>
        <p:spPr>
          <a:xfrm>
            <a:off x="360000" y="982520"/>
            <a:ext cx="6569752" cy="356423"/>
          </a:xfrm>
        </p:spPr>
        <p:txBody>
          <a:bodyPr/>
          <a:lstStyle/>
          <a:p>
            <a:r>
              <a:rPr lang="en-AU" dirty="0">
                <a:latin typeface="+mj-lt"/>
              </a:rPr>
              <a:t>Analysing archaeological reliefs</a:t>
            </a:r>
          </a:p>
        </p:txBody>
      </p:sp>
      <p:sp>
        <p:nvSpPr>
          <p:cNvPr id="7" name="Rectangle 6">
            <a:extLst>
              <a:ext uri="{FF2B5EF4-FFF2-40B4-BE49-F238E27FC236}">
                <a16:creationId xmlns:a16="http://schemas.microsoft.com/office/drawing/2014/main" id="{37FC5324-06C2-8FC4-7569-520C65AC7984}"/>
              </a:ext>
              <a:ext uri="{C183D7F6-B498-43B3-948B-1728B52AA6E4}">
                <adec:decorative xmlns:adec="http://schemas.microsoft.com/office/drawing/2017/decorative" val="0"/>
              </a:ext>
            </a:extLst>
          </p:cNvPr>
          <p:cNvSpPr/>
          <p:nvPr/>
        </p:nvSpPr>
        <p:spPr>
          <a:xfrm>
            <a:off x="347152" y="2110531"/>
            <a:ext cx="6569753" cy="6157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j-lt"/>
                <a:ea typeface="+mn-ea"/>
                <a:cs typeface="+mn-cs"/>
              </a:rPr>
              <a:t>Source 1</a:t>
            </a:r>
            <a:r>
              <a:rPr lang="en-AU" sz="1600" b="1" dirty="0">
                <a:solidFill>
                  <a:srgbClr val="22272B"/>
                </a:solidFill>
                <a:latin typeface="+mj-lt"/>
              </a:rPr>
              <a:t> –</a:t>
            </a:r>
            <a:r>
              <a:rPr kumimoji="0" lang="en-AU" sz="1600" b="1" i="0" u="none" strike="noStrike" kern="1200" cap="none" spc="0" normalizeH="0" baseline="0" noProof="0" dirty="0">
                <a:ln>
                  <a:noFill/>
                </a:ln>
                <a:solidFill>
                  <a:srgbClr val="22272B"/>
                </a:solidFill>
                <a:effectLst/>
                <a:uLnTx/>
                <a:uFillTx/>
                <a:latin typeface="+mj-lt"/>
                <a:ea typeface="+mn-ea"/>
                <a:cs typeface="+mn-cs"/>
              </a:rPr>
              <a:t> Treasury relief</a:t>
            </a:r>
          </a:p>
        </p:txBody>
      </p:sp>
      <p:pic>
        <p:nvPicPr>
          <p:cNvPr id="5" name="Picture 2" descr="Stone carving of a large figure representing the king seated on a throne in the centre. Rows of people in different national dress are approaching the king on either side, carrying gifts. The person in front of the king has a hand to his lips.">
            <a:extLst>
              <a:ext uri="{FF2B5EF4-FFF2-40B4-BE49-F238E27FC236}">
                <a16:creationId xmlns:a16="http://schemas.microsoft.com/office/drawing/2014/main" id="{51352B7E-DD44-8CDC-3541-FE03B5405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53" y="2725443"/>
            <a:ext cx="6569753" cy="302904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BC27B33-CB3A-4F77-0039-0A51638E1C8E}"/>
              </a:ext>
            </a:extLst>
          </p:cNvPr>
          <p:cNvSpPr txBox="1"/>
          <p:nvPr/>
        </p:nvSpPr>
        <p:spPr>
          <a:xfrm>
            <a:off x="360000" y="5838869"/>
            <a:ext cx="5335951" cy="302449"/>
          </a:xfrm>
          <a:prstGeom prst="rect">
            <a:avLst/>
          </a:prstGeom>
          <a:noFill/>
        </p:spPr>
        <p:txBody>
          <a:bodyPr wrap="square" lIns="0" tIns="0" rIns="0" bIns="0" rtlCol="0">
            <a:noAutofit/>
          </a:bodyPr>
          <a:lstStyle/>
          <a:p>
            <a:r>
              <a:rPr lang="en-US" sz="1000" dirty="0">
                <a:solidFill>
                  <a:srgbClr val="002664"/>
                </a:solidFill>
                <a:cs typeface="Arial" panose="020B0604020202020204" pitchFamily="34" charset="0"/>
              </a:rPr>
              <a:t>Source</a:t>
            </a:r>
            <a:r>
              <a:rPr lang="en-US" sz="1000" dirty="0">
                <a:solidFill>
                  <a:srgbClr val="000000"/>
                </a:solidFill>
              </a:rPr>
              <a:t> – </a:t>
            </a:r>
            <a:r>
              <a:rPr lang="en-US" sz="1000" u="sng" dirty="0">
                <a:solidFill>
                  <a:srgbClr val="001C4A"/>
                </a:solidFill>
                <a:hlinkClick r:id="rId4"/>
              </a:rPr>
              <a:t>Persepolis Relief 11</a:t>
            </a:r>
            <a:r>
              <a:rPr lang="en-US" sz="1000" dirty="0">
                <a:solidFill>
                  <a:srgbClr val="000000"/>
                </a:solidFill>
              </a:rPr>
              <a:t> </a:t>
            </a:r>
            <a:r>
              <a:rPr lang="en-US" sz="1000" dirty="0">
                <a:solidFill>
                  <a:srgbClr val="002664"/>
                </a:solidFill>
                <a:cs typeface="Arial" panose="020B0604020202020204" pitchFamily="34" charset="0"/>
              </a:rPr>
              <a:t>by</a:t>
            </a:r>
            <a:r>
              <a:rPr lang="en-US" sz="1000" dirty="0">
                <a:solidFill>
                  <a:srgbClr val="000000"/>
                </a:solidFill>
              </a:rPr>
              <a:t> </a:t>
            </a:r>
            <a:r>
              <a:rPr lang="en-US" sz="1000" u="sng" dirty="0">
                <a:solidFill>
                  <a:srgbClr val="001C4A"/>
                </a:solidFill>
                <a:hlinkClick r:id="rId5"/>
              </a:rPr>
              <a:t>Pawel </a:t>
            </a:r>
            <a:r>
              <a:rPr lang="en-US" sz="1000" u="sng" dirty="0" err="1">
                <a:solidFill>
                  <a:srgbClr val="001C4A"/>
                </a:solidFill>
                <a:hlinkClick r:id="rId5"/>
              </a:rPr>
              <a:t>Ryszawa</a:t>
            </a:r>
            <a:r>
              <a:rPr lang="en-US" sz="1000" dirty="0">
                <a:solidFill>
                  <a:srgbClr val="000000"/>
                </a:solidFill>
              </a:rPr>
              <a:t> </a:t>
            </a:r>
            <a:r>
              <a:rPr lang="en-US" sz="1000" dirty="0">
                <a:solidFill>
                  <a:srgbClr val="002664"/>
                </a:solidFill>
                <a:cs typeface="Arial" panose="020B0604020202020204" pitchFamily="34" charset="0"/>
              </a:rPr>
              <a:t>is licensed under </a:t>
            </a:r>
            <a:r>
              <a:rPr lang="en-US" sz="1000" u="sng" dirty="0">
                <a:solidFill>
                  <a:srgbClr val="001C4A"/>
                </a:solidFill>
                <a:hlinkClick r:id="rId6"/>
              </a:rPr>
              <a:t>CC BY 3.0</a:t>
            </a:r>
            <a:r>
              <a:rPr lang="en-US" sz="1000" dirty="0">
                <a:solidFill>
                  <a:srgbClr val="000000"/>
                </a:solidFill>
              </a:rPr>
              <a:t>.</a:t>
            </a:r>
            <a:endParaRPr lang="en-AU" sz="1000" dirty="0">
              <a:solidFill>
                <a:srgbClr val="002664"/>
              </a:solidFill>
              <a:cs typeface="Arial" panose="020B0604020202020204" pitchFamily="34" charset="0"/>
            </a:endParaRPr>
          </a:p>
        </p:txBody>
      </p:sp>
      <p:sp>
        <p:nvSpPr>
          <p:cNvPr id="2" name="What is it">
            <a:extLst>
              <a:ext uri="{FF2B5EF4-FFF2-40B4-BE49-F238E27FC236}">
                <a16:creationId xmlns:a16="http://schemas.microsoft.com/office/drawing/2014/main" id="{C787B2E5-C94F-1EEB-F495-B144F60796F4}"/>
              </a:ext>
            </a:extLst>
          </p:cNvPr>
          <p:cNvSpPr txBox="1"/>
          <p:nvPr/>
        </p:nvSpPr>
        <p:spPr>
          <a:xfrm>
            <a:off x="7164000" y="716683"/>
            <a:ext cx="4680000" cy="442842"/>
          </a:xfrm>
          <a:prstGeom prst="rect">
            <a:avLst/>
          </a:prstGeom>
          <a:solidFill>
            <a:schemeClr val="accent4"/>
          </a:solidFill>
          <a:ln w="38100">
            <a:solidFill>
              <a:schemeClr val="accent4"/>
            </a:solidFill>
          </a:ln>
        </p:spPr>
        <p:txBody>
          <a:bodyPr wrap="square" lIns="180000" tIns="0" rIns="0" bIns="72000" rtlCol="0" anchor="ctr" anchorCtr="0">
            <a:noAutofit/>
          </a:bodyPr>
          <a:lstStyle/>
          <a:p>
            <a:pPr>
              <a:lnSpc>
                <a:spcPct val="150000"/>
              </a:lnSpc>
            </a:pPr>
            <a:r>
              <a:rPr lang="en-AU" sz="1600" b="1" dirty="0">
                <a:solidFill>
                  <a:schemeClr val="accent1"/>
                </a:solidFill>
                <a:latin typeface="+mj-lt"/>
              </a:rPr>
              <a:t>What is it? </a:t>
            </a:r>
          </a:p>
        </p:txBody>
      </p:sp>
      <p:sp>
        <p:nvSpPr>
          <p:cNvPr id="33" name="TextBox 32">
            <a:extLst>
              <a:ext uri="{FF2B5EF4-FFF2-40B4-BE49-F238E27FC236}">
                <a16:creationId xmlns:a16="http://schemas.microsoft.com/office/drawing/2014/main" id="{72AC029B-870B-5EA9-25AB-AF06614C0111}"/>
              </a:ext>
            </a:extLst>
          </p:cNvPr>
          <p:cNvSpPr txBox="1"/>
          <p:nvPr/>
        </p:nvSpPr>
        <p:spPr>
          <a:xfrm>
            <a:off x="7164000" y="1154261"/>
            <a:ext cx="4680000" cy="776290"/>
          </a:xfrm>
          <a:prstGeom prst="rect">
            <a:avLst/>
          </a:prstGeom>
          <a:noFill/>
          <a:ln w="38100">
            <a:solidFill>
              <a:schemeClr val="accent4"/>
            </a:solidFill>
          </a:ln>
        </p:spPr>
        <p:txBody>
          <a:bodyPr wrap="square" lIns="180000" tIns="0" rIns="0" bIns="0" rtlCol="0">
            <a:noAutofit/>
          </a:bodyPr>
          <a:lstStyle/>
          <a:p>
            <a:pPr>
              <a:lnSpc>
                <a:spcPct val="150000"/>
              </a:lnSpc>
            </a:pPr>
            <a:r>
              <a:rPr lang="en-AU" sz="1600" dirty="0"/>
              <a:t>Large stone relief. It is the same size as the central relief in the Apadana eastern stairway.</a:t>
            </a:r>
          </a:p>
        </p:txBody>
      </p:sp>
      <p:sp>
        <p:nvSpPr>
          <p:cNvPr id="40" name="What is it">
            <a:extLst>
              <a:ext uri="{FF2B5EF4-FFF2-40B4-BE49-F238E27FC236}">
                <a16:creationId xmlns:a16="http://schemas.microsoft.com/office/drawing/2014/main" id="{904BCA1F-3C15-4E9B-C1B9-304451449BA2}"/>
              </a:ext>
            </a:extLst>
          </p:cNvPr>
          <p:cNvSpPr txBox="1"/>
          <p:nvPr/>
        </p:nvSpPr>
        <p:spPr>
          <a:xfrm>
            <a:off x="7164000" y="2065389"/>
            <a:ext cx="4680000" cy="442842"/>
          </a:xfrm>
          <a:prstGeom prst="rect">
            <a:avLst/>
          </a:prstGeom>
          <a:solidFill>
            <a:schemeClr val="accent4"/>
          </a:solidFill>
          <a:ln w="38100">
            <a:solidFill>
              <a:schemeClr val="accent4"/>
            </a:solidFill>
          </a:ln>
        </p:spPr>
        <p:txBody>
          <a:bodyPr wrap="square" lIns="180000" tIns="0" rIns="0" bIns="72000" rtlCol="0" anchor="ctr" anchorCtr="0">
            <a:noAutofit/>
          </a:bodyPr>
          <a:lstStyle/>
          <a:p>
            <a:pPr>
              <a:lnSpc>
                <a:spcPct val="150000"/>
              </a:lnSpc>
            </a:pPr>
            <a:r>
              <a:rPr lang="en-AU" sz="1600" b="1" dirty="0">
                <a:solidFill>
                  <a:schemeClr val="accent1"/>
                </a:solidFill>
                <a:latin typeface="+mj-lt"/>
              </a:rPr>
              <a:t>Who made it and when? </a:t>
            </a:r>
          </a:p>
        </p:txBody>
      </p:sp>
      <p:sp>
        <p:nvSpPr>
          <p:cNvPr id="41" name="TextBox 40">
            <a:extLst>
              <a:ext uri="{FF2B5EF4-FFF2-40B4-BE49-F238E27FC236}">
                <a16:creationId xmlns:a16="http://schemas.microsoft.com/office/drawing/2014/main" id="{F54AA16D-D05B-F85B-A5F5-0AF5CCA62EEC}"/>
              </a:ext>
            </a:extLst>
          </p:cNvPr>
          <p:cNvSpPr txBox="1"/>
          <p:nvPr/>
        </p:nvSpPr>
        <p:spPr>
          <a:xfrm>
            <a:off x="7164000" y="2508231"/>
            <a:ext cx="4680000" cy="876403"/>
          </a:xfrm>
          <a:prstGeom prst="rect">
            <a:avLst/>
          </a:prstGeom>
          <a:noFill/>
          <a:ln w="38100">
            <a:solidFill>
              <a:schemeClr val="accent4"/>
            </a:solidFill>
          </a:ln>
        </p:spPr>
        <p:txBody>
          <a:bodyPr wrap="square" lIns="180000" tIns="0" rIns="0" bIns="0" rtlCol="0">
            <a:noAutofit/>
          </a:bodyPr>
          <a:lstStyle/>
          <a:p>
            <a:pPr>
              <a:lnSpc>
                <a:spcPct val="150000"/>
              </a:lnSpc>
            </a:pPr>
            <a:r>
              <a:rPr lang="en-AU" sz="1600" dirty="0"/>
              <a:t>Persians. Date is uncertain, thought to be during the reign of Darius I.</a:t>
            </a:r>
          </a:p>
        </p:txBody>
      </p:sp>
      <p:sp>
        <p:nvSpPr>
          <p:cNvPr id="44" name="What is it">
            <a:extLst>
              <a:ext uri="{FF2B5EF4-FFF2-40B4-BE49-F238E27FC236}">
                <a16:creationId xmlns:a16="http://schemas.microsoft.com/office/drawing/2014/main" id="{460FD2D2-F0A3-043F-1F8A-99E4F5FD4C85}"/>
              </a:ext>
            </a:extLst>
          </p:cNvPr>
          <p:cNvSpPr txBox="1"/>
          <p:nvPr/>
        </p:nvSpPr>
        <p:spPr>
          <a:xfrm>
            <a:off x="7164000" y="3519472"/>
            <a:ext cx="4680000" cy="442842"/>
          </a:xfrm>
          <a:prstGeom prst="rect">
            <a:avLst/>
          </a:prstGeom>
          <a:solidFill>
            <a:schemeClr val="accent4"/>
          </a:solidFill>
          <a:ln w="38100">
            <a:solidFill>
              <a:schemeClr val="accent4"/>
            </a:solidFill>
          </a:ln>
        </p:spPr>
        <p:txBody>
          <a:bodyPr wrap="square" lIns="180000" tIns="0" rIns="0" bIns="72000" rtlCol="0" anchor="ctr" anchorCtr="0">
            <a:noAutofit/>
          </a:bodyPr>
          <a:lstStyle/>
          <a:p>
            <a:pPr>
              <a:lnSpc>
                <a:spcPct val="150000"/>
              </a:lnSpc>
            </a:pPr>
            <a:r>
              <a:rPr lang="en-AU" sz="1600" b="1" dirty="0">
                <a:solidFill>
                  <a:schemeClr val="accent1"/>
                </a:solidFill>
                <a:latin typeface="+mj-lt"/>
              </a:rPr>
              <a:t>Where was it found? </a:t>
            </a:r>
          </a:p>
        </p:txBody>
      </p:sp>
      <p:sp>
        <p:nvSpPr>
          <p:cNvPr id="45" name="TextBox 44">
            <a:extLst>
              <a:ext uri="{FF2B5EF4-FFF2-40B4-BE49-F238E27FC236}">
                <a16:creationId xmlns:a16="http://schemas.microsoft.com/office/drawing/2014/main" id="{372C9185-E61C-78EC-C918-A99B3193FDCB}"/>
              </a:ext>
            </a:extLst>
          </p:cNvPr>
          <p:cNvSpPr txBox="1"/>
          <p:nvPr/>
        </p:nvSpPr>
        <p:spPr>
          <a:xfrm>
            <a:off x="7164000" y="3962314"/>
            <a:ext cx="4680000" cy="477770"/>
          </a:xfrm>
          <a:prstGeom prst="rect">
            <a:avLst/>
          </a:prstGeom>
          <a:noFill/>
          <a:ln w="38100">
            <a:solidFill>
              <a:schemeClr val="accent4"/>
            </a:solidFill>
          </a:ln>
        </p:spPr>
        <p:txBody>
          <a:bodyPr wrap="square" lIns="180000" tIns="0" rIns="0" bIns="0" rtlCol="0">
            <a:noAutofit/>
          </a:bodyPr>
          <a:lstStyle>
            <a:defPPr>
              <a:defRPr lang="en-US"/>
            </a:defPPr>
            <a:lvl1pPr>
              <a:lnSpc>
                <a:spcPct val="150000"/>
              </a:lnSpc>
              <a:defRPr sz="1600">
                <a:solidFill>
                  <a:schemeClr val="accent1"/>
                </a:solidFill>
                <a:latin typeface="+mj-lt"/>
              </a:defRPr>
            </a:lvl1pPr>
          </a:lstStyle>
          <a:p>
            <a:r>
              <a:rPr lang="en-AU" dirty="0">
                <a:solidFill>
                  <a:schemeClr val="tx1"/>
                </a:solidFill>
                <a:latin typeface="+mn-lt"/>
              </a:rPr>
              <a:t>In the Treasury at Persepolis.</a:t>
            </a:r>
          </a:p>
        </p:txBody>
      </p:sp>
      <p:sp>
        <p:nvSpPr>
          <p:cNvPr id="6" name="What is it">
            <a:extLst>
              <a:ext uri="{FF2B5EF4-FFF2-40B4-BE49-F238E27FC236}">
                <a16:creationId xmlns:a16="http://schemas.microsoft.com/office/drawing/2014/main" id="{7A7573DF-A4FB-F814-9D45-7F9929DC86F0}"/>
              </a:ext>
            </a:extLst>
          </p:cNvPr>
          <p:cNvSpPr txBox="1"/>
          <p:nvPr/>
        </p:nvSpPr>
        <p:spPr>
          <a:xfrm>
            <a:off x="7164000" y="4574922"/>
            <a:ext cx="4680000" cy="442842"/>
          </a:xfrm>
          <a:prstGeom prst="rect">
            <a:avLst/>
          </a:prstGeom>
          <a:solidFill>
            <a:schemeClr val="accent4"/>
          </a:solidFill>
          <a:ln w="38100">
            <a:solidFill>
              <a:schemeClr val="accent4"/>
            </a:solidFill>
          </a:ln>
        </p:spPr>
        <p:txBody>
          <a:bodyPr wrap="square" lIns="180000" tIns="0" rIns="0" bIns="72000" rtlCol="0" anchor="ctr" anchorCtr="0">
            <a:noAutofit/>
          </a:bodyPr>
          <a:lstStyle/>
          <a:p>
            <a:pPr>
              <a:lnSpc>
                <a:spcPct val="150000"/>
              </a:lnSpc>
            </a:pPr>
            <a:r>
              <a:rPr lang="en-AU" sz="1600" b="1" dirty="0">
                <a:solidFill>
                  <a:schemeClr val="accent1"/>
                </a:solidFill>
                <a:latin typeface="+mj-lt"/>
              </a:rPr>
              <a:t>What was found near it? </a:t>
            </a:r>
          </a:p>
        </p:txBody>
      </p:sp>
      <p:sp>
        <p:nvSpPr>
          <p:cNvPr id="8" name="TextBox 7">
            <a:extLst>
              <a:ext uri="{FF2B5EF4-FFF2-40B4-BE49-F238E27FC236}">
                <a16:creationId xmlns:a16="http://schemas.microsoft.com/office/drawing/2014/main" id="{972D5DC5-0471-C0BE-D2C4-5F5ECE7057E4}"/>
              </a:ext>
            </a:extLst>
          </p:cNvPr>
          <p:cNvSpPr txBox="1"/>
          <p:nvPr/>
        </p:nvSpPr>
        <p:spPr>
          <a:xfrm>
            <a:off x="7164000" y="5017765"/>
            <a:ext cx="4680000" cy="1123554"/>
          </a:xfrm>
          <a:prstGeom prst="rect">
            <a:avLst/>
          </a:prstGeom>
          <a:noFill/>
          <a:ln w="38100">
            <a:solidFill>
              <a:schemeClr val="accent4"/>
            </a:solidFill>
          </a:ln>
        </p:spPr>
        <p:txBody>
          <a:bodyPr wrap="square" lIns="180000" tIns="0" rIns="0" bIns="0" rtlCol="0">
            <a:noAutofit/>
          </a:bodyPr>
          <a:lstStyle/>
          <a:p>
            <a:pPr>
              <a:lnSpc>
                <a:spcPct val="150000"/>
              </a:lnSpc>
            </a:pPr>
            <a:r>
              <a:rPr lang="en-AU" sz="1600" dirty="0"/>
              <a:t>A second similar relief, the Fortification tablets, several weights and a Greek statue of Penelope were also found in the Treasury.</a:t>
            </a:r>
          </a:p>
        </p:txBody>
      </p:sp>
      <p:sp>
        <p:nvSpPr>
          <p:cNvPr id="3" name="Slide Number Placeholder 2">
            <a:extLst>
              <a:ext uri="{FF2B5EF4-FFF2-40B4-BE49-F238E27FC236}">
                <a16:creationId xmlns:a16="http://schemas.microsoft.com/office/drawing/2014/main" id="{F69BE1DE-2340-F85B-AA82-076A8098D8B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02065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B216C-8E89-AEB4-578D-07BFD9DE64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071841-1961-BB14-DAAD-A02F517D3D3A}"/>
              </a:ext>
            </a:extLst>
          </p:cNvPr>
          <p:cNvSpPr>
            <a:spLocks noGrp="1"/>
          </p:cNvSpPr>
          <p:nvPr>
            <p:ph type="title"/>
          </p:nvPr>
        </p:nvSpPr>
        <p:spPr>
          <a:xfrm>
            <a:off x="360000" y="360000"/>
            <a:ext cx="6166624" cy="545601"/>
          </a:xfrm>
        </p:spPr>
        <p:txBody>
          <a:bodyPr/>
          <a:lstStyle/>
          <a:p>
            <a:r>
              <a:rPr lang="en-AU" dirty="0">
                <a:latin typeface="+mj-lt"/>
              </a:rPr>
              <a:t>Collect the facts (2)</a:t>
            </a:r>
          </a:p>
        </p:txBody>
      </p:sp>
      <p:sp>
        <p:nvSpPr>
          <p:cNvPr id="13" name="Text Placeholder 12">
            <a:extLst>
              <a:ext uri="{FF2B5EF4-FFF2-40B4-BE49-F238E27FC236}">
                <a16:creationId xmlns:a16="http://schemas.microsoft.com/office/drawing/2014/main" id="{48B08A2C-0CAD-8136-28C9-BFF5AD9FF5D5}"/>
              </a:ext>
            </a:extLst>
          </p:cNvPr>
          <p:cNvSpPr>
            <a:spLocks noGrp="1"/>
          </p:cNvSpPr>
          <p:nvPr>
            <p:ph type="body" sz="quarter" idx="18"/>
          </p:nvPr>
        </p:nvSpPr>
        <p:spPr>
          <a:xfrm>
            <a:off x="360000" y="982520"/>
            <a:ext cx="6166623" cy="356423"/>
          </a:xfrm>
        </p:spPr>
        <p:txBody>
          <a:bodyPr/>
          <a:lstStyle/>
          <a:p>
            <a:r>
              <a:rPr lang="en-AU" dirty="0">
                <a:latin typeface="+mj-lt"/>
              </a:rPr>
              <a:t>Analyse archaeological reliefs</a:t>
            </a:r>
          </a:p>
        </p:txBody>
      </p:sp>
      <p:sp>
        <p:nvSpPr>
          <p:cNvPr id="5" name="Rectangle 4">
            <a:extLst>
              <a:ext uri="{FF2B5EF4-FFF2-40B4-BE49-F238E27FC236}">
                <a16:creationId xmlns:a16="http://schemas.microsoft.com/office/drawing/2014/main" id="{15CC684F-566A-4239-192B-BC3F6F68BA32}"/>
              </a:ext>
              <a:ext uri="{C183D7F6-B498-43B3-948B-1728B52AA6E4}">
                <adec:decorative xmlns:adec="http://schemas.microsoft.com/office/drawing/2017/decorative" val="0"/>
              </a:ext>
            </a:extLst>
          </p:cNvPr>
          <p:cNvSpPr/>
          <p:nvPr/>
        </p:nvSpPr>
        <p:spPr>
          <a:xfrm>
            <a:off x="359999" y="1466394"/>
            <a:ext cx="6166625" cy="80453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j-lt"/>
                <a:ea typeface="+mn-ea"/>
                <a:cs typeface="+mn-cs"/>
              </a:rPr>
              <a:t>Source 2</a:t>
            </a:r>
            <a:r>
              <a:rPr lang="en-AU" sz="1600" b="1" dirty="0">
                <a:solidFill>
                  <a:srgbClr val="22272B"/>
                </a:solidFill>
                <a:latin typeface="+mj-lt"/>
              </a:rPr>
              <a:t> –</a:t>
            </a:r>
            <a:r>
              <a:rPr kumimoji="0" lang="en-AU" sz="1600" b="1" i="0" u="none" strike="noStrike" kern="1200" cap="none" spc="0" normalizeH="0" baseline="0" noProof="0" dirty="0">
                <a:ln>
                  <a:noFill/>
                </a:ln>
                <a:solidFill>
                  <a:srgbClr val="22272B"/>
                </a:solidFill>
                <a:effectLst/>
                <a:uLnTx/>
                <a:uFillTx/>
                <a:latin typeface="+mj-lt"/>
                <a:ea typeface="+mn-ea"/>
                <a:cs typeface="+mn-cs"/>
              </a:rPr>
              <a:t> current central relief, Apadana eastern stairway</a:t>
            </a:r>
          </a:p>
        </p:txBody>
      </p:sp>
      <p:pic>
        <p:nvPicPr>
          <p:cNvPr id="7" name="Picture 2" descr="Stone wall with a carving of 2 rows of 4 people facing each other. The people are holding spears and shields.">
            <a:extLst>
              <a:ext uri="{FF2B5EF4-FFF2-40B4-BE49-F238E27FC236}">
                <a16:creationId xmlns:a16="http://schemas.microsoft.com/office/drawing/2014/main" id="{DC34A834-280C-AEEE-07EA-F4A2A07F3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2270349"/>
            <a:ext cx="6166625" cy="371778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DD7784B-8D3D-4C5A-1F3D-C393E2B31589}"/>
              </a:ext>
            </a:extLst>
          </p:cNvPr>
          <p:cNvSpPr txBox="1"/>
          <p:nvPr/>
        </p:nvSpPr>
        <p:spPr>
          <a:xfrm>
            <a:off x="360000" y="6075666"/>
            <a:ext cx="6166624" cy="302449"/>
          </a:xfrm>
          <a:prstGeom prst="rect">
            <a:avLst/>
          </a:prstGeom>
          <a:noFill/>
        </p:spPr>
        <p:txBody>
          <a:bodyPr wrap="square" lIns="0" tIns="0" rIns="0" bIns="0" rtlCol="0">
            <a:noAutofit/>
          </a:bodyPr>
          <a:lstStyle/>
          <a:p>
            <a:r>
              <a:rPr lang="en-US" sz="1000" dirty="0">
                <a:solidFill>
                  <a:srgbClr val="002664"/>
                </a:solidFill>
                <a:cs typeface="Arial" panose="020B0604020202020204" pitchFamily="34" charset="0"/>
              </a:rPr>
              <a:t>Source – adapted from </a:t>
            </a:r>
            <a:r>
              <a:rPr lang="en-US" sz="1000" u="sng" dirty="0">
                <a:solidFill>
                  <a:srgbClr val="001C4A"/>
                </a:solidFill>
                <a:hlinkClick r:id="rId4"/>
              </a:rPr>
              <a:t>Persepolis, Apadana, East Stairs, Central frieze (1)</a:t>
            </a:r>
            <a:r>
              <a:rPr lang="en-US" sz="1000" dirty="0">
                <a:solidFill>
                  <a:srgbClr val="000000"/>
                </a:solidFill>
              </a:rPr>
              <a:t> </a:t>
            </a:r>
            <a:r>
              <a:rPr lang="en-US" sz="1000" dirty="0">
                <a:solidFill>
                  <a:srgbClr val="002664"/>
                </a:solidFill>
                <a:cs typeface="Arial" panose="020B0604020202020204" pitchFamily="34" charset="0"/>
              </a:rPr>
              <a:t>by</a:t>
            </a:r>
            <a:r>
              <a:rPr lang="en-US" sz="1000" dirty="0">
                <a:solidFill>
                  <a:srgbClr val="000000"/>
                </a:solidFill>
              </a:rPr>
              <a:t> </a:t>
            </a:r>
            <a:r>
              <a:rPr lang="en-US" sz="1000" u="sng" dirty="0">
                <a:solidFill>
                  <a:srgbClr val="001C4A"/>
                </a:solidFill>
                <a:hlinkClick r:id="rId5"/>
              </a:rPr>
              <a:t>Marco Prins</a:t>
            </a:r>
            <a:r>
              <a:rPr lang="en-US" sz="1000" dirty="0">
                <a:solidFill>
                  <a:srgbClr val="000000"/>
                </a:solidFill>
              </a:rPr>
              <a:t> </a:t>
            </a:r>
            <a:r>
              <a:rPr lang="en-US" sz="1000" dirty="0">
                <a:solidFill>
                  <a:srgbClr val="002664"/>
                </a:solidFill>
                <a:cs typeface="Arial" panose="020B0604020202020204" pitchFamily="34" charset="0"/>
              </a:rPr>
              <a:t>is licensed under </a:t>
            </a:r>
            <a:r>
              <a:rPr lang="en-US" sz="1000" u="sng" dirty="0">
                <a:solidFill>
                  <a:srgbClr val="001C4A"/>
                </a:solidFill>
                <a:hlinkClick r:id="rId6"/>
              </a:rPr>
              <a:t>CC0 1.0</a:t>
            </a:r>
            <a:r>
              <a:rPr lang="en-US" sz="1000" dirty="0">
                <a:solidFill>
                  <a:srgbClr val="002664"/>
                </a:solidFill>
                <a:cs typeface="Arial" panose="020B0604020202020204" pitchFamily="34" charset="0"/>
              </a:rPr>
              <a:t>. </a:t>
            </a:r>
            <a:endParaRPr lang="en-AU" sz="1000" dirty="0">
              <a:solidFill>
                <a:srgbClr val="002664"/>
              </a:solidFill>
              <a:cs typeface="Arial" panose="020B0604020202020204" pitchFamily="34" charset="0"/>
            </a:endParaRPr>
          </a:p>
        </p:txBody>
      </p:sp>
      <p:sp>
        <p:nvSpPr>
          <p:cNvPr id="2" name="What is it">
            <a:extLst>
              <a:ext uri="{FF2B5EF4-FFF2-40B4-BE49-F238E27FC236}">
                <a16:creationId xmlns:a16="http://schemas.microsoft.com/office/drawing/2014/main" id="{0A187ECB-BD92-AE7C-52C9-859C575EC553}"/>
              </a:ext>
            </a:extLst>
          </p:cNvPr>
          <p:cNvSpPr txBox="1"/>
          <p:nvPr/>
        </p:nvSpPr>
        <p:spPr>
          <a:xfrm>
            <a:off x="7164000" y="1084783"/>
            <a:ext cx="4680000" cy="442842"/>
          </a:xfrm>
          <a:prstGeom prst="rect">
            <a:avLst/>
          </a:prstGeom>
          <a:solidFill>
            <a:schemeClr val="accent4"/>
          </a:solidFill>
          <a:ln w="38100">
            <a:solidFill>
              <a:schemeClr val="accent4"/>
            </a:solidFill>
          </a:ln>
        </p:spPr>
        <p:txBody>
          <a:bodyPr wrap="square" lIns="180000" tIns="0" rIns="0" bIns="72000" rtlCol="0" anchor="ctr" anchorCtr="0">
            <a:noAutofit/>
          </a:bodyPr>
          <a:lstStyle/>
          <a:p>
            <a:pPr>
              <a:lnSpc>
                <a:spcPct val="150000"/>
              </a:lnSpc>
            </a:pPr>
            <a:r>
              <a:rPr lang="en-AU" sz="1600" b="1" dirty="0">
                <a:solidFill>
                  <a:schemeClr val="accent1"/>
                </a:solidFill>
                <a:latin typeface="+mj-lt"/>
              </a:rPr>
              <a:t>What is it? </a:t>
            </a:r>
          </a:p>
        </p:txBody>
      </p:sp>
      <p:sp>
        <p:nvSpPr>
          <p:cNvPr id="33" name="TextBox 32">
            <a:extLst>
              <a:ext uri="{FF2B5EF4-FFF2-40B4-BE49-F238E27FC236}">
                <a16:creationId xmlns:a16="http://schemas.microsoft.com/office/drawing/2014/main" id="{EF95F760-F635-22F2-E05C-936F0EF1E193}"/>
              </a:ext>
            </a:extLst>
          </p:cNvPr>
          <p:cNvSpPr txBox="1"/>
          <p:nvPr/>
        </p:nvSpPr>
        <p:spPr>
          <a:xfrm>
            <a:off x="7164000" y="1522027"/>
            <a:ext cx="4680000" cy="442842"/>
          </a:xfrm>
          <a:prstGeom prst="rect">
            <a:avLst/>
          </a:prstGeom>
          <a:noFill/>
          <a:ln w="38100">
            <a:solidFill>
              <a:schemeClr val="accent4"/>
            </a:solidFill>
          </a:ln>
        </p:spPr>
        <p:txBody>
          <a:bodyPr wrap="square" lIns="180000" tIns="0" rIns="0" bIns="0" rtlCol="0">
            <a:noAutofit/>
          </a:bodyPr>
          <a:lstStyle/>
          <a:p>
            <a:pPr>
              <a:lnSpc>
                <a:spcPct val="150000"/>
              </a:lnSpc>
            </a:pPr>
            <a:r>
              <a:rPr lang="en-AU" sz="1600" dirty="0"/>
              <a:t>Large stone relief.</a:t>
            </a:r>
          </a:p>
        </p:txBody>
      </p:sp>
      <p:sp>
        <p:nvSpPr>
          <p:cNvPr id="40" name="What is it">
            <a:extLst>
              <a:ext uri="{FF2B5EF4-FFF2-40B4-BE49-F238E27FC236}">
                <a16:creationId xmlns:a16="http://schemas.microsoft.com/office/drawing/2014/main" id="{4FFF3D40-6714-5A47-9447-380CD4310C7B}"/>
              </a:ext>
            </a:extLst>
          </p:cNvPr>
          <p:cNvSpPr txBox="1"/>
          <p:nvPr/>
        </p:nvSpPr>
        <p:spPr>
          <a:xfrm>
            <a:off x="7164000" y="2078047"/>
            <a:ext cx="4680000" cy="442842"/>
          </a:xfrm>
          <a:prstGeom prst="rect">
            <a:avLst/>
          </a:prstGeom>
          <a:solidFill>
            <a:schemeClr val="accent4"/>
          </a:solidFill>
          <a:ln w="38100">
            <a:solidFill>
              <a:schemeClr val="accent4"/>
            </a:solidFill>
          </a:ln>
        </p:spPr>
        <p:txBody>
          <a:bodyPr wrap="square" lIns="180000" tIns="0" rIns="0" bIns="72000" rtlCol="0" anchor="ctr" anchorCtr="0">
            <a:noAutofit/>
          </a:bodyPr>
          <a:lstStyle/>
          <a:p>
            <a:pPr>
              <a:lnSpc>
                <a:spcPct val="150000"/>
              </a:lnSpc>
            </a:pPr>
            <a:r>
              <a:rPr lang="en-AU" sz="1600" b="1" dirty="0">
                <a:solidFill>
                  <a:schemeClr val="accent1"/>
                </a:solidFill>
                <a:latin typeface="+mj-lt"/>
              </a:rPr>
              <a:t>Who made it and when? </a:t>
            </a:r>
          </a:p>
        </p:txBody>
      </p:sp>
      <p:sp>
        <p:nvSpPr>
          <p:cNvPr id="41" name="TextBox 40">
            <a:extLst>
              <a:ext uri="{FF2B5EF4-FFF2-40B4-BE49-F238E27FC236}">
                <a16:creationId xmlns:a16="http://schemas.microsoft.com/office/drawing/2014/main" id="{B95810D1-DE9B-2D8C-F0D1-8CBF874E040C}"/>
              </a:ext>
            </a:extLst>
          </p:cNvPr>
          <p:cNvSpPr txBox="1"/>
          <p:nvPr/>
        </p:nvSpPr>
        <p:spPr>
          <a:xfrm>
            <a:off x="7164000" y="2520889"/>
            <a:ext cx="4680000" cy="477438"/>
          </a:xfrm>
          <a:prstGeom prst="rect">
            <a:avLst/>
          </a:prstGeom>
          <a:noFill/>
          <a:ln w="38100">
            <a:solidFill>
              <a:schemeClr val="accent4"/>
            </a:solidFill>
          </a:ln>
        </p:spPr>
        <p:txBody>
          <a:bodyPr wrap="square" lIns="180000" tIns="0" rIns="0" bIns="0" rtlCol="0">
            <a:noAutofit/>
          </a:bodyPr>
          <a:lstStyle/>
          <a:p>
            <a:pPr>
              <a:lnSpc>
                <a:spcPct val="150000"/>
              </a:lnSpc>
            </a:pPr>
            <a:r>
              <a:rPr lang="en-AU" sz="1600" dirty="0"/>
              <a:t>Persians. Date is uncertain.</a:t>
            </a:r>
          </a:p>
        </p:txBody>
      </p:sp>
      <p:sp>
        <p:nvSpPr>
          <p:cNvPr id="44" name="What is it">
            <a:extLst>
              <a:ext uri="{FF2B5EF4-FFF2-40B4-BE49-F238E27FC236}">
                <a16:creationId xmlns:a16="http://schemas.microsoft.com/office/drawing/2014/main" id="{A4FF93DA-A911-C872-E5CF-51780121AE24}"/>
              </a:ext>
            </a:extLst>
          </p:cNvPr>
          <p:cNvSpPr txBox="1"/>
          <p:nvPr/>
        </p:nvSpPr>
        <p:spPr>
          <a:xfrm>
            <a:off x="7164000" y="3111504"/>
            <a:ext cx="4680000" cy="442842"/>
          </a:xfrm>
          <a:prstGeom prst="rect">
            <a:avLst/>
          </a:prstGeom>
          <a:solidFill>
            <a:schemeClr val="accent4"/>
          </a:solidFill>
          <a:ln w="38100">
            <a:solidFill>
              <a:schemeClr val="accent4"/>
            </a:solidFill>
          </a:ln>
        </p:spPr>
        <p:txBody>
          <a:bodyPr wrap="square" lIns="180000" tIns="0" rIns="0" bIns="72000" rtlCol="0" anchor="ctr" anchorCtr="0">
            <a:noAutofit/>
          </a:bodyPr>
          <a:lstStyle/>
          <a:p>
            <a:pPr>
              <a:lnSpc>
                <a:spcPct val="150000"/>
              </a:lnSpc>
            </a:pPr>
            <a:r>
              <a:rPr lang="en-AU" sz="1600" b="1" dirty="0">
                <a:solidFill>
                  <a:schemeClr val="accent1"/>
                </a:solidFill>
                <a:latin typeface="+mj-lt"/>
              </a:rPr>
              <a:t>Where was it found? </a:t>
            </a:r>
          </a:p>
        </p:txBody>
      </p:sp>
      <p:sp>
        <p:nvSpPr>
          <p:cNvPr id="45" name="TextBox 44">
            <a:extLst>
              <a:ext uri="{FF2B5EF4-FFF2-40B4-BE49-F238E27FC236}">
                <a16:creationId xmlns:a16="http://schemas.microsoft.com/office/drawing/2014/main" id="{0FF70C77-7692-B479-E72F-1E9A5298D95F}"/>
              </a:ext>
            </a:extLst>
          </p:cNvPr>
          <p:cNvSpPr txBox="1"/>
          <p:nvPr/>
        </p:nvSpPr>
        <p:spPr>
          <a:xfrm>
            <a:off x="7164000" y="3554346"/>
            <a:ext cx="4680000" cy="393776"/>
          </a:xfrm>
          <a:prstGeom prst="rect">
            <a:avLst/>
          </a:prstGeom>
          <a:noFill/>
          <a:ln w="38100">
            <a:solidFill>
              <a:schemeClr val="accent4"/>
            </a:solidFill>
          </a:ln>
        </p:spPr>
        <p:txBody>
          <a:bodyPr wrap="square" lIns="180000" tIns="0" rIns="0" bIns="0" rtlCol="0">
            <a:noAutofit/>
          </a:bodyPr>
          <a:lstStyle>
            <a:defPPr>
              <a:defRPr lang="en-US"/>
            </a:defPPr>
            <a:lvl1pPr>
              <a:lnSpc>
                <a:spcPct val="150000"/>
              </a:lnSpc>
              <a:defRPr sz="1600">
                <a:solidFill>
                  <a:schemeClr val="accent1"/>
                </a:solidFill>
                <a:latin typeface="+mj-lt"/>
              </a:defRPr>
            </a:lvl1pPr>
          </a:lstStyle>
          <a:p>
            <a:r>
              <a:rPr lang="en-AU" dirty="0">
                <a:solidFill>
                  <a:schemeClr val="tx1"/>
                </a:solidFill>
                <a:latin typeface="+mn-lt"/>
              </a:rPr>
              <a:t>In the centre of the Apadana eastern stairway.</a:t>
            </a:r>
          </a:p>
        </p:txBody>
      </p:sp>
      <p:sp>
        <p:nvSpPr>
          <p:cNvPr id="6" name="What is it">
            <a:extLst>
              <a:ext uri="{FF2B5EF4-FFF2-40B4-BE49-F238E27FC236}">
                <a16:creationId xmlns:a16="http://schemas.microsoft.com/office/drawing/2014/main" id="{4DC7CF47-CD35-E265-F3AA-0C45E6227BA6}"/>
              </a:ext>
            </a:extLst>
          </p:cNvPr>
          <p:cNvSpPr txBox="1"/>
          <p:nvPr/>
        </p:nvSpPr>
        <p:spPr>
          <a:xfrm>
            <a:off x="7164000" y="4061300"/>
            <a:ext cx="4680000" cy="442842"/>
          </a:xfrm>
          <a:prstGeom prst="rect">
            <a:avLst/>
          </a:prstGeom>
          <a:solidFill>
            <a:schemeClr val="accent4"/>
          </a:solidFill>
          <a:ln w="38100">
            <a:solidFill>
              <a:schemeClr val="accent4"/>
            </a:solidFill>
          </a:ln>
        </p:spPr>
        <p:txBody>
          <a:bodyPr wrap="square" lIns="180000" tIns="0" rIns="0" bIns="72000" rtlCol="0" anchor="ctr" anchorCtr="0">
            <a:noAutofit/>
          </a:bodyPr>
          <a:lstStyle/>
          <a:p>
            <a:pPr>
              <a:lnSpc>
                <a:spcPct val="150000"/>
              </a:lnSpc>
            </a:pPr>
            <a:r>
              <a:rPr lang="en-AU" sz="1600" b="1" dirty="0">
                <a:solidFill>
                  <a:schemeClr val="accent1"/>
                </a:solidFill>
                <a:latin typeface="+mj-lt"/>
              </a:rPr>
              <a:t>What was found near it? </a:t>
            </a:r>
          </a:p>
        </p:txBody>
      </p:sp>
      <p:sp>
        <p:nvSpPr>
          <p:cNvPr id="8" name="TextBox 7">
            <a:extLst>
              <a:ext uri="{FF2B5EF4-FFF2-40B4-BE49-F238E27FC236}">
                <a16:creationId xmlns:a16="http://schemas.microsoft.com/office/drawing/2014/main" id="{F755675D-666A-415C-D475-0FB050289BEB}"/>
              </a:ext>
            </a:extLst>
          </p:cNvPr>
          <p:cNvSpPr txBox="1"/>
          <p:nvPr/>
        </p:nvSpPr>
        <p:spPr>
          <a:xfrm>
            <a:off x="7164000" y="4504142"/>
            <a:ext cx="4680000" cy="1873973"/>
          </a:xfrm>
          <a:prstGeom prst="rect">
            <a:avLst/>
          </a:prstGeom>
          <a:noFill/>
          <a:ln w="38100">
            <a:solidFill>
              <a:schemeClr val="accent4"/>
            </a:solidFill>
          </a:ln>
        </p:spPr>
        <p:txBody>
          <a:bodyPr wrap="square" lIns="180000" tIns="0" rIns="0" bIns="0" rtlCol="0">
            <a:noAutofit/>
          </a:bodyPr>
          <a:lstStyle/>
          <a:p>
            <a:pPr>
              <a:lnSpc>
                <a:spcPct val="150000"/>
              </a:lnSpc>
            </a:pPr>
            <a:r>
              <a:rPr lang="en-AU" sz="1600" dirty="0"/>
              <a:t>Reliefs were on either side. The northern relief (on the right) contained images of Persian dignitaries and inscriptions in 3 languages. The southern relief (on the left) depicted dignitaries from all nations of the Persian Empire.</a:t>
            </a:r>
          </a:p>
        </p:txBody>
      </p:sp>
      <p:sp>
        <p:nvSpPr>
          <p:cNvPr id="3" name="Slide Number Placeholder 2">
            <a:extLst>
              <a:ext uri="{FF2B5EF4-FFF2-40B4-BE49-F238E27FC236}">
                <a16:creationId xmlns:a16="http://schemas.microsoft.com/office/drawing/2014/main" id="{1FC67D9C-C55D-5EB1-67B9-D09DA2CBE66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85654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A1BD6-8F47-CB9C-8ED7-05E445B7AA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E7529E-6968-001A-D1D0-8C74EE00E81A}"/>
              </a:ext>
            </a:extLst>
          </p:cNvPr>
          <p:cNvSpPr>
            <a:spLocks noGrp="1"/>
          </p:cNvSpPr>
          <p:nvPr>
            <p:ph type="title"/>
          </p:nvPr>
        </p:nvSpPr>
        <p:spPr/>
        <p:txBody>
          <a:bodyPr/>
          <a:lstStyle/>
          <a:p>
            <a:r>
              <a:rPr lang="en-AU" dirty="0">
                <a:latin typeface="+mj-lt"/>
              </a:rPr>
              <a:t>Start interpreting based on the facts (1)</a:t>
            </a:r>
          </a:p>
        </p:txBody>
      </p:sp>
      <p:sp>
        <p:nvSpPr>
          <p:cNvPr id="4" name="Text Placeholder 3">
            <a:extLst>
              <a:ext uri="{FF2B5EF4-FFF2-40B4-BE49-F238E27FC236}">
                <a16:creationId xmlns:a16="http://schemas.microsoft.com/office/drawing/2014/main" id="{43B88743-DCB8-BFBA-9EA1-B4367068077C}"/>
              </a:ext>
            </a:extLst>
          </p:cNvPr>
          <p:cNvSpPr>
            <a:spLocks noGrp="1"/>
          </p:cNvSpPr>
          <p:nvPr>
            <p:ph type="body" sz="quarter" idx="18"/>
          </p:nvPr>
        </p:nvSpPr>
        <p:spPr>
          <a:xfrm>
            <a:off x="360000" y="982520"/>
            <a:ext cx="11484000" cy="310015"/>
          </a:xfrm>
        </p:spPr>
        <p:txBody>
          <a:bodyPr/>
          <a:lstStyle/>
          <a:p>
            <a:r>
              <a:rPr lang="en-AU" dirty="0">
                <a:latin typeface="+mj-lt"/>
              </a:rPr>
              <a:t>What do we see in the source?</a:t>
            </a:r>
          </a:p>
        </p:txBody>
      </p:sp>
      <p:sp>
        <p:nvSpPr>
          <p:cNvPr id="7" name="Rectangle 6">
            <a:extLst>
              <a:ext uri="{FF2B5EF4-FFF2-40B4-BE49-F238E27FC236}">
                <a16:creationId xmlns:a16="http://schemas.microsoft.com/office/drawing/2014/main" id="{43E484BB-ABFD-7CE2-9675-2039C491EC5F}"/>
              </a:ext>
              <a:ext uri="{C183D7F6-B498-43B3-948B-1728B52AA6E4}">
                <adec:decorative xmlns:adec="http://schemas.microsoft.com/office/drawing/2017/decorative" val="0"/>
              </a:ext>
            </a:extLst>
          </p:cNvPr>
          <p:cNvSpPr/>
          <p:nvPr/>
        </p:nvSpPr>
        <p:spPr>
          <a:xfrm>
            <a:off x="2794413" y="1860105"/>
            <a:ext cx="6615173" cy="6199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j-lt"/>
                <a:ea typeface="+mn-ea"/>
                <a:cs typeface="+mn-cs"/>
              </a:rPr>
              <a:t>Source 1 – Treasury relief</a:t>
            </a:r>
          </a:p>
        </p:txBody>
      </p:sp>
      <p:pic>
        <p:nvPicPr>
          <p:cNvPr id="6" name="Picture 2" descr="Stone carving of a large figure representing the king seated on a throne in the centre. Rows of people in different national dress are approaching the king on either side, carrying gifts. The person in front of the king has a hand to his lips.">
            <a:extLst>
              <a:ext uri="{FF2B5EF4-FFF2-40B4-BE49-F238E27FC236}">
                <a16:creationId xmlns:a16="http://schemas.microsoft.com/office/drawing/2014/main" id="{B6361EA2-CCFA-CFC0-D160-A45673DF5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414" y="2479268"/>
            <a:ext cx="6615173" cy="3049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307C86-540E-2137-DBE8-62F3D9C93C5F}"/>
              </a:ext>
            </a:extLst>
          </p:cNvPr>
          <p:cNvSpPr txBox="1"/>
          <p:nvPr/>
        </p:nvSpPr>
        <p:spPr>
          <a:xfrm>
            <a:off x="2794413" y="5621244"/>
            <a:ext cx="5530088" cy="327185"/>
          </a:xfrm>
          <a:prstGeom prst="rect">
            <a:avLst/>
          </a:prstGeom>
          <a:noFill/>
        </p:spPr>
        <p:txBody>
          <a:bodyPr wrap="square" lIns="0" tIns="0" rIns="0" bIns="0" rtlCol="0">
            <a:noAutofit/>
          </a:bodyPr>
          <a:lstStyle/>
          <a:p>
            <a:r>
              <a:rPr lang="en-US" sz="1000" dirty="0">
                <a:solidFill>
                  <a:srgbClr val="002664"/>
                </a:solidFill>
                <a:cs typeface="Arial" panose="020B0604020202020204" pitchFamily="34" charset="0"/>
              </a:rPr>
              <a:t>Source</a:t>
            </a:r>
            <a:r>
              <a:rPr lang="en-US" sz="1000" dirty="0">
                <a:solidFill>
                  <a:srgbClr val="000000"/>
                </a:solidFill>
              </a:rPr>
              <a:t> – </a:t>
            </a:r>
            <a:r>
              <a:rPr lang="en-US" sz="1000" u="sng" dirty="0">
                <a:solidFill>
                  <a:srgbClr val="001C4A"/>
                </a:solidFill>
                <a:hlinkClick r:id="rId4"/>
              </a:rPr>
              <a:t>Persepolis Relief 11</a:t>
            </a:r>
            <a:r>
              <a:rPr lang="en-US" sz="1000" dirty="0">
                <a:solidFill>
                  <a:srgbClr val="000000"/>
                </a:solidFill>
              </a:rPr>
              <a:t> </a:t>
            </a:r>
            <a:r>
              <a:rPr lang="en-US" sz="1000" dirty="0">
                <a:solidFill>
                  <a:srgbClr val="002664"/>
                </a:solidFill>
                <a:cs typeface="Arial" panose="020B0604020202020204" pitchFamily="34" charset="0"/>
              </a:rPr>
              <a:t>by</a:t>
            </a:r>
            <a:r>
              <a:rPr lang="en-US" sz="1000" dirty="0">
                <a:solidFill>
                  <a:srgbClr val="000000"/>
                </a:solidFill>
              </a:rPr>
              <a:t> </a:t>
            </a:r>
            <a:r>
              <a:rPr lang="en-US" sz="1000" u="sng" dirty="0">
                <a:solidFill>
                  <a:srgbClr val="001C4A"/>
                </a:solidFill>
                <a:hlinkClick r:id="rId5"/>
              </a:rPr>
              <a:t>Pawel </a:t>
            </a:r>
            <a:r>
              <a:rPr lang="en-US" sz="1000" u="sng" dirty="0" err="1">
                <a:solidFill>
                  <a:srgbClr val="001C4A"/>
                </a:solidFill>
                <a:hlinkClick r:id="rId5"/>
              </a:rPr>
              <a:t>Ryszawa</a:t>
            </a:r>
            <a:r>
              <a:rPr lang="en-US" sz="1000" dirty="0">
                <a:solidFill>
                  <a:srgbClr val="000000"/>
                </a:solidFill>
              </a:rPr>
              <a:t> </a:t>
            </a:r>
            <a:r>
              <a:rPr lang="en-US" sz="1000" dirty="0">
                <a:solidFill>
                  <a:srgbClr val="002664"/>
                </a:solidFill>
                <a:cs typeface="Arial" panose="020B0604020202020204" pitchFamily="34" charset="0"/>
              </a:rPr>
              <a:t>is licensed under </a:t>
            </a:r>
            <a:r>
              <a:rPr lang="en-US" sz="1000" u="sng" dirty="0">
                <a:solidFill>
                  <a:srgbClr val="001C4A"/>
                </a:solidFill>
                <a:hlinkClick r:id="rId6"/>
              </a:rPr>
              <a:t>CC BY 3.0</a:t>
            </a:r>
            <a:r>
              <a:rPr lang="en-US" sz="1000" dirty="0">
                <a:solidFill>
                  <a:srgbClr val="000000"/>
                </a:solidFill>
              </a:rPr>
              <a:t>.</a:t>
            </a:r>
            <a:endParaRPr lang="en-AU" sz="1000" dirty="0">
              <a:solidFill>
                <a:srgbClr val="002664"/>
              </a:solidFill>
              <a:cs typeface="Arial" panose="020B0604020202020204" pitchFamily="34" charset="0"/>
            </a:endParaRPr>
          </a:p>
        </p:txBody>
      </p:sp>
      <p:sp>
        <p:nvSpPr>
          <p:cNvPr id="32" name="TextBox 31">
            <a:extLst>
              <a:ext uri="{FF2B5EF4-FFF2-40B4-BE49-F238E27FC236}">
                <a16:creationId xmlns:a16="http://schemas.microsoft.com/office/drawing/2014/main" id="{407D7F4C-5F73-8FA2-ABC6-699F893D04C5}"/>
              </a:ext>
            </a:extLst>
          </p:cNvPr>
          <p:cNvSpPr txBox="1"/>
          <p:nvPr/>
        </p:nvSpPr>
        <p:spPr>
          <a:xfrm>
            <a:off x="360000" y="1461850"/>
            <a:ext cx="2043651" cy="1247008"/>
          </a:xfrm>
          <a:prstGeom prst="rect">
            <a:avLst/>
          </a:prstGeom>
          <a:noFill/>
          <a:ln w="38100">
            <a:solidFill>
              <a:schemeClr val="tx2"/>
            </a:solidFill>
          </a:ln>
        </p:spPr>
        <p:txBody>
          <a:bodyPr wrap="square" lIns="91440" tIns="91440" rIns="91440" bIns="91440" rtlCol="0" anchor="ctr" anchorCtr="1">
            <a:spAutoFit/>
          </a:bodyPr>
          <a:lstStyle/>
          <a:p>
            <a:pPr algn="l">
              <a:lnSpc>
                <a:spcPct val="150000"/>
              </a:lnSpc>
              <a:spcAft>
                <a:spcPts val="1200"/>
              </a:spcAft>
            </a:pPr>
            <a:r>
              <a:rPr lang="en-AU" sz="1600" dirty="0"/>
              <a:t>This person has their hand touching their lips</a:t>
            </a:r>
          </a:p>
        </p:txBody>
      </p:sp>
      <p:sp>
        <p:nvSpPr>
          <p:cNvPr id="36" name="TextBox 35">
            <a:extLst>
              <a:ext uri="{FF2B5EF4-FFF2-40B4-BE49-F238E27FC236}">
                <a16:creationId xmlns:a16="http://schemas.microsoft.com/office/drawing/2014/main" id="{F0A855AD-862C-0580-50C0-90AB58EFA927}"/>
              </a:ext>
            </a:extLst>
          </p:cNvPr>
          <p:cNvSpPr txBox="1"/>
          <p:nvPr/>
        </p:nvSpPr>
        <p:spPr>
          <a:xfrm>
            <a:off x="360000" y="3650095"/>
            <a:ext cx="2043651" cy="508344"/>
          </a:xfrm>
          <a:prstGeom prst="rect">
            <a:avLst/>
          </a:prstGeom>
          <a:noFill/>
          <a:ln w="38100">
            <a:solidFill>
              <a:schemeClr val="tx2"/>
            </a:solidFill>
          </a:ln>
        </p:spPr>
        <p:txBody>
          <a:bodyPr wrap="square" lIns="91440" tIns="91440" rIns="91440" bIns="91440" rtlCol="0" anchor="ctr" anchorCtr="1">
            <a:spAutoFit/>
          </a:bodyPr>
          <a:lstStyle/>
          <a:p>
            <a:pPr algn="l">
              <a:lnSpc>
                <a:spcPct val="150000"/>
              </a:lnSpc>
              <a:spcAft>
                <a:spcPts val="1200"/>
              </a:spcAft>
            </a:pPr>
            <a:r>
              <a:rPr lang="en-AU" sz="1600" dirty="0"/>
              <a:t>2 incense burners</a:t>
            </a:r>
          </a:p>
        </p:txBody>
      </p:sp>
      <p:sp>
        <p:nvSpPr>
          <p:cNvPr id="13" name="TextBox 12">
            <a:extLst>
              <a:ext uri="{FF2B5EF4-FFF2-40B4-BE49-F238E27FC236}">
                <a16:creationId xmlns:a16="http://schemas.microsoft.com/office/drawing/2014/main" id="{528C2D16-9FD7-2EDF-CD7A-3CBCC2255088}"/>
              </a:ext>
            </a:extLst>
          </p:cNvPr>
          <p:cNvSpPr txBox="1"/>
          <p:nvPr/>
        </p:nvSpPr>
        <p:spPr>
          <a:xfrm>
            <a:off x="360000" y="4730345"/>
            <a:ext cx="2043651" cy="1616340"/>
          </a:xfrm>
          <a:prstGeom prst="rect">
            <a:avLst/>
          </a:prstGeom>
          <a:noFill/>
          <a:ln w="38100">
            <a:solidFill>
              <a:schemeClr val="tx2"/>
            </a:solidFill>
          </a:ln>
        </p:spPr>
        <p:txBody>
          <a:bodyPr wrap="square" lIns="91440" tIns="91440" rIns="91440" bIns="91440" rtlCol="0" anchor="ctr" anchorCtr="1">
            <a:spAutoFit/>
          </a:bodyPr>
          <a:lstStyle/>
          <a:p>
            <a:pPr algn="l">
              <a:lnSpc>
                <a:spcPct val="150000"/>
              </a:lnSpc>
              <a:spcAft>
                <a:spcPts val="1200"/>
              </a:spcAft>
            </a:pPr>
            <a:r>
              <a:rPr lang="en-AU" sz="1600" dirty="0"/>
              <a:t>The person’s feet are on a small stool rather than on the ground</a:t>
            </a:r>
          </a:p>
        </p:txBody>
      </p:sp>
      <p:sp>
        <p:nvSpPr>
          <p:cNvPr id="12" name="TextBox 11">
            <a:extLst>
              <a:ext uri="{FF2B5EF4-FFF2-40B4-BE49-F238E27FC236}">
                <a16:creationId xmlns:a16="http://schemas.microsoft.com/office/drawing/2014/main" id="{695F6283-3FF2-8E16-2F08-58F111B2E562}"/>
              </a:ext>
            </a:extLst>
          </p:cNvPr>
          <p:cNvSpPr txBox="1"/>
          <p:nvPr/>
        </p:nvSpPr>
        <p:spPr>
          <a:xfrm>
            <a:off x="9648490" y="1461850"/>
            <a:ext cx="2195510" cy="1062341"/>
          </a:xfrm>
          <a:prstGeom prst="rect">
            <a:avLst/>
          </a:prstGeom>
          <a:noFill/>
          <a:ln w="38100">
            <a:solidFill>
              <a:schemeClr val="tx2"/>
            </a:solidFill>
          </a:ln>
        </p:spPr>
        <p:txBody>
          <a:bodyPr wrap="square" lIns="91440" tIns="91440" rIns="91440" bIns="91440" rtlCol="0" anchor="ctr" anchorCtr="1">
            <a:noAutofit/>
          </a:bodyPr>
          <a:lstStyle/>
          <a:p>
            <a:pPr algn="l">
              <a:lnSpc>
                <a:spcPct val="150000"/>
              </a:lnSpc>
              <a:spcAft>
                <a:spcPts val="1200"/>
              </a:spcAft>
            </a:pPr>
            <a:r>
              <a:rPr lang="en-AU" sz="1600" dirty="0"/>
              <a:t>Person in the centre of the relief sitting on a throne</a:t>
            </a:r>
          </a:p>
        </p:txBody>
      </p:sp>
      <p:sp>
        <p:nvSpPr>
          <p:cNvPr id="19" name="TextBox 18">
            <a:extLst>
              <a:ext uri="{FF2B5EF4-FFF2-40B4-BE49-F238E27FC236}">
                <a16:creationId xmlns:a16="http://schemas.microsoft.com/office/drawing/2014/main" id="{02A76EB7-66A6-4C09-0968-CA66A86F760B}"/>
              </a:ext>
            </a:extLst>
          </p:cNvPr>
          <p:cNvSpPr txBox="1"/>
          <p:nvPr/>
        </p:nvSpPr>
        <p:spPr>
          <a:xfrm>
            <a:off x="9648490" y="2634432"/>
            <a:ext cx="2195510" cy="1616340"/>
          </a:xfrm>
          <a:prstGeom prst="rect">
            <a:avLst/>
          </a:prstGeom>
          <a:noFill/>
          <a:ln w="38100">
            <a:solidFill>
              <a:schemeClr val="tx2"/>
            </a:solidFill>
          </a:ln>
        </p:spPr>
        <p:txBody>
          <a:bodyPr wrap="square" lIns="91440" tIns="91440" rIns="91440" bIns="91440" rtlCol="0" anchor="ctr" anchorCtr="1">
            <a:spAutoFit/>
          </a:bodyPr>
          <a:lstStyle/>
          <a:p>
            <a:pPr algn="l">
              <a:lnSpc>
                <a:spcPct val="150000"/>
              </a:lnSpc>
              <a:spcAft>
                <a:spcPts val="1200"/>
              </a:spcAft>
            </a:pPr>
            <a:r>
              <a:rPr lang="en-AU" sz="1600" dirty="0"/>
              <a:t>The person on the throne and the person behind him are both holding lotus flowers</a:t>
            </a:r>
          </a:p>
        </p:txBody>
      </p:sp>
      <p:sp>
        <p:nvSpPr>
          <p:cNvPr id="26" name="TextBox 25">
            <a:extLst>
              <a:ext uri="{FF2B5EF4-FFF2-40B4-BE49-F238E27FC236}">
                <a16:creationId xmlns:a16="http://schemas.microsoft.com/office/drawing/2014/main" id="{5797954D-1743-7AF7-2C5C-FDEC039635F6}"/>
              </a:ext>
            </a:extLst>
          </p:cNvPr>
          <p:cNvSpPr txBox="1"/>
          <p:nvPr/>
        </p:nvSpPr>
        <p:spPr>
          <a:xfrm>
            <a:off x="9648490" y="4361013"/>
            <a:ext cx="2195510" cy="1985672"/>
          </a:xfrm>
          <a:prstGeom prst="rect">
            <a:avLst/>
          </a:prstGeom>
          <a:noFill/>
          <a:ln w="38100">
            <a:solidFill>
              <a:schemeClr val="tx2"/>
            </a:solidFill>
          </a:ln>
        </p:spPr>
        <p:txBody>
          <a:bodyPr wrap="square" lIns="91440" tIns="91440" rIns="91440" bIns="91440" rtlCol="0" anchor="ctr" anchorCtr="1">
            <a:spAutoFit/>
          </a:bodyPr>
          <a:lstStyle/>
          <a:p>
            <a:pPr algn="l">
              <a:lnSpc>
                <a:spcPct val="150000"/>
              </a:lnSpc>
              <a:spcAft>
                <a:spcPts val="1200"/>
              </a:spcAft>
            </a:pPr>
            <a:r>
              <a:rPr lang="en-AU" sz="1600" dirty="0"/>
              <a:t>This person is the only one depicted as the same size as the person seated on the throne</a:t>
            </a:r>
          </a:p>
        </p:txBody>
      </p:sp>
      <p:cxnSp>
        <p:nvCxnSpPr>
          <p:cNvPr id="27" name="Straight Arrow Connector 26">
            <a:extLst>
              <a:ext uri="{FF2B5EF4-FFF2-40B4-BE49-F238E27FC236}">
                <a16:creationId xmlns:a16="http://schemas.microsoft.com/office/drawing/2014/main" id="{645F1279-E48D-B1DB-A8A6-86A2A64F0087}"/>
              </a:ext>
              <a:ext uri="{C183D7F6-B498-43B3-948B-1728B52AA6E4}">
                <adec:decorative xmlns:adec="http://schemas.microsoft.com/office/drawing/2017/decorative" val="1"/>
              </a:ext>
            </a:extLst>
          </p:cNvPr>
          <p:cNvCxnSpPr>
            <a:cxnSpLocks/>
            <a:stCxn id="26" idx="1"/>
          </p:cNvCxnSpPr>
          <p:nvPr/>
        </p:nvCxnSpPr>
        <p:spPr>
          <a:xfrm flipH="1" flipV="1">
            <a:off x="7172325" y="4438928"/>
            <a:ext cx="2476165" cy="91492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F3A1033-A6C7-9C1E-1431-5CD3DA31EDC5}"/>
              </a:ext>
              <a:ext uri="{C183D7F6-B498-43B3-948B-1728B52AA6E4}">
                <adec:decorative xmlns:adec="http://schemas.microsoft.com/office/drawing/2017/decorative" val="1"/>
              </a:ext>
            </a:extLst>
          </p:cNvPr>
          <p:cNvCxnSpPr>
            <a:cxnSpLocks/>
            <a:stCxn id="12" idx="1"/>
          </p:cNvCxnSpPr>
          <p:nvPr/>
        </p:nvCxnSpPr>
        <p:spPr>
          <a:xfrm flipH="1">
            <a:off x="6172200" y="1993021"/>
            <a:ext cx="3476290" cy="95602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810CA06-613F-5D09-E986-528EFCC40380}"/>
              </a:ext>
              <a:ext uri="{C183D7F6-B498-43B3-948B-1728B52AA6E4}">
                <adec:decorative xmlns:adec="http://schemas.microsoft.com/office/drawing/2017/decorative" val="1"/>
              </a:ext>
            </a:extLst>
          </p:cNvPr>
          <p:cNvCxnSpPr>
            <a:cxnSpLocks/>
            <a:stCxn id="13" idx="3"/>
          </p:cNvCxnSpPr>
          <p:nvPr/>
        </p:nvCxnSpPr>
        <p:spPr>
          <a:xfrm flipV="1">
            <a:off x="2403651" y="5207314"/>
            <a:ext cx="2525541" cy="33120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8FEF6A6-FB63-19E6-46E5-BEFF78AA0FD6}"/>
              </a:ext>
              <a:ext uri="{C183D7F6-B498-43B3-948B-1728B52AA6E4}">
                <adec:decorative xmlns:adec="http://schemas.microsoft.com/office/drawing/2017/decorative" val="1"/>
              </a:ext>
            </a:extLst>
          </p:cNvPr>
          <p:cNvCxnSpPr>
            <a:cxnSpLocks/>
          </p:cNvCxnSpPr>
          <p:nvPr/>
        </p:nvCxnSpPr>
        <p:spPr>
          <a:xfrm flipH="1">
            <a:off x="6715125" y="3329054"/>
            <a:ext cx="2933365" cy="38001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43E2606-5288-9D47-7FDB-CFC2E7FB9A38}"/>
              </a:ext>
              <a:ext uri="{C183D7F6-B498-43B3-948B-1728B52AA6E4}">
                <adec:decorative xmlns:adec="http://schemas.microsoft.com/office/drawing/2017/decorative" val="1"/>
              </a:ext>
            </a:extLst>
          </p:cNvPr>
          <p:cNvCxnSpPr>
            <a:cxnSpLocks/>
          </p:cNvCxnSpPr>
          <p:nvPr/>
        </p:nvCxnSpPr>
        <p:spPr>
          <a:xfrm flipH="1">
            <a:off x="5657850" y="3090929"/>
            <a:ext cx="3990640" cy="559166"/>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EF63AE1-E5C7-9690-AD0F-3D21B9A46769}"/>
              </a:ext>
              <a:ext uri="{C183D7F6-B498-43B3-948B-1728B52AA6E4}">
                <adec:decorative xmlns:adec="http://schemas.microsoft.com/office/drawing/2017/decorative" val="1"/>
              </a:ext>
            </a:extLst>
          </p:cNvPr>
          <p:cNvCxnSpPr>
            <a:cxnSpLocks/>
            <a:stCxn id="32" idx="3"/>
          </p:cNvCxnSpPr>
          <p:nvPr/>
        </p:nvCxnSpPr>
        <p:spPr>
          <a:xfrm>
            <a:off x="2403651" y="2085354"/>
            <a:ext cx="1304236" cy="129102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E0B6FAC-D247-20FC-949A-58616A577FEF}"/>
              </a:ext>
              <a:ext uri="{C183D7F6-B498-43B3-948B-1728B52AA6E4}">
                <adec:decorative xmlns:adec="http://schemas.microsoft.com/office/drawing/2017/decorative" val="1"/>
              </a:ext>
            </a:extLst>
          </p:cNvPr>
          <p:cNvCxnSpPr>
            <a:cxnSpLocks/>
            <a:stCxn id="36" idx="3"/>
          </p:cNvCxnSpPr>
          <p:nvPr/>
        </p:nvCxnSpPr>
        <p:spPr>
          <a:xfrm>
            <a:off x="2403651" y="3904267"/>
            <a:ext cx="1757764" cy="53466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22AC95F-4EEA-89BB-F6F5-2D24E8AFEBB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77215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13" grpId="0" animBg="1"/>
      <p:bldP spid="12" grpId="0" animBg="1"/>
      <p:bldP spid="19"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B9CC3-9296-120C-30AC-86A6B98E5E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0072FD-EC25-8550-ABCE-B2003FB3D0A2}"/>
              </a:ext>
            </a:extLst>
          </p:cNvPr>
          <p:cNvSpPr>
            <a:spLocks noGrp="1"/>
          </p:cNvSpPr>
          <p:nvPr>
            <p:ph type="title"/>
          </p:nvPr>
        </p:nvSpPr>
        <p:spPr>
          <a:xfrm>
            <a:off x="360000" y="360000"/>
            <a:ext cx="11484000" cy="545601"/>
          </a:xfrm>
        </p:spPr>
        <p:txBody>
          <a:bodyPr/>
          <a:lstStyle/>
          <a:p>
            <a:r>
              <a:rPr lang="en-AU" dirty="0">
                <a:latin typeface="+mj-lt"/>
              </a:rPr>
              <a:t>Start interpreting based on the facts (2)</a:t>
            </a:r>
          </a:p>
        </p:txBody>
      </p:sp>
      <p:sp>
        <p:nvSpPr>
          <p:cNvPr id="4" name="Text Placeholder 3">
            <a:extLst>
              <a:ext uri="{FF2B5EF4-FFF2-40B4-BE49-F238E27FC236}">
                <a16:creationId xmlns:a16="http://schemas.microsoft.com/office/drawing/2014/main" id="{04F73B9B-012E-CE7F-567F-484556914C86}"/>
              </a:ext>
            </a:extLst>
          </p:cNvPr>
          <p:cNvSpPr>
            <a:spLocks noGrp="1"/>
          </p:cNvSpPr>
          <p:nvPr>
            <p:ph type="body" sz="quarter" idx="18"/>
          </p:nvPr>
        </p:nvSpPr>
        <p:spPr>
          <a:xfrm>
            <a:off x="360000" y="982520"/>
            <a:ext cx="11484000" cy="310015"/>
          </a:xfrm>
        </p:spPr>
        <p:txBody>
          <a:bodyPr/>
          <a:lstStyle/>
          <a:p>
            <a:r>
              <a:rPr lang="en-AU" dirty="0">
                <a:latin typeface="+mj-lt"/>
              </a:rPr>
              <a:t>What do we see in the source?</a:t>
            </a:r>
          </a:p>
        </p:txBody>
      </p:sp>
      <p:sp>
        <p:nvSpPr>
          <p:cNvPr id="73" name="Rectangle 72">
            <a:extLst>
              <a:ext uri="{FF2B5EF4-FFF2-40B4-BE49-F238E27FC236}">
                <a16:creationId xmlns:a16="http://schemas.microsoft.com/office/drawing/2014/main" id="{846B1662-0E52-5DCD-D2A2-D3AB19DC11B5}"/>
              </a:ext>
              <a:ext uri="{C183D7F6-B498-43B3-948B-1728B52AA6E4}">
                <adec:decorative xmlns:adec="http://schemas.microsoft.com/office/drawing/2017/decorative" val="0"/>
              </a:ext>
            </a:extLst>
          </p:cNvPr>
          <p:cNvSpPr/>
          <p:nvPr/>
        </p:nvSpPr>
        <p:spPr>
          <a:xfrm>
            <a:off x="2794413" y="1860105"/>
            <a:ext cx="6615173" cy="6199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j-lt"/>
                <a:ea typeface="+mn-ea"/>
                <a:cs typeface="+mn-cs"/>
              </a:rPr>
              <a:t>Source 1 – Treasury relief</a:t>
            </a:r>
          </a:p>
        </p:txBody>
      </p:sp>
      <p:pic>
        <p:nvPicPr>
          <p:cNvPr id="74" name="Picture 2" descr="Stone carving of a large figure representing the king seated on a throne in the centre. Rows of people in different national dress are approaching the king on either side, carrying gifts. The person in front of the king has a hand to his lips.">
            <a:extLst>
              <a:ext uri="{FF2B5EF4-FFF2-40B4-BE49-F238E27FC236}">
                <a16:creationId xmlns:a16="http://schemas.microsoft.com/office/drawing/2014/main" id="{F34E5238-0C17-1112-AB81-838BBD7F4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414" y="2479268"/>
            <a:ext cx="6615173" cy="3049987"/>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A22D3BAE-167F-7F9E-F1F6-B7DF830FB271}"/>
              </a:ext>
            </a:extLst>
          </p:cNvPr>
          <p:cNvSpPr txBox="1"/>
          <p:nvPr/>
        </p:nvSpPr>
        <p:spPr>
          <a:xfrm>
            <a:off x="2794413" y="5621244"/>
            <a:ext cx="5530088" cy="327185"/>
          </a:xfrm>
          <a:prstGeom prst="rect">
            <a:avLst/>
          </a:prstGeom>
          <a:noFill/>
        </p:spPr>
        <p:txBody>
          <a:bodyPr wrap="square" lIns="0" tIns="0" rIns="0" bIns="0" rtlCol="0">
            <a:noAutofit/>
          </a:bodyPr>
          <a:lstStyle/>
          <a:p>
            <a:r>
              <a:rPr lang="en-US" sz="1000" dirty="0">
                <a:solidFill>
                  <a:srgbClr val="002664"/>
                </a:solidFill>
                <a:cs typeface="Arial" panose="020B0604020202020204" pitchFamily="34" charset="0"/>
              </a:rPr>
              <a:t>Source</a:t>
            </a:r>
            <a:r>
              <a:rPr lang="en-US" sz="1000" dirty="0">
                <a:solidFill>
                  <a:srgbClr val="000000"/>
                </a:solidFill>
              </a:rPr>
              <a:t> – </a:t>
            </a:r>
            <a:r>
              <a:rPr lang="en-US" sz="1000" u="sng" dirty="0">
                <a:solidFill>
                  <a:srgbClr val="001C4A"/>
                </a:solidFill>
                <a:hlinkClick r:id="rId4"/>
              </a:rPr>
              <a:t>Persepolis Relief 11</a:t>
            </a:r>
            <a:r>
              <a:rPr lang="en-US" sz="1000" dirty="0">
                <a:solidFill>
                  <a:srgbClr val="000000"/>
                </a:solidFill>
              </a:rPr>
              <a:t> </a:t>
            </a:r>
            <a:r>
              <a:rPr lang="en-US" sz="1000" dirty="0">
                <a:solidFill>
                  <a:srgbClr val="002664"/>
                </a:solidFill>
                <a:cs typeface="Arial" panose="020B0604020202020204" pitchFamily="34" charset="0"/>
              </a:rPr>
              <a:t>by</a:t>
            </a:r>
            <a:r>
              <a:rPr lang="en-US" sz="1000" dirty="0">
                <a:solidFill>
                  <a:srgbClr val="000000"/>
                </a:solidFill>
              </a:rPr>
              <a:t> </a:t>
            </a:r>
            <a:r>
              <a:rPr lang="en-US" sz="1000" u="sng" dirty="0">
                <a:solidFill>
                  <a:srgbClr val="001C4A"/>
                </a:solidFill>
                <a:hlinkClick r:id="rId5"/>
              </a:rPr>
              <a:t>Pawel </a:t>
            </a:r>
            <a:r>
              <a:rPr lang="en-US" sz="1000" u="sng" dirty="0" err="1">
                <a:solidFill>
                  <a:srgbClr val="001C4A"/>
                </a:solidFill>
                <a:hlinkClick r:id="rId5"/>
              </a:rPr>
              <a:t>Ryszawa</a:t>
            </a:r>
            <a:r>
              <a:rPr lang="en-US" sz="1000" dirty="0">
                <a:solidFill>
                  <a:srgbClr val="000000"/>
                </a:solidFill>
              </a:rPr>
              <a:t> </a:t>
            </a:r>
            <a:r>
              <a:rPr lang="en-US" sz="1000" dirty="0">
                <a:solidFill>
                  <a:srgbClr val="002664"/>
                </a:solidFill>
                <a:cs typeface="Arial" panose="020B0604020202020204" pitchFamily="34" charset="0"/>
              </a:rPr>
              <a:t>is licensed under </a:t>
            </a:r>
            <a:r>
              <a:rPr lang="en-US" sz="1000" u="sng" dirty="0">
                <a:solidFill>
                  <a:srgbClr val="001C4A"/>
                </a:solidFill>
                <a:hlinkClick r:id="rId6"/>
              </a:rPr>
              <a:t>CC BY 3.0</a:t>
            </a:r>
            <a:r>
              <a:rPr lang="en-US" sz="1000" dirty="0">
                <a:solidFill>
                  <a:srgbClr val="000000"/>
                </a:solidFill>
              </a:rPr>
              <a:t>.</a:t>
            </a:r>
            <a:endParaRPr lang="en-AU" sz="1000" dirty="0">
              <a:solidFill>
                <a:srgbClr val="002664"/>
              </a:solidFill>
              <a:cs typeface="Arial" panose="020B0604020202020204" pitchFamily="34" charset="0"/>
            </a:endParaRPr>
          </a:p>
        </p:txBody>
      </p:sp>
      <p:sp>
        <p:nvSpPr>
          <p:cNvPr id="32" name="TextBox 31">
            <a:extLst>
              <a:ext uri="{FF2B5EF4-FFF2-40B4-BE49-F238E27FC236}">
                <a16:creationId xmlns:a16="http://schemas.microsoft.com/office/drawing/2014/main" id="{5D5F1550-EEDE-FC03-01D5-1DC9E24AF090}"/>
              </a:ext>
            </a:extLst>
          </p:cNvPr>
          <p:cNvSpPr txBox="1"/>
          <p:nvPr/>
        </p:nvSpPr>
        <p:spPr>
          <a:xfrm>
            <a:off x="360000" y="1377130"/>
            <a:ext cx="2043651" cy="1616340"/>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600" dirty="0"/>
              <a:t>Touching their lips with their hand is done as a sign of respect to the king</a:t>
            </a:r>
          </a:p>
        </p:txBody>
      </p:sp>
      <p:sp>
        <p:nvSpPr>
          <p:cNvPr id="36" name="TextBox 35">
            <a:extLst>
              <a:ext uri="{FF2B5EF4-FFF2-40B4-BE49-F238E27FC236}">
                <a16:creationId xmlns:a16="http://schemas.microsoft.com/office/drawing/2014/main" id="{A94DA5E1-46DF-2EE2-2457-475FB67D953D}"/>
              </a:ext>
            </a:extLst>
          </p:cNvPr>
          <p:cNvSpPr txBox="1"/>
          <p:nvPr/>
        </p:nvSpPr>
        <p:spPr>
          <a:xfrm>
            <a:off x="360000" y="3043729"/>
            <a:ext cx="2043651" cy="1985672"/>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600" dirty="0"/>
              <a:t>2 incense burners may be for air purity for the king or of religious significance</a:t>
            </a:r>
          </a:p>
        </p:txBody>
      </p:sp>
      <p:sp>
        <p:nvSpPr>
          <p:cNvPr id="13" name="TextBox 12">
            <a:extLst>
              <a:ext uri="{FF2B5EF4-FFF2-40B4-BE49-F238E27FC236}">
                <a16:creationId xmlns:a16="http://schemas.microsoft.com/office/drawing/2014/main" id="{46BD0495-A99A-9DDC-E91E-C8E0BEDF5CD5}"/>
              </a:ext>
            </a:extLst>
          </p:cNvPr>
          <p:cNvSpPr txBox="1"/>
          <p:nvPr/>
        </p:nvSpPr>
        <p:spPr>
          <a:xfrm>
            <a:off x="360000" y="5079660"/>
            <a:ext cx="2043651" cy="1616340"/>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600" dirty="0"/>
              <a:t>His feet do not touch the ground as a sign of his elite status</a:t>
            </a:r>
          </a:p>
        </p:txBody>
      </p:sp>
      <p:sp>
        <p:nvSpPr>
          <p:cNvPr id="12" name="TextBox 11">
            <a:extLst>
              <a:ext uri="{FF2B5EF4-FFF2-40B4-BE49-F238E27FC236}">
                <a16:creationId xmlns:a16="http://schemas.microsoft.com/office/drawing/2014/main" id="{D2508F03-4E83-79B9-BAE8-50D4230E21D6}"/>
              </a:ext>
            </a:extLst>
          </p:cNvPr>
          <p:cNvSpPr txBox="1"/>
          <p:nvPr/>
        </p:nvSpPr>
        <p:spPr>
          <a:xfrm>
            <a:off x="9800349" y="647692"/>
            <a:ext cx="2043651" cy="1205663"/>
          </a:xfrm>
          <a:prstGeom prst="rect">
            <a:avLst/>
          </a:prstGeom>
          <a:noFill/>
          <a:ln w="38100">
            <a:solidFill>
              <a:schemeClr val="tx2"/>
            </a:solidFill>
          </a:ln>
        </p:spPr>
        <p:txBody>
          <a:bodyPr wrap="square" lIns="91440" tIns="91440" rIns="91440" bIns="91440" rtlCol="0" anchor="ctr" anchorCtr="1">
            <a:noAutofit/>
          </a:bodyPr>
          <a:lstStyle/>
          <a:p>
            <a:pPr>
              <a:lnSpc>
                <a:spcPct val="150000"/>
              </a:lnSpc>
              <a:spcAft>
                <a:spcPts val="1200"/>
              </a:spcAft>
            </a:pPr>
            <a:r>
              <a:rPr lang="en-US" sz="1600" dirty="0"/>
              <a:t>This is the king, possibly Darius I, receiving dignitaries</a:t>
            </a:r>
          </a:p>
        </p:txBody>
      </p:sp>
      <p:sp>
        <p:nvSpPr>
          <p:cNvPr id="19" name="TextBox 18">
            <a:extLst>
              <a:ext uri="{FF2B5EF4-FFF2-40B4-BE49-F238E27FC236}">
                <a16:creationId xmlns:a16="http://schemas.microsoft.com/office/drawing/2014/main" id="{5402972A-1347-3EC4-B456-0929198CC447}"/>
              </a:ext>
            </a:extLst>
          </p:cNvPr>
          <p:cNvSpPr txBox="1"/>
          <p:nvPr/>
        </p:nvSpPr>
        <p:spPr>
          <a:xfrm>
            <a:off x="9800349" y="1930274"/>
            <a:ext cx="2043651" cy="1616340"/>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600" dirty="0"/>
              <a:t>The lotus flowers </a:t>
            </a:r>
            <a:r>
              <a:rPr lang="en-US" sz="1600" dirty="0" err="1"/>
              <a:t>symbolise</a:t>
            </a:r>
            <a:r>
              <a:rPr lang="en-US" sz="1600" dirty="0"/>
              <a:t> eternity, providing a sacred and powerful quality </a:t>
            </a:r>
          </a:p>
        </p:txBody>
      </p:sp>
      <p:sp>
        <p:nvSpPr>
          <p:cNvPr id="26" name="TextBox 25">
            <a:extLst>
              <a:ext uri="{FF2B5EF4-FFF2-40B4-BE49-F238E27FC236}">
                <a16:creationId xmlns:a16="http://schemas.microsoft.com/office/drawing/2014/main" id="{EF8525FB-CB0F-17A7-6EE9-8320C44D1819}"/>
              </a:ext>
            </a:extLst>
          </p:cNvPr>
          <p:cNvSpPr txBox="1"/>
          <p:nvPr/>
        </p:nvSpPr>
        <p:spPr>
          <a:xfrm>
            <a:off x="9800349" y="3667233"/>
            <a:ext cx="2043651" cy="2724336"/>
          </a:xfrm>
          <a:prstGeom prst="rect">
            <a:avLst/>
          </a:prstGeom>
          <a:noFill/>
          <a:ln w="38100">
            <a:solidFill>
              <a:schemeClr val="tx2"/>
            </a:solidFill>
          </a:ln>
        </p:spPr>
        <p:txBody>
          <a:bodyPr wrap="square" lIns="91440" tIns="91440" rIns="91440" bIns="91440" rtlCol="0" anchor="ctr" anchorCtr="1">
            <a:spAutoFit/>
          </a:bodyPr>
          <a:lstStyle/>
          <a:p>
            <a:pPr>
              <a:lnSpc>
                <a:spcPct val="150000"/>
              </a:lnSpc>
              <a:spcAft>
                <a:spcPts val="1200"/>
              </a:spcAft>
            </a:pPr>
            <a:r>
              <a:rPr lang="en-US" sz="1600" dirty="0"/>
              <a:t>This is the king’s successor, probably Xerxes I, which is why they are the only other person shown in the same size as the king</a:t>
            </a:r>
          </a:p>
        </p:txBody>
      </p:sp>
      <p:cxnSp>
        <p:nvCxnSpPr>
          <p:cNvPr id="27" name="Straight Arrow Connector 26">
            <a:extLst>
              <a:ext uri="{FF2B5EF4-FFF2-40B4-BE49-F238E27FC236}">
                <a16:creationId xmlns:a16="http://schemas.microsoft.com/office/drawing/2014/main" id="{10D531D9-43BD-7060-BBE7-6CC0B85EBA5B}"/>
              </a:ext>
              <a:ext uri="{C183D7F6-B498-43B3-948B-1728B52AA6E4}">
                <adec:decorative xmlns:adec="http://schemas.microsoft.com/office/drawing/2017/decorative" val="1"/>
              </a:ext>
            </a:extLst>
          </p:cNvPr>
          <p:cNvCxnSpPr>
            <a:cxnSpLocks/>
            <a:stCxn id="26" idx="1"/>
          </p:cNvCxnSpPr>
          <p:nvPr/>
        </p:nvCxnSpPr>
        <p:spPr>
          <a:xfrm flipH="1" flipV="1">
            <a:off x="7219950" y="4280149"/>
            <a:ext cx="2580399" cy="74925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39AC844-53A8-1842-3BCC-45346190B5D8}"/>
              </a:ext>
              <a:ext uri="{C183D7F6-B498-43B3-948B-1728B52AA6E4}">
                <adec:decorative xmlns:adec="http://schemas.microsoft.com/office/drawing/2017/decorative" val="1"/>
              </a:ext>
            </a:extLst>
          </p:cNvPr>
          <p:cNvCxnSpPr>
            <a:cxnSpLocks/>
            <a:stCxn id="12" idx="1"/>
          </p:cNvCxnSpPr>
          <p:nvPr/>
        </p:nvCxnSpPr>
        <p:spPr>
          <a:xfrm flipH="1">
            <a:off x="6181725" y="1250524"/>
            <a:ext cx="3618624" cy="1742946"/>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E92201-47C1-5E59-EFA0-3C1A340DF75D}"/>
              </a:ext>
              <a:ext uri="{C183D7F6-B498-43B3-948B-1728B52AA6E4}">
                <adec:decorative xmlns:adec="http://schemas.microsoft.com/office/drawing/2017/decorative" val="1"/>
              </a:ext>
            </a:extLst>
          </p:cNvPr>
          <p:cNvCxnSpPr>
            <a:cxnSpLocks/>
          </p:cNvCxnSpPr>
          <p:nvPr/>
        </p:nvCxnSpPr>
        <p:spPr>
          <a:xfrm flipV="1">
            <a:off x="2403651" y="5295900"/>
            <a:ext cx="2454099" cy="9113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881DBE8-1815-5C6C-389F-9E23C6D7C169}"/>
              </a:ext>
              <a:ext uri="{C183D7F6-B498-43B3-948B-1728B52AA6E4}">
                <adec:decorative xmlns:adec="http://schemas.microsoft.com/office/drawing/2017/decorative" val="1"/>
              </a:ext>
            </a:extLst>
          </p:cNvPr>
          <p:cNvCxnSpPr>
            <a:cxnSpLocks/>
          </p:cNvCxnSpPr>
          <p:nvPr/>
        </p:nvCxnSpPr>
        <p:spPr>
          <a:xfrm flipH="1">
            <a:off x="6634203" y="2799657"/>
            <a:ext cx="3166146" cy="1007986"/>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FCFBE40-2E80-085B-277F-B84997D11F47}"/>
              </a:ext>
              <a:ext uri="{C183D7F6-B498-43B3-948B-1728B52AA6E4}">
                <adec:decorative xmlns:adec="http://schemas.microsoft.com/office/drawing/2017/decorative" val="1"/>
              </a:ext>
            </a:extLst>
          </p:cNvPr>
          <p:cNvCxnSpPr>
            <a:cxnSpLocks/>
          </p:cNvCxnSpPr>
          <p:nvPr/>
        </p:nvCxnSpPr>
        <p:spPr>
          <a:xfrm flipH="1">
            <a:off x="5638800" y="2511306"/>
            <a:ext cx="4161549" cy="135892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887E478-4B5B-C450-EFA4-6B38E917A845}"/>
              </a:ext>
              <a:ext uri="{C183D7F6-B498-43B3-948B-1728B52AA6E4}">
                <adec:decorative xmlns:adec="http://schemas.microsoft.com/office/drawing/2017/decorative" val="1"/>
              </a:ext>
            </a:extLst>
          </p:cNvPr>
          <p:cNvCxnSpPr>
            <a:cxnSpLocks/>
            <a:stCxn id="32" idx="3"/>
          </p:cNvCxnSpPr>
          <p:nvPr/>
        </p:nvCxnSpPr>
        <p:spPr>
          <a:xfrm>
            <a:off x="2403651" y="2185300"/>
            <a:ext cx="1304236" cy="129102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04B5092-E94E-D881-3284-07F15F3ADBF3}"/>
              </a:ext>
              <a:ext uri="{C183D7F6-B498-43B3-948B-1728B52AA6E4}">
                <adec:decorative xmlns:adec="http://schemas.microsoft.com/office/drawing/2017/decorative" val="1"/>
              </a:ext>
            </a:extLst>
          </p:cNvPr>
          <p:cNvCxnSpPr>
            <a:cxnSpLocks/>
            <a:stCxn id="36" idx="3"/>
          </p:cNvCxnSpPr>
          <p:nvPr/>
        </p:nvCxnSpPr>
        <p:spPr>
          <a:xfrm>
            <a:off x="2403651" y="4036565"/>
            <a:ext cx="1749249" cy="42439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C6AD7BB-2A49-8A85-0EDA-9920DA8B687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02672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13" grpId="0" animBg="1"/>
      <p:bldP spid="12" grpId="0" animBg="1"/>
      <p:bldP spid="19" grpId="0" animBg="1"/>
      <p:bldP spid="26"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student-facing-secondary-template-2025-v1</Template>
  <TotalTime>0</TotalTime>
  <Words>4399</Words>
  <Application>Microsoft Office PowerPoint</Application>
  <PresentationFormat>Widescreen</PresentationFormat>
  <Paragraphs>243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Public Sans</vt:lpstr>
      <vt:lpstr>Times New Roman</vt:lpstr>
      <vt:lpstr>NSWG Corporate</vt:lpstr>
      <vt:lpstr>Instructions for use</vt:lpstr>
      <vt:lpstr>Synthesising evidence</vt:lpstr>
      <vt:lpstr>Learning intentions and success criteria</vt:lpstr>
      <vt:lpstr>How do we analyse archaeological sources? (1)</vt:lpstr>
      <vt:lpstr>How do we analyse archaeological sources? (2)</vt:lpstr>
      <vt:lpstr>Collect the facts (1)</vt:lpstr>
      <vt:lpstr>Collect the facts (2)</vt:lpstr>
      <vt:lpstr>Start interpreting based on the facts (1)</vt:lpstr>
      <vt:lpstr>Start interpreting based on the facts (2)</vt:lpstr>
      <vt:lpstr>Start interpreting based on the facts (3)</vt:lpstr>
      <vt:lpstr>Start interpreting based on the facts (4)</vt:lpstr>
      <vt:lpstr>Drawing conclusions (1)</vt:lpstr>
      <vt:lpstr>Drawing conclusions (2)</vt:lpstr>
      <vt:lpstr>Drawing conclusions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Persepolis – Synthesising evidence</dc:title>
  <dc:creator>NSW Department of Education</dc:creator>
  <cp:lastModifiedBy/>
  <cp:revision>1</cp:revision>
  <dcterms:created xsi:type="dcterms:W3CDTF">2025-09-17T05:07:26Z</dcterms:created>
  <dcterms:modified xsi:type="dcterms:W3CDTF">2025-09-17T05:07:36Z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2025-09-17T05:07:36Z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99f38713-226c-4888-9c05-1faad0ac7f9a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