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381" r:id="rId5"/>
    <p:sldId id="26505" r:id="rId6"/>
    <p:sldId id="26511" r:id="rId7"/>
    <p:sldId id="26507" r:id="rId8"/>
    <p:sldId id="406" r:id="rId9"/>
    <p:sldId id="26508" r:id="rId10"/>
    <p:sldId id="26512" r:id="rId11"/>
    <p:sldId id="328" r:id="rId12"/>
    <p:sldId id="329" r:id="rId13"/>
    <p:sldId id="26510" r:id="rId14"/>
    <p:sldId id="26509" r:id="rId15"/>
    <p:sldId id="361" r:id="rId16"/>
  </p:sldIdLst>
  <p:sldSz cx="12192000" cy="6858000"/>
  <p:notesSz cx="6858000" cy="9144000"/>
  <p:embeddedFontLs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Conducting online research" id="{D5A8010D-981F-43AA-A0D6-182EC53CAA84}">
          <p14:sldIdLst>
            <p14:sldId id="26505"/>
            <p14:sldId id="26511"/>
            <p14:sldId id="26507"/>
            <p14:sldId id="406"/>
            <p14:sldId id="26508"/>
            <p14:sldId id="26512"/>
            <p14:sldId id="328"/>
            <p14:sldId id="329"/>
            <p14:sldId id="26510"/>
            <p14:sldId id="26509"/>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E6D9C1E-F121-5946-5C84-E665F11AC24D}" name="Alexandra Fleming" initials="AF" userId="S::alexandra.fleming6@det.nsw.edu.au::cc0b163c-e9e1-41a8-a883-b5c51cda7e23" providerId="AD"/>
  <p188:author id="{60F1AB33-5863-B829-FF4A-616B8CF70F1A}" name="Louise Dark" initials="LD" userId="S::louise.dark@det.nsw.edu.au::74f29dce-466e-4f6e-809f-66290da3f3ed" providerId="AD"/>
  <p188:author id="{6DB68292-7C9E-566A-641C-67D522072F2A}" name="Natasha Talevski" initials="" userId="S::Natasha.Talevski5@det.nsw.edu.au::d6e11cb9-f322-4b55-8697-8583fee17812" providerId="AD"/>
  <p188:author id="{764904BB-55C5-9CCF-3A24-C7D62D1DED2A}" name="Elizabeth Clifford" initials="EC" userId="S::Elizabeth.Clifford4@det.nsw.edu.au::5e72d603-56b4-4b7f-8789-60cc9c2a35f6" providerId="AD"/>
  <p188:author id="{F7D3CDBD-EB2B-9C61-2AB6-B0647747B800}" name="Reb Langham" initials="RL" userId="S::REBECCA.LANGHAM@det.nsw.edu.au::b9d2d29c-47f2-4b48-a02d-df9ecaded6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DD6"/>
    <a:srgbClr val="FBDBE7"/>
    <a:srgbClr val="B51458"/>
    <a:srgbClr val="00ACC2"/>
    <a:srgbClr val="64BB47"/>
    <a:srgbClr val="E5F7FC"/>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6575" autoAdjust="0"/>
  </p:normalViewPr>
  <p:slideViewPr>
    <p:cSldViewPr snapToGrid="0">
      <p:cViewPr varScale="1">
        <p:scale>
          <a:sx n="107" d="100"/>
          <a:sy n="107" d="100"/>
        </p:scale>
        <p:origin x="372" y="108"/>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 Puxty" userId="44b762ba-caa0-4c18-8de4-12a820b44807" providerId="ADAL" clId="{16B952BF-5897-4529-8E53-B048BD03ACD2}"/>
    <pc:docChg chg="modSld">
      <pc:chgData name="Kath Puxty" userId="44b762ba-caa0-4c18-8de4-12a820b44807" providerId="ADAL" clId="{16B952BF-5897-4529-8E53-B048BD03ACD2}" dt="2025-05-21T01:17:57.295" v="1" actId="20577"/>
      <pc:docMkLst>
        <pc:docMk/>
      </pc:docMkLst>
      <pc:sldChg chg="modSp mod">
        <pc:chgData name="Kath Puxty" userId="44b762ba-caa0-4c18-8de4-12a820b44807" providerId="ADAL" clId="{16B952BF-5897-4529-8E53-B048BD03ACD2}" dt="2025-05-21T01:17:57.295" v="1" actId="20577"/>
        <pc:sldMkLst>
          <pc:docMk/>
          <pc:sldMk cId="3977060110" sldId="26381"/>
        </pc:sldMkLst>
        <pc:spChg chg="mod">
          <ac:chgData name="Kath Puxty" userId="44b762ba-caa0-4c18-8de4-12a820b44807" providerId="ADAL" clId="{16B952BF-5897-4529-8E53-B048BD03ACD2}" dt="2025-05-21T01:17:57.295" v="1" actId="20577"/>
          <ac:spMkLst>
            <pc:docMk/>
            <pc:sldMk cId="3977060110" sldId="26381"/>
            <ac:spMk id="7" creationId="{41E659CE-3503-CAAB-868D-643BC7328B2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has animations.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Reteach Boolean operators if students do not demonstrate understanding</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If students demonstrate competency</a:t>
            </a:r>
            <a:r>
              <a:rPr lang="en-AU" sz="1600" kern="100">
                <a:effectLst/>
                <a:latin typeface="Calibri" panose="020F0502020204030204" pitchFamily="34" charset="0"/>
                <a:ea typeface="Calibri" panose="020F0502020204030204" pitchFamily="34" charset="0"/>
                <a:cs typeface="Times New Roman" panose="02020603050405020304" pitchFamily="18" charset="0"/>
              </a:rPr>
              <a: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p</a:t>
            </a:r>
            <a:r>
              <a:rPr lang="en-AU"/>
              <a:t>ause </a:t>
            </a:r>
            <a:r>
              <a:rPr lang="en-AU" dirty="0"/>
              <a:t>for students to create at least one search string for their research. Share with the class.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099025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has animations.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View in slideshow mode to see animations.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4933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5B818-676D-144E-4FDE-59E529F0CC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1F4D4-35FC-8310-1B3C-9A00FC1180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4FF2A-077F-C03B-CA06-6B8B074CCBE4}"/>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D5E5178A-ED16-057B-E60B-8B1057E18F4C}"/>
              </a:ext>
            </a:extLst>
          </p:cNvPr>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16093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has animations.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View in slideshow mode to see animations.</a:t>
            </a:r>
          </a:p>
          <a:p>
            <a:pPr marL="285750" indent="-285750">
              <a:buFont typeface="Arial" panose="020B0604020202020204" pitchFamily="34" charset="0"/>
              <a:buChar char="•"/>
            </a:pPr>
            <a:r>
              <a:rPr lang="en-AU" dirty="0"/>
              <a:t>Students indicate whether they have used a site for research before with thumbs up for yes and thumbs down for no.</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65136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has animations.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View in slideshow mode to see animations.</a:t>
            </a:r>
          </a:p>
          <a:p>
            <a:pPr marL="285750" indent="-285750">
              <a:buFont typeface="Arial" panose="020B0604020202020204" pitchFamily="34" charset="0"/>
              <a:buChar char="•"/>
            </a:pPr>
            <a:r>
              <a:rPr lang="en-AU" dirty="0"/>
              <a:t>Explain to students they need to start moving away from generic sites and start using more academic sources that are peer reviewed to support authenticity in their information.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122011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has animations.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View in slideshow mode to see animations.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49550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88F6-ECCC-2E4D-8AB1-8EB7EE0F8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42F10-F59B-9CAE-BAFC-D400CB6FB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63A3E-F75E-135B-C6FF-551B035E775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has animations.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View in slideshow mode to see animations.</a:t>
            </a:r>
          </a:p>
          <a:p>
            <a:endParaRPr lang="en-AU" dirty="0"/>
          </a:p>
        </p:txBody>
      </p:sp>
      <p:sp>
        <p:nvSpPr>
          <p:cNvPr id="4" name="Slide Number Placeholder 3">
            <a:extLst>
              <a:ext uri="{FF2B5EF4-FFF2-40B4-BE49-F238E27FC236}">
                <a16:creationId xmlns:a16="http://schemas.microsoft.com/office/drawing/2014/main" id="{1B3562A6-FC4C-2A8F-8F3C-1DE805CC8819}"/>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49506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t>Pause here to allow students to complete steps 1–2 for the artefact they are researching.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247888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has animations.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View in slideshow mode to see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Explain these Boolean search operators are used by most search engines. They support making a search more targeted to get effective sources earlier in their online research</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717483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81660038"/>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hsie/hsie-curriculum-resources-k-12/hsie-11-12-curriculum-resources/ancient-history-sites-sources-investigatio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hyperlink" Target="https://www.metmuseum.org/art/collection" TargetMode="External"/><Relationship Id="rId3" Type="http://schemas.openxmlformats.org/officeDocument/2006/relationships/hyperlink" Target="https://www.sl.nsw.gov.au/join" TargetMode="External"/><Relationship Id="rId7" Type="http://schemas.openxmlformats.org/officeDocument/2006/relationships/hyperlink" Target="https://www.si.edu/openacces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britishmuseum.org/collection/" TargetMode="External"/><Relationship Id="rId5" Type="http://schemas.openxmlformats.org/officeDocument/2006/relationships/hyperlink" Target="https://eresources.sl.nsw.gov.au/jstor-search-journals-primary-sources-and-books-jstor" TargetMode="External"/><Relationship Id="rId4" Type="http://schemas.openxmlformats.org/officeDocument/2006/relationships/hyperlink" Target="https://scholar.google.com.au/" TargetMode="External"/><Relationship Id="rId9" Type="http://schemas.openxmlformats.org/officeDocument/2006/relationships/hyperlink" Target="https://books.googl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It should be used in conjunction with </a:t>
            </a:r>
            <a:r>
              <a:rPr lang="en-AU" sz="1800" dirty="0">
                <a:latin typeface="+mn-lt"/>
                <a:ea typeface="+mn-lt"/>
                <a:cs typeface="+mn-lt"/>
                <a:hlinkClick r:id="rId3"/>
              </a:rPr>
              <a:t>Ancient History (Year 11) – sample program of learning – The investigation of ancient sites and sources</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a:t>
            </a:r>
            <a:r>
              <a:rPr lang="en-AU" sz="1800">
                <a:solidFill>
                  <a:srgbClr val="22272B"/>
                </a:solidFill>
                <a:latin typeface="+mn-lt"/>
              </a:rPr>
              <a:t>teachers are </a:t>
            </a:r>
            <a:r>
              <a:rPr lang="en-AU" sz="1800" dirty="0">
                <a:solidFill>
                  <a:srgbClr val="22272B"/>
                </a:solidFill>
                <a:latin typeface="+mn-lt"/>
              </a:rPr>
              <a:t>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6AC162-0460-3376-235A-F349BBB74B3D}"/>
              </a:ext>
            </a:extLst>
          </p:cNvPr>
          <p:cNvSpPr>
            <a:spLocks noGrp="1"/>
          </p:cNvSpPr>
          <p:nvPr>
            <p:ph type="title"/>
          </p:nvPr>
        </p:nvSpPr>
        <p:spPr/>
        <p:txBody>
          <a:bodyPr/>
          <a:lstStyle/>
          <a:p>
            <a:r>
              <a:rPr lang="en-AU" dirty="0"/>
              <a:t>Check for understanding</a:t>
            </a:r>
          </a:p>
        </p:txBody>
      </p:sp>
      <p:sp>
        <p:nvSpPr>
          <p:cNvPr id="8" name="Text Placeholder 7">
            <a:extLst>
              <a:ext uri="{FF2B5EF4-FFF2-40B4-BE49-F238E27FC236}">
                <a16:creationId xmlns:a16="http://schemas.microsoft.com/office/drawing/2014/main" id="{16447890-2262-3B72-543C-7C1E371FE581}"/>
              </a:ext>
            </a:extLst>
          </p:cNvPr>
          <p:cNvSpPr>
            <a:spLocks noGrp="1"/>
          </p:cNvSpPr>
          <p:nvPr>
            <p:ph type="body" sz="quarter" idx="17"/>
          </p:nvPr>
        </p:nvSpPr>
        <p:spPr>
          <a:xfrm>
            <a:off x="360000" y="1917915"/>
            <a:ext cx="6798182" cy="1148405"/>
          </a:xfrm>
        </p:spPr>
        <p:txBody>
          <a:bodyPr/>
          <a:lstStyle/>
          <a:p>
            <a:r>
              <a:rPr lang="en-AU" sz="1800" dirty="0"/>
              <a:t>Write the Boolean search operator for each use as it appears.</a:t>
            </a:r>
          </a:p>
          <a:p>
            <a:r>
              <a:rPr lang="en-AU" sz="1800" dirty="0"/>
              <a:t>The options are:</a:t>
            </a:r>
          </a:p>
        </p:txBody>
      </p:sp>
      <p:grpSp>
        <p:nvGrpSpPr>
          <p:cNvPr id="5" name="Group 4" descr="Mini whiteboards">
            <a:extLst>
              <a:ext uri="{FF2B5EF4-FFF2-40B4-BE49-F238E27FC236}">
                <a16:creationId xmlns:a16="http://schemas.microsoft.com/office/drawing/2014/main" id="{F136969A-EEE4-70D6-2317-89346C744678}"/>
              </a:ext>
            </a:extLst>
          </p:cNvPr>
          <p:cNvGrpSpPr/>
          <p:nvPr/>
        </p:nvGrpSpPr>
        <p:grpSpPr>
          <a:xfrm>
            <a:off x="7721601" y="300756"/>
            <a:ext cx="4011782" cy="935588"/>
            <a:chOff x="118881" y="4018089"/>
            <a:chExt cx="4011782" cy="935588"/>
          </a:xfrm>
        </p:grpSpPr>
        <p:sp>
          <p:nvSpPr>
            <p:cNvPr id="6" name="Rectangle: Rounded Corners 5">
              <a:extLst>
                <a:ext uri="{FF2B5EF4-FFF2-40B4-BE49-F238E27FC236}">
                  <a16:creationId xmlns:a16="http://schemas.microsoft.com/office/drawing/2014/main" id="{43A45EDE-25B3-0D60-EDBC-CA6BE093D42B}"/>
                </a:ext>
              </a:extLst>
            </p:cNvPr>
            <p:cNvSpPr/>
            <p:nvPr/>
          </p:nvSpPr>
          <p:spPr>
            <a:xfrm>
              <a:off x="118881" y="4067423"/>
              <a:ext cx="4011782" cy="886254"/>
            </a:xfrm>
            <a:prstGeom prst="roundRect">
              <a:avLst>
                <a:gd name="adj" fmla="val 3727"/>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12000" tIns="45720" rIns="91440" bIns="144000" rtlCol="0" anchor="ctr" anchorCtr="0"/>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 Mini whiteboards</a:t>
              </a:r>
              <a:endParaRPr lang="en-US" sz="2000" b="1" dirty="0">
                <a:solidFill>
                  <a:schemeClr val="accent1"/>
                </a:solidFill>
              </a:endParaRPr>
            </a:p>
          </p:txBody>
        </p:sp>
        <p:pic>
          <p:nvPicPr>
            <p:cNvPr id="7" name="Graphic 8">
              <a:extLst>
                <a:ext uri="{FF2B5EF4-FFF2-40B4-BE49-F238E27FC236}">
                  <a16:creationId xmlns:a16="http://schemas.microsoft.com/office/drawing/2014/main" id="{22B6E7C7-5414-122E-43B9-BE1DEF6D56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881" y="4018089"/>
              <a:ext cx="1269058" cy="897184"/>
            </a:xfrm>
            <a:prstGeom prst="rect">
              <a:avLst/>
            </a:prstGeom>
          </p:spPr>
        </p:pic>
      </p:grpSp>
      <p:sp>
        <p:nvSpPr>
          <p:cNvPr id="23" name="TextBox 22">
            <a:extLst>
              <a:ext uri="{FF2B5EF4-FFF2-40B4-BE49-F238E27FC236}">
                <a16:creationId xmlns:a16="http://schemas.microsoft.com/office/drawing/2014/main" id="{4D659B13-CED5-0713-E830-B1432264A31E}"/>
              </a:ext>
            </a:extLst>
          </p:cNvPr>
          <p:cNvSpPr txBox="1"/>
          <p:nvPr/>
        </p:nvSpPr>
        <p:spPr>
          <a:xfrm>
            <a:off x="286328" y="2969722"/>
            <a:ext cx="6096000" cy="253396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AND</a:t>
            </a:r>
          </a:p>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OR</a:t>
            </a:r>
          </a:p>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NOT (-)</a:t>
            </a:r>
          </a:p>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“Quotation marks”</a:t>
            </a:r>
          </a:p>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Asterisk*</a:t>
            </a:r>
          </a:p>
          <a:p>
            <a:pPr marL="342900" indent="-342900">
              <a:lnSpc>
                <a:spcPct val="150000"/>
              </a:lnSpc>
              <a:buFont typeface="Arial" panose="020B0604020202020204" pitchFamily="34" charset="0"/>
              <a:buChar char="•"/>
            </a:pPr>
            <a:r>
              <a:rPr lang="en-AU" sz="1800" dirty="0">
                <a:latin typeface="Arial" panose="020B0604020202020204" pitchFamily="34" charset="0"/>
                <a:cs typeface="Arial" panose="020B0604020202020204" pitchFamily="34" charset="0"/>
              </a:rPr>
              <a:t>(Parentheses)</a:t>
            </a:r>
          </a:p>
        </p:txBody>
      </p:sp>
      <p:sp>
        <p:nvSpPr>
          <p:cNvPr id="24" name="Rectangle 23">
            <a:extLst>
              <a:ext uri="{FF2B5EF4-FFF2-40B4-BE49-F238E27FC236}">
                <a16:creationId xmlns:a16="http://schemas.microsoft.com/office/drawing/2014/main" id="{BFF920C7-388E-A48D-1FD2-F4EB1B0AD855}"/>
              </a:ext>
            </a:extLst>
          </p:cNvPr>
          <p:cNvSpPr/>
          <p:nvPr/>
        </p:nvSpPr>
        <p:spPr>
          <a:xfrm>
            <a:off x="7781528" y="3208720"/>
            <a:ext cx="3891927" cy="166564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Narrows the search to records containing the exact phrase.</a:t>
            </a:r>
          </a:p>
        </p:txBody>
      </p:sp>
      <p:sp>
        <p:nvSpPr>
          <p:cNvPr id="25" name="Rounded Rectangle 24">
            <a:extLst>
              <a:ext uri="{FF2B5EF4-FFF2-40B4-BE49-F238E27FC236}">
                <a16:creationId xmlns:a16="http://schemas.microsoft.com/office/drawing/2014/main" id="{4BEC29FE-B325-1E3A-FBD4-BB8F023EE95B}"/>
              </a:ext>
              <a:ext uri="{C183D7F6-B498-43B3-948B-1728B52AA6E4}">
                <adec:decorative xmlns:adec="http://schemas.microsoft.com/office/drawing/2017/decorative" val="1"/>
              </a:ext>
            </a:extLst>
          </p:cNvPr>
          <p:cNvSpPr/>
          <p:nvPr/>
        </p:nvSpPr>
        <p:spPr>
          <a:xfrm>
            <a:off x="166255" y="4236703"/>
            <a:ext cx="2761672" cy="459278"/>
          </a:xfrm>
          <a:prstGeom prst="roundRect">
            <a:avLst>
              <a:gd name="adj" fmla="val 9779"/>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BD63B7B-C655-F619-32CA-208A1634E77A}"/>
              </a:ext>
            </a:extLst>
          </p:cNvPr>
          <p:cNvCxnSpPr/>
          <p:nvPr/>
        </p:nvCxnSpPr>
        <p:spPr>
          <a:xfrm>
            <a:off x="7158182" y="1995055"/>
            <a:ext cx="0" cy="4082472"/>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B749A46-5B09-6D7C-7142-5F10FF74657F}"/>
              </a:ext>
            </a:extLst>
          </p:cNvPr>
          <p:cNvSpPr/>
          <p:nvPr/>
        </p:nvSpPr>
        <p:spPr>
          <a:xfrm>
            <a:off x="7781528" y="3208720"/>
            <a:ext cx="3891927" cy="166564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Narrows the search to records containing both terms.</a:t>
            </a:r>
          </a:p>
        </p:txBody>
      </p:sp>
      <p:sp>
        <p:nvSpPr>
          <p:cNvPr id="29" name="Rounded Rectangle 28">
            <a:extLst>
              <a:ext uri="{FF2B5EF4-FFF2-40B4-BE49-F238E27FC236}">
                <a16:creationId xmlns:a16="http://schemas.microsoft.com/office/drawing/2014/main" id="{98B67D26-0885-4EB2-AFCE-0C9E0BED1312}"/>
              </a:ext>
              <a:ext uri="{C183D7F6-B498-43B3-948B-1728B52AA6E4}">
                <adec:decorative xmlns:adec="http://schemas.microsoft.com/office/drawing/2017/decorative" val="1"/>
              </a:ext>
            </a:extLst>
          </p:cNvPr>
          <p:cNvSpPr/>
          <p:nvPr/>
        </p:nvSpPr>
        <p:spPr>
          <a:xfrm>
            <a:off x="166256" y="3010894"/>
            <a:ext cx="1450108" cy="459278"/>
          </a:xfrm>
          <a:prstGeom prst="round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99BCC2A-9294-DE52-733A-4EC12F0C021F}"/>
              </a:ext>
            </a:extLst>
          </p:cNvPr>
          <p:cNvSpPr/>
          <p:nvPr/>
        </p:nvSpPr>
        <p:spPr>
          <a:xfrm>
            <a:off x="7781528" y="2925812"/>
            <a:ext cx="3891927" cy="194855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Narrows the search to records that do not contain the following term.</a:t>
            </a:r>
          </a:p>
        </p:txBody>
      </p:sp>
      <p:sp>
        <p:nvSpPr>
          <p:cNvPr id="31" name="Rounded Rectangle 30">
            <a:extLst>
              <a:ext uri="{FF2B5EF4-FFF2-40B4-BE49-F238E27FC236}">
                <a16:creationId xmlns:a16="http://schemas.microsoft.com/office/drawing/2014/main" id="{28CE398D-2DB9-89A4-8609-872C90BDC40E}"/>
              </a:ext>
              <a:ext uri="{C183D7F6-B498-43B3-948B-1728B52AA6E4}">
                <adec:decorative xmlns:adec="http://schemas.microsoft.com/office/drawing/2017/decorative" val="1"/>
              </a:ext>
            </a:extLst>
          </p:cNvPr>
          <p:cNvSpPr/>
          <p:nvPr/>
        </p:nvSpPr>
        <p:spPr>
          <a:xfrm>
            <a:off x="166255" y="3815888"/>
            <a:ext cx="1625600" cy="459278"/>
          </a:xfrm>
          <a:prstGeom prst="roundRect">
            <a:avLst>
              <a:gd name="adj" fmla="val 12645"/>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C44F0C-AAF7-96FA-78E7-48CDE9D2673E}"/>
              </a:ext>
            </a:extLst>
          </p:cNvPr>
          <p:cNvSpPr/>
          <p:nvPr/>
        </p:nvSpPr>
        <p:spPr>
          <a:xfrm>
            <a:off x="7781528" y="2901895"/>
            <a:ext cx="3891927" cy="1948554"/>
          </a:xfrm>
          <a:prstGeom prst="rect">
            <a:avLst/>
          </a:prstGeom>
          <a:solidFill>
            <a:schemeClr val="accent5">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Expands a search to include all words with the letters before or after</a:t>
            </a:r>
          </a:p>
        </p:txBody>
      </p:sp>
      <p:sp>
        <p:nvSpPr>
          <p:cNvPr id="33" name="Rounded Rectangle 32">
            <a:extLst>
              <a:ext uri="{FF2B5EF4-FFF2-40B4-BE49-F238E27FC236}">
                <a16:creationId xmlns:a16="http://schemas.microsoft.com/office/drawing/2014/main" id="{EBDCF077-8D67-CFD0-9BD1-FCF4EC556C37}"/>
              </a:ext>
              <a:ext uri="{C183D7F6-B498-43B3-948B-1728B52AA6E4}">
                <adec:decorative xmlns:adec="http://schemas.microsoft.com/office/drawing/2017/decorative" val="1"/>
              </a:ext>
            </a:extLst>
          </p:cNvPr>
          <p:cNvSpPr/>
          <p:nvPr/>
        </p:nvSpPr>
        <p:spPr>
          <a:xfrm>
            <a:off x="166255" y="4644905"/>
            <a:ext cx="1930400" cy="485536"/>
          </a:xfrm>
          <a:prstGeom prst="roundRect">
            <a:avLst>
              <a:gd name="adj" fmla="val 10795"/>
            </a:avLst>
          </a:prstGeom>
          <a:noFill/>
          <a:ln w="38100">
            <a:solidFill>
              <a:schemeClr val="accent5">
                <a:alpha val="37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B00D258-3A45-B257-A22A-F2B18C00DCFA}"/>
              </a:ext>
            </a:extLst>
          </p:cNvPr>
          <p:cNvSpPr/>
          <p:nvPr/>
        </p:nvSpPr>
        <p:spPr>
          <a:xfrm>
            <a:off x="7781527" y="2995444"/>
            <a:ext cx="3891927" cy="1791854"/>
          </a:xfrm>
          <a:prstGeom prst="rect">
            <a:avLst/>
          </a:prstGeom>
          <a:solidFill>
            <a:srgbClr val="FBD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Expands the search </a:t>
            </a:r>
            <a:br>
              <a:rPr lang="en-AU" b="1" dirty="0">
                <a:solidFill>
                  <a:schemeClr val="tx1"/>
                </a:solidFill>
              </a:rPr>
            </a:br>
            <a:r>
              <a:rPr lang="en-AU" b="1" dirty="0">
                <a:solidFill>
                  <a:schemeClr val="tx1"/>
                </a:solidFill>
              </a:rPr>
              <a:t>to records that contain any of the terms.</a:t>
            </a:r>
          </a:p>
        </p:txBody>
      </p:sp>
      <p:sp>
        <p:nvSpPr>
          <p:cNvPr id="35" name="Rounded Rectangle 34">
            <a:extLst>
              <a:ext uri="{FF2B5EF4-FFF2-40B4-BE49-F238E27FC236}">
                <a16:creationId xmlns:a16="http://schemas.microsoft.com/office/drawing/2014/main" id="{1952510E-68D6-FFF3-6CC5-7A971EDEB61E}"/>
              </a:ext>
              <a:ext uri="{C183D7F6-B498-43B3-948B-1728B52AA6E4}">
                <adec:decorative xmlns:adec="http://schemas.microsoft.com/office/drawing/2017/decorative" val="1"/>
              </a:ext>
            </a:extLst>
          </p:cNvPr>
          <p:cNvSpPr/>
          <p:nvPr/>
        </p:nvSpPr>
        <p:spPr>
          <a:xfrm>
            <a:off x="163892" y="3430085"/>
            <a:ext cx="1293090" cy="459278"/>
          </a:xfrm>
          <a:prstGeom prst="roundRect">
            <a:avLst>
              <a:gd name="adj" fmla="val 8073"/>
            </a:avLst>
          </a:prstGeom>
          <a:noFill/>
          <a:ln w="38100">
            <a:solidFill>
              <a:srgbClr val="FACD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7F2BDFB-C0D3-BA74-2327-ABD191EA10B2}"/>
              </a:ext>
            </a:extLst>
          </p:cNvPr>
          <p:cNvSpPr/>
          <p:nvPr/>
        </p:nvSpPr>
        <p:spPr>
          <a:xfrm>
            <a:off x="7781527" y="2850315"/>
            <a:ext cx="3891927" cy="21042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The search parameters within the parentheses will be performed first by the search engine.</a:t>
            </a:r>
          </a:p>
        </p:txBody>
      </p:sp>
      <p:sp>
        <p:nvSpPr>
          <p:cNvPr id="37" name="Rounded Rectangle 36">
            <a:extLst>
              <a:ext uri="{FF2B5EF4-FFF2-40B4-BE49-F238E27FC236}">
                <a16:creationId xmlns:a16="http://schemas.microsoft.com/office/drawing/2014/main" id="{740693A0-11CD-B1CC-06E7-78DC9863364B}"/>
              </a:ext>
              <a:ext uri="{C183D7F6-B498-43B3-948B-1728B52AA6E4}">
                <adec:decorative xmlns:adec="http://schemas.microsoft.com/office/drawing/2017/decorative" val="1"/>
              </a:ext>
            </a:extLst>
          </p:cNvPr>
          <p:cNvSpPr/>
          <p:nvPr/>
        </p:nvSpPr>
        <p:spPr>
          <a:xfrm>
            <a:off x="163892" y="5076918"/>
            <a:ext cx="2602384" cy="485536"/>
          </a:xfrm>
          <a:prstGeom prst="roundRect">
            <a:avLst>
              <a:gd name="adj" fmla="val 10960"/>
            </a:avLst>
          </a:prstGeom>
          <a:noFill/>
          <a:ln w="38100">
            <a:solidFill>
              <a:srgbClr val="FACD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780375E-877F-C728-EE24-0475CFAEE2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26793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3"/>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5"/>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126A26-C335-8974-3AED-907F1DE56A5A}"/>
              </a:ext>
              <a:ext uri="{C183D7F6-B498-43B3-948B-1728B52AA6E4}">
                <adec:decorative xmlns:adec="http://schemas.microsoft.com/office/drawing/2017/decorative" val="1"/>
              </a:ext>
            </a:extLst>
          </p:cNvPr>
          <p:cNvSpPr/>
          <p:nvPr/>
        </p:nvSpPr>
        <p:spPr>
          <a:xfrm>
            <a:off x="0" y="0"/>
            <a:ext cx="12192000" cy="15908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6F9CA5B-8996-1375-0CDE-7F238EC507BA}"/>
              </a:ext>
            </a:extLst>
          </p:cNvPr>
          <p:cNvSpPr>
            <a:spLocks noGrp="1"/>
          </p:cNvSpPr>
          <p:nvPr>
            <p:ph type="title"/>
          </p:nvPr>
        </p:nvSpPr>
        <p:spPr>
          <a:xfrm>
            <a:off x="360000" y="554944"/>
            <a:ext cx="11484000" cy="545601"/>
          </a:xfrm>
        </p:spPr>
        <p:txBody>
          <a:bodyPr/>
          <a:lstStyle/>
          <a:p>
            <a:r>
              <a:rPr lang="en-AU" dirty="0"/>
              <a:t>Assess source authenticity</a:t>
            </a:r>
          </a:p>
        </p:txBody>
      </p:sp>
      <p:sp>
        <p:nvSpPr>
          <p:cNvPr id="6" name="Rectangle: Rounded Corners 5">
            <a:extLst>
              <a:ext uri="{FF2B5EF4-FFF2-40B4-BE49-F238E27FC236}">
                <a16:creationId xmlns:a16="http://schemas.microsoft.com/office/drawing/2014/main" id="{5D5EE47A-21D7-D0B2-6EFF-10A6E4CAE03B}"/>
              </a:ext>
            </a:extLst>
          </p:cNvPr>
          <p:cNvSpPr/>
          <p:nvPr/>
        </p:nvSpPr>
        <p:spPr>
          <a:xfrm>
            <a:off x="6834909" y="342000"/>
            <a:ext cx="4898474" cy="971491"/>
          </a:xfrm>
          <a:prstGeom prst="roundRect">
            <a:avLst>
              <a:gd name="adj" fmla="val 4332"/>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AU" sz="2000" b="1" dirty="0">
                <a:solidFill>
                  <a:schemeClr val="accent1"/>
                </a:solidFill>
                <a:latin typeface="+mj-lt"/>
              </a:rPr>
              <a:t>Always corroborate the information </a:t>
            </a:r>
            <a:br>
              <a:rPr lang="en-AU" sz="2000" b="1" dirty="0">
                <a:solidFill>
                  <a:schemeClr val="accent1"/>
                </a:solidFill>
                <a:latin typeface="+mj-lt"/>
              </a:rPr>
            </a:br>
            <a:r>
              <a:rPr lang="en-AU" sz="2000" b="1" dirty="0">
                <a:solidFill>
                  <a:schemeClr val="accent1"/>
                </a:solidFill>
                <a:latin typeface="+mj-lt"/>
              </a:rPr>
              <a:t>you find using multiple sources</a:t>
            </a:r>
          </a:p>
        </p:txBody>
      </p:sp>
      <p:sp>
        <p:nvSpPr>
          <p:cNvPr id="5" name="Text Placeholder 4">
            <a:extLst>
              <a:ext uri="{FF2B5EF4-FFF2-40B4-BE49-F238E27FC236}">
                <a16:creationId xmlns:a16="http://schemas.microsoft.com/office/drawing/2014/main" id="{19CDEED0-D61C-359C-DD25-BE670A8A6E44}"/>
              </a:ext>
            </a:extLst>
          </p:cNvPr>
          <p:cNvSpPr>
            <a:spLocks noGrp="1"/>
          </p:cNvSpPr>
          <p:nvPr>
            <p:ph type="body" sz="quarter" idx="17"/>
          </p:nvPr>
        </p:nvSpPr>
        <p:spPr>
          <a:xfrm>
            <a:off x="348000" y="1932836"/>
            <a:ext cx="6936728" cy="4807835"/>
          </a:xfrm>
        </p:spPr>
        <p:txBody>
          <a:bodyPr/>
          <a:lstStyle/>
          <a:p>
            <a:r>
              <a:rPr lang="en-AU" sz="1600" dirty="0"/>
              <a:t>Not all websites are authoritative sources. Consider:</a:t>
            </a:r>
          </a:p>
          <a:p>
            <a:pPr marL="342900" lvl="3" indent="-342900"/>
            <a:r>
              <a:rPr lang="en-AU" sz="1600" dirty="0"/>
              <a:t>Is the author clearly identified?</a:t>
            </a:r>
          </a:p>
          <a:p>
            <a:pPr marL="702900" lvl="4" indent="-342900"/>
            <a:r>
              <a:rPr lang="en-AU" sz="1600" dirty="0"/>
              <a:t>Are they an expert in the field?</a:t>
            </a:r>
          </a:p>
          <a:p>
            <a:pPr marL="342900" lvl="3" indent="-342900"/>
            <a:r>
              <a:rPr lang="en-AU" sz="1600" dirty="0"/>
              <a:t>Is there a date on the webpage?</a:t>
            </a:r>
          </a:p>
          <a:p>
            <a:pPr marL="702900" lvl="4" indent="-342900"/>
            <a:r>
              <a:rPr lang="en-AU" sz="1600" dirty="0"/>
              <a:t>Is it recent?</a:t>
            </a:r>
          </a:p>
          <a:p>
            <a:pPr marL="342900" lvl="3" indent="-342900"/>
            <a:r>
              <a:rPr lang="en-AU" sz="1600" dirty="0"/>
              <a:t>Is the language used factual or is opinion evident?</a:t>
            </a:r>
          </a:p>
          <a:p>
            <a:pPr marL="342900" lvl="3" indent="-342900"/>
            <a:r>
              <a:rPr lang="en-AU" sz="1600" dirty="0"/>
              <a:t>Does the website appear legitimate?</a:t>
            </a:r>
          </a:p>
          <a:p>
            <a:pPr marL="702900" lvl="4" indent="-342900"/>
            <a:r>
              <a:rPr lang="en-AU" sz="1600" dirty="0"/>
              <a:t>Is the organisation well known?</a:t>
            </a:r>
          </a:p>
          <a:p>
            <a:pPr marL="702900" lvl="4" indent="-342900"/>
            <a:r>
              <a:rPr lang="en-AU" sz="1600" dirty="0"/>
              <a:t>Are there contact details?</a:t>
            </a:r>
          </a:p>
        </p:txBody>
      </p:sp>
      <p:grpSp>
        <p:nvGrpSpPr>
          <p:cNvPr id="11" name="Group 10">
            <a:extLst>
              <a:ext uri="{FF2B5EF4-FFF2-40B4-BE49-F238E27FC236}">
                <a16:creationId xmlns:a16="http://schemas.microsoft.com/office/drawing/2014/main" id="{8A3D08D5-DED0-3216-FEB8-7ECBAFA6340E}"/>
              </a:ext>
              <a:ext uri="{C183D7F6-B498-43B3-948B-1728B52AA6E4}">
                <adec:decorative xmlns:adec="http://schemas.microsoft.com/office/drawing/2017/decorative" val="1"/>
              </a:ext>
            </a:extLst>
          </p:cNvPr>
          <p:cNvGrpSpPr/>
          <p:nvPr/>
        </p:nvGrpSpPr>
        <p:grpSpPr>
          <a:xfrm>
            <a:off x="6189995" y="1655489"/>
            <a:ext cx="5654005" cy="4781750"/>
            <a:chOff x="6189995" y="1655489"/>
            <a:chExt cx="5654005" cy="4781750"/>
          </a:xfrm>
        </p:grpSpPr>
        <p:pic>
          <p:nvPicPr>
            <p:cNvPr id="9" name="Picture 4" descr="A person sitting at a desk with a computer and a cat&#10;&#10;Description automatically generated">
              <a:extLst>
                <a:ext uri="{FF2B5EF4-FFF2-40B4-BE49-F238E27FC236}">
                  <a16:creationId xmlns:a16="http://schemas.microsoft.com/office/drawing/2014/main" id="{E6E8726E-E7ED-72E6-2B31-1F3D15503B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 t="22362" r="335" b="309"/>
            <a:stretch/>
          </p:blipFill>
          <p:spPr bwMode="auto">
            <a:xfrm>
              <a:off x="6189995" y="1932836"/>
              <a:ext cx="5508000" cy="45044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7001159-4C02-129F-4A21-F47DADDCDA68}"/>
                </a:ext>
              </a:extLst>
            </p:cNvPr>
            <p:cNvSpPr/>
            <p:nvPr/>
          </p:nvSpPr>
          <p:spPr>
            <a:xfrm>
              <a:off x="9710612" y="1655489"/>
              <a:ext cx="2133388" cy="12533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D4477E67-DCF3-56A2-18BA-E51F47D2AF34}"/>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66682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1277813"/>
            <a:ext cx="4524002" cy="2033997"/>
          </a:xfrm>
        </p:spPr>
        <p:txBody>
          <a:bodyPr/>
          <a:lstStyle/>
          <a:p>
            <a:r>
              <a:rPr lang="en-AU" dirty="0">
                <a:effectLst/>
                <a:latin typeface="+mj-lt"/>
                <a:ea typeface="Times New Roman" panose="02020603050405020304" pitchFamily="18" charset="0"/>
              </a:rPr>
              <a:t>Conducting online research</a:t>
            </a:r>
            <a:endParaRPr lang="en-AU" dirty="0">
              <a:latin typeface="+mj-lt"/>
            </a:endParaRPr>
          </a:p>
        </p:txBody>
      </p:sp>
      <p:sp>
        <p:nvSpPr>
          <p:cNvPr id="13" name="Text Placeholder 10">
            <a:extLst>
              <a:ext uri="{FF2B5EF4-FFF2-40B4-BE49-F238E27FC236}">
                <a16:creationId xmlns:a16="http://schemas.microsoft.com/office/drawing/2014/main" id="{92BD57FC-88CB-76B9-4F4C-5E91849A3A77}"/>
              </a:ext>
            </a:extLst>
          </p:cNvPr>
          <p:cNvSpPr>
            <a:spLocks noGrp="1"/>
          </p:cNvSpPr>
          <p:nvPr>
            <p:ph type="body" sz="quarter" idx="10"/>
          </p:nvPr>
        </p:nvSpPr>
        <p:spPr>
          <a:xfrm>
            <a:off x="539999" y="5072392"/>
            <a:ext cx="6255977" cy="426611"/>
          </a:xfrm>
        </p:spPr>
        <p:txBody>
          <a:bodyPr/>
          <a:lstStyle/>
          <a:p>
            <a:r>
              <a:rPr lang="en-AU" b="1" dirty="0">
                <a:latin typeface="+mj-lt"/>
              </a:rPr>
              <a:t>Ancient history – Year 11</a:t>
            </a:r>
          </a:p>
        </p:txBody>
      </p:sp>
      <p:sp>
        <p:nvSpPr>
          <p:cNvPr id="15" name="Text Placeholder 9">
            <a:extLst>
              <a:ext uri="{FF2B5EF4-FFF2-40B4-BE49-F238E27FC236}">
                <a16:creationId xmlns:a16="http://schemas.microsoft.com/office/drawing/2014/main" id="{40F3B153-BD2A-A20A-E9BE-229E54F17E41}"/>
              </a:ext>
            </a:extLst>
          </p:cNvPr>
          <p:cNvSpPr>
            <a:spLocks noGrp="1"/>
          </p:cNvSpPr>
          <p:nvPr>
            <p:ph type="body" sz="quarter" idx="16"/>
          </p:nvPr>
        </p:nvSpPr>
        <p:spPr>
          <a:xfrm>
            <a:off x="540000" y="5612522"/>
            <a:ext cx="5804155" cy="360000"/>
          </a:xfrm>
        </p:spPr>
        <p:txBody>
          <a:bodyPr/>
          <a:lstStyle/>
          <a:p>
            <a:pPr>
              <a:lnSpc>
                <a:spcPct val="100000"/>
              </a:lnSpc>
              <a:spcAft>
                <a:spcPts val="500"/>
              </a:spcAft>
            </a:pPr>
            <a:r>
              <a:rPr lang="en-AU" b="0" dirty="0">
                <a:latin typeface="+mj-lt"/>
              </a:rPr>
              <a:t>The investigation of ancient sites and sources</a:t>
            </a:r>
          </a:p>
          <a:p>
            <a:pPr>
              <a:lnSpc>
                <a:spcPct val="100000"/>
              </a:lnSpc>
              <a:spcAft>
                <a:spcPts val="500"/>
              </a:spcAft>
            </a:pPr>
            <a:r>
              <a:rPr lang="en-AU" b="0" dirty="0">
                <a:latin typeface="+mj-lt"/>
              </a:rPr>
              <a:t>Term 1</a:t>
            </a:r>
          </a:p>
        </p:txBody>
      </p:sp>
      <p:pic>
        <p:nvPicPr>
          <p:cNvPr id="14" name="Picture Placeholder 13">
            <a:extLst>
              <a:ext uri="{FF2B5EF4-FFF2-40B4-BE49-F238E27FC236}">
                <a16:creationId xmlns:a16="http://schemas.microsoft.com/office/drawing/2014/main" id="{B00C4E3C-5E65-0C3D-6865-CABBF32806C0}"/>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2530" r="2530"/>
          <a:stretch>
            <a:fillRect/>
          </a:stretch>
        </p:blipFill>
        <p:spPr/>
      </p:pic>
      <p:sp>
        <p:nvSpPr>
          <p:cNvPr id="2" name="Rectangle 1">
            <a:extLst>
              <a:ext uri="{FF2B5EF4-FFF2-40B4-BE49-F238E27FC236}">
                <a16:creationId xmlns:a16="http://schemas.microsoft.com/office/drawing/2014/main" id="{0ADFAB01-A9B1-5EAD-19DD-3333D6F1A7DD}"/>
              </a:ext>
              <a:ext uri="{C183D7F6-B498-43B3-948B-1728B52AA6E4}">
                <adec:decorative xmlns:adec="http://schemas.microsoft.com/office/drawing/2017/decorative" val="1"/>
              </a:ext>
            </a:extLst>
          </p:cNvPr>
          <p:cNvSpPr/>
          <p:nvPr/>
        </p:nvSpPr>
        <p:spPr>
          <a:xfrm>
            <a:off x="7128000" y="6262777"/>
            <a:ext cx="5064000" cy="5952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Ins="216000" rtlCol="0" anchor="ctr"/>
          <a:lstStyle/>
          <a:p>
            <a:pPr algn="r">
              <a:buNone/>
            </a:pPr>
            <a:r>
              <a:rPr lang="en-AU" sz="900" i="1" dirty="0">
                <a:solidFill>
                  <a:schemeClr val="accent1"/>
                </a:solidFill>
                <a:effectLst/>
                <a:latin typeface="Arial" panose="020B0604020202020204" pitchFamily="34" charset="0"/>
                <a:cs typeface="Arial" panose="020B0604020202020204" pitchFamily="34" charset="0"/>
              </a:rPr>
              <a:t>This work has been generated using artificial intelligence. Any copyright subsisting in </a:t>
            </a:r>
            <a:br>
              <a:rPr lang="en-AU" sz="900" i="1" dirty="0">
                <a:solidFill>
                  <a:schemeClr val="accent1"/>
                </a:solidFill>
                <a:effectLst/>
                <a:latin typeface="Arial" panose="020B0604020202020204" pitchFamily="34" charset="0"/>
                <a:cs typeface="Arial" panose="020B0604020202020204" pitchFamily="34" charset="0"/>
              </a:rPr>
            </a:br>
            <a:r>
              <a:rPr lang="en-AU" sz="900" i="1" dirty="0">
                <a:solidFill>
                  <a:schemeClr val="accent1"/>
                </a:solidFill>
                <a:effectLst/>
                <a:latin typeface="Arial" panose="020B0604020202020204" pitchFamily="34" charset="0"/>
                <a:cs typeface="Arial" panose="020B0604020202020204" pitchFamily="34" charset="0"/>
              </a:rPr>
              <a:t>this work is owned by © State of New South Wales (Department of Education) 2025.</a:t>
            </a: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1A89-D870-200A-9C0A-0B71EA254CE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B10159-48FC-16CC-B23D-4B2087A8AAEC}"/>
              </a:ext>
              <a:ext uri="{C183D7F6-B498-43B3-948B-1728B52AA6E4}">
                <adec:decorative xmlns:adec="http://schemas.microsoft.com/office/drawing/2017/decorative" val="1"/>
              </a:ext>
            </a:extLst>
          </p:cNvPr>
          <p:cNvSpPr/>
          <p:nvPr/>
        </p:nvSpPr>
        <p:spPr>
          <a:xfrm>
            <a:off x="695881" y="4298662"/>
            <a:ext cx="10619819" cy="1613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7F09F5-2CEC-7FEC-EA9B-C2DC7730D9F2}"/>
              </a:ext>
              <a:ext uri="{C183D7F6-B498-43B3-948B-1728B52AA6E4}">
                <adec:decorative xmlns:adec="http://schemas.microsoft.com/office/drawing/2017/decorative" val="1"/>
              </a:ext>
            </a:extLst>
          </p:cNvPr>
          <p:cNvSpPr/>
          <p:nvPr/>
        </p:nvSpPr>
        <p:spPr>
          <a:xfrm>
            <a:off x="695881" y="2578934"/>
            <a:ext cx="10619819" cy="10183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9BFAD70-5475-8F57-B499-B5E832CFC63E}"/>
              </a:ext>
            </a:extLst>
          </p:cNvPr>
          <p:cNvSpPr>
            <a:spLocks noGrp="1"/>
          </p:cNvSpPr>
          <p:nvPr>
            <p:ph type="title"/>
          </p:nvPr>
        </p:nvSpPr>
        <p:spPr/>
        <p:txBody>
          <a:bodyPr/>
          <a:lstStyle/>
          <a:p>
            <a:r>
              <a:rPr lang="en-AU" dirty="0">
                <a:latin typeface="+mj-lt"/>
              </a:rPr>
              <a:t>Learning intentions and success criteria</a:t>
            </a:r>
          </a:p>
        </p:txBody>
      </p:sp>
      <p:sp>
        <p:nvSpPr>
          <p:cNvPr id="4" name="We are learning">
            <a:extLst>
              <a:ext uri="{FF2B5EF4-FFF2-40B4-BE49-F238E27FC236}">
                <a16:creationId xmlns:a16="http://schemas.microsoft.com/office/drawing/2014/main" id="{E067E0BC-1C65-7806-8312-7840A66F7FAE}"/>
              </a:ext>
            </a:extLst>
          </p:cNvPr>
          <p:cNvSpPr txBox="1"/>
          <p:nvPr/>
        </p:nvSpPr>
        <p:spPr>
          <a:xfrm>
            <a:off x="685467" y="2072778"/>
            <a:ext cx="2615082" cy="506156"/>
          </a:xfrm>
          <a:prstGeom prst="rect">
            <a:avLst/>
          </a:prstGeom>
          <a:solidFill>
            <a:schemeClr val="accent1"/>
          </a:solidFill>
        </p:spPr>
        <p:txBody>
          <a:bodyPr wrap="square" lIns="251999" tIns="0" rIns="0" bIns="0" rtlCol="0" anchor="ctr" anchorCtr="0">
            <a:noAutofit/>
          </a:bodyPr>
          <a:lstStyle/>
          <a:p>
            <a:r>
              <a:rPr lang="en-AU" sz="1800" b="1" dirty="0">
                <a:solidFill>
                  <a:schemeClr val="bg1"/>
                </a:solidFill>
              </a:rPr>
              <a:t>We are learning to </a:t>
            </a:r>
          </a:p>
        </p:txBody>
      </p:sp>
      <p:sp>
        <p:nvSpPr>
          <p:cNvPr id="7" name="TextBox 6">
            <a:extLst>
              <a:ext uri="{FF2B5EF4-FFF2-40B4-BE49-F238E27FC236}">
                <a16:creationId xmlns:a16="http://schemas.microsoft.com/office/drawing/2014/main" id="{1CE880AF-A0E7-F38A-C101-29B437C906AD}"/>
              </a:ext>
            </a:extLst>
          </p:cNvPr>
          <p:cNvSpPr txBox="1"/>
          <p:nvPr/>
        </p:nvSpPr>
        <p:spPr>
          <a:xfrm>
            <a:off x="1244521" y="2835318"/>
            <a:ext cx="9179639" cy="36413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lnSpc>
                <a:spcPct val="150000"/>
              </a:lnSpc>
              <a:spcAft>
                <a:spcPts val="600"/>
              </a:spcAft>
              <a:buFont typeface="Arial" panose="020B0604020202020204" pitchFamily="34" charset="0"/>
              <a:buChar char="•"/>
            </a:pPr>
            <a:r>
              <a:rPr lang="en-AU" sz="1800" dirty="0">
                <a:cs typeface="Arial" panose="020B0604020202020204" pitchFamily="34" charset="0"/>
              </a:rPr>
              <a:t>develop a plan for online research.</a:t>
            </a:r>
          </a:p>
        </p:txBody>
      </p:sp>
      <p:sp>
        <p:nvSpPr>
          <p:cNvPr id="6" name="We can">
            <a:extLst>
              <a:ext uri="{FF2B5EF4-FFF2-40B4-BE49-F238E27FC236}">
                <a16:creationId xmlns:a16="http://schemas.microsoft.com/office/drawing/2014/main" id="{A0473A9F-AD5E-3876-CBDF-9AC372E10E2B}"/>
              </a:ext>
            </a:extLst>
          </p:cNvPr>
          <p:cNvSpPr txBox="1"/>
          <p:nvPr/>
        </p:nvSpPr>
        <p:spPr>
          <a:xfrm>
            <a:off x="685467" y="3800728"/>
            <a:ext cx="1314783" cy="506156"/>
          </a:xfrm>
          <a:prstGeom prst="rect">
            <a:avLst/>
          </a:prstGeom>
          <a:solidFill>
            <a:schemeClr val="accent1"/>
          </a:solidFill>
        </p:spPr>
        <p:txBody>
          <a:bodyPr wrap="square" lIns="251999" tIns="0" rIns="0" bIns="0" rtlCol="0" anchor="ctr" anchorCtr="0">
            <a:noAutofit/>
          </a:bodyPr>
          <a:lstStyle/>
          <a:p>
            <a:r>
              <a:rPr lang="en-AU" sz="1800" b="1" dirty="0">
                <a:solidFill>
                  <a:schemeClr val="bg1"/>
                </a:solidFill>
              </a:rPr>
              <a:t>We can</a:t>
            </a:r>
          </a:p>
        </p:txBody>
      </p:sp>
      <p:sp>
        <p:nvSpPr>
          <p:cNvPr id="8" name="TextBox 7">
            <a:extLst>
              <a:ext uri="{FF2B5EF4-FFF2-40B4-BE49-F238E27FC236}">
                <a16:creationId xmlns:a16="http://schemas.microsoft.com/office/drawing/2014/main" id="{ED3089C4-781D-85E3-B659-72651ED3A05E}"/>
              </a:ext>
            </a:extLst>
          </p:cNvPr>
          <p:cNvSpPr txBox="1"/>
          <p:nvPr/>
        </p:nvSpPr>
        <p:spPr>
          <a:xfrm>
            <a:off x="1244521" y="4655504"/>
            <a:ext cx="9545399" cy="8565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lnSpc>
                <a:spcPct val="150000"/>
              </a:lnSpc>
              <a:spcAft>
                <a:spcPts val="600"/>
              </a:spcAft>
              <a:buFont typeface="Arial"/>
              <a:buChar char="•"/>
            </a:pPr>
            <a:r>
              <a:rPr lang="en-AU" sz="1800" dirty="0">
                <a:cs typeface="Arial" panose="020B0604020202020204" pitchFamily="34" charset="0"/>
              </a:rPr>
              <a:t>identify appropriate databases to use for historical research</a:t>
            </a:r>
            <a:endParaRPr lang="en-US" sz="1800" dirty="0">
              <a:cs typeface="Arial" panose="020B0604020202020204" pitchFamily="34" charset="0"/>
            </a:endParaRPr>
          </a:p>
          <a:p>
            <a:pPr marL="342900" indent="-342900">
              <a:lnSpc>
                <a:spcPct val="150000"/>
              </a:lnSpc>
              <a:spcAft>
                <a:spcPts val="600"/>
              </a:spcAft>
              <a:buFont typeface="Arial"/>
              <a:buChar char="•"/>
            </a:pPr>
            <a:r>
              <a:rPr lang="en-AU" sz="1800" dirty="0">
                <a:ea typeface="+mn-lt"/>
                <a:cs typeface="Arial" panose="020B0604020202020204" pitchFamily="34" charset="0"/>
              </a:rPr>
              <a:t>plan search strings to use in online databases.</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5213BC40-0427-0CE7-C1C1-97218859831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74350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74586E-D04E-2C92-A816-3D6D3D66B43A}"/>
              </a:ext>
            </a:extLst>
          </p:cNvPr>
          <p:cNvSpPr>
            <a:spLocks noGrp="1"/>
          </p:cNvSpPr>
          <p:nvPr>
            <p:ph type="title"/>
          </p:nvPr>
        </p:nvSpPr>
        <p:spPr/>
        <p:txBody>
          <a:bodyPr/>
          <a:lstStyle/>
          <a:p>
            <a:r>
              <a:rPr lang="en-AU" dirty="0"/>
              <a:t>What sites do you use for research?</a:t>
            </a:r>
          </a:p>
        </p:txBody>
      </p:sp>
      <p:sp>
        <p:nvSpPr>
          <p:cNvPr id="4" name="Rectangle 3">
            <a:extLst>
              <a:ext uri="{FF2B5EF4-FFF2-40B4-BE49-F238E27FC236}">
                <a16:creationId xmlns:a16="http://schemas.microsoft.com/office/drawing/2014/main" id="{71495DCC-6705-9175-6E0A-A3E3F1D39BFE}"/>
              </a:ext>
            </a:extLst>
          </p:cNvPr>
          <p:cNvSpPr/>
          <p:nvPr/>
        </p:nvSpPr>
        <p:spPr>
          <a:xfrm>
            <a:off x="439949" y="1426840"/>
            <a:ext cx="1268082" cy="37608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46800" rIns="0" rtlCol="0" anchor="ctr"/>
          <a:lstStyle/>
          <a:p>
            <a:pPr algn="ctr"/>
            <a:r>
              <a:rPr lang="en-US" sz="1600" b="1" dirty="0">
                <a:solidFill>
                  <a:schemeClr val="accent1"/>
                </a:solidFill>
              </a:rPr>
              <a:t>Google</a:t>
            </a:r>
          </a:p>
        </p:txBody>
      </p:sp>
      <p:sp>
        <p:nvSpPr>
          <p:cNvPr id="5" name="Rectangle 4">
            <a:extLst>
              <a:ext uri="{FF2B5EF4-FFF2-40B4-BE49-F238E27FC236}">
                <a16:creationId xmlns:a16="http://schemas.microsoft.com/office/drawing/2014/main" id="{968F87AA-6EF0-3B0C-1D7F-F9D77D04019C}"/>
              </a:ext>
            </a:extLst>
          </p:cNvPr>
          <p:cNvSpPr/>
          <p:nvPr/>
        </p:nvSpPr>
        <p:spPr>
          <a:xfrm>
            <a:off x="439948" y="1802920"/>
            <a:ext cx="4701396" cy="1657503"/>
          </a:xfrm>
          <a:prstGeom prst="rect">
            <a:avLst/>
          </a:prstGeom>
          <a:solidFill>
            <a:schemeClr val="bg2">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solidFill>
                  <a:schemeClr val="tx1"/>
                </a:solidFill>
              </a:rPr>
              <a:t>Google can be useful for finding sources. However, it will not tell you the academic quality of these sources. Anyone can publish a website. The information they provide on it may not be accurate.</a:t>
            </a:r>
          </a:p>
        </p:txBody>
      </p:sp>
      <p:sp>
        <p:nvSpPr>
          <p:cNvPr id="20" name="Rectangle 19">
            <a:extLst>
              <a:ext uri="{FF2B5EF4-FFF2-40B4-BE49-F238E27FC236}">
                <a16:creationId xmlns:a16="http://schemas.microsoft.com/office/drawing/2014/main" id="{029F9179-30F5-09CD-0347-442631535328}"/>
              </a:ext>
            </a:extLst>
          </p:cNvPr>
          <p:cNvSpPr/>
          <p:nvPr/>
        </p:nvSpPr>
        <p:spPr>
          <a:xfrm>
            <a:off x="439948" y="3737487"/>
            <a:ext cx="1492369" cy="37608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46800" rIns="0" rtlCol="0" anchor="ctr"/>
          <a:lstStyle/>
          <a:p>
            <a:pPr algn="ctr"/>
            <a:r>
              <a:rPr lang="en-US" sz="1600" b="1" dirty="0">
                <a:solidFill>
                  <a:schemeClr val="accent1"/>
                </a:solidFill>
              </a:rPr>
              <a:t>Wikipedia</a:t>
            </a:r>
          </a:p>
        </p:txBody>
      </p:sp>
      <p:sp>
        <p:nvSpPr>
          <p:cNvPr id="21" name="Rectangle 20">
            <a:extLst>
              <a:ext uri="{FF2B5EF4-FFF2-40B4-BE49-F238E27FC236}">
                <a16:creationId xmlns:a16="http://schemas.microsoft.com/office/drawing/2014/main" id="{E9309DEF-AFFF-8694-5BB5-1B7DEA024797}"/>
              </a:ext>
            </a:extLst>
          </p:cNvPr>
          <p:cNvSpPr/>
          <p:nvPr/>
        </p:nvSpPr>
        <p:spPr>
          <a:xfrm>
            <a:off x="439947" y="4113567"/>
            <a:ext cx="4701397" cy="2269980"/>
          </a:xfrm>
          <a:prstGeom prst="rect">
            <a:avLst/>
          </a:prstGeom>
          <a:solidFill>
            <a:schemeClr val="bg2">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solidFill>
                  <a:schemeClr val="tx1"/>
                </a:solidFill>
              </a:rPr>
              <a:t>Wikipedia has increased in quality, however as a wiki it is editable by nature. This means non-experts can add and edit information. Check the references, these may be more suitable sources.</a:t>
            </a:r>
          </a:p>
        </p:txBody>
      </p:sp>
      <p:sp>
        <p:nvSpPr>
          <p:cNvPr id="22" name="Rectangle 21">
            <a:extLst>
              <a:ext uri="{FF2B5EF4-FFF2-40B4-BE49-F238E27FC236}">
                <a16:creationId xmlns:a16="http://schemas.microsoft.com/office/drawing/2014/main" id="{AFF953DE-1DA8-4B64-47D3-A7B7974C1A86}"/>
              </a:ext>
            </a:extLst>
          </p:cNvPr>
          <p:cNvSpPr/>
          <p:nvPr/>
        </p:nvSpPr>
        <p:spPr>
          <a:xfrm>
            <a:off x="5572665" y="1426840"/>
            <a:ext cx="2441275" cy="37608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46800" rIns="0" rtlCol="0" anchor="ctr"/>
          <a:lstStyle/>
          <a:p>
            <a:pPr algn="ctr"/>
            <a:r>
              <a:rPr lang="en-AU" sz="1600" b="1" dirty="0">
                <a:solidFill>
                  <a:schemeClr val="accent1"/>
                </a:solidFill>
              </a:rPr>
              <a:t>Online Encyclopedia</a:t>
            </a:r>
          </a:p>
        </p:txBody>
      </p:sp>
      <p:sp>
        <p:nvSpPr>
          <p:cNvPr id="23" name="Rectangle 22">
            <a:extLst>
              <a:ext uri="{FF2B5EF4-FFF2-40B4-BE49-F238E27FC236}">
                <a16:creationId xmlns:a16="http://schemas.microsoft.com/office/drawing/2014/main" id="{0B2874F9-7322-9153-CA85-895F6E8FF804}"/>
              </a:ext>
            </a:extLst>
          </p:cNvPr>
          <p:cNvSpPr/>
          <p:nvPr/>
        </p:nvSpPr>
        <p:spPr>
          <a:xfrm>
            <a:off x="5572665" y="1802920"/>
            <a:ext cx="4701396" cy="1657503"/>
          </a:xfrm>
          <a:prstGeom prst="rect">
            <a:avLst/>
          </a:prstGeom>
          <a:solidFill>
            <a:schemeClr val="bg2">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solidFill>
                  <a:schemeClr val="tx1"/>
                </a:solidFill>
              </a:rPr>
              <a:t>Online encyclopaedias are a good starting point for research. However, they often do not provide detail on specific areas.</a:t>
            </a:r>
          </a:p>
        </p:txBody>
      </p:sp>
      <p:sp>
        <p:nvSpPr>
          <p:cNvPr id="24" name="Rectangle 23">
            <a:extLst>
              <a:ext uri="{FF2B5EF4-FFF2-40B4-BE49-F238E27FC236}">
                <a16:creationId xmlns:a16="http://schemas.microsoft.com/office/drawing/2014/main" id="{E1165F3C-A69A-3789-EBC3-8533E3D38034}"/>
              </a:ext>
            </a:extLst>
          </p:cNvPr>
          <p:cNvSpPr/>
          <p:nvPr/>
        </p:nvSpPr>
        <p:spPr>
          <a:xfrm>
            <a:off x="5572665" y="3954380"/>
            <a:ext cx="1477993" cy="37608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46800" rIns="0" rtlCol="0" anchor="ctr"/>
          <a:lstStyle/>
          <a:p>
            <a:pPr algn="ctr"/>
            <a:r>
              <a:rPr lang="en-AU" sz="1600" b="1" dirty="0">
                <a:solidFill>
                  <a:schemeClr val="accent1"/>
                </a:solidFill>
              </a:rPr>
              <a:t>ChatGPT</a:t>
            </a:r>
          </a:p>
        </p:txBody>
      </p:sp>
      <p:sp>
        <p:nvSpPr>
          <p:cNvPr id="25" name="Rectangle 24">
            <a:extLst>
              <a:ext uri="{FF2B5EF4-FFF2-40B4-BE49-F238E27FC236}">
                <a16:creationId xmlns:a16="http://schemas.microsoft.com/office/drawing/2014/main" id="{4EA4771C-32A3-A7AB-0C9C-B6643120E1B8}"/>
              </a:ext>
            </a:extLst>
          </p:cNvPr>
          <p:cNvSpPr/>
          <p:nvPr/>
        </p:nvSpPr>
        <p:spPr>
          <a:xfrm>
            <a:off x="5572665" y="4330460"/>
            <a:ext cx="4701396" cy="2053087"/>
          </a:xfrm>
          <a:prstGeom prst="rect">
            <a:avLst/>
          </a:prstGeom>
          <a:solidFill>
            <a:schemeClr val="bg2">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solidFill>
                  <a:schemeClr val="tx1"/>
                </a:solidFill>
              </a:rPr>
              <a:t>AI platforms like ChatGPT do not conduct research. Rather, they predict a text response based on data. ‘Hallucinations’ (making up information and references) are common. These tools are suited to supporting writing, not research.</a:t>
            </a:r>
          </a:p>
        </p:txBody>
      </p:sp>
      <p:grpSp>
        <p:nvGrpSpPr>
          <p:cNvPr id="27" name="Group 26">
            <a:extLst>
              <a:ext uri="{FF2B5EF4-FFF2-40B4-BE49-F238E27FC236}">
                <a16:creationId xmlns:a16="http://schemas.microsoft.com/office/drawing/2014/main" id="{FA728AA1-8281-868E-30FB-4FFBB06EDCA5}"/>
              </a:ext>
              <a:ext uri="{C183D7F6-B498-43B3-948B-1728B52AA6E4}">
                <adec:decorative xmlns:adec="http://schemas.microsoft.com/office/drawing/2017/decorative" val="1"/>
              </a:ext>
            </a:extLst>
          </p:cNvPr>
          <p:cNvGrpSpPr/>
          <p:nvPr/>
        </p:nvGrpSpPr>
        <p:grpSpPr>
          <a:xfrm>
            <a:off x="8134709" y="340748"/>
            <a:ext cx="3697291" cy="658857"/>
            <a:chOff x="8134709" y="246744"/>
            <a:chExt cx="3697291" cy="658857"/>
          </a:xfrm>
        </p:grpSpPr>
        <p:sp>
          <p:nvSpPr>
            <p:cNvPr id="7" name="Rectangle: Rounded Corners 6">
              <a:extLst>
                <a:ext uri="{FF2B5EF4-FFF2-40B4-BE49-F238E27FC236}">
                  <a16:creationId xmlns:a16="http://schemas.microsoft.com/office/drawing/2014/main" id="{22894846-5EFC-058D-F951-3ACD30A3F052}"/>
                </a:ext>
              </a:extLst>
            </p:cNvPr>
            <p:cNvSpPr/>
            <p:nvPr/>
          </p:nvSpPr>
          <p:spPr>
            <a:xfrm>
              <a:off x="8134709" y="246744"/>
              <a:ext cx="3697291" cy="658857"/>
            </a:xfrm>
            <a:prstGeom prst="roundRect">
              <a:avLst>
                <a:gd name="adj" fmla="val 6093"/>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91440" bIns="144000" rtlCol="0" anchor="ctr" anchorCtr="0"/>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nSpc>
                  <a:spcPct val="150000"/>
                </a:lnSpc>
              </a:pPr>
              <a:r>
                <a:rPr lang="en-AU" sz="1400" dirty="0">
                  <a:solidFill>
                    <a:schemeClr val="accent1"/>
                  </a:solidFill>
                  <a:latin typeface="+mj-lt"/>
                </a:rPr>
                <a:t> </a:t>
              </a:r>
              <a:r>
                <a:rPr lang="en-AU" sz="1400" b="1" dirty="0">
                  <a:solidFill>
                    <a:srgbClr val="002664"/>
                  </a:solidFill>
                  <a:latin typeface="+mj-lt"/>
                </a:rPr>
                <a:t>Thumbs up, thumbs down</a:t>
              </a:r>
              <a:endParaRPr lang="en-US" sz="1400" b="1" dirty="0">
                <a:solidFill>
                  <a:srgbClr val="000000"/>
                </a:solidFill>
                <a:latin typeface="+mj-lt"/>
              </a:endParaRPr>
            </a:p>
          </p:txBody>
        </p:sp>
        <p:grpSp>
          <p:nvGrpSpPr>
            <p:cNvPr id="26" name="Group 25">
              <a:extLst>
                <a:ext uri="{FF2B5EF4-FFF2-40B4-BE49-F238E27FC236}">
                  <a16:creationId xmlns:a16="http://schemas.microsoft.com/office/drawing/2014/main" id="{1172A9C6-2C8D-5851-3C85-E489D3EDA4EF}"/>
                </a:ext>
              </a:extLst>
            </p:cNvPr>
            <p:cNvGrpSpPr/>
            <p:nvPr/>
          </p:nvGrpSpPr>
          <p:grpSpPr>
            <a:xfrm>
              <a:off x="10724377" y="302577"/>
              <a:ext cx="843646" cy="571592"/>
              <a:chOff x="10327562" y="816341"/>
              <a:chExt cx="1258228" cy="852482"/>
            </a:xfrm>
          </p:grpSpPr>
          <p:pic>
            <p:nvPicPr>
              <p:cNvPr id="8" name="Graphic 7" descr="Thumbs up sign with solid fill">
                <a:extLst>
                  <a:ext uri="{FF2B5EF4-FFF2-40B4-BE49-F238E27FC236}">
                    <a16:creationId xmlns:a16="http://schemas.microsoft.com/office/drawing/2014/main" id="{07A2E9B8-280C-B16A-9E1B-973E28E735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7562" y="816341"/>
                <a:ext cx="596472" cy="698068"/>
              </a:xfrm>
              <a:prstGeom prst="rect">
                <a:avLst/>
              </a:prstGeom>
            </p:spPr>
          </p:pic>
          <p:pic>
            <p:nvPicPr>
              <p:cNvPr id="9" name="Graphic 8" descr="Thumbs Down with solid fill">
                <a:extLst>
                  <a:ext uri="{FF2B5EF4-FFF2-40B4-BE49-F238E27FC236}">
                    <a16:creationId xmlns:a16="http://schemas.microsoft.com/office/drawing/2014/main" id="{CB5DA104-51A0-D462-4CB6-8EC752AD7B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90007" y="971563"/>
                <a:ext cx="595783" cy="697260"/>
              </a:xfrm>
              <a:prstGeom prst="rect">
                <a:avLst/>
              </a:prstGeom>
            </p:spPr>
          </p:pic>
        </p:grpSp>
      </p:grpSp>
      <p:sp>
        <p:nvSpPr>
          <p:cNvPr id="2" name="Slide Number Placeholder 1">
            <a:extLst>
              <a:ext uri="{FF2B5EF4-FFF2-40B4-BE49-F238E27FC236}">
                <a16:creationId xmlns:a16="http://schemas.microsoft.com/office/drawing/2014/main" id="{235E9136-B1AD-DCB9-A1DE-2FC753C790E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58706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47C9-1647-809B-E476-EE45255127BC}"/>
              </a:ext>
            </a:extLst>
          </p:cNvPr>
          <p:cNvSpPr>
            <a:spLocks noGrp="1"/>
          </p:cNvSpPr>
          <p:nvPr>
            <p:ph type="title"/>
          </p:nvPr>
        </p:nvSpPr>
        <p:spPr/>
        <p:txBody>
          <a:bodyPr/>
          <a:lstStyle/>
          <a:p>
            <a:r>
              <a:rPr lang="en-AU" dirty="0"/>
              <a:t>Academic online sources</a:t>
            </a:r>
          </a:p>
        </p:txBody>
      </p:sp>
      <p:sp>
        <p:nvSpPr>
          <p:cNvPr id="3" name="Rectangle 2">
            <a:extLst>
              <a:ext uri="{FF2B5EF4-FFF2-40B4-BE49-F238E27FC236}">
                <a16:creationId xmlns:a16="http://schemas.microsoft.com/office/drawing/2014/main" id="{E585B62B-FD25-CD10-E1A5-BE409C83B934}"/>
              </a:ext>
            </a:extLst>
          </p:cNvPr>
          <p:cNvSpPr/>
          <p:nvPr/>
        </p:nvSpPr>
        <p:spPr>
          <a:xfrm>
            <a:off x="267419" y="1243645"/>
            <a:ext cx="1457864" cy="414067"/>
          </a:xfrm>
          <a:prstGeom prst="rect">
            <a:avLst/>
          </a:prstGeom>
          <a:solidFill>
            <a:srgbClr val="FACD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accent1"/>
                </a:solidFill>
              </a:rPr>
              <a:t>Libraries</a:t>
            </a:r>
            <a:endParaRPr lang="en-US" sz="1400" dirty="0"/>
          </a:p>
        </p:txBody>
      </p:sp>
      <p:sp>
        <p:nvSpPr>
          <p:cNvPr id="9" name="Rectangle 8">
            <a:extLst>
              <a:ext uri="{FF2B5EF4-FFF2-40B4-BE49-F238E27FC236}">
                <a16:creationId xmlns:a16="http://schemas.microsoft.com/office/drawing/2014/main" id="{13FC65EE-0DD5-2401-E313-1F610D4B2D27}"/>
              </a:ext>
            </a:extLst>
          </p:cNvPr>
          <p:cNvSpPr/>
          <p:nvPr/>
        </p:nvSpPr>
        <p:spPr>
          <a:xfrm>
            <a:off x="267419" y="1657712"/>
            <a:ext cx="4088921" cy="1657503"/>
          </a:xfrm>
          <a:prstGeom prst="rect">
            <a:avLst/>
          </a:prstGeom>
          <a:solidFill>
            <a:schemeClr val="bg2">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hlinkClick r:id="rId3"/>
              </a:rPr>
              <a:t>State Library NSW</a:t>
            </a:r>
            <a:r>
              <a:rPr lang="en-AU" sz="1600" dirty="0"/>
              <a:t> </a:t>
            </a:r>
            <a:r>
              <a:rPr lang="en-AU" sz="1600" dirty="0">
                <a:solidFill>
                  <a:schemeClr val="tx1"/>
                </a:solidFill>
              </a:rPr>
              <a:t>and local libraries provide access to a range of print and digital resources. Membership is free and, in many cases, can be completed online.</a:t>
            </a:r>
          </a:p>
        </p:txBody>
      </p:sp>
      <p:sp>
        <p:nvSpPr>
          <p:cNvPr id="16" name="Rectangle 15">
            <a:extLst>
              <a:ext uri="{FF2B5EF4-FFF2-40B4-BE49-F238E27FC236}">
                <a16:creationId xmlns:a16="http://schemas.microsoft.com/office/drawing/2014/main" id="{AD26085A-FA26-D4A4-EC3D-9AC8B9CA5B90}"/>
              </a:ext>
            </a:extLst>
          </p:cNvPr>
          <p:cNvSpPr/>
          <p:nvPr/>
        </p:nvSpPr>
        <p:spPr>
          <a:xfrm>
            <a:off x="267418" y="3771185"/>
            <a:ext cx="1682151" cy="41406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accent1"/>
                </a:solidFill>
              </a:rPr>
              <a:t>Journal articles</a:t>
            </a:r>
          </a:p>
        </p:txBody>
      </p:sp>
      <p:sp>
        <p:nvSpPr>
          <p:cNvPr id="17" name="Rectangle 16">
            <a:extLst>
              <a:ext uri="{FF2B5EF4-FFF2-40B4-BE49-F238E27FC236}">
                <a16:creationId xmlns:a16="http://schemas.microsoft.com/office/drawing/2014/main" id="{9E39F6FF-E0AB-1C01-60C7-8FC1E05AE0E5}"/>
              </a:ext>
            </a:extLst>
          </p:cNvPr>
          <p:cNvSpPr/>
          <p:nvPr/>
        </p:nvSpPr>
        <p:spPr>
          <a:xfrm>
            <a:off x="267419" y="4185252"/>
            <a:ext cx="4088921" cy="1992703"/>
          </a:xfrm>
          <a:prstGeom prst="rect">
            <a:avLst/>
          </a:prstGeom>
          <a:solidFill>
            <a:schemeClr val="bg2">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hlinkClick r:id="rId4"/>
              </a:rPr>
              <a:t>Google Scholar</a:t>
            </a:r>
            <a:r>
              <a:rPr lang="en-AU" sz="1600" dirty="0">
                <a:solidFill>
                  <a:schemeClr val="accent1"/>
                </a:solidFill>
              </a:rPr>
              <a:t> </a:t>
            </a:r>
            <a:r>
              <a:rPr lang="en-AU" sz="1600" dirty="0">
                <a:solidFill>
                  <a:schemeClr val="tx1"/>
                </a:solidFill>
              </a:rPr>
              <a:t>is a useful search engine for journal articles. It links to free full-text when available. Some paid resources are available through library memberships, such as select </a:t>
            </a:r>
            <a:r>
              <a:rPr lang="en-AU" sz="1600" dirty="0">
                <a:hlinkClick r:id="rId5"/>
              </a:rPr>
              <a:t>JSTOR collections</a:t>
            </a:r>
            <a:r>
              <a:rPr lang="en-AU" sz="1600" dirty="0">
                <a:solidFill>
                  <a:schemeClr val="accent1"/>
                </a:solidFill>
              </a:rPr>
              <a:t>. </a:t>
            </a:r>
          </a:p>
        </p:txBody>
      </p:sp>
      <p:sp>
        <p:nvSpPr>
          <p:cNvPr id="18" name="Rectangle 17">
            <a:extLst>
              <a:ext uri="{FF2B5EF4-FFF2-40B4-BE49-F238E27FC236}">
                <a16:creationId xmlns:a16="http://schemas.microsoft.com/office/drawing/2014/main" id="{18E8820C-C52F-AEE3-F530-B7EB095390DC}"/>
              </a:ext>
            </a:extLst>
          </p:cNvPr>
          <p:cNvSpPr/>
          <p:nvPr/>
        </p:nvSpPr>
        <p:spPr>
          <a:xfrm>
            <a:off x="7479102" y="1243645"/>
            <a:ext cx="2078966" cy="41406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accent1"/>
                </a:solidFill>
              </a:rPr>
              <a:t>Museum websites</a:t>
            </a:r>
          </a:p>
        </p:txBody>
      </p:sp>
      <p:sp>
        <p:nvSpPr>
          <p:cNvPr id="19" name="Rectangle 18">
            <a:extLst>
              <a:ext uri="{FF2B5EF4-FFF2-40B4-BE49-F238E27FC236}">
                <a16:creationId xmlns:a16="http://schemas.microsoft.com/office/drawing/2014/main" id="{C9F25AA0-7D24-96F2-A872-A967C63060CF}"/>
              </a:ext>
            </a:extLst>
          </p:cNvPr>
          <p:cNvSpPr/>
          <p:nvPr/>
        </p:nvSpPr>
        <p:spPr>
          <a:xfrm>
            <a:off x="7479102" y="1657712"/>
            <a:ext cx="4088921" cy="1657503"/>
          </a:xfrm>
          <a:prstGeom prst="rect">
            <a:avLst/>
          </a:prstGeom>
          <a:solidFill>
            <a:schemeClr val="bg2">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solidFill>
                  <a:schemeClr val="tx1"/>
                </a:solidFill>
              </a:rPr>
              <a:t>Many museums provide their collections online, such as </a:t>
            </a:r>
            <a:r>
              <a:rPr lang="en-AU" sz="1600" dirty="0">
                <a:solidFill>
                  <a:schemeClr val="accent1"/>
                </a:solidFill>
                <a:hlinkClick r:id="rId6"/>
              </a:rPr>
              <a:t>British Museum collection</a:t>
            </a:r>
            <a:r>
              <a:rPr lang="en-AU" sz="1600" dirty="0">
                <a:solidFill>
                  <a:schemeClr val="accent1"/>
                </a:solidFill>
              </a:rPr>
              <a:t>, </a:t>
            </a:r>
            <a:r>
              <a:rPr lang="en-AU" sz="1600" dirty="0">
                <a:solidFill>
                  <a:schemeClr val="accent1"/>
                </a:solidFill>
                <a:hlinkClick r:id="rId7"/>
              </a:rPr>
              <a:t>Smithsonian Open Access</a:t>
            </a:r>
            <a:r>
              <a:rPr lang="en-AU" sz="1600" dirty="0">
                <a:solidFill>
                  <a:schemeClr val="accent1"/>
                </a:solidFill>
              </a:rPr>
              <a:t> </a:t>
            </a:r>
            <a:r>
              <a:rPr lang="en-AU" sz="1600" dirty="0">
                <a:solidFill>
                  <a:schemeClr val="tx1"/>
                </a:solidFill>
              </a:rPr>
              <a:t>and</a:t>
            </a:r>
            <a:r>
              <a:rPr lang="en-AU" sz="1600" dirty="0">
                <a:solidFill>
                  <a:schemeClr val="accent1"/>
                </a:solidFill>
              </a:rPr>
              <a:t> </a:t>
            </a:r>
            <a:r>
              <a:rPr lang="en-AU" sz="1600" dirty="0">
                <a:solidFill>
                  <a:schemeClr val="accent1"/>
                </a:solidFill>
                <a:hlinkClick r:id="rId8"/>
              </a:rPr>
              <a:t>The Met Collection</a:t>
            </a:r>
            <a:r>
              <a:rPr lang="en-AU" sz="1600" dirty="0">
                <a:solidFill>
                  <a:schemeClr val="accent1"/>
                </a:solidFill>
              </a:rPr>
              <a:t>.</a:t>
            </a:r>
          </a:p>
        </p:txBody>
      </p:sp>
      <p:sp>
        <p:nvSpPr>
          <p:cNvPr id="20" name="Rectangle 19">
            <a:extLst>
              <a:ext uri="{FF2B5EF4-FFF2-40B4-BE49-F238E27FC236}">
                <a16:creationId xmlns:a16="http://schemas.microsoft.com/office/drawing/2014/main" id="{E7BB58DC-7288-4CAE-DFE4-D70D205AF7BB}"/>
              </a:ext>
            </a:extLst>
          </p:cNvPr>
          <p:cNvSpPr/>
          <p:nvPr/>
        </p:nvSpPr>
        <p:spPr>
          <a:xfrm>
            <a:off x="7479102" y="3771185"/>
            <a:ext cx="1337094" cy="41406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e–books</a:t>
            </a:r>
          </a:p>
        </p:txBody>
      </p:sp>
      <p:sp>
        <p:nvSpPr>
          <p:cNvPr id="21" name="Rectangle 20">
            <a:extLst>
              <a:ext uri="{FF2B5EF4-FFF2-40B4-BE49-F238E27FC236}">
                <a16:creationId xmlns:a16="http://schemas.microsoft.com/office/drawing/2014/main" id="{37215B48-B61F-ADD8-BDBF-B2D54E6F24AF}"/>
              </a:ext>
            </a:extLst>
          </p:cNvPr>
          <p:cNvSpPr/>
          <p:nvPr/>
        </p:nvSpPr>
        <p:spPr>
          <a:xfrm>
            <a:off x="7479102" y="4185252"/>
            <a:ext cx="4088921" cy="1992703"/>
          </a:xfrm>
          <a:prstGeom prst="rect">
            <a:avLst/>
          </a:prstGeom>
          <a:solidFill>
            <a:schemeClr val="bg2">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hlinkClick r:id="rId9"/>
              </a:rPr>
              <a:t>Google Books</a:t>
            </a:r>
            <a:r>
              <a:rPr lang="en-AU" sz="1600" dirty="0">
                <a:solidFill>
                  <a:schemeClr val="accent1"/>
                </a:solidFill>
              </a:rPr>
              <a:t> </a:t>
            </a:r>
            <a:r>
              <a:rPr lang="en-AU" sz="1600" dirty="0">
                <a:solidFill>
                  <a:schemeClr val="tx1"/>
                </a:solidFill>
              </a:rPr>
              <a:t>is a useful search engine for books. Full view or preview book content is provided where copyright allows. You can filter results by available view, publication type and date range. </a:t>
            </a:r>
          </a:p>
        </p:txBody>
      </p:sp>
      <p:sp>
        <p:nvSpPr>
          <p:cNvPr id="26" name="Rectangle 25">
            <a:extLst>
              <a:ext uri="{FF2B5EF4-FFF2-40B4-BE49-F238E27FC236}">
                <a16:creationId xmlns:a16="http://schemas.microsoft.com/office/drawing/2014/main" id="{625D9AFF-BC92-2382-3C21-0988801B9E22}"/>
              </a:ext>
            </a:extLst>
          </p:cNvPr>
          <p:cNvSpPr/>
          <p:nvPr/>
        </p:nvSpPr>
        <p:spPr>
          <a:xfrm>
            <a:off x="4619445" y="2295353"/>
            <a:ext cx="2596551" cy="3316858"/>
          </a:xfrm>
          <a:prstGeom prst="rect">
            <a:avLst/>
          </a:prstGeom>
          <a:solidFill>
            <a:schemeClr val="bg2">
              <a:alpha val="29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24000" rIns="288000" rtlCol="0" anchor="ctr"/>
          <a:lstStyle/>
          <a:p>
            <a:r>
              <a:rPr lang="en-AU" sz="1600" dirty="0">
                <a:solidFill>
                  <a:schemeClr val="tx1"/>
                </a:solidFill>
              </a:rPr>
              <a:t>Many archaeologists have a blog, engage in podcasts and produce online videos to communicate their findings. Conduct background research on the archaeologist to ensure they are experts in the field you are studying.</a:t>
            </a:r>
          </a:p>
        </p:txBody>
      </p:sp>
      <p:sp>
        <p:nvSpPr>
          <p:cNvPr id="27" name="Rectangle 26">
            <a:extLst>
              <a:ext uri="{FF2B5EF4-FFF2-40B4-BE49-F238E27FC236}">
                <a16:creationId xmlns:a16="http://schemas.microsoft.com/office/drawing/2014/main" id="{6A65BBFD-F18F-642B-4195-D39DB7CC36EA}"/>
              </a:ext>
            </a:extLst>
          </p:cNvPr>
          <p:cNvSpPr/>
          <p:nvPr/>
        </p:nvSpPr>
        <p:spPr>
          <a:xfrm>
            <a:off x="4962345" y="1881284"/>
            <a:ext cx="1910751" cy="414067"/>
          </a:xfrm>
          <a:prstGeom prst="rect">
            <a:avLst/>
          </a:prstGeom>
          <a:solidFill>
            <a:schemeClr val="accent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bg1"/>
                </a:solidFill>
              </a:rPr>
              <a:t>Archaeologists</a:t>
            </a:r>
          </a:p>
        </p:txBody>
      </p:sp>
      <p:sp>
        <p:nvSpPr>
          <p:cNvPr id="4" name="Slide Number Placeholder 3">
            <a:extLst>
              <a:ext uri="{FF2B5EF4-FFF2-40B4-BE49-F238E27FC236}">
                <a16:creationId xmlns:a16="http://schemas.microsoft.com/office/drawing/2014/main" id="{E6C474F7-77E0-CDCF-F171-09C919EB63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4367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6" grpId="0" animBg="1"/>
      <p:bldP spid="17" grpId="0" animBg="1"/>
      <p:bldP spid="18" grpId="0" animBg="1"/>
      <p:bldP spid="19" grpId="0" animBg="1"/>
      <p:bldP spid="20" grpId="0" animBg="1"/>
      <p:bldP spid="21"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97A46-DEA0-7362-4BDC-A92E3964202A}"/>
              </a:ext>
            </a:extLst>
          </p:cNvPr>
          <p:cNvSpPr>
            <a:spLocks noGrp="1"/>
          </p:cNvSpPr>
          <p:nvPr>
            <p:ph type="title"/>
          </p:nvPr>
        </p:nvSpPr>
        <p:spPr/>
        <p:txBody>
          <a:bodyPr/>
          <a:lstStyle/>
          <a:p>
            <a:r>
              <a:rPr lang="en-AU" dirty="0"/>
              <a:t>Importance of search strings</a:t>
            </a:r>
          </a:p>
        </p:txBody>
      </p:sp>
      <p:sp>
        <p:nvSpPr>
          <p:cNvPr id="9" name="Rectangle 8">
            <a:extLst>
              <a:ext uri="{FF2B5EF4-FFF2-40B4-BE49-F238E27FC236}">
                <a16:creationId xmlns:a16="http://schemas.microsoft.com/office/drawing/2014/main" id="{6C1A1087-1AE3-35C2-30A0-E898D18E514C}"/>
              </a:ext>
            </a:extLst>
          </p:cNvPr>
          <p:cNvSpPr/>
          <p:nvPr/>
        </p:nvSpPr>
        <p:spPr>
          <a:xfrm>
            <a:off x="360000" y="1717031"/>
            <a:ext cx="6408445" cy="8063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bIns="108000" rtlCol="0" anchor="ctr"/>
          <a:lstStyle/>
          <a:p>
            <a:pPr marL="285750" indent="-285750">
              <a:lnSpc>
                <a:spcPct val="150000"/>
              </a:lnSpc>
              <a:buFont typeface="Arial" panose="020B0604020202020204" pitchFamily="34" charset="0"/>
              <a:buChar char="•"/>
            </a:pPr>
            <a:r>
              <a:rPr lang="en-AU" sz="1600" dirty="0">
                <a:solidFill>
                  <a:schemeClr val="tx1"/>
                </a:solidFill>
              </a:rPr>
              <a:t>Search strings are the words you use in a search engine</a:t>
            </a:r>
          </a:p>
        </p:txBody>
      </p:sp>
      <p:sp>
        <p:nvSpPr>
          <p:cNvPr id="13" name="Rectangle 12">
            <a:extLst>
              <a:ext uri="{FF2B5EF4-FFF2-40B4-BE49-F238E27FC236}">
                <a16:creationId xmlns:a16="http://schemas.microsoft.com/office/drawing/2014/main" id="{2A10F4AB-49DD-48B4-F868-84EC0768A260}"/>
              </a:ext>
            </a:extLst>
          </p:cNvPr>
          <p:cNvSpPr/>
          <p:nvPr/>
        </p:nvSpPr>
        <p:spPr>
          <a:xfrm>
            <a:off x="360000" y="2629310"/>
            <a:ext cx="6408445" cy="123035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285750" indent="-285750">
              <a:lnSpc>
                <a:spcPct val="150000"/>
              </a:lnSpc>
              <a:buFont typeface="Arial" panose="020B0604020202020204" pitchFamily="34" charset="0"/>
              <a:buChar char="•"/>
            </a:pPr>
            <a:r>
              <a:rPr lang="en-AU" sz="1600" dirty="0">
                <a:solidFill>
                  <a:schemeClr val="tx1"/>
                </a:solidFill>
              </a:rPr>
              <a:t>Specific search strings using Boolean search operators support accessing suitable sources in a shorter timeframe</a:t>
            </a:r>
          </a:p>
        </p:txBody>
      </p:sp>
      <p:sp>
        <p:nvSpPr>
          <p:cNvPr id="14" name="Rectangle 13">
            <a:extLst>
              <a:ext uri="{FF2B5EF4-FFF2-40B4-BE49-F238E27FC236}">
                <a16:creationId xmlns:a16="http://schemas.microsoft.com/office/drawing/2014/main" id="{2BE05C65-3F1A-1753-564D-6B00B5E8C588}"/>
              </a:ext>
            </a:extLst>
          </p:cNvPr>
          <p:cNvSpPr/>
          <p:nvPr/>
        </p:nvSpPr>
        <p:spPr>
          <a:xfrm>
            <a:off x="360000" y="3965559"/>
            <a:ext cx="6408445" cy="17390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285750" indent="-285750">
              <a:lnSpc>
                <a:spcPct val="150000"/>
              </a:lnSpc>
              <a:spcAft>
                <a:spcPts val="1200"/>
              </a:spcAft>
              <a:buFont typeface="Arial" panose="020B0604020202020204" pitchFamily="34" charset="0"/>
              <a:buChar char="•"/>
            </a:pPr>
            <a:r>
              <a:rPr lang="en-AU" sz="1600" dirty="0">
                <a:solidFill>
                  <a:schemeClr val="tx1"/>
                </a:solidFill>
              </a:rPr>
              <a:t>Etruscan terracotta warriors example</a:t>
            </a:r>
          </a:p>
          <a:p>
            <a:pPr marL="895335" lvl="1" indent="-285750">
              <a:lnSpc>
                <a:spcPct val="150000"/>
              </a:lnSpc>
              <a:buFont typeface="Arial"/>
              <a:buChar char="-"/>
            </a:pPr>
            <a:r>
              <a:rPr lang="en-AU" sz="1600" dirty="0">
                <a:solidFill>
                  <a:schemeClr val="tx1"/>
                </a:solidFill>
              </a:rPr>
              <a:t>Less effective search string: when were the Etruscan terracotta warriors discovered</a:t>
            </a:r>
          </a:p>
        </p:txBody>
      </p:sp>
      <p:grpSp>
        <p:nvGrpSpPr>
          <p:cNvPr id="31" name="Group 30">
            <a:extLst>
              <a:ext uri="{FF2B5EF4-FFF2-40B4-BE49-F238E27FC236}">
                <a16:creationId xmlns:a16="http://schemas.microsoft.com/office/drawing/2014/main" id="{A0944559-EB13-8190-6FAE-DE38BD76AC26}"/>
              </a:ext>
              <a:ext uri="{C183D7F6-B498-43B3-948B-1728B52AA6E4}">
                <adec:decorative xmlns:adec="http://schemas.microsoft.com/office/drawing/2017/decorative" val="1"/>
              </a:ext>
            </a:extLst>
          </p:cNvPr>
          <p:cNvGrpSpPr/>
          <p:nvPr/>
        </p:nvGrpSpPr>
        <p:grpSpPr>
          <a:xfrm>
            <a:off x="6981938" y="1884983"/>
            <a:ext cx="6309334" cy="3651634"/>
            <a:chOff x="6981938" y="1884983"/>
            <a:chExt cx="6309334" cy="3651634"/>
          </a:xfrm>
        </p:grpSpPr>
        <p:pic>
          <p:nvPicPr>
            <p:cNvPr id="25" name="Graphic 24">
              <a:extLst>
                <a:ext uri="{FF2B5EF4-FFF2-40B4-BE49-F238E27FC236}">
                  <a16:creationId xmlns:a16="http://schemas.microsoft.com/office/drawing/2014/main" id="{F30C2CF5-1852-B5BB-753E-5DA0F6CC2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1938" y="1884983"/>
              <a:ext cx="6309334" cy="3651634"/>
            </a:xfrm>
            <a:prstGeom prst="rect">
              <a:avLst/>
            </a:prstGeom>
          </p:spPr>
        </p:pic>
        <p:pic>
          <p:nvPicPr>
            <p:cNvPr id="30" name="Picture 29">
              <a:extLst>
                <a:ext uri="{FF2B5EF4-FFF2-40B4-BE49-F238E27FC236}">
                  <a16:creationId xmlns:a16="http://schemas.microsoft.com/office/drawing/2014/main" id="{000A6721-8487-1DDA-08C7-6688B815D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7334" y="2091860"/>
              <a:ext cx="4881718" cy="2913664"/>
            </a:xfrm>
            <a:prstGeom prst="rect">
              <a:avLst/>
            </a:prstGeom>
          </p:spPr>
        </p:pic>
      </p:grpSp>
      <p:sp>
        <p:nvSpPr>
          <p:cNvPr id="33" name="Rounded Rectangle 32">
            <a:extLst>
              <a:ext uri="{FF2B5EF4-FFF2-40B4-BE49-F238E27FC236}">
                <a16:creationId xmlns:a16="http://schemas.microsoft.com/office/drawing/2014/main" id="{407A5779-AD10-DAA4-9665-600EF5D4DD0D}"/>
              </a:ext>
              <a:ext uri="{C183D7F6-B498-43B3-948B-1728B52AA6E4}">
                <adec:decorative xmlns:adec="http://schemas.microsoft.com/office/drawing/2017/decorative" val="1"/>
              </a:ext>
            </a:extLst>
          </p:cNvPr>
          <p:cNvSpPr/>
          <p:nvPr/>
        </p:nvSpPr>
        <p:spPr>
          <a:xfrm>
            <a:off x="7950692" y="4767854"/>
            <a:ext cx="3559436" cy="1254651"/>
          </a:xfrm>
          <a:prstGeom prst="roundRect">
            <a:avLst>
              <a:gd name="adj" fmla="val 6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b="1" dirty="0">
                <a:solidFill>
                  <a:schemeClr val="bg1"/>
                </a:solidFill>
              </a:rPr>
              <a:t>Terracotta Warriors from </a:t>
            </a:r>
            <a:br>
              <a:rPr lang="en-AU" sz="1600" b="1" dirty="0">
                <a:solidFill>
                  <a:schemeClr val="bg1"/>
                </a:solidFill>
              </a:rPr>
            </a:br>
            <a:r>
              <a:rPr lang="en-AU" sz="1600" b="1" dirty="0">
                <a:solidFill>
                  <a:schemeClr val="bg1"/>
                </a:solidFill>
              </a:rPr>
              <a:t>China were included in the </a:t>
            </a:r>
            <a:br>
              <a:rPr lang="en-AU" sz="1600" b="1" dirty="0">
                <a:solidFill>
                  <a:schemeClr val="bg1"/>
                </a:solidFill>
              </a:rPr>
            </a:br>
            <a:r>
              <a:rPr lang="en-AU" sz="1600" b="1" dirty="0">
                <a:solidFill>
                  <a:schemeClr val="bg1"/>
                </a:solidFill>
              </a:rPr>
              <a:t>search results</a:t>
            </a:r>
          </a:p>
        </p:txBody>
      </p:sp>
      <p:sp>
        <p:nvSpPr>
          <p:cNvPr id="35" name="TextBox 34">
            <a:extLst>
              <a:ext uri="{FF2B5EF4-FFF2-40B4-BE49-F238E27FC236}">
                <a16:creationId xmlns:a16="http://schemas.microsoft.com/office/drawing/2014/main" id="{D4D9B95F-A585-90BE-A102-80FFF221BB1D}"/>
              </a:ext>
              <a:ext uri="{C183D7F6-B498-43B3-948B-1728B52AA6E4}">
                <adec:decorative xmlns:adec="http://schemas.microsoft.com/office/drawing/2017/decorative" val="1"/>
              </a:ext>
            </a:extLst>
          </p:cNvPr>
          <p:cNvSpPr txBox="1"/>
          <p:nvPr/>
        </p:nvSpPr>
        <p:spPr>
          <a:xfrm>
            <a:off x="4864232" y="6468508"/>
            <a:ext cx="6645896" cy="215444"/>
          </a:xfrm>
          <a:prstGeom prst="rect">
            <a:avLst/>
          </a:prstGeom>
          <a:noFill/>
        </p:spPr>
        <p:txBody>
          <a:bodyPr wrap="square">
            <a:spAutoFit/>
          </a:bodyPr>
          <a:lstStyle/>
          <a:p>
            <a:pPr algn="r"/>
            <a:r>
              <a:rPr lang="en-AU" sz="800" dirty="0"/>
              <a:t>Google and the Google logo are trademarks of Google LLC</a:t>
            </a:r>
          </a:p>
        </p:txBody>
      </p:sp>
      <p:sp>
        <p:nvSpPr>
          <p:cNvPr id="2" name="Slide Number Placeholder 1">
            <a:extLst>
              <a:ext uri="{FF2B5EF4-FFF2-40B4-BE49-F238E27FC236}">
                <a16:creationId xmlns:a16="http://schemas.microsoft.com/office/drawing/2014/main" id="{C4B1EF8C-7A11-A5EA-D23B-4963525786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2415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9CF47-0DA8-3022-9FA9-C4803A30C0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2B1248-0A6F-69E5-258A-D57389D9BC54}"/>
              </a:ext>
            </a:extLst>
          </p:cNvPr>
          <p:cNvSpPr>
            <a:spLocks noGrp="1"/>
          </p:cNvSpPr>
          <p:nvPr>
            <p:ph type="title"/>
          </p:nvPr>
        </p:nvSpPr>
        <p:spPr/>
        <p:txBody>
          <a:bodyPr/>
          <a:lstStyle/>
          <a:p>
            <a:r>
              <a:rPr lang="en-AU" dirty="0"/>
              <a:t>Importance of search strings</a:t>
            </a:r>
          </a:p>
        </p:txBody>
      </p:sp>
      <p:sp>
        <p:nvSpPr>
          <p:cNvPr id="9" name="Rectangle 8">
            <a:extLst>
              <a:ext uri="{FF2B5EF4-FFF2-40B4-BE49-F238E27FC236}">
                <a16:creationId xmlns:a16="http://schemas.microsoft.com/office/drawing/2014/main" id="{E5F2E250-7C24-9E1E-64B3-2BB066CD1954}"/>
              </a:ext>
            </a:extLst>
          </p:cNvPr>
          <p:cNvSpPr/>
          <p:nvPr/>
        </p:nvSpPr>
        <p:spPr>
          <a:xfrm>
            <a:off x="360000" y="1434299"/>
            <a:ext cx="6408445" cy="8063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bIns="108000" rtlCol="0" anchor="ctr"/>
          <a:lstStyle/>
          <a:p>
            <a:pPr marL="285750" indent="-285750">
              <a:lnSpc>
                <a:spcPct val="150000"/>
              </a:lnSpc>
              <a:buFont typeface="Arial" panose="020B0604020202020204" pitchFamily="34" charset="0"/>
              <a:buChar char="•"/>
            </a:pPr>
            <a:r>
              <a:rPr lang="en-AU" sz="1600" dirty="0">
                <a:solidFill>
                  <a:schemeClr val="tx1"/>
                </a:solidFill>
              </a:rPr>
              <a:t>Search strings are the words you use in a search engine</a:t>
            </a:r>
          </a:p>
        </p:txBody>
      </p:sp>
      <p:sp>
        <p:nvSpPr>
          <p:cNvPr id="13" name="Rectangle 12">
            <a:extLst>
              <a:ext uri="{FF2B5EF4-FFF2-40B4-BE49-F238E27FC236}">
                <a16:creationId xmlns:a16="http://schemas.microsoft.com/office/drawing/2014/main" id="{2D6694DA-C48E-4640-5CF3-FC9E4204F7AE}"/>
              </a:ext>
            </a:extLst>
          </p:cNvPr>
          <p:cNvSpPr/>
          <p:nvPr/>
        </p:nvSpPr>
        <p:spPr>
          <a:xfrm>
            <a:off x="360000" y="2346578"/>
            <a:ext cx="6408445" cy="123035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tlCol="0" anchor="ctr"/>
          <a:lstStyle/>
          <a:p>
            <a:pPr marL="285750" indent="-285750">
              <a:lnSpc>
                <a:spcPct val="150000"/>
              </a:lnSpc>
              <a:buFont typeface="Arial" panose="020B0604020202020204" pitchFamily="34" charset="0"/>
              <a:buChar char="•"/>
            </a:pPr>
            <a:r>
              <a:rPr lang="en-AU" sz="1600" dirty="0">
                <a:solidFill>
                  <a:schemeClr val="tx1"/>
                </a:solidFill>
              </a:rPr>
              <a:t>Specific search strings using Boolean search operators support accessing suitable sources in a shorter timeframe</a:t>
            </a:r>
          </a:p>
        </p:txBody>
      </p:sp>
      <p:sp>
        <p:nvSpPr>
          <p:cNvPr id="14" name="Rectangle 13">
            <a:extLst>
              <a:ext uri="{FF2B5EF4-FFF2-40B4-BE49-F238E27FC236}">
                <a16:creationId xmlns:a16="http://schemas.microsoft.com/office/drawing/2014/main" id="{5649ADC9-4896-5D32-EB54-E7137ED218AF}"/>
              </a:ext>
            </a:extLst>
          </p:cNvPr>
          <p:cNvSpPr/>
          <p:nvPr/>
        </p:nvSpPr>
        <p:spPr>
          <a:xfrm>
            <a:off x="360000" y="3682826"/>
            <a:ext cx="6408445" cy="249090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0" rtlCol="0" anchor="ctr"/>
          <a:lstStyle/>
          <a:p>
            <a:pPr marL="285750" indent="-285750">
              <a:lnSpc>
                <a:spcPct val="150000"/>
              </a:lnSpc>
              <a:spcAft>
                <a:spcPts val="800"/>
              </a:spcAft>
              <a:buFont typeface="Arial" panose="020B0604020202020204" pitchFamily="34" charset="0"/>
              <a:buChar char="•"/>
            </a:pPr>
            <a:r>
              <a:rPr lang="en-AU" sz="1600" dirty="0">
                <a:solidFill>
                  <a:schemeClr val="tx1"/>
                </a:solidFill>
              </a:rPr>
              <a:t>Etruscan terracotta warriors example</a:t>
            </a:r>
          </a:p>
          <a:p>
            <a:pPr marL="895335" lvl="1" indent="-285750">
              <a:lnSpc>
                <a:spcPct val="150000"/>
              </a:lnSpc>
              <a:buFont typeface="Arial"/>
              <a:buChar char="-"/>
            </a:pPr>
            <a:r>
              <a:rPr lang="en-AU" sz="1600" dirty="0">
                <a:solidFill>
                  <a:schemeClr val="tx1"/>
                </a:solidFill>
              </a:rPr>
              <a:t>Less effective search string: when were the Etruscan terracotta warriors discovered</a:t>
            </a:r>
          </a:p>
          <a:p>
            <a:pPr marL="895335" lvl="1" indent="-285750">
              <a:lnSpc>
                <a:spcPct val="150000"/>
              </a:lnSpc>
              <a:buFont typeface="Arial"/>
              <a:buChar char="-"/>
            </a:pPr>
            <a:r>
              <a:rPr lang="en-AU" sz="1600" dirty="0">
                <a:solidFill>
                  <a:schemeClr val="tx1"/>
                </a:solidFill>
              </a:rPr>
              <a:t>More effective search string: “Etruscan terracotta warriors” AND (discovered OR found OR excavated)</a:t>
            </a:r>
          </a:p>
        </p:txBody>
      </p:sp>
      <p:grpSp>
        <p:nvGrpSpPr>
          <p:cNvPr id="31" name="Group 30">
            <a:extLst>
              <a:ext uri="{FF2B5EF4-FFF2-40B4-BE49-F238E27FC236}">
                <a16:creationId xmlns:a16="http://schemas.microsoft.com/office/drawing/2014/main" id="{448203DF-557C-CAC4-CE10-E617F4E61B19}"/>
              </a:ext>
              <a:ext uri="{C183D7F6-B498-43B3-948B-1728B52AA6E4}">
                <adec:decorative xmlns:adec="http://schemas.microsoft.com/office/drawing/2017/decorative" val="1"/>
              </a:ext>
            </a:extLst>
          </p:cNvPr>
          <p:cNvGrpSpPr/>
          <p:nvPr/>
        </p:nvGrpSpPr>
        <p:grpSpPr>
          <a:xfrm>
            <a:off x="6981938" y="1884983"/>
            <a:ext cx="6309334" cy="3651634"/>
            <a:chOff x="6981938" y="1884983"/>
            <a:chExt cx="6309334" cy="3651634"/>
          </a:xfrm>
        </p:grpSpPr>
        <p:pic>
          <p:nvPicPr>
            <p:cNvPr id="25" name="Graphic 24">
              <a:extLst>
                <a:ext uri="{FF2B5EF4-FFF2-40B4-BE49-F238E27FC236}">
                  <a16:creationId xmlns:a16="http://schemas.microsoft.com/office/drawing/2014/main" id="{4459B311-0306-6C9E-3539-2A508871A9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1938" y="1884983"/>
              <a:ext cx="6309334" cy="3651634"/>
            </a:xfrm>
            <a:prstGeom prst="rect">
              <a:avLst/>
            </a:prstGeom>
          </p:spPr>
        </p:pic>
        <p:pic>
          <p:nvPicPr>
            <p:cNvPr id="30" name="Picture 29">
              <a:extLst>
                <a:ext uri="{FF2B5EF4-FFF2-40B4-BE49-F238E27FC236}">
                  <a16:creationId xmlns:a16="http://schemas.microsoft.com/office/drawing/2014/main" id="{5B6438EF-6E68-8180-2891-2BC2CDF0F5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05059" y="2083693"/>
              <a:ext cx="4719654" cy="2913664"/>
            </a:xfrm>
            <a:prstGeom prst="rect">
              <a:avLst/>
            </a:prstGeom>
          </p:spPr>
        </p:pic>
      </p:grpSp>
      <p:sp>
        <p:nvSpPr>
          <p:cNvPr id="33" name="Rounded Rectangle 32">
            <a:extLst>
              <a:ext uri="{FF2B5EF4-FFF2-40B4-BE49-F238E27FC236}">
                <a16:creationId xmlns:a16="http://schemas.microsoft.com/office/drawing/2014/main" id="{D5A1F670-0011-0157-1B07-FE09549CE52D}"/>
              </a:ext>
              <a:ext uri="{C183D7F6-B498-43B3-948B-1728B52AA6E4}">
                <adec:decorative xmlns:adec="http://schemas.microsoft.com/office/drawing/2017/decorative" val="1"/>
              </a:ext>
            </a:extLst>
          </p:cNvPr>
          <p:cNvSpPr/>
          <p:nvPr/>
        </p:nvSpPr>
        <p:spPr>
          <a:xfrm>
            <a:off x="7950692" y="4767854"/>
            <a:ext cx="3559436" cy="1254651"/>
          </a:xfrm>
          <a:prstGeom prst="roundRect">
            <a:avLst>
              <a:gd name="adj" fmla="val 60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b="1" dirty="0">
                <a:solidFill>
                  <a:schemeClr val="bg1"/>
                </a:solidFill>
              </a:rPr>
              <a:t>These results are for the </a:t>
            </a:r>
            <a:br>
              <a:rPr lang="en-AU" sz="1600" b="1" dirty="0">
                <a:solidFill>
                  <a:schemeClr val="bg1"/>
                </a:solidFill>
              </a:rPr>
            </a:br>
            <a:r>
              <a:rPr lang="en-AU" sz="1600" b="1" dirty="0">
                <a:solidFill>
                  <a:schemeClr val="bg1"/>
                </a:solidFill>
              </a:rPr>
              <a:t>Etruscan terracotta warriors</a:t>
            </a:r>
          </a:p>
        </p:txBody>
      </p:sp>
      <p:sp>
        <p:nvSpPr>
          <p:cNvPr id="35" name="TextBox 34">
            <a:extLst>
              <a:ext uri="{FF2B5EF4-FFF2-40B4-BE49-F238E27FC236}">
                <a16:creationId xmlns:a16="http://schemas.microsoft.com/office/drawing/2014/main" id="{F764A630-84B5-EBE8-9846-876C8957082C}"/>
              </a:ext>
              <a:ext uri="{C183D7F6-B498-43B3-948B-1728B52AA6E4}">
                <adec:decorative xmlns:adec="http://schemas.microsoft.com/office/drawing/2017/decorative" val="1"/>
              </a:ext>
            </a:extLst>
          </p:cNvPr>
          <p:cNvSpPr txBox="1"/>
          <p:nvPr/>
        </p:nvSpPr>
        <p:spPr>
          <a:xfrm>
            <a:off x="4864232" y="6468508"/>
            <a:ext cx="6645896" cy="215444"/>
          </a:xfrm>
          <a:prstGeom prst="rect">
            <a:avLst/>
          </a:prstGeom>
          <a:noFill/>
        </p:spPr>
        <p:txBody>
          <a:bodyPr wrap="square">
            <a:spAutoFit/>
          </a:bodyPr>
          <a:lstStyle/>
          <a:p>
            <a:pPr algn="r"/>
            <a:r>
              <a:rPr lang="en-AU" sz="800" dirty="0"/>
              <a:t>Google and the Google logo are trademarks of Google LLC</a:t>
            </a:r>
          </a:p>
        </p:txBody>
      </p:sp>
      <p:sp>
        <p:nvSpPr>
          <p:cNvPr id="2" name="Slide Number Placeholder 1">
            <a:extLst>
              <a:ext uri="{FF2B5EF4-FFF2-40B4-BE49-F238E27FC236}">
                <a16:creationId xmlns:a16="http://schemas.microsoft.com/office/drawing/2014/main" id="{3240064E-807C-6991-D1B8-C8855E964AE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72696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121189-5E3D-6FDC-A376-40A3A9598E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6" name="Rectangle: Rounded Corners 5">
            <a:extLst>
              <a:ext uri="{FF2B5EF4-FFF2-40B4-BE49-F238E27FC236}">
                <a16:creationId xmlns:a16="http://schemas.microsoft.com/office/drawing/2014/main" id="{8762A80A-23DD-F1C0-6CA9-7D07FB3C726C}"/>
              </a:ext>
              <a:ext uri="{C183D7F6-B498-43B3-948B-1728B52AA6E4}">
                <adec:decorative xmlns:adec="http://schemas.microsoft.com/office/drawing/2017/decorative" val="1"/>
              </a:ext>
            </a:extLst>
          </p:cNvPr>
          <p:cNvSpPr/>
          <p:nvPr/>
        </p:nvSpPr>
        <p:spPr>
          <a:xfrm>
            <a:off x="1279971" y="1171692"/>
            <a:ext cx="9253889" cy="919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1800" dirty="0">
                <a:solidFill>
                  <a:schemeClr val="tx1"/>
                </a:solidFill>
                <a:latin typeface="+mj-lt"/>
              </a:rPr>
              <a:t>Identify key words in the inquiry question and sub questions</a:t>
            </a:r>
            <a:endParaRPr lang="en-AU" sz="1800" dirty="0">
              <a:solidFill>
                <a:schemeClr val="tx1"/>
              </a:solidFill>
              <a:latin typeface="+mj-lt"/>
            </a:endParaRPr>
          </a:p>
        </p:txBody>
      </p:sp>
      <p:sp>
        <p:nvSpPr>
          <p:cNvPr id="9" name="Rectangle: Rounded Corners 8">
            <a:extLst>
              <a:ext uri="{FF2B5EF4-FFF2-40B4-BE49-F238E27FC236}">
                <a16:creationId xmlns:a16="http://schemas.microsoft.com/office/drawing/2014/main" id="{2FD1328C-BE64-7592-F44F-68F067686345}"/>
              </a:ext>
              <a:ext uri="{C183D7F6-B498-43B3-948B-1728B52AA6E4}">
                <adec:decorative xmlns:adec="http://schemas.microsoft.com/office/drawing/2017/decorative" val="1"/>
              </a:ext>
            </a:extLst>
          </p:cNvPr>
          <p:cNvSpPr/>
          <p:nvPr/>
        </p:nvSpPr>
        <p:spPr>
          <a:xfrm>
            <a:off x="1279973" y="2239423"/>
            <a:ext cx="9253890" cy="919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1800" dirty="0">
                <a:solidFill>
                  <a:schemeClr val="tx1"/>
                </a:solidFill>
                <a:latin typeface="+mj-lt"/>
              </a:rPr>
              <a:t>Brainstorm synonyms and antonyms for the key words</a:t>
            </a:r>
            <a:endParaRPr lang="en-AU" sz="1800" dirty="0">
              <a:solidFill>
                <a:schemeClr val="tx1"/>
              </a:solidFill>
              <a:latin typeface="+mj-lt"/>
            </a:endParaRPr>
          </a:p>
        </p:txBody>
      </p:sp>
      <p:sp>
        <p:nvSpPr>
          <p:cNvPr id="12" name="Rectangle: Rounded Corners 11">
            <a:extLst>
              <a:ext uri="{FF2B5EF4-FFF2-40B4-BE49-F238E27FC236}">
                <a16:creationId xmlns:a16="http://schemas.microsoft.com/office/drawing/2014/main" id="{D8F497F7-DC50-3015-84B8-1D2161101057}"/>
              </a:ext>
              <a:ext uri="{C183D7F6-B498-43B3-948B-1728B52AA6E4}">
                <adec:decorative xmlns:adec="http://schemas.microsoft.com/office/drawing/2017/decorative" val="1"/>
              </a:ext>
            </a:extLst>
          </p:cNvPr>
          <p:cNvSpPr/>
          <p:nvPr/>
        </p:nvSpPr>
        <p:spPr>
          <a:xfrm>
            <a:off x="1279973" y="3307154"/>
            <a:ext cx="9253888" cy="919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1800" dirty="0">
                <a:solidFill>
                  <a:schemeClr val="tx1"/>
                </a:solidFill>
                <a:latin typeface="+mj-lt"/>
              </a:rPr>
              <a:t>Create combinations using Boolean search operators</a:t>
            </a:r>
            <a:endParaRPr lang="en-AU" sz="1800" dirty="0">
              <a:solidFill>
                <a:schemeClr val="tx1"/>
              </a:solidFill>
              <a:latin typeface="+mj-lt"/>
            </a:endParaRPr>
          </a:p>
        </p:txBody>
      </p:sp>
      <p:sp>
        <p:nvSpPr>
          <p:cNvPr id="15" name="Rectangle: Rounded Corners 14">
            <a:extLst>
              <a:ext uri="{FF2B5EF4-FFF2-40B4-BE49-F238E27FC236}">
                <a16:creationId xmlns:a16="http://schemas.microsoft.com/office/drawing/2014/main" id="{9C3BDA01-6374-781C-1C73-0E03784FA93D}"/>
              </a:ext>
              <a:ext uri="{C183D7F6-B498-43B3-948B-1728B52AA6E4}">
                <adec:decorative xmlns:adec="http://schemas.microsoft.com/office/drawing/2017/decorative" val="1"/>
              </a:ext>
            </a:extLst>
          </p:cNvPr>
          <p:cNvSpPr/>
          <p:nvPr/>
        </p:nvSpPr>
        <p:spPr>
          <a:xfrm>
            <a:off x="1279971" y="4374885"/>
            <a:ext cx="9253887" cy="919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1800" dirty="0">
                <a:solidFill>
                  <a:schemeClr val="tx1"/>
                </a:solidFill>
                <a:latin typeface="+mj-lt"/>
              </a:rPr>
              <a:t>Select a combination to use as the first search string</a:t>
            </a:r>
            <a:endParaRPr lang="en-AU" sz="1800" dirty="0">
              <a:solidFill>
                <a:schemeClr val="tx1"/>
              </a:solidFill>
              <a:latin typeface="+mj-lt"/>
            </a:endParaRPr>
          </a:p>
        </p:txBody>
      </p:sp>
      <p:sp>
        <p:nvSpPr>
          <p:cNvPr id="18" name="Rectangle: Rounded Corners 17">
            <a:extLst>
              <a:ext uri="{FF2B5EF4-FFF2-40B4-BE49-F238E27FC236}">
                <a16:creationId xmlns:a16="http://schemas.microsoft.com/office/drawing/2014/main" id="{E89FC758-C86E-9A99-CC4F-0412C2DF25A5}"/>
              </a:ext>
              <a:ext uri="{C183D7F6-B498-43B3-948B-1728B52AA6E4}">
                <adec:decorative xmlns:adec="http://schemas.microsoft.com/office/drawing/2017/decorative" val="1"/>
              </a:ext>
            </a:extLst>
          </p:cNvPr>
          <p:cNvSpPr/>
          <p:nvPr/>
        </p:nvSpPr>
        <p:spPr>
          <a:xfrm>
            <a:off x="1279973" y="5442615"/>
            <a:ext cx="9253886" cy="9199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sz="1800" dirty="0">
                <a:solidFill>
                  <a:schemeClr val="tx1"/>
                </a:solidFill>
                <a:latin typeface="+mj-lt"/>
              </a:rPr>
              <a:t>Edit search strings as you learn more about the topic</a:t>
            </a:r>
            <a:endParaRPr lang="en-AU" sz="1800" dirty="0">
              <a:solidFill>
                <a:schemeClr val="tx1"/>
              </a:solidFill>
              <a:latin typeface="+mj-lt"/>
            </a:endParaRPr>
          </a:p>
        </p:txBody>
      </p:sp>
      <p:sp>
        <p:nvSpPr>
          <p:cNvPr id="2" name="Title 1">
            <a:extLst>
              <a:ext uri="{FF2B5EF4-FFF2-40B4-BE49-F238E27FC236}">
                <a16:creationId xmlns:a16="http://schemas.microsoft.com/office/drawing/2014/main" id="{4BDF10E8-6298-875D-8E94-0764043DB84E}"/>
              </a:ext>
            </a:extLst>
          </p:cNvPr>
          <p:cNvSpPr>
            <a:spLocks noGrp="1"/>
          </p:cNvSpPr>
          <p:nvPr>
            <p:ph type="title"/>
          </p:nvPr>
        </p:nvSpPr>
        <p:spPr/>
        <p:txBody>
          <a:bodyPr/>
          <a:lstStyle/>
          <a:p>
            <a:r>
              <a:rPr lang="en-AU" dirty="0"/>
              <a:t>Planning search strings</a:t>
            </a:r>
          </a:p>
        </p:txBody>
      </p:sp>
      <p:sp>
        <p:nvSpPr>
          <p:cNvPr id="7" name="Oval 6">
            <a:extLst>
              <a:ext uri="{FF2B5EF4-FFF2-40B4-BE49-F238E27FC236}">
                <a16:creationId xmlns:a16="http://schemas.microsoft.com/office/drawing/2014/main" id="{4DEB5241-4E5F-DE39-1492-D991F20C5860}"/>
              </a:ext>
              <a:ext uri="{C183D7F6-B498-43B3-948B-1728B52AA6E4}">
                <adec:decorative xmlns:adec="http://schemas.microsoft.com/office/drawing/2017/decorative" val="1"/>
              </a:ext>
            </a:extLst>
          </p:cNvPr>
          <p:cNvSpPr/>
          <p:nvPr/>
        </p:nvSpPr>
        <p:spPr>
          <a:xfrm>
            <a:off x="1498776" y="1385740"/>
            <a:ext cx="489550" cy="48955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1</a:t>
            </a:r>
          </a:p>
        </p:txBody>
      </p:sp>
      <p:sp>
        <p:nvSpPr>
          <p:cNvPr id="3" name="Oval 2">
            <a:extLst>
              <a:ext uri="{FF2B5EF4-FFF2-40B4-BE49-F238E27FC236}">
                <a16:creationId xmlns:a16="http://schemas.microsoft.com/office/drawing/2014/main" id="{DCC6E93B-0C63-1A16-4513-2B36AF6AE93C}"/>
              </a:ext>
              <a:ext uri="{C183D7F6-B498-43B3-948B-1728B52AA6E4}">
                <adec:decorative xmlns:adec="http://schemas.microsoft.com/office/drawing/2017/decorative" val="1"/>
              </a:ext>
            </a:extLst>
          </p:cNvPr>
          <p:cNvSpPr/>
          <p:nvPr/>
        </p:nvSpPr>
        <p:spPr>
          <a:xfrm>
            <a:off x="1498776" y="2460396"/>
            <a:ext cx="489550" cy="48955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2</a:t>
            </a:r>
          </a:p>
        </p:txBody>
      </p:sp>
      <p:sp>
        <p:nvSpPr>
          <p:cNvPr id="20" name="Oval 19">
            <a:extLst>
              <a:ext uri="{FF2B5EF4-FFF2-40B4-BE49-F238E27FC236}">
                <a16:creationId xmlns:a16="http://schemas.microsoft.com/office/drawing/2014/main" id="{1F98DD25-6F7E-BE04-AEAC-4B5006E2CB46}"/>
              </a:ext>
              <a:ext uri="{C183D7F6-B498-43B3-948B-1728B52AA6E4}">
                <adec:decorative xmlns:adec="http://schemas.microsoft.com/office/drawing/2017/decorative" val="1"/>
              </a:ext>
            </a:extLst>
          </p:cNvPr>
          <p:cNvSpPr/>
          <p:nvPr/>
        </p:nvSpPr>
        <p:spPr>
          <a:xfrm>
            <a:off x="1498776" y="3525625"/>
            <a:ext cx="489550" cy="48955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3</a:t>
            </a:r>
          </a:p>
        </p:txBody>
      </p:sp>
      <p:sp>
        <p:nvSpPr>
          <p:cNvPr id="21" name="Oval 20">
            <a:extLst>
              <a:ext uri="{FF2B5EF4-FFF2-40B4-BE49-F238E27FC236}">
                <a16:creationId xmlns:a16="http://schemas.microsoft.com/office/drawing/2014/main" id="{47223AF4-7F2B-FEA5-7DB2-A9CB03AE4098}"/>
              </a:ext>
              <a:ext uri="{C183D7F6-B498-43B3-948B-1728B52AA6E4}">
                <adec:decorative xmlns:adec="http://schemas.microsoft.com/office/drawing/2017/decorative" val="1"/>
              </a:ext>
            </a:extLst>
          </p:cNvPr>
          <p:cNvSpPr/>
          <p:nvPr/>
        </p:nvSpPr>
        <p:spPr>
          <a:xfrm>
            <a:off x="1498776" y="4590854"/>
            <a:ext cx="489550" cy="48955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4</a:t>
            </a:r>
          </a:p>
        </p:txBody>
      </p:sp>
      <p:sp>
        <p:nvSpPr>
          <p:cNvPr id="22" name="Oval 21">
            <a:extLst>
              <a:ext uri="{FF2B5EF4-FFF2-40B4-BE49-F238E27FC236}">
                <a16:creationId xmlns:a16="http://schemas.microsoft.com/office/drawing/2014/main" id="{F3250BAC-D17A-EF6D-AB0C-DD7D4BE783DB}"/>
              </a:ext>
              <a:ext uri="{C183D7F6-B498-43B3-948B-1728B52AA6E4}">
                <adec:decorative xmlns:adec="http://schemas.microsoft.com/office/drawing/2017/decorative" val="1"/>
              </a:ext>
            </a:extLst>
          </p:cNvPr>
          <p:cNvSpPr/>
          <p:nvPr/>
        </p:nvSpPr>
        <p:spPr>
          <a:xfrm>
            <a:off x="1498776" y="5656083"/>
            <a:ext cx="489550" cy="48955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2000" b="1" dirty="0">
                <a:solidFill>
                  <a:schemeClr val="bg1"/>
                </a:solidFill>
                <a:latin typeface="+mj-lt"/>
                <a:cs typeface="Arial" panose="020B0604020202020204" pitchFamily="34" charset="0"/>
              </a:rPr>
              <a:t>5</a:t>
            </a:r>
          </a:p>
        </p:txBody>
      </p:sp>
    </p:spTree>
    <p:extLst>
      <p:ext uri="{BB962C8B-B14F-4D97-AF65-F5344CB8AC3E}">
        <p14:creationId xmlns:p14="http://schemas.microsoft.com/office/powerpoint/2010/main" val="312335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5E85-653A-1C1D-2142-9465555DE212}"/>
              </a:ext>
            </a:extLst>
          </p:cNvPr>
          <p:cNvSpPr>
            <a:spLocks noGrp="1"/>
          </p:cNvSpPr>
          <p:nvPr>
            <p:ph type="title"/>
          </p:nvPr>
        </p:nvSpPr>
        <p:spPr/>
        <p:txBody>
          <a:bodyPr/>
          <a:lstStyle/>
          <a:p>
            <a:r>
              <a:rPr lang="en-AU" dirty="0"/>
              <a:t>Boolean search operators</a:t>
            </a:r>
          </a:p>
        </p:txBody>
      </p:sp>
      <p:sp>
        <p:nvSpPr>
          <p:cNvPr id="5" name="Rectangle: Rounded Corners 4">
            <a:extLst>
              <a:ext uri="{FF2B5EF4-FFF2-40B4-BE49-F238E27FC236}">
                <a16:creationId xmlns:a16="http://schemas.microsoft.com/office/drawing/2014/main" id="{71DEFE38-DAE9-2E06-3436-05D0D03E1F1B}"/>
              </a:ext>
            </a:extLst>
          </p:cNvPr>
          <p:cNvSpPr/>
          <p:nvPr/>
        </p:nvSpPr>
        <p:spPr>
          <a:xfrm>
            <a:off x="359998" y="1347034"/>
            <a:ext cx="3600000" cy="2160000"/>
          </a:xfrm>
          <a:prstGeom prst="roundRect">
            <a:avLst>
              <a:gd name="adj"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AND</a:t>
            </a:r>
          </a:p>
          <a:p>
            <a:pPr algn="ctr"/>
            <a:r>
              <a:rPr lang="en-AU" dirty="0">
                <a:solidFill>
                  <a:schemeClr val="tx1"/>
                </a:solidFill>
              </a:rPr>
              <a:t>Narrows the search to records containing both terms.</a:t>
            </a:r>
          </a:p>
        </p:txBody>
      </p:sp>
      <p:sp>
        <p:nvSpPr>
          <p:cNvPr id="6" name="Rectangle: Rounded Corners 5">
            <a:extLst>
              <a:ext uri="{FF2B5EF4-FFF2-40B4-BE49-F238E27FC236}">
                <a16:creationId xmlns:a16="http://schemas.microsoft.com/office/drawing/2014/main" id="{3A34C643-F1DA-5E84-0149-4DC00CDF0727}"/>
              </a:ext>
            </a:extLst>
          </p:cNvPr>
          <p:cNvSpPr/>
          <p:nvPr/>
        </p:nvSpPr>
        <p:spPr>
          <a:xfrm>
            <a:off x="4301999" y="1347034"/>
            <a:ext cx="3600000" cy="2160000"/>
          </a:xfrm>
          <a:prstGeom prst="roundRect">
            <a:avLst>
              <a:gd name="adj" fmla="val 0"/>
            </a:avLst>
          </a:prstGeom>
          <a:solidFill>
            <a:srgbClr val="FACD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OR </a:t>
            </a:r>
          </a:p>
          <a:p>
            <a:pPr algn="ctr"/>
            <a:r>
              <a:rPr lang="en-AU" dirty="0">
                <a:solidFill>
                  <a:schemeClr val="tx1"/>
                </a:solidFill>
              </a:rPr>
              <a:t>Expands the search to records that contain any of the terms.</a:t>
            </a:r>
          </a:p>
        </p:txBody>
      </p:sp>
      <p:sp>
        <p:nvSpPr>
          <p:cNvPr id="7" name="Rectangle: Rounded Corners 6">
            <a:extLst>
              <a:ext uri="{FF2B5EF4-FFF2-40B4-BE49-F238E27FC236}">
                <a16:creationId xmlns:a16="http://schemas.microsoft.com/office/drawing/2014/main" id="{40FDC565-2BEF-5E27-21C4-6249BD8656BA}"/>
              </a:ext>
            </a:extLst>
          </p:cNvPr>
          <p:cNvSpPr/>
          <p:nvPr/>
        </p:nvSpPr>
        <p:spPr>
          <a:xfrm>
            <a:off x="8244000" y="1347034"/>
            <a:ext cx="3600000" cy="2160000"/>
          </a:xfrm>
          <a:prstGeom prst="roundRect">
            <a:avLst>
              <a:gd name="adj" fmla="val 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NOT (–)</a:t>
            </a:r>
          </a:p>
          <a:p>
            <a:pPr algn="ctr"/>
            <a:r>
              <a:rPr lang="en-AU" dirty="0">
                <a:solidFill>
                  <a:schemeClr val="tx1"/>
                </a:solidFill>
              </a:rPr>
              <a:t>Narrows the search to records that do not contain the following term.</a:t>
            </a:r>
          </a:p>
        </p:txBody>
      </p:sp>
      <p:sp>
        <p:nvSpPr>
          <p:cNvPr id="8" name="Rectangle: Rounded Corners 7">
            <a:extLst>
              <a:ext uri="{FF2B5EF4-FFF2-40B4-BE49-F238E27FC236}">
                <a16:creationId xmlns:a16="http://schemas.microsoft.com/office/drawing/2014/main" id="{1BB48136-E312-4AC1-EF19-4BA24D929E5D}"/>
              </a:ext>
            </a:extLst>
          </p:cNvPr>
          <p:cNvSpPr/>
          <p:nvPr/>
        </p:nvSpPr>
        <p:spPr>
          <a:xfrm>
            <a:off x="359998" y="4032000"/>
            <a:ext cx="3600000" cy="2160000"/>
          </a:xfrm>
          <a:prstGeom prst="roundRect">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“Quotation marks”</a:t>
            </a:r>
            <a:r>
              <a:rPr lang="en-AU" dirty="0">
                <a:solidFill>
                  <a:schemeClr val="tx1"/>
                </a:solidFill>
              </a:rPr>
              <a:t> </a:t>
            </a:r>
          </a:p>
          <a:p>
            <a:pPr algn="ctr"/>
            <a:r>
              <a:rPr lang="en-AU" dirty="0">
                <a:solidFill>
                  <a:schemeClr val="tx1"/>
                </a:solidFill>
              </a:rPr>
              <a:t>Narrows the search to records containing the exact phrase.</a:t>
            </a:r>
          </a:p>
        </p:txBody>
      </p:sp>
      <p:sp>
        <p:nvSpPr>
          <p:cNvPr id="9" name="Rectangle: Rounded Corners 8">
            <a:extLst>
              <a:ext uri="{FF2B5EF4-FFF2-40B4-BE49-F238E27FC236}">
                <a16:creationId xmlns:a16="http://schemas.microsoft.com/office/drawing/2014/main" id="{BA717139-4CA0-3A5D-69A5-7C627011EF06}"/>
              </a:ext>
            </a:extLst>
          </p:cNvPr>
          <p:cNvSpPr/>
          <p:nvPr/>
        </p:nvSpPr>
        <p:spPr>
          <a:xfrm>
            <a:off x="4301999" y="4032000"/>
            <a:ext cx="3600000" cy="2160000"/>
          </a:xfrm>
          <a:prstGeom prst="roundRect">
            <a:avLst>
              <a:gd name="adj" fmla="val 0"/>
            </a:avLst>
          </a:prstGeom>
          <a:solidFill>
            <a:schemeClr val="accent5">
              <a:alpha val="3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Asterisk* </a:t>
            </a:r>
          </a:p>
          <a:p>
            <a:pPr algn="ctr"/>
            <a:r>
              <a:rPr lang="en-AU" dirty="0">
                <a:solidFill>
                  <a:schemeClr val="tx1"/>
                </a:solidFill>
              </a:rPr>
              <a:t>Expands a search to include all words with the letters before or after the asterisk.</a:t>
            </a:r>
          </a:p>
        </p:txBody>
      </p:sp>
      <p:sp>
        <p:nvSpPr>
          <p:cNvPr id="10" name="Rectangle: Rounded Corners 9">
            <a:extLst>
              <a:ext uri="{FF2B5EF4-FFF2-40B4-BE49-F238E27FC236}">
                <a16:creationId xmlns:a16="http://schemas.microsoft.com/office/drawing/2014/main" id="{C6BDC6C1-F06A-26B4-AFC2-85B3BD0C21FB}"/>
              </a:ext>
            </a:extLst>
          </p:cNvPr>
          <p:cNvSpPr/>
          <p:nvPr/>
        </p:nvSpPr>
        <p:spPr>
          <a:xfrm>
            <a:off x="8244000" y="4032000"/>
            <a:ext cx="3600000" cy="2160000"/>
          </a:xfrm>
          <a:prstGeom prst="roundRect">
            <a:avLst>
              <a:gd name="adj" fmla="val 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(Parentheses)</a:t>
            </a:r>
            <a:endParaRPr lang="en-AU" dirty="0">
              <a:solidFill>
                <a:schemeClr val="tx1"/>
              </a:solidFill>
            </a:endParaRPr>
          </a:p>
          <a:p>
            <a:pPr algn="ctr"/>
            <a:r>
              <a:rPr lang="en-AU" dirty="0">
                <a:solidFill>
                  <a:schemeClr val="tx1"/>
                </a:solidFill>
              </a:rPr>
              <a:t>The search parameters within the parentheses will be performed first by the search engine.</a:t>
            </a:r>
          </a:p>
        </p:txBody>
      </p:sp>
      <p:sp>
        <p:nvSpPr>
          <p:cNvPr id="4" name="Slide Number Placeholder 3">
            <a:extLst>
              <a:ext uri="{FF2B5EF4-FFF2-40B4-BE49-F238E27FC236}">
                <a16:creationId xmlns:a16="http://schemas.microsoft.com/office/drawing/2014/main" id="{30B9B4A4-1FEC-A45C-D3C5-BD951FEE66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19469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5" ma:contentTypeDescription="Create a new document." ma:contentTypeScope="" ma:versionID="8a12dffa2fdfa493f6216ec6ababdbbc">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A7C0C7-5C2E-4311-B812-9A31FB15CA97}">
  <ds:schemaRefs>
    <ds:schemaRef ds:uri="http://schemas.microsoft.com/sharepoint/v3/contenttype/forms"/>
  </ds:schemaRefs>
</ds:datastoreItem>
</file>

<file path=customXml/itemProps2.xml><?xml version="1.0" encoding="utf-8"?>
<ds:datastoreItem xmlns:ds="http://schemas.openxmlformats.org/officeDocument/2006/customXml" ds:itemID="{C6A968A9-7846-4C98-A5B2-033CB051E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77B99C-2EC6-4B11-BA1D-8AEE993D87F0}">
  <ds:schemaRefs>
    <ds:schemaRef ds:uri="094ce8ca-8c20-4eb0-bb23-b47a1c76b753"/>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98740c54-966f-451d-a76c-e38eb7fddd5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student-facing-secondary-template-2025-v1 (1)</Template>
  <TotalTime>5406</TotalTime>
  <Words>1709</Words>
  <Application>Microsoft Office PowerPoint</Application>
  <PresentationFormat>Widescreen</PresentationFormat>
  <Paragraphs>166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Times New Roman</vt:lpstr>
      <vt:lpstr>Arial</vt:lpstr>
      <vt:lpstr>Public Sans</vt:lpstr>
      <vt:lpstr>NSWG Corporate</vt:lpstr>
      <vt:lpstr>Instructions for use</vt:lpstr>
      <vt:lpstr>Conducting online research</vt:lpstr>
      <vt:lpstr>Learning intentions and success criteria</vt:lpstr>
      <vt:lpstr>What sites do you use for research?</vt:lpstr>
      <vt:lpstr>Academic online sources</vt:lpstr>
      <vt:lpstr>Importance of search strings</vt:lpstr>
      <vt:lpstr>Importance of search strings</vt:lpstr>
      <vt:lpstr>Planning search strings</vt:lpstr>
      <vt:lpstr>Boolean search operators</vt:lpstr>
      <vt:lpstr>Check for understanding</vt:lpstr>
      <vt:lpstr>Assess source authenticity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investigation of ancient sites and sources – conducting online research</dc:title>
  <dc:creator>NSW Department of Education</dc:creator>
  <cp:keywords>Stage 6</cp:keywords>
  <dcterms:created xsi:type="dcterms:W3CDTF">2025-03-09T21:01:15Z</dcterms:created>
  <dcterms:modified xsi:type="dcterms:W3CDTF">2025-05-21T01:17:59Z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