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5"/>
  </p:notesMasterIdLst>
  <p:handoutMasterIdLst>
    <p:handoutMasterId r:id="rId26"/>
  </p:handoutMasterIdLst>
  <p:sldIdLst>
    <p:sldId id="26381" r:id="rId5"/>
    <p:sldId id="26505" r:id="rId6"/>
    <p:sldId id="26528" r:id="rId7"/>
    <p:sldId id="271" r:id="rId8"/>
    <p:sldId id="26527" r:id="rId9"/>
    <p:sldId id="26508" r:id="rId10"/>
    <p:sldId id="26506" r:id="rId11"/>
    <p:sldId id="26510" r:id="rId12"/>
    <p:sldId id="26513" r:id="rId13"/>
    <p:sldId id="26530" r:id="rId14"/>
    <p:sldId id="26512" r:id="rId15"/>
    <p:sldId id="26531" r:id="rId16"/>
    <p:sldId id="26532" r:id="rId17"/>
    <p:sldId id="26517" r:id="rId18"/>
    <p:sldId id="26521" r:id="rId19"/>
    <p:sldId id="26522" r:id="rId20"/>
    <p:sldId id="360" r:id="rId21"/>
    <p:sldId id="26523" r:id="rId22"/>
    <p:sldId id="26524" r:id="rId23"/>
    <p:sldId id="361" r:id="rId24"/>
  </p:sldIdLst>
  <p:sldSz cx="12192000" cy="6858000"/>
  <p:notesSz cx="6858000" cy="9144000"/>
  <p:embeddedFontLst>
    <p:embeddedFont>
      <p:font typeface="Public Sans" pitchFamily="2" charset="0"/>
      <p:regular r:id="rId27"/>
      <p:bold r:id="rId28"/>
      <p:italic r:id="rId29"/>
      <p:boldItalic r:id="rId30"/>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6381"/>
          </p14:sldIdLst>
        </p14:section>
        <p14:section name="Analysing archaeological sources" id="{D5A8010D-981F-43AA-A0D6-182EC53CAA84}">
          <p14:sldIdLst>
            <p14:sldId id="26505"/>
            <p14:sldId id="26528"/>
            <p14:sldId id="271"/>
            <p14:sldId id="26527"/>
            <p14:sldId id="26508"/>
            <p14:sldId id="26506"/>
            <p14:sldId id="26510"/>
            <p14:sldId id="26513"/>
            <p14:sldId id="26530"/>
            <p14:sldId id="26512"/>
            <p14:sldId id="26531"/>
            <p14:sldId id="26532"/>
            <p14:sldId id="26517"/>
            <p14:sldId id="26521"/>
            <p14:sldId id="26522"/>
          </p14:sldIdLst>
        </p14:section>
        <p14:section name="References &amp; copyright" id="{DBC31484-F5F8-4CB1-8DB4-A562A9780899}">
          <p14:sldIdLst>
            <p14:sldId id="360"/>
            <p14:sldId id="26523"/>
            <p14:sldId id="26524"/>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E6D9C1E-F121-5946-5C84-E665F11AC24D}" name="Alexandra Fleming" initials="AF" userId="S::alexandra.fleming6@det.nsw.edu.au::cc0b163c-e9e1-41a8-a883-b5c51cda7e23" providerId="AD"/>
  <p188:author id="{60F1AB33-5863-B829-FF4A-616B8CF70F1A}" name="Louise Dark" initials="LD" userId="S::louise.dark@det.nsw.edu.au::74f29dce-466e-4f6e-809f-66290da3f3ed" providerId="AD"/>
  <p188:author id="{BB489663-68A0-2B5D-5D55-B13E3D081852}" name="Cimen Fevzi" initials="CF" userId="S::CIMEN.FEVZI@det.nsw.edu.au::e3d91e27-c37c-4cc1-8de0-37ac90788db0" providerId="AD"/>
  <p188:author id="{764904BB-55C5-9CCF-3A24-C7D62D1DED2A}" name="Libby Clifford" initials="LC" userId="S::Elizabeth.Clifford4@det.nsw.edu.au::5e72d603-56b4-4b7f-8789-60cc9c2a35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BE7"/>
    <a:srgbClr val="B51458"/>
    <a:srgbClr val="00ACC2"/>
    <a:srgbClr val="64BB47"/>
    <a:srgbClr val="E5F7FC"/>
    <a:srgbClr val="FFFFFF"/>
    <a:srgbClr val="EDF9E0"/>
    <a:srgbClr val="63E2EF"/>
    <a:srgbClr val="00296C"/>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3E0960-9076-4D93-92F5-DA83734E07A1}" v="3" dt="2025-05-20T04:34:09.625"/>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74"/>
    <p:restoredTop sz="81707" autoAdjust="0"/>
  </p:normalViewPr>
  <p:slideViewPr>
    <p:cSldViewPr snapToGrid="0">
      <p:cViewPr varScale="1">
        <p:scale>
          <a:sx n="101" d="100"/>
          <a:sy n="101" d="100"/>
        </p:scale>
        <p:origin x="1026" y="108"/>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20/05/2025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20/05/2025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50C22-65FE-8F63-08E6-93E959488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7DD88-F2A0-2389-2C1B-7958D7A248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EB89C6-D151-F9E9-F007-0905D8E49914}"/>
              </a:ext>
            </a:extLst>
          </p:cNvPr>
          <p:cNvSpPr>
            <a:spLocks noGrp="1"/>
          </p:cNvSpPr>
          <p:nvPr>
            <p:ph type="body" idx="1"/>
          </p:nvPr>
        </p:nvSpPr>
        <p:spPr/>
        <p:txBody>
          <a:bodyPr/>
          <a:lstStyle/>
          <a:p>
            <a:r>
              <a:rPr lang="en-AU" b="1" dirty="0"/>
              <a:t>Teacher notes: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This slide has animations. View in slideshow mode to see animations.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This is one of the most famous statues from the site of </a:t>
            </a:r>
            <a:r>
              <a:rPr lang="en-AU" sz="1600" kern="100" dirty="0" err="1">
                <a:effectLst/>
                <a:latin typeface="Calibri" panose="020F0502020204030204" pitchFamily="34" charset="0"/>
                <a:ea typeface="Calibri" panose="020F0502020204030204" pitchFamily="34" charset="0"/>
                <a:cs typeface="Times New Roman" panose="02020603050405020304" pitchFamily="18" charset="0"/>
              </a:rPr>
              <a:t>Çatalhöyük</a:t>
            </a:r>
            <a:r>
              <a:rPr lang="en-AU" sz="1100" b="0" i="0" kern="1200" dirty="0">
                <a:solidFill>
                  <a:srgbClr val="002664"/>
                </a:solidFill>
                <a:effectLst/>
                <a:latin typeface="Arial" panose="020B0604020202020204" pitchFamily="34" charset="0"/>
                <a:ea typeface="+mn-ea"/>
                <a:cs typeface="Arial" panose="020B0604020202020204" pitchFamily="34" charset="0"/>
              </a:rPr>
              <a:t> – one of the </a:t>
            </a: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oldest settlement sites in the world, located in the interior of Türkiye on the plains of Cappadocia.</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00" dirty="0">
                <a:effectLst/>
                <a:latin typeface="Calibri" panose="020F0502020204030204" pitchFamily="34" charset="0"/>
                <a:ea typeface="Calibri" panose="020F0502020204030204" pitchFamily="34" charset="0"/>
                <a:cs typeface="Calibri" panose="020F0502020204030204" pitchFamily="34" charset="0"/>
              </a:rPr>
              <a:t>The artefact is now located at the Museum of Anatolian Civilizations in Ankara, Türkiye. </a:t>
            </a:r>
            <a:endParaRPr lang="en-AU"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AF6D6E9-CACE-817A-28B0-A0C51AA407CB}"/>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758805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6B0A-B22A-F5CB-E4D7-82D5A0BAE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07A18-5745-36F9-2B75-F37F97563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BF07D-DCBB-D77F-C9E8-222B92DCA9EC}"/>
              </a:ext>
            </a:extLst>
          </p:cNvPr>
          <p:cNvSpPr>
            <a:spLocks noGrp="1"/>
          </p:cNvSpPr>
          <p:nvPr>
            <p:ph type="body" idx="1"/>
          </p:nvPr>
        </p:nvSpPr>
        <p:spPr/>
        <p:txBody>
          <a:bodyPr/>
          <a:lstStyle/>
          <a:p>
            <a:r>
              <a:rPr lang="en-AU" b="1" dirty="0"/>
              <a:t>Teacher notes: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This slide has animations. View in slideshow mode to see animations.</a:t>
            </a:r>
          </a:p>
          <a:p>
            <a:pPr marL="285750" indent="-285750">
              <a:buFont typeface="Arial" panose="020B0604020202020204" pitchFamily="34" charset="0"/>
              <a:buChar char="•"/>
            </a:pPr>
            <a:r>
              <a:rPr lang="en-AU" b="0" dirty="0"/>
              <a:t>Conduct a class discussion about the artefact at the end. What interpretations do students have for the artefact?</a:t>
            </a:r>
          </a:p>
        </p:txBody>
      </p:sp>
      <p:sp>
        <p:nvSpPr>
          <p:cNvPr id="4" name="Slide Number Placeholder 3">
            <a:extLst>
              <a:ext uri="{FF2B5EF4-FFF2-40B4-BE49-F238E27FC236}">
                <a16:creationId xmlns:a16="http://schemas.microsoft.com/office/drawing/2014/main" id="{A76263E8-5A84-95DD-CE2B-764471A311A8}"/>
              </a:ext>
            </a:extLst>
          </p:cNvPr>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209170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A17AB-E8F9-9AA4-42C4-BAF20E668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777C2-D8C2-0E6B-E9AF-A542C9C678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729C3-B46C-C740-2F84-11E4573D4C62}"/>
              </a:ext>
            </a:extLst>
          </p:cNvPr>
          <p:cNvSpPr>
            <a:spLocks noGrp="1"/>
          </p:cNvSpPr>
          <p:nvPr>
            <p:ph type="body" idx="1"/>
          </p:nvPr>
        </p:nvSpPr>
        <p:spPr/>
        <p:txBody>
          <a:bodyPr/>
          <a:lstStyle/>
          <a:p>
            <a:r>
              <a:rPr lang="en-AU" b="1"/>
              <a:t>Teacher notes: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00">
                <a:effectLst/>
                <a:latin typeface="Calibri" panose="020F0502020204030204" pitchFamily="34" charset="0"/>
                <a:ea typeface="Calibri" panose="020F0502020204030204" pitchFamily="34" charset="0"/>
                <a:cs typeface="Times New Roman" panose="02020603050405020304" pitchFamily="18" charset="0"/>
              </a:rPr>
              <a:t>This slide has animations. View in slideshow mode to see animations.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00">
                <a:effectLst/>
                <a:latin typeface="Calibri" panose="020F0502020204030204" pitchFamily="34" charset="0"/>
                <a:ea typeface="Calibri" panose="020F0502020204030204" pitchFamily="34" charset="0"/>
                <a:cs typeface="Times New Roman" panose="02020603050405020304" pitchFamily="18" charset="0"/>
              </a:rPr>
              <a:t>Discuss information provided underneath a source in an examination can provide some facts to support analysis. This textbox is animated to show emphasis when clicked.</a:t>
            </a:r>
          </a:p>
          <a:p>
            <a:endParaRPr lang="en-AU"/>
          </a:p>
        </p:txBody>
      </p:sp>
      <p:sp>
        <p:nvSpPr>
          <p:cNvPr id="4" name="Slide Number Placeholder 3">
            <a:extLst>
              <a:ext uri="{FF2B5EF4-FFF2-40B4-BE49-F238E27FC236}">
                <a16:creationId xmlns:a16="http://schemas.microsoft.com/office/drawing/2014/main" id="{27140E85-7ED4-E75B-D9C1-F0302EA07A31}"/>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915815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56B02-B30D-F78A-0A06-2B9C776A8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560CB-13C4-1433-43BC-2311C0AEA8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56998-6CF2-046F-28E0-B677EBDBBE2B}"/>
              </a:ext>
            </a:extLst>
          </p:cNvPr>
          <p:cNvSpPr>
            <a:spLocks noGrp="1"/>
          </p:cNvSpPr>
          <p:nvPr>
            <p:ph type="body" idx="1"/>
          </p:nvPr>
        </p:nvSpPr>
        <p:spPr/>
        <p:txBody>
          <a:bodyPr/>
          <a:lstStyle/>
          <a:p>
            <a:r>
              <a:rPr lang="en-AU" b="1"/>
              <a:t>Teacher notes: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00">
                <a:effectLst/>
                <a:latin typeface="Calibri" panose="020F0502020204030204" pitchFamily="34" charset="0"/>
                <a:ea typeface="Calibri" panose="020F0502020204030204" pitchFamily="34" charset="0"/>
                <a:cs typeface="Times New Roman" panose="02020603050405020304" pitchFamily="18" charset="0"/>
              </a:rPr>
              <a:t>This slide has animations. View in slideshow mode to see animations.</a:t>
            </a:r>
          </a:p>
          <a:p>
            <a:endParaRPr lang="en-AU"/>
          </a:p>
        </p:txBody>
      </p:sp>
      <p:sp>
        <p:nvSpPr>
          <p:cNvPr id="4" name="Slide Number Placeholder 3">
            <a:extLst>
              <a:ext uri="{FF2B5EF4-FFF2-40B4-BE49-F238E27FC236}">
                <a16:creationId xmlns:a16="http://schemas.microsoft.com/office/drawing/2014/main" id="{B1589192-22F2-8BE7-256F-3FC4EB5FE71D}"/>
              </a:ext>
            </a:extLst>
          </p:cNvPr>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425732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D8193-8133-8A29-CD35-5E3266B42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FB765-6385-1689-DFC9-EDA71F668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E0197-BFF2-4A6A-D59F-293ABCC51B71}"/>
              </a:ext>
            </a:extLst>
          </p:cNvPr>
          <p:cNvSpPr>
            <a:spLocks noGrp="1"/>
          </p:cNvSpPr>
          <p:nvPr>
            <p:ph type="body" idx="1"/>
          </p:nvPr>
        </p:nvSpPr>
        <p:spPr/>
        <p:txBody>
          <a:bodyPr/>
          <a:lstStyle/>
          <a:p>
            <a:r>
              <a:rPr lang="en-AU" b="1" dirty="0"/>
              <a:t>Teacher notes: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This slide has animations. View in slideshow mode to see animations.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Complete the following slides as a class with students writing responses in Table – </a:t>
            </a:r>
            <a:r>
              <a:rPr lang="en-AU" sz="1800" dirty="0">
                <a:effectLst/>
                <a:latin typeface="Arial" panose="020B0604020202020204" pitchFamily="34" charset="0"/>
                <a:ea typeface="Calibri" panose="020F0502020204030204" pitchFamily="34" charset="0"/>
              </a:rPr>
              <a:t>Archaeological source analysis scaffold </a:t>
            </a: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(see Teaching support resource).</a:t>
            </a:r>
          </a:p>
          <a:p>
            <a:pPr marL="285750" indent="-285750">
              <a:buFont typeface="Arial" panose="020B0604020202020204" pitchFamily="34" charset="0"/>
              <a:buChar char="•"/>
            </a:pPr>
            <a:endParaRPr lang="en-AU" b="0" dirty="0"/>
          </a:p>
        </p:txBody>
      </p:sp>
      <p:sp>
        <p:nvSpPr>
          <p:cNvPr id="4" name="Slide Number Placeholder 3">
            <a:extLst>
              <a:ext uri="{FF2B5EF4-FFF2-40B4-BE49-F238E27FC236}">
                <a16:creationId xmlns:a16="http://schemas.microsoft.com/office/drawing/2014/main" id="{8195E7E4-4032-3E18-D47E-463F99774210}"/>
              </a:ext>
            </a:extLst>
          </p:cNvPr>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640693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EFF0F-B26A-6289-EB52-20AA50BF7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ADAD21-CD9C-DC73-93C4-BF84E0F6A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EE26CC-C65D-33F8-D39E-29F5F43B75C0}"/>
              </a:ext>
            </a:extLst>
          </p:cNvPr>
          <p:cNvSpPr>
            <a:spLocks noGrp="1"/>
          </p:cNvSpPr>
          <p:nvPr>
            <p:ph type="body" idx="1"/>
          </p:nvPr>
        </p:nvSpPr>
        <p:spPr/>
        <p:txBody>
          <a:bodyPr/>
          <a:lstStyle/>
          <a:p>
            <a:r>
              <a:rPr lang="en-AU" b="1" dirty="0"/>
              <a:t>Teacher notes: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This slide has animations. View in slideshow mode to see animations.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Complete the following slides as a class with students writing responses in an Archaeological source analysis scaffold (see Teacher support resource).</a:t>
            </a:r>
          </a:p>
          <a:p>
            <a:pPr marL="285750" indent="-285750">
              <a:buFont typeface="Arial" panose="020B0604020202020204" pitchFamily="34" charset="0"/>
              <a:buChar char="•"/>
            </a:pPr>
            <a:endParaRPr lang="en-AU" b="0" dirty="0"/>
          </a:p>
        </p:txBody>
      </p:sp>
      <p:sp>
        <p:nvSpPr>
          <p:cNvPr id="4" name="Slide Number Placeholder 3">
            <a:extLst>
              <a:ext uri="{FF2B5EF4-FFF2-40B4-BE49-F238E27FC236}">
                <a16:creationId xmlns:a16="http://schemas.microsoft.com/office/drawing/2014/main" id="{8D93221F-9D41-FCE9-4AB4-1D4C31821352}"/>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315182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90A45-550F-8062-E13F-16B5D41F37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C3C32C-26F7-B6ED-8286-1B4A29B40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1A98D-B136-2008-0BF3-653836BD503D}"/>
              </a:ext>
            </a:extLst>
          </p:cNvPr>
          <p:cNvSpPr>
            <a:spLocks noGrp="1"/>
          </p:cNvSpPr>
          <p:nvPr>
            <p:ph type="body" idx="1"/>
          </p:nvPr>
        </p:nvSpPr>
        <p:spPr/>
        <p:txBody>
          <a:bodyPr/>
          <a:lstStyle/>
          <a:p>
            <a:r>
              <a:rPr lang="en-AU" b="1" dirty="0"/>
              <a:t>Teacher notes: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This slide has animations. View in slideshow mode to see animations.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kern="100">
                <a:effectLst/>
                <a:latin typeface="Calibri" panose="020F0502020204030204" pitchFamily="34" charset="0"/>
                <a:ea typeface="Calibri" panose="020F0502020204030204" pitchFamily="34" charset="0"/>
                <a:cs typeface="Times New Roman" panose="02020603050405020304" pitchFamily="18" charset="0"/>
              </a:rPr>
              <a:t>Complete the following slides as a class with students writing responses in an Archaeological source analysis scaffold (see Teacher support resource).</a:t>
            </a:r>
          </a:p>
          <a:p>
            <a:pPr marL="285750" indent="-285750">
              <a:buFont typeface="Arial" panose="020B0604020202020204" pitchFamily="34" charset="0"/>
              <a:buChar char="•"/>
            </a:pPr>
            <a:endParaRPr lang="en-AU" b="0" dirty="0"/>
          </a:p>
        </p:txBody>
      </p:sp>
      <p:sp>
        <p:nvSpPr>
          <p:cNvPr id="4" name="Slide Number Placeholder 3">
            <a:extLst>
              <a:ext uri="{FF2B5EF4-FFF2-40B4-BE49-F238E27FC236}">
                <a16:creationId xmlns:a16="http://schemas.microsoft.com/office/drawing/2014/main" id="{A3E5995E-091F-767F-7AD8-7EC9C7CA9E11}"/>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3605590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845F7-1EA9-1FA0-DAA7-43345290D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7A4072-A94C-6406-0753-DB260245CE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A7CB6-15C6-A490-49F9-6820B2A3553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C3C64A3-168F-1006-4C25-16481B95AA18}"/>
              </a:ext>
            </a:extLst>
          </p:cNvPr>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589171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8E4A6-38C3-B32B-A9D3-2A4F3F296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D56E57-D784-57DF-AC5C-3F380E4C2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B65-2383-1E32-98B5-DB4116B21BB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951538E-D954-8B9A-7459-A3A48C51D360}"/>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1564372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FEC3C-1C3B-082D-7CF5-5CF6682AB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A40ACA-2CB9-C96F-3985-C5012729D3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8D701A-CED2-D6AF-0185-16A856A76582}"/>
              </a:ext>
            </a:extLst>
          </p:cNvPr>
          <p:cNvSpPr>
            <a:spLocks noGrp="1"/>
          </p:cNvSpPr>
          <p:nvPr>
            <p:ph type="body" idx="1"/>
          </p:nvPr>
        </p:nvSpPr>
        <p:spPr/>
        <p:txBody>
          <a:bodyPr/>
          <a:lstStyle/>
          <a:p>
            <a:r>
              <a:rPr lang="en-AU" b="1">
                <a:latin typeface="Arial" panose="020B0604020202020204" pitchFamily="34" charset="0"/>
                <a:cs typeface="Arial" panose="020B0604020202020204" pitchFamily="34" charset="0"/>
              </a:rPr>
              <a:t>Notes for teachers: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For more information See ⁠</a:t>
            </a:r>
            <a:r>
              <a:rPr lang="en-AU">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a:latin typeface="Arial" panose="020B0604020202020204" pitchFamily="34" charset="0"/>
                <a:cs typeface="Arial" panose="020B0604020202020204" pitchFamily="34" charset="0"/>
              </a:rPr>
              <a:t> or the NSW Department of Education explicit teaching strategies, ⁠</a:t>
            </a:r>
            <a:r>
              <a:rPr lang="en-AU">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a:latin typeface="Arial" panose="020B0604020202020204" pitchFamily="34" charset="0"/>
                <a:cs typeface="Arial" panose="020B0604020202020204" pitchFamily="34" charset="0"/>
              </a:rPr>
              <a:t> and ⁠</a:t>
            </a:r>
            <a:r>
              <a:rPr lang="en-AU">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a:latin typeface="Arial" panose="020B0604020202020204" pitchFamily="34" charset="0"/>
                <a:cs typeface="Arial" panose="020B0604020202020204" pitchFamily="34" charset="0"/>
              </a:rPr>
              <a:t>LISC should be revisited during the lesson to support students' evaluation of their learning</a:t>
            </a:r>
          </a:p>
          <a:p>
            <a:endParaRPr lang="en-AU" b="1">
              <a:cs typeface="Calibri"/>
            </a:endParaRPr>
          </a:p>
        </p:txBody>
      </p:sp>
      <p:sp>
        <p:nvSpPr>
          <p:cNvPr id="4" name="Slide Number Placeholder 3">
            <a:extLst>
              <a:ext uri="{FF2B5EF4-FFF2-40B4-BE49-F238E27FC236}">
                <a16:creationId xmlns:a16="http://schemas.microsoft.com/office/drawing/2014/main" id="{F3E2EFF3-F7D1-580B-2A08-2E124C536829}"/>
              </a:ext>
            </a:extLst>
          </p:cNvPr>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2860875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p>
          <a:p>
            <a:pPr marL="285750" indent="-285750">
              <a:buFont typeface="Arial" panose="020B0604020202020204" pitchFamily="34" charset="0"/>
              <a:buChar char="•"/>
            </a:pPr>
            <a:r>
              <a:rPr lang="en-AU" b="0">
                <a:latin typeface="Arial" panose="020B0604020202020204" pitchFamily="34" charset="0"/>
                <a:cs typeface="Arial" panose="020B0604020202020204" pitchFamily="34" charset="0"/>
              </a:rPr>
              <a:t>This section is to activate prior learning</a:t>
            </a:r>
            <a:endParaRPr lang="en-US" b="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6D127-E799-B738-490E-336D9D2C9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FA6C27-FD08-8A9F-9253-3F9F99D723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5BD1B5-4F26-EE48-AA81-A747FC4F0DBC}"/>
              </a:ext>
            </a:extLst>
          </p:cNvPr>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marR="0" lvl="0" indent="-171450" algn="l" defTabSz="1219170" rtl="0" eaLnBrk="1" fontAlgn="auto" latinLnBrk="0" hangingPunct="1">
              <a:lnSpc>
                <a:spcPct val="100000"/>
              </a:lnSpc>
              <a:spcBef>
                <a:spcPts val="0"/>
              </a:spcBef>
              <a:spcAft>
                <a:spcPts val="0"/>
              </a:spcAft>
              <a:buClrTx/>
              <a:buSzTx/>
              <a:buFont typeface="Arial"/>
              <a:buChar char="•"/>
              <a:tabLst/>
              <a:defRPr/>
            </a:pPr>
            <a:r>
              <a:rPr lang="en-AU" dirty="0">
                <a:latin typeface="Arial" panose="020B0604020202020204" pitchFamily="34" charset="0"/>
                <a:cs typeface="Arial" panose="020B0604020202020204" pitchFamily="34" charset="0"/>
              </a:rPr>
              <a:t>This slide has animations. </a:t>
            </a: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View in slideshow mode to see animations.</a:t>
            </a:r>
          </a:p>
          <a:p>
            <a:pPr marL="171450" marR="0" lvl="0" indent="-171450" algn="l" defTabSz="1219170" rtl="0" eaLnBrk="1" fontAlgn="auto" latinLnBrk="0" hangingPunct="1">
              <a:lnSpc>
                <a:spcPct val="100000"/>
              </a:lnSpc>
              <a:spcBef>
                <a:spcPts val="0"/>
              </a:spcBef>
              <a:spcAft>
                <a:spcPts val="0"/>
              </a:spcAft>
              <a:buClrTx/>
              <a:buSzTx/>
              <a:buFont typeface="Arial"/>
              <a:buChar char="•"/>
              <a:tabLst/>
              <a:defRP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The purpose of this slide is to activate prior learning from History 7–10.</a:t>
            </a:r>
          </a:p>
          <a:p>
            <a:pPr marL="171450" marR="0" lvl="0" indent="-171450" algn="l" defTabSz="1219170" rtl="0" eaLnBrk="1" fontAlgn="auto" latinLnBrk="0" hangingPunct="1">
              <a:lnSpc>
                <a:spcPct val="100000"/>
              </a:lnSpc>
              <a:spcBef>
                <a:spcPts val="0"/>
              </a:spcBef>
              <a:spcAft>
                <a:spcPts val="0"/>
              </a:spcAft>
              <a:buClrTx/>
              <a:buSzTx/>
              <a:buFont typeface="Arial"/>
              <a:buChar char="•"/>
              <a:tabLst/>
              <a:defRP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The following slide provides a check for understanding to assess students have prior knowledge required to engage with lesson activities.</a:t>
            </a:r>
            <a:endParaRPr lang="en-AU" dirty="0">
              <a:latin typeface="Arial" panose="020B060402020202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48AFCCDA-D143-D864-15F8-66AC96ED2F3A}"/>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720538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marR="0" lvl="0" indent="-171450" algn="l" defTabSz="1219170" rtl="0" eaLnBrk="1" fontAlgn="auto" latinLnBrk="0" hangingPunct="1">
              <a:lnSpc>
                <a:spcPct val="100000"/>
              </a:lnSpc>
              <a:spcBef>
                <a:spcPts val="0"/>
              </a:spcBef>
              <a:spcAft>
                <a:spcPts val="0"/>
              </a:spcAft>
              <a:buClrTx/>
              <a:buSzTx/>
              <a:buFont typeface="Arial"/>
              <a:buChar char="•"/>
              <a:tabLst/>
              <a:defRPr/>
            </a:pPr>
            <a:r>
              <a:rPr lang="en-AU">
                <a:latin typeface="Arial" panose="020B0604020202020204" pitchFamily="34" charset="0"/>
                <a:cs typeface="Arial" panose="020B0604020202020204" pitchFamily="34" charset="0"/>
              </a:rPr>
              <a:t>This slide has animations. </a:t>
            </a:r>
            <a:r>
              <a:rPr lang="en-AU" sz="1600" kern="100">
                <a:effectLst/>
                <a:latin typeface="Calibri" panose="020F0502020204030204" pitchFamily="34" charset="0"/>
                <a:ea typeface="Calibri" panose="020F0502020204030204" pitchFamily="34" charset="0"/>
                <a:cs typeface="Times New Roman" panose="02020603050405020304" pitchFamily="18" charset="0"/>
              </a:rPr>
              <a:t>View in slideshow mode to see animations.</a:t>
            </a:r>
            <a:endParaRPr lang="en-AU">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Answers: </a:t>
            </a:r>
          </a:p>
          <a:p>
            <a:pPr marL="781035" lvl="1" indent="-171450">
              <a:buFont typeface="Arial"/>
              <a:buChar char="•"/>
            </a:pPr>
            <a:r>
              <a:rPr lang="en-AU">
                <a:latin typeface="Arial" panose="020B0604020202020204" pitchFamily="34" charset="0"/>
                <a:cs typeface="Arial" panose="020B0604020202020204" pitchFamily="34" charset="0"/>
              </a:rPr>
              <a:t>Archaeological</a:t>
            </a:r>
          </a:p>
          <a:p>
            <a:pPr marL="781035" lvl="1" indent="-171450">
              <a:buFont typeface="Arial"/>
              <a:buChar char="•"/>
            </a:pPr>
            <a:r>
              <a:rPr lang="en-AU">
                <a:latin typeface="Arial" panose="020B0604020202020204" pitchFamily="34" charset="0"/>
                <a:cs typeface="Arial" panose="020B0604020202020204" pitchFamily="34" charset="0"/>
              </a:rPr>
              <a:t>Literary</a:t>
            </a:r>
          </a:p>
          <a:p>
            <a:pPr marL="781035" lvl="1" indent="-171450">
              <a:buFont typeface="Arial"/>
              <a:buChar char="•"/>
            </a:pPr>
            <a:r>
              <a:rPr lang="en-AU">
                <a:latin typeface="Arial" panose="020B0604020202020204" pitchFamily="34" charset="0"/>
                <a:cs typeface="Arial" panose="020B0604020202020204" pitchFamily="34" charset="0"/>
              </a:rPr>
              <a:t>Archaeological</a:t>
            </a:r>
          </a:p>
          <a:p>
            <a:pPr marL="781035" lvl="1" indent="-171450">
              <a:buFont typeface="Arial"/>
              <a:buChar char="•"/>
            </a:pPr>
            <a:r>
              <a:rPr lang="en-AU">
                <a:latin typeface="Arial" panose="020B0604020202020204" pitchFamily="34" charset="0"/>
                <a:cs typeface="Arial" panose="020B0604020202020204" pitchFamily="34" charset="0"/>
              </a:rPr>
              <a:t>Epigraphic</a:t>
            </a:r>
          </a:p>
          <a:p>
            <a:pPr marL="781035" lvl="1" indent="-171450">
              <a:buFont typeface="Arial"/>
              <a:buChar char="•"/>
            </a:pPr>
            <a:r>
              <a:rPr lang="en-AU">
                <a:latin typeface="Arial" panose="020B0604020202020204" pitchFamily="34" charset="0"/>
                <a:cs typeface="Arial" panose="020B0604020202020204" pitchFamily="34" charset="0"/>
              </a:rPr>
              <a:t>Literary</a:t>
            </a:r>
          </a:p>
          <a:p>
            <a:pPr marL="781035" lvl="1" indent="-171450">
              <a:buFont typeface="Arial"/>
              <a:buChar char="•"/>
            </a:pPr>
            <a:r>
              <a:rPr lang="en-AU">
                <a:latin typeface="Arial" panose="020B0604020202020204" pitchFamily="34" charset="0"/>
                <a:cs typeface="Arial" panose="020B0604020202020204" pitchFamily="34" charset="0"/>
              </a:rPr>
              <a:t>Epigraphic</a:t>
            </a:r>
          </a:p>
          <a:p>
            <a:pPr marL="171450" lvl="0" indent="-171450">
              <a:buFont typeface="Arial"/>
              <a:buChar char="•"/>
            </a:pPr>
            <a:r>
              <a:rPr lang="en-AU">
                <a:latin typeface="Arial" panose="020B0604020202020204" pitchFamily="34" charset="0"/>
                <a:cs typeface="Arial" panose="020B0604020202020204" pitchFamily="34" charset="0"/>
              </a:rPr>
              <a:t>Reteach source types before progressing if students do not demonstrate sound understanding. Run through previous slide and ask students to write the source types in their books. Conduct a similar check for understanding with different sources after reteaching.</a:t>
            </a:r>
          </a:p>
          <a:p>
            <a:endParaRPr lang="en-US" b="1"/>
          </a:p>
          <a:p>
            <a:r>
              <a:rPr lang="en-US" b="1"/>
              <a:t>Gesture voting considerations:</a:t>
            </a:r>
          </a:p>
          <a:p>
            <a:pPr marL="285750" indent="-285750">
              <a:buChar char="•"/>
            </a:pPr>
            <a:r>
              <a:rPr lang="en-US"/>
              <a:t>establish norms, such as a signal, so that all students respond at the same time</a:t>
            </a:r>
          </a:p>
          <a:p>
            <a:pPr marL="285750" indent="-285750">
              <a:buChar char="•"/>
            </a:pPr>
            <a:r>
              <a:rPr lang="en-US"/>
              <a:t>Identify where students are physically required to place their gesture</a:t>
            </a:r>
          </a:p>
          <a:p>
            <a:pPr marL="285750" indent="-285750">
              <a:buChar char="•"/>
            </a:pPr>
            <a:r>
              <a:rPr lang="en-US">
                <a:latin typeface="Public Sans"/>
              </a:rPr>
              <a:t>Gestures are highly and instantly visible to all learners. Could be contagious and be copied. To ensure success: </a:t>
            </a:r>
            <a:endParaRPr lang="en-US"/>
          </a:p>
          <a:p>
            <a:pPr marL="895335" lvl="1" indent="-285750">
              <a:buFont typeface="Arial" panose="020B0604020202020204" pitchFamily="34" charset="0"/>
              <a:buChar char="•"/>
            </a:pPr>
            <a:r>
              <a:rPr lang="en-US">
                <a:latin typeface="Public Sans"/>
              </a:rPr>
              <a:t>Maintain the imposition of thinking time </a:t>
            </a:r>
            <a:endParaRPr lang="en-US"/>
          </a:p>
          <a:p>
            <a:pPr marL="895335" lvl="1" indent="-285750">
              <a:buFont typeface="Arial" panose="020B0604020202020204" pitchFamily="34" charset="0"/>
              <a:buChar char="•"/>
            </a:pPr>
            <a:r>
              <a:rPr lang="en-US">
                <a:latin typeface="Public Sans"/>
              </a:rPr>
              <a:t>Consider ways in which students may be restricted from seeing other students' answers. Such as: answer with eyes closed, answer in front of chest, backs to their group. </a:t>
            </a:r>
          </a:p>
          <a:p>
            <a:pPr marL="285750" indent="-285750">
              <a:buChar char="•"/>
            </a:pPr>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429818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4FDF1-D542-06C3-2E30-0980B79AE3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679D85-EE90-162A-3AE9-98BF73DD1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B7FF7-0319-6BEA-58FF-4A46DAADE82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980C81C-9FF3-CAD0-2DA3-3A70EC0CD92C}"/>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052976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394EA-92A8-8B08-B728-919165924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D4403-4BF0-5D63-94D9-4479BEE859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2AD0B-B4BB-D9A0-3176-A154EE15244B}"/>
              </a:ext>
            </a:extLst>
          </p:cNvPr>
          <p:cNvSpPr>
            <a:spLocks noGrp="1"/>
          </p:cNvSpPr>
          <p:nvPr>
            <p:ph type="body" idx="1"/>
          </p:nvPr>
        </p:nvSpPr>
        <p:spPr/>
        <p:txBody>
          <a:bodyPr/>
          <a:lstStyle/>
          <a:p>
            <a:r>
              <a:rPr lang="en-AU" b="1" dirty="0"/>
              <a:t>Teacher notes: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This slide has animations. View in slideshow mode to see animations.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Explain the difference between the terms source and evidence. The image is a source. When we analyse the source, we extract evidence that can be used to interpret the past.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This is one of the most famous statues from the site of </a:t>
            </a:r>
            <a:r>
              <a:rPr lang="en-AU" sz="1600" kern="100" dirty="0" err="1">
                <a:effectLst/>
                <a:latin typeface="Calibri" panose="020F0502020204030204" pitchFamily="34" charset="0"/>
                <a:ea typeface="Calibri" panose="020F0502020204030204" pitchFamily="34" charset="0"/>
                <a:cs typeface="Times New Roman" panose="02020603050405020304" pitchFamily="18" charset="0"/>
              </a:rPr>
              <a:t>Çatalhöyük</a:t>
            </a:r>
            <a:r>
              <a:rPr lang="en-AU" sz="1100" b="0" i="0" kern="1200" dirty="0">
                <a:solidFill>
                  <a:srgbClr val="002664"/>
                </a:solidFill>
                <a:effectLst/>
                <a:latin typeface="Arial" panose="020B0604020202020204" pitchFamily="34" charset="0"/>
                <a:ea typeface="+mn-ea"/>
                <a:cs typeface="Arial" panose="020B0604020202020204" pitchFamily="34" charset="0"/>
              </a:rPr>
              <a:t> – one of the </a:t>
            </a: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oldest settlement sites in the world, located in the interior of Türkiye on the plains of Cappadocia.</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00" dirty="0">
                <a:effectLst/>
                <a:latin typeface="Calibri" panose="020F0502020204030204" pitchFamily="34" charset="0"/>
                <a:ea typeface="Calibri" panose="020F0502020204030204" pitchFamily="34" charset="0"/>
                <a:cs typeface="Calibri" panose="020F0502020204030204" pitchFamily="34" charset="0"/>
              </a:rPr>
              <a:t>The artefact is now located at the Museum of Anatolian Civilizations in Ankara, Türkiye. </a:t>
            </a:r>
            <a:endParaRPr lang="en-AU"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AU" b="0" dirty="0"/>
          </a:p>
        </p:txBody>
      </p:sp>
      <p:sp>
        <p:nvSpPr>
          <p:cNvPr id="4" name="Slide Number Placeholder 3">
            <a:extLst>
              <a:ext uri="{FF2B5EF4-FFF2-40B4-BE49-F238E27FC236}">
                <a16:creationId xmlns:a16="http://schemas.microsoft.com/office/drawing/2014/main" id="{AF95CB45-BAC9-A800-55FC-3A8725F58140}"/>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537076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03FB9-A043-321D-71E8-BD0648B94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17236-5FFA-9793-5682-1004BCD6A4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8D613-D7CB-EB4D-CECA-BB9081645A42}"/>
              </a:ext>
            </a:extLst>
          </p:cNvPr>
          <p:cNvSpPr>
            <a:spLocks noGrp="1"/>
          </p:cNvSpPr>
          <p:nvPr>
            <p:ph type="body" idx="1"/>
          </p:nvPr>
        </p:nvSpPr>
        <p:spPr/>
        <p:txBody>
          <a:bodyPr/>
          <a:lstStyle/>
          <a:p>
            <a:r>
              <a:rPr lang="en-AU" b="1" dirty="0"/>
              <a:t>Teacher notes: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This slide has animations. View in slideshow mode to see animations.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This is one of the most famous statues from the site of </a:t>
            </a:r>
            <a:r>
              <a:rPr lang="en-AU" sz="1600" kern="100" dirty="0" err="1">
                <a:effectLst/>
                <a:latin typeface="Calibri" panose="020F0502020204030204" pitchFamily="34" charset="0"/>
                <a:ea typeface="Calibri" panose="020F0502020204030204" pitchFamily="34" charset="0"/>
                <a:cs typeface="Times New Roman" panose="02020603050405020304" pitchFamily="18" charset="0"/>
              </a:rPr>
              <a:t>Çatalhöyük</a:t>
            </a:r>
            <a:r>
              <a:rPr lang="en-AU" sz="1100" b="0" i="0" kern="1200" dirty="0">
                <a:solidFill>
                  <a:srgbClr val="002664"/>
                </a:solidFill>
                <a:effectLst/>
                <a:latin typeface="Arial" panose="020B0604020202020204" pitchFamily="34" charset="0"/>
                <a:ea typeface="+mn-ea"/>
                <a:cs typeface="Arial" panose="020B0604020202020204" pitchFamily="34" charset="0"/>
              </a:rPr>
              <a:t> – one of the </a:t>
            </a:r>
            <a:r>
              <a:rPr lang="en-AU" sz="1600" kern="100" dirty="0">
                <a:effectLst/>
                <a:latin typeface="Calibri" panose="020F0502020204030204" pitchFamily="34" charset="0"/>
                <a:ea typeface="Calibri" panose="020F0502020204030204" pitchFamily="34" charset="0"/>
                <a:cs typeface="Times New Roman" panose="02020603050405020304" pitchFamily="18" charset="0"/>
              </a:rPr>
              <a:t>oldest settlement sites in the world, located in the interior of Türkiye on the plains of Cappadocia.</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kern="100" dirty="0">
                <a:effectLst/>
                <a:latin typeface="Calibri" panose="020F0502020204030204" pitchFamily="34" charset="0"/>
                <a:ea typeface="Calibri" panose="020F0502020204030204" pitchFamily="34" charset="0"/>
                <a:cs typeface="Calibri" panose="020F0502020204030204" pitchFamily="34" charset="0"/>
              </a:rPr>
              <a:t>The artefact is now located at the Museum of Anatolian Civilizations in Ankara, Türkiye. </a:t>
            </a:r>
            <a:endParaRPr lang="en-AU"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AU" b="0" dirty="0"/>
          </a:p>
        </p:txBody>
      </p:sp>
      <p:sp>
        <p:nvSpPr>
          <p:cNvPr id="4" name="Slide Number Placeholder 3">
            <a:extLst>
              <a:ext uri="{FF2B5EF4-FFF2-40B4-BE49-F238E27FC236}">
                <a16:creationId xmlns:a16="http://schemas.microsoft.com/office/drawing/2014/main" id="{91186710-6C7A-52FB-1CEB-DE635BFEF21A}"/>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138817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9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7603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2342864"/>
            <a:ext cx="11483975" cy="3980149"/>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527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eck-for-understan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6" name="Title 3">
            <a:extLst>
              <a:ext uri="{FF2B5EF4-FFF2-40B4-BE49-F238E27FC236}">
                <a16:creationId xmlns:a16="http://schemas.microsoft.com/office/drawing/2014/main" id="{DE6A795F-66FD-CC7B-2D5A-34ED58167990}"/>
              </a:ext>
            </a:extLst>
          </p:cNvPr>
          <p:cNvSpPr>
            <a:spLocks noGrp="1"/>
          </p:cNvSpPr>
          <p:nvPr>
            <p:ph type="title" hasCustomPrompt="1"/>
          </p:nvPr>
        </p:nvSpPr>
        <p:spPr>
          <a:xfrm>
            <a:off x="360000" y="373315"/>
            <a:ext cx="11484000" cy="532286"/>
          </a:xfrm>
        </p:spPr>
        <p:txBody>
          <a:bodyPr/>
          <a:lstStyle>
            <a:lvl1pPr>
              <a:defRPr>
                <a:solidFill>
                  <a:schemeClr val="accent1"/>
                </a:solidFill>
              </a:defRPr>
            </a:lvl1pPr>
          </a:lstStyle>
          <a:p>
            <a:r>
              <a:rPr lang="en-US"/>
              <a:t>Title</a:t>
            </a:r>
            <a:endParaRPr lang="en-AU"/>
          </a:p>
        </p:txBody>
      </p:sp>
      <p:sp>
        <p:nvSpPr>
          <p:cNvPr id="9" name="Text Placeholder 10">
            <a:extLst>
              <a:ext uri="{FF2B5EF4-FFF2-40B4-BE49-F238E27FC236}">
                <a16:creationId xmlns:a16="http://schemas.microsoft.com/office/drawing/2014/main" id="{A61FA002-AA42-39AB-47E0-E7036B548E8F}"/>
              </a:ext>
            </a:extLst>
          </p:cNvPr>
          <p:cNvSpPr>
            <a:spLocks noGrp="1"/>
          </p:cNvSpPr>
          <p:nvPr>
            <p:ph type="body" sz="quarter" idx="18" hasCustomPrompt="1"/>
          </p:nvPr>
        </p:nvSpPr>
        <p:spPr>
          <a:xfrm>
            <a:off x="359999" y="990086"/>
            <a:ext cx="11483999" cy="30244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1" name="Text Placeholder 3">
            <a:extLst>
              <a:ext uri="{FF2B5EF4-FFF2-40B4-BE49-F238E27FC236}">
                <a16:creationId xmlns:a16="http://schemas.microsoft.com/office/drawing/2014/main" id="{994B2368-48D3-706C-7795-43733382BAD7}"/>
              </a:ext>
            </a:extLst>
          </p:cNvPr>
          <p:cNvSpPr>
            <a:spLocks noGrp="1"/>
          </p:cNvSpPr>
          <p:nvPr>
            <p:ph type="body" sz="quarter" idx="17" hasCustomPrompt="1"/>
          </p:nvPr>
        </p:nvSpPr>
        <p:spPr>
          <a:xfrm>
            <a:off x="360000" y="1684421"/>
            <a:ext cx="11484000" cy="46905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587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heck-for-understan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6" name="Title 3">
            <a:extLst>
              <a:ext uri="{FF2B5EF4-FFF2-40B4-BE49-F238E27FC236}">
                <a16:creationId xmlns:a16="http://schemas.microsoft.com/office/drawing/2014/main" id="{DE6A795F-66FD-CC7B-2D5A-34ED58167990}"/>
              </a:ext>
            </a:extLst>
          </p:cNvPr>
          <p:cNvSpPr>
            <a:spLocks noGrp="1"/>
          </p:cNvSpPr>
          <p:nvPr>
            <p:ph type="title" hasCustomPrompt="1"/>
          </p:nvPr>
        </p:nvSpPr>
        <p:spPr>
          <a:xfrm>
            <a:off x="360000" y="373315"/>
            <a:ext cx="11484000" cy="532286"/>
          </a:xfrm>
        </p:spPr>
        <p:txBody>
          <a:bodyPr/>
          <a:lstStyle>
            <a:lvl1pPr>
              <a:defRPr>
                <a:solidFill>
                  <a:schemeClr val="accent1"/>
                </a:solidFill>
              </a:defRPr>
            </a:lvl1pPr>
          </a:lstStyle>
          <a:p>
            <a:r>
              <a:rPr lang="en-US"/>
              <a:t>Title</a:t>
            </a:r>
            <a:endParaRPr lang="en-AU"/>
          </a:p>
        </p:txBody>
      </p:sp>
      <p:sp>
        <p:nvSpPr>
          <p:cNvPr id="9" name="Text Placeholder 10">
            <a:extLst>
              <a:ext uri="{FF2B5EF4-FFF2-40B4-BE49-F238E27FC236}">
                <a16:creationId xmlns:a16="http://schemas.microsoft.com/office/drawing/2014/main" id="{A61FA002-AA42-39AB-47E0-E7036B548E8F}"/>
              </a:ext>
            </a:extLst>
          </p:cNvPr>
          <p:cNvSpPr>
            <a:spLocks noGrp="1"/>
          </p:cNvSpPr>
          <p:nvPr>
            <p:ph type="body" sz="quarter" idx="18" hasCustomPrompt="1"/>
          </p:nvPr>
        </p:nvSpPr>
        <p:spPr>
          <a:xfrm>
            <a:off x="359999" y="990086"/>
            <a:ext cx="11483999" cy="30244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1" name="Text Placeholder 3">
            <a:extLst>
              <a:ext uri="{FF2B5EF4-FFF2-40B4-BE49-F238E27FC236}">
                <a16:creationId xmlns:a16="http://schemas.microsoft.com/office/drawing/2014/main" id="{994B2368-48D3-706C-7795-43733382BAD7}"/>
              </a:ext>
            </a:extLst>
          </p:cNvPr>
          <p:cNvSpPr>
            <a:spLocks noGrp="1"/>
          </p:cNvSpPr>
          <p:nvPr>
            <p:ph type="body" sz="quarter" idx="17" hasCustomPrompt="1"/>
          </p:nvPr>
        </p:nvSpPr>
        <p:spPr>
          <a:xfrm>
            <a:off x="360000" y="1684421"/>
            <a:ext cx="11484000" cy="46905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80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24" r:id="rId4"/>
    <p:sldLayoutId id="2147483762" r:id="rId5"/>
    <p:sldLayoutId id="2147483723" r:id="rId6"/>
    <p:sldLayoutId id="2147483764" r:id="rId7"/>
    <p:sldLayoutId id="2147483765" r:id="rId8"/>
    <p:sldLayoutId id="2147483766" r:id="rId9"/>
    <p:sldLayoutId id="2147483746" r:id="rId10"/>
    <p:sldLayoutId id="2147483725" r:id="rId11"/>
    <p:sldLayoutId id="2147483743" r:id="rId12"/>
    <p:sldLayoutId id="214748374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hsie/hsie-curriculum-resources-k-12/hsie-11-12-curriculum-resources/ancient-history-sites-sources-investigation"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creativecommons.org/licenses/by-sa/3.0/deed.en" TargetMode="External"/><Relationship Id="rId5" Type="http://schemas.openxmlformats.org/officeDocument/2006/relationships/hyperlink" Target="https://commons.wikimedia.org/wiki/User:Nevit" TargetMode="External"/><Relationship Id="rId4" Type="http://schemas.openxmlformats.org/officeDocument/2006/relationships/hyperlink" Target="https://commons.wikimedia.org/wiki/File:Seated_Woman_of_%C3%87atalh%C3%B6y%C3%BCk_on_black_background.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creativecommons.org/licenses/by-sa/3.0/deed.en" TargetMode="External"/><Relationship Id="rId5" Type="http://schemas.openxmlformats.org/officeDocument/2006/relationships/hyperlink" Target="https://commons.wikimedia.org/wiki/User:Nevit" TargetMode="External"/><Relationship Id="rId4" Type="http://schemas.openxmlformats.org/officeDocument/2006/relationships/hyperlink" Target="https://commons.wikimedia.org/wiki/File:Seated_Woman_of_%C3%87atalh%C3%B6y%C3%BCk_on_black_background.jp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hyperlink" Target="https://commons.wikimedia.org/wiki/User:Nevit" TargetMode="External"/><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hyperlink" Target="https://commons.wikimedia.org/wiki/File:Seated_Woman_of_%C3%87atalh%C3%B6y%C3%BCk_on_black_background.jpg"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4.svg"/><Relationship Id="rId11" Type="http://schemas.openxmlformats.org/officeDocument/2006/relationships/image" Target="../media/image20.jpe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hyperlink" Target="https://creativecommons.org/licenses/by-sa/3.0/deed.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s://creativecommons.org/licenses/by-nc/2.0/" TargetMode="External"/><Relationship Id="rId5" Type="http://schemas.openxmlformats.org/officeDocument/2006/relationships/hyperlink" Target="https://www.flickr.com/photos/13496475@N06/" TargetMode="External"/><Relationship Id="rId4" Type="http://schemas.openxmlformats.org/officeDocument/2006/relationships/hyperlink" Target="https://flic.kr/p/39W59a"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flic.kr/p/39W59a"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hyperlink" Target="https://creativecommons.org/licenses/by-nc/2.0/" TargetMode="External"/><Relationship Id="rId4" Type="http://schemas.openxmlformats.org/officeDocument/2006/relationships/hyperlink" Target="https://www.flickr.com/photos/13496475@N0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s://creativecommons.org/licenses/by-nc/2.0/" TargetMode="External"/><Relationship Id="rId5" Type="http://schemas.openxmlformats.org/officeDocument/2006/relationships/hyperlink" Target="https://www.flickr.com/photos/13496475@N06/" TargetMode="External"/><Relationship Id="rId4" Type="http://schemas.openxmlformats.org/officeDocument/2006/relationships/hyperlink" Target="https://flic.kr/p/39W59a"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commons.wikimedia.org/wiki/File:Milwaukee_Public_Museum_November_2022_163_%28Crossroads_of_Civilization--Temple_of_Ramesses_III_at_Medinet_Habu%29.jpg"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flic.kr/p/qdg5wU" TargetMode="External"/><Relationship Id="rId12" Type="http://schemas.openxmlformats.org/officeDocument/2006/relationships/hyperlink" Target="https://www.flickr.com/photos/blondinrikard/18584471550/"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curriculum.nsw.edu.au/learning-areas/hsie/ancient-history-11-12-2024/overview" TargetMode="External"/><Relationship Id="rId11" Type="http://schemas.openxmlformats.org/officeDocument/2006/relationships/hyperlink" Target="https://www.flickr.com/photos/colleenmorgan/2701052370/" TargetMode="External"/><Relationship Id="rId5" Type="http://schemas.openxmlformats.org/officeDocument/2006/relationships/hyperlink" Target="https://curriculum.nsw.edu.au/" TargetMode="External"/><Relationship Id="rId10" Type="http://schemas.openxmlformats.org/officeDocument/2006/relationships/hyperlink" Target="https://commons.wikimedia.org/wiki/File:Seated_Woman_of_%C3%87atalh%C3%B6y%C3%BCk_on_black_background.jpg"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flickr.com/photos/13496475@N06/1413795481/"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britishmuseum.org/collection/object/A_1977-0404-1?selectedImageId=167747001"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britishmuseum.org/collection/object/G_1868-0620-64" TargetMode="External"/><Relationship Id="rId12" Type="http://schemas.openxmlformats.org/officeDocument/2006/relationships/hyperlink" Target="https://www.metmuseum.org/art/collection/search/49436"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www.metmuseum.org/art/collection/search/78693" TargetMode="External"/><Relationship Id="rId11" Type="http://schemas.openxmlformats.org/officeDocument/2006/relationships/hyperlink" Target="https://www.metmuseum.org/art/collection/search/551786" TargetMode="External"/><Relationship Id="rId5" Type="http://schemas.openxmlformats.org/officeDocument/2006/relationships/hyperlink" Target="https://curriculum.nsw.edu.au/" TargetMode="External"/><Relationship Id="rId10" Type="http://schemas.openxmlformats.org/officeDocument/2006/relationships/hyperlink" Target="https://www.britishmuseum.org/collection/object/E_Am-7184?selectedImageId=321893001"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britishmuseum.org/collection/object/Y_EA58917"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commons.wikimedia.org/wiki/File:Ancient_Greek_inscription,_Delphi,_060055.jpg"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digitalcollections.nypl.org/items/510d47e2-6f89-a3d9-e040-e00a18064a99" TargetMode="External"/><Relationship Id="rId5" Type="http://schemas.openxmlformats.org/officeDocument/2006/relationships/hyperlink" Target="https://curriculum.nsw.edu.au/" TargetMode="External"/><Relationship Id="rId4" Type="http://schemas.openxmlformats.org/officeDocument/2006/relationships/hyperlink" Target="https://educationstandards.nsw.edu.au/wps/portal/nesa/hom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creativecommons.org/licenses/by/2.0/" TargetMode="External"/><Relationship Id="rId5" Type="http://schemas.openxmlformats.org/officeDocument/2006/relationships/hyperlink" Target="https://www.flickr.com/photos/colleenmorgan/" TargetMode="External"/><Relationship Id="rId4" Type="http://schemas.openxmlformats.org/officeDocument/2006/relationships/hyperlink" Target="https://flic.kr/p/57FALs"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commons.wikimedia.org/wiki/File:Milwaukee_Public_Museum_November_2022_163_%28Crossroads_of_Civilization--Temple_of_Ramesses_III_at_Medinet_Habu%29.jpg" TargetMode="External"/><Relationship Id="rId13" Type="http://schemas.openxmlformats.org/officeDocument/2006/relationships/hyperlink" Target="https://www.metmuseum.org/" TargetMode="External"/><Relationship Id="rId18" Type="http://schemas.openxmlformats.org/officeDocument/2006/relationships/hyperlink" Target="https://commons.wikimedia.org/wiki/File:Ancient_Greek_inscription,_Delphi,_060055.jpg" TargetMode="External"/><Relationship Id="rId3" Type="http://schemas.openxmlformats.org/officeDocument/2006/relationships/image" Target="../media/image6.jpg"/><Relationship Id="rId21" Type="http://schemas.openxmlformats.org/officeDocument/2006/relationships/hyperlink" Target="https://flic.kr/p/qdg5wU" TargetMode="External"/><Relationship Id="rId7" Type="http://schemas.openxmlformats.org/officeDocument/2006/relationships/image" Target="../media/image7.jpg"/><Relationship Id="rId12" Type="http://schemas.openxmlformats.org/officeDocument/2006/relationships/hyperlink" Target="https://www.metmuseum.org/art/collection/search/551786" TargetMode="External"/><Relationship Id="rId17" Type="http://schemas.openxmlformats.org/officeDocument/2006/relationships/image" Target="../media/image10.jpg"/><Relationship Id="rId2" Type="http://schemas.openxmlformats.org/officeDocument/2006/relationships/notesSlide" Target="../notesSlides/notesSlide5.xml"/><Relationship Id="rId16" Type="http://schemas.openxmlformats.org/officeDocument/2006/relationships/hyperlink" Target="http://creativecommons.org/licenses/by-nc-sa/4.0/" TargetMode="External"/><Relationship Id="rId20" Type="http://schemas.openxmlformats.org/officeDocument/2006/relationships/image" Target="../media/image11.jpg"/><Relationship Id="rId1" Type="http://schemas.openxmlformats.org/officeDocument/2006/relationships/slideLayout" Target="../slideLayouts/slideLayout5.xml"/><Relationship Id="rId6" Type="http://schemas.openxmlformats.org/officeDocument/2006/relationships/hyperlink" Target="https://creativecommons.org/licenses/by/2.0/" TargetMode="External"/><Relationship Id="rId11" Type="http://schemas.openxmlformats.org/officeDocument/2006/relationships/image" Target="../media/image8.jpg"/><Relationship Id="rId5" Type="http://schemas.openxmlformats.org/officeDocument/2006/relationships/hyperlink" Target="https://www.flickr.com/photos/blondinrikard/" TargetMode="External"/><Relationship Id="rId15" Type="http://schemas.openxmlformats.org/officeDocument/2006/relationships/hyperlink" Target="https://www.britishmuseum.org/collection/object/A_1977-0404-1?selectedImageId=167747001" TargetMode="External"/><Relationship Id="rId23" Type="http://schemas.openxmlformats.org/officeDocument/2006/relationships/hyperlink" Target="https://creativecommons.org/licenses/by-sa/2.0/" TargetMode="External"/><Relationship Id="rId10" Type="http://schemas.openxmlformats.org/officeDocument/2006/relationships/hyperlink" Target="https://creativecommons.org/licenses/by-sa/4.0/deed.en" TargetMode="External"/><Relationship Id="rId19" Type="http://schemas.openxmlformats.org/officeDocument/2006/relationships/hyperlink" Target="https://commons.wikimedia.org/wiki/User:Zde" TargetMode="External"/><Relationship Id="rId4" Type="http://schemas.openxmlformats.org/officeDocument/2006/relationships/hyperlink" Target="https://flic.kr/p/ujfgVh" TargetMode="External"/><Relationship Id="rId9" Type="http://schemas.openxmlformats.org/officeDocument/2006/relationships/hyperlink" Target="https://commons.wikimedia.org/wiki/User:Michael_Barera" TargetMode="External"/><Relationship Id="rId14" Type="http://schemas.openxmlformats.org/officeDocument/2006/relationships/image" Target="../media/image9.jpeg"/><Relationship Id="rId22" Type="http://schemas.openxmlformats.org/officeDocument/2006/relationships/hyperlink" Target="https://www.flickr.com/photos/35906417@N07/"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digitalcollections.nypl.org/items/510d47e2-6f89-a3d9-e040-e00a18064a99" TargetMode="External"/><Relationship Id="rId13" Type="http://schemas.openxmlformats.org/officeDocument/2006/relationships/image" Target="../media/image16.jpg"/><Relationship Id="rId1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4.jpg"/><Relationship Id="rId12" Type="http://schemas.openxmlformats.org/officeDocument/2006/relationships/hyperlink" Target="http://creativecommons.org/licenses/by-nc-sa/4.0/" TargetMode="External"/><Relationship Id="rId17" Type="http://schemas.openxmlformats.org/officeDocument/2006/relationships/image" Target="../media/image18.jpg"/><Relationship Id="rId2" Type="http://schemas.openxmlformats.org/officeDocument/2006/relationships/notesSlide" Target="../notesSlides/notesSlide6.xml"/><Relationship Id="rId16" Type="http://schemas.openxmlformats.org/officeDocument/2006/relationships/hyperlink" Target="https://www.metmuseum.org/art/collection/search/78693" TargetMode="External"/><Relationship Id="rId1" Type="http://schemas.openxmlformats.org/officeDocument/2006/relationships/slideLayout" Target="../slideLayouts/slideLayout9.xml"/><Relationship Id="rId6" Type="http://schemas.openxmlformats.org/officeDocument/2006/relationships/hyperlink" Target="https://www.metmuseum.org/" TargetMode="External"/><Relationship Id="rId11" Type="http://schemas.openxmlformats.org/officeDocument/2006/relationships/hyperlink" Target="https://www.britishmuseum.org/collection/object/E_Am-7184?selectedImageId=321893001" TargetMode="External"/><Relationship Id="rId5" Type="http://schemas.openxmlformats.org/officeDocument/2006/relationships/hyperlink" Target="https://www.metmuseum.org/art/collection/search/49436" TargetMode="External"/><Relationship Id="rId15" Type="http://schemas.openxmlformats.org/officeDocument/2006/relationships/image" Target="../media/image17.png"/><Relationship Id="rId10" Type="http://schemas.openxmlformats.org/officeDocument/2006/relationships/image" Target="../media/image15.jpg"/><Relationship Id="rId4" Type="http://schemas.openxmlformats.org/officeDocument/2006/relationships/image" Target="../media/image13.jpeg"/><Relationship Id="rId9" Type="http://schemas.openxmlformats.org/officeDocument/2006/relationships/hyperlink" Target="http://digitalcollections.nypl.org/" TargetMode="External"/><Relationship Id="rId14" Type="http://schemas.openxmlformats.org/officeDocument/2006/relationships/hyperlink" Target="https://www.britishmuseum.org/collection/object/Y_EA58917"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creativecommons.org/licenses/by-sa/3.0/deed.en" TargetMode="External"/><Relationship Id="rId5" Type="http://schemas.openxmlformats.org/officeDocument/2006/relationships/hyperlink" Target="https://commons.wikimedia.org/wiki/User:Nevit" TargetMode="External"/><Relationship Id="rId4" Type="http://schemas.openxmlformats.org/officeDocument/2006/relationships/hyperlink" Target="https://commons.wikimedia.org/wiki/File:Seated_Woman_of_%C3%87atalh%C3%B6y%C3%BCk_on_black_background.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creativecommons.org/licenses/by-sa/3.0/deed.en" TargetMode="External"/><Relationship Id="rId5" Type="http://schemas.openxmlformats.org/officeDocument/2006/relationships/hyperlink" Target="https://commons.wikimedia.org/wiki/User:Nevit" TargetMode="External"/><Relationship Id="rId4" Type="http://schemas.openxmlformats.org/officeDocument/2006/relationships/hyperlink" Target="https://commons.wikimedia.org/wiki/File:Seated_Woman_of_%C3%87atalh%C3%B6y%C3%BCk_on_black_background.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a:t>
            </a:r>
            <a:r>
              <a:rPr lang="en-AU" sz="1800" dirty="0">
                <a:latin typeface="+mn-lt"/>
                <a:ea typeface="+mn-lt"/>
                <a:cs typeface="+mn-lt"/>
                <a:hlinkClick r:id="rId3"/>
              </a:rPr>
              <a:t>Ancient History (Year 11) – sample program of learning – The investigation of ancient sites and sources</a:t>
            </a:r>
            <a:r>
              <a:rPr lang="en-AU" sz="1800" dirty="0">
                <a:latin typeface="+mn-lt"/>
                <a:ea typeface="+mn-lt"/>
                <a:cs typeface="+mn-lt"/>
              </a:rPr>
              <a:t>.</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dirty="0">
                <a:solidFill>
                  <a:srgbClr val="22272B"/>
                </a:solidFill>
                <a:latin typeface="+mn-lt"/>
              </a:rPr>
              <a:t>Upload the file into Google Drive and open it.</a:t>
            </a:r>
          </a:p>
          <a:p>
            <a:pPr marL="913765" lvl="1" indent="-457200">
              <a:lnSpc>
                <a:spcPct val="150000"/>
              </a:lnSpc>
              <a:buFont typeface="+mj-lt"/>
              <a:buAutoNum type="arabicPeriod"/>
            </a:pPr>
            <a:r>
              <a:rPr lang="en-AU" dirty="0">
                <a:solidFill>
                  <a:srgbClr val="22272B"/>
                </a:solidFill>
                <a:latin typeface="+mn-lt"/>
              </a:rPr>
              <a:t>Go to File &gt; Save as Google Slides.</a:t>
            </a:r>
          </a:p>
          <a:p>
            <a:pPr marL="456565" lvl="1">
              <a:lnSpc>
                <a:spcPct val="150000"/>
              </a:lnSpc>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1A6F2-7B66-E94F-ABA9-26CD96B5E2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1D8ECC9-063F-EA7B-BE58-0B184B37A09F}"/>
              </a:ext>
            </a:extLst>
          </p:cNvPr>
          <p:cNvSpPr>
            <a:spLocks noGrp="1"/>
          </p:cNvSpPr>
          <p:nvPr>
            <p:ph type="title"/>
          </p:nvPr>
        </p:nvSpPr>
        <p:spPr/>
        <p:txBody>
          <a:bodyPr/>
          <a:lstStyle/>
          <a:p>
            <a:r>
              <a:rPr lang="en-AU" dirty="0">
                <a:latin typeface="+mj-lt"/>
              </a:rPr>
              <a:t>Questioning archaeological sources</a:t>
            </a:r>
          </a:p>
        </p:txBody>
      </p:sp>
      <p:sp>
        <p:nvSpPr>
          <p:cNvPr id="13" name="Text Placeholder 12">
            <a:extLst>
              <a:ext uri="{FF2B5EF4-FFF2-40B4-BE49-F238E27FC236}">
                <a16:creationId xmlns:a16="http://schemas.microsoft.com/office/drawing/2014/main" id="{6B03A20C-FE31-69C8-0F01-D35C041F8D46}"/>
              </a:ext>
            </a:extLst>
          </p:cNvPr>
          <p:cNvSpPr>
            <a:spLocks noGrp="1"/>
          </p:cNvSpPr>
          <p:nvPr>
            <p:ph type="body" sz="quarter" idx="18"/>
          </p:nvPr>
        </p:nvSpPr>
        <p:spPr>
          <a:xfrm>
            <a:off x="360000" y="982520"/>
            <a:ext cx="11483998" cy="356423"/>
          </a:xfrm>
        </p:spPr>
        <p:txBody>
          <a:bodyPr/>
          <a:lstStyle/>
          <a:p>
            <a:r>
              <a:rPr lang="en-AU" dirty="0">
                <a:latin typeface="+mj-lt"/>
              </a:rPr>
              <a:t>Start </a:t>
            </a:r>
            <a:r>
              <a:rPr lang="en-AU" b="1" dirty="0">
                <a:latin typeface="+mj-lt"/>
              </a:rPr>
              <a:t>interpreting</a:t>
            </a:r>
            <a:r>
              <a:rPr lang="en-AU" dirty="0">
                <a:latin typeface="+mj-lt"/>
              </a:rPr>
              <a:t> based on the facts</a:t>
            </a:r>
          </a:p>
        </p:txBody>
      </p:sp>
      <p:sp>
        <p:nvSpPr>
          <p:cNvPr id="3" name="Slide Number Placeholder 2">
            <a:extLst>
              <a:ext uri="{FF2B5EF4-FFF2-40B4-BE49-F238E27FC236}">
                <a16:creationId xmlns:a16="http://schemas.microsoft.com/office/drawing/2014/main" id="{7B245FB9-283D-24D0-AFC7-D92071E8B76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a:t>
            </a:fld>
            <a:endParaRPr lang="en-AU"/>
          </a:p>
        </p:txBody>
      </p:sp>
      <p:pic>
        <p:nvPicPr>
          <p:cNvPr id="2" name="Picture 2" descr="‘Mother-goddess’ figurine found at Çatalhöyük, dated to 7000–6000 BCE.&#10;The Ancient clay sculpture is of a seated, robust female figure with geometric details and animal heads, on a black background.">
            <a:extLst>
              <a:ext uri="{FF2B5EF4-FFF2-40B4-BE49-F238E27FC236}">
                <a16:creationId xmlns:a16="http://schemas.microsoft.com/office/drawing/2014/main" id="{7EF1B422-DA1F-A118-1643-65D046492E86}"/>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1578324"/>
            <a:ext cx="3417714" cy="45569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Seated Woman of Çatalhöyük on black background by Nevit Dilmen is licensed under CC BY-SA 3.0.&#10;">
            <a:extLst>
              <a:ext uri="{FF2B5EF4-FFF2-40B4-BE49-F238E27FC236}">
                <a16:creationId xmlns:a16="http://schemas.microsoft.com/office/drawing/2014/main" id="{6A2D58D7-BD80-8B1E-B0C1-E592013F9AB4}"/>
              </a:ext>
            </a:extLst>
          </p:cNvPr>
          <p:cNvSpPr txBox="1"/>
          <p:nvPr/>
        </p:nvSpPr>
        <p:spPr>
          <a:xfrm>
            <a:off x="417889" y="6195551"/>
            <a:ext cx="3481671" cy="302449"/>
          </a:xfrm>
          <a:prstGeom prst="rect">
            <a:avLst/>
          </a:prstGeom>
          <a:noFill/>
        </p:spPr>
        <p:txBody>
          <a:bodyPr wrap="square" lIns="0" tIns="0" rIns="0" bIns="0" rtlCol="0">
            <a:noAutofit/>
          </a:bodyPr>
          <a:lstStyle/>
          <a:p>
            <a:r>
              <a:rPr lang="en-AU" sz="1000" dirty="0">
                <a:solidFill>
                  <a:srgbClr val="002664"/>
                </a:solidFill>
                <a:latin typeface="Arial" panose="020B0604020202020204" pitchFamily="34" charset="0"/>
                <a:cs typeface="Arial" panose="020B0604020202020204" pitchFamily="34" charset="0"/>
                <a:hlinkClick r:id="rId4"/>
              </a:rPr>
              <a:t>Seated Woman of Çatalhöyük on black background</a:t>
            </a:r>
            <a:r>
              <a:rPr lang="en-AU" sz="1000" dirty="0">
                <a:solidFill>
                  <a:srgbClr val="002664"/>
                </a:solidFill>
                <a:latin typeface="Arial" panose="020B0604020202020204" pitchFamily="34" charset="0"/>
                <a:cs typeface="Arial" panose="020B0604020202020204" pitchFamily="34" charset="0"/>
              </a:rPr>
              <a:t> by </a:t>
            </a:r>
            <a:r>
              <a:rPr lang="en-AU" sz="1000" dirty="0">
                <a:solidFill>
                  <a:srgbClr val="002664"/>
                </a:solidFill>
                <a:latin typeface="Arial" panose="020B0604020202020204" pitchFamily="34" charset="0"/>
                <a:cs typeface="Arial" panose="020B0604020202020204" pitchFamily="34" charset="0"/>
                <a:hlinkClick r:id="rId5"/>
              </a:rPr>
              <a:t>Nevit Dilmen</a:t>
            </a:r>
            <a:r>
              <a:rPr lang="en-AU" sz="1000" dirty="0">
                <a:solidFill>
                  <a:srgbClr val="002664"/>
                </a:solidFill>
                <a:latin typeface="Arial" panose="020B0604020202020204" pitchFamily="34" charset="0"/>
                <a:cs typeface="Arial" panose="020B0604020202020204" pitchFamily="34" charset="0"/>
              </a:rPr>
              <a:t> is licensed under </a:t>
            </a:r>
            <a:r>
              <a:rPr lang="en-AU" sz="1000" dirty="0">
                <a:solidFill>
                  <a:srgbClr val="002664"/>
                </a:solidFill>
                <a:latin typeface="Arial" panose="020B0604020202020204" pitchFamily="34" charset="0"/>
                <a:cs typeface="Arial" panose="020B0604020202020204" pitchFamily="34" charset="0"/>
                <a:hlinkClick r:id="rId6"/>
              </a:rPr>
              <a:t>CC BY-SA 3.0</a:t>
            </a:r>
            <a:r>
              <a:rPr lang="en-AU" sz="1000" dirty="0">
                <a:solidFill>
                  <a:srgbClr val="002664"/>
                </a:solidFill>
                <a:latin typeface="Arial" panose="020B0604020202020204" pitchFamily="34" charset="0"/>
                <a:cs typeface="Arial" panose="020B0604020202020204" pitchFamily="34" charset="0"/>
              </a:rPr>
              <a:t>.</a:t>
            </a:r>
          </a:p>
        </p:txBody>
      </p:sp>
      <p:sp>
        <p:nvSpPr>
          <p:cNvPr id="8" name="What is it">
            <a:extLst>
              <a:ext uri="{FF2B5EF4-FFF2-40B4-BE49-F238E27FC236}">
                <a16:creationId xmlns:a16="http://schemas.microsoft.com/office/drawing/2014/main" id="{F7D1C957-6709-8B22-3BB0-551D99746D65}"/>
              </a:ext>
            </a:extLst>
          </p:cNvPr>
          <p:cNvSpPr txBox="1"/>
          <p:nvPr/>
        </p:nvSpPr>
        <p:spPr>
          <a:xfrm>
            <a:off x="4172586" y="1967606"/>
            <a:ext cx="7451143" cy="532788"/>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What do we see in the source? </a:t>
            </a:r>
          </a:p>
        </p:txBody>
      </p:sp>
      <p:sp>
        <p:nvSpPr>
          <p:cNvPr id="12" name="TextBox 11">
            <a:extLst>
              <a:ext uri="{FF2B5EF4-FFF2-40B4-BE49-F238E27FC236}">
                <a16:creationId xmlns:a16="http://schemas.microsoft.com/office/drawing/2014/main" id="{BCCD49C9-8A62-D898-3CAA-DBF48B5E63D1}"/>
              </a:ext>
            </a:extLst>
          </p:cNvPr>
          <p:cNvSpPr txBox="1"/>
          <p:nvPr/>
        </p:nvSpPr>
        <p:spPr>
          <a:xfrm>
            <a:off x="4172586" y="2624863"/>
            <a:ext cx="7659413" cy="1681566"/>
          </a:xfrm>
          <a:prstGeom prst="rect">
            <a:avLst/>
          </a:prstGeom>
          <a:noFill/>
        </p:spPr>
        <p:txBody>
          <a:bodyPr wrap="square" lIns="0" tIns="0" rIns="0" bIns="0" rtlCol="0">
            <a:noAutofit/>
          </a:bodyPr>
          <a:lstStyle/>
          <a:p>
            <a:pPr>
              <a:lnSpc>
                <a:spcPct val="150000"/>
              </a:lnSpc>
            </a:pPr>
            <a:r>
              <a:rPr lang="en-AU" sz="1600" dirty="0">
                <a:latin typeface="+mj-lt"/>
              </a:rPr>
              <a:t>A female figure with a voluptuous features including large breasts and hips. She is seated between two large felines, resting her hands on their backs. There is a round shape between her legs.</a:t>
            </a:r>
          </a:p>
        </p:txBody>
      </p:sp>
      <p:sp>
        <p:nvSpPr>
          <p:cNvPr id="17" name="made from">
            <a:extLst>
              <a:ext uri="{FF2B5EF4-FFF2-40B4-BE49-F238E27FC236}">
                <a16:creationId xmlns:a16="http://schemas.microsoft.com/office/drawing/2014/main" id="{66BE877D-1AA1-AF87-8145-4CC53B18C090}"/>
              </a:ext>
            </a:extLst>
          </p:cNvPr>
          <p:cNvSpPr txBox="1"/>
          <p:nvPr/>
        </p:nvSpPr>
        <p:spPr>
          <a:xfrm>
            <a:off x="4172586" y="4164504"/>
            <a:ext cx="7451143" cy="532788"/>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What could this mean? </a:t>
            </a:r>
          </a:p>
        </p:txBody>
      </p:sp>
      <p:sp>
        <p:nvSpPr>
          <p:cNvPr id="18" name="TextBox 17">
            <a:extLst>
              <a:ext uri="{FF2B5EF4-FFF2-40B4-BE49-F238E27FC236}">
                <a16:creationId xmlns:a16="http://schemas.microsoft.com/office/drawing/2014/main" id="{721D6B39-B4E4-621C-3115-3EE4301298E6}"/>
              </a:ext>
            </a:extLst>
          </p:cNvPr>
          <p:cNvSpPr txBox="1"/>
          <p:nvPr/>
        </p:nvSpPr>
        <p:spPr>
          <a:xfrm>
            <a:off x="4172587" y="4821761"/>
            <a:ext cx="7451142" cy="532788"/>
          </a:xfrm>
          <a:prstGeom prst="rect">
            <a:avLst/>
          </a:prstGeom>
          <a:noFill/>
        </p:spPr>
        <p:txBody>
          <a:bodyPr wrap="square" lIns="0" tIns="0" rIns="0" bIns="0" rtlCol="0">
            <a:noAutofit/>
          </a:bodyPr>
          <a:lstStyle>
            <a:defPPr>
              <a:defRPr lang="en-US"/>
            </a:defPPr>
            <a:lvl1pPr>
              <a:lnSpc>
                <a:spcPct val="150000"/>
              </a:lnSpc>
              <a:defRPr sz="1600">
                <a:solidFill>
                  <a:schemeClr val="accent1"/>
                </a:solidFill>
                <a:latin typeface="+mj-lt"/>
              </a:defRPr>
            </a:lvl1pPr>
          </a:lstStyle>
          <a:p>
            <a:r>
              <a:rPr lang="en-AU" dirty="0">
                <a:solidFill>
                  <a:schemeClr val="tx1"/>
                </a:solidFill>
              </a:rPr>
              <a:t>Voluptuous features may represent agricultural and/or human fertility. Felines may represent strength; a taming and control over nature. Round shape might be a baby’s head during birth or the skull of a reputable forefather. </a:t>
            </a:r>
          </a:p>
        </p:txBody>
      </p:sp>
    </p:spTree>
    <p:extLst>
      <p:ext uri="{BB962C8B-B14F-4D97-AF65-F5344CB8AC3E}">
        <p14:creationId xmlns:p14="http://schemas.microsoft.com/office/powerpoint/2010/main" val="164012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860EB-88FA-6B2F-F877-037B5D9F91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A97B5C-E91F-0731-05E5-C0146D0F8DDF}"/>
              </a:ext>
            </a:extLst>
          </p:cNvPr>
          <p:cNvSpPr>
            <a:spLocks noGrp="1"/>
          </p:cNvSpPr>
          <p:nvPr>
            <p:ph type="title"/>
          </p:nvPr>
        </p:nvSpPr>
        <p:spPr/>
        <p:txBody>
          <a:bodyPr/>
          <a:lstStyle/>
          <a:p>
            <a:r>
              <a:rPr lang="en-AU" dirty="0">
                <a:latin typeface="+mj-lt"/>
              </a:rPr>
              <a:t>Questioning archaeological sources</a:t>
            </a:r>
          </a:p>
        </p:txBody>
      </p:sp>
      <p:sp>
        <p:nvSpPr>
          <p:cNvPr id="13" name="Text Placeholder 12">
            <a:extLst>
              <a:ext uri="{FF2B5EF4-FFF2-40B4-BE49-F238E27FC236}">
                <a16:creationId xmlns:a16="http://schemas.microsoft.com/office/drawing/2014/main" id="{1C9446B0-87B9-8D68-A1A2-5F9132AAF80B}"/>
              </a:ext>
            </a:extLst>
          </p:cNvPr>
          <p:cNvSpPr>
            <a:spLocks noGrp="1"/>
          </p:cNvSpPr>
          <p:nvPr>
            <p:ph type="body" sz="quarter" idx="18"/>
          </p:nvPr>
        </p:nvSpPr>
        <p:spPr>
          <a:xfrm>
            <a:off x="360000" y="982520"/>
            <a:ext cx="11483998" cy="356423"/>
          </a:xfrm>
        </p:spPr>
        <p:txBody>
          <a:bodyPr/>
          <a:lstStyle/>
          <a:p>
            <a:r>
              <a:rPr lang="en-AU" dirty="0">
                <a:latin typeface="+mj-lt"/>
              </a:rPr>
              <a:t>Start </a:t>
            </a:r>
            <a:r>
              <a:rPr lang="en-AU" b="1" dirty="0">
                <a:latin typeface="+mj-lt"/>
              </a:rPr>
              <a:t>interpreting</a:t>
            </a:r>
            <a:r>
              <a:rPr lang="en-AU" dirty="0">
                <a:latin typeface="+mj-lt"/>
              </a:rPr>
              <a:t> based on the facts</a:t>
            </a:r>
          </a:p>
        </p:txBody>
      </p:sp>
      <p:sp>
        <p:nvSpPr>
          <p:cNvPr id="3" name="Slide Number Placeholder 2">
            <a:extLst>
              <a:ext uri="{FF2B5EF4-FFF2-40B4-BE49-F238E27FC236}">
                <a16:creationId xmlns:a16="http://schemas.microsoft.com/office/drawing/2014/main" id="{2D60A3DA-4AD5-F1DD-A983-1F32A6E57A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a:t>
            </a:fld>
            <a:endParaRPr lang="en-AU"/>
          </a:p>
        </p:txBody>
      </p:sp>
      <p:pic>
        <p:nvPicPr>
          <p:cNvPr id="8" name="Picture 2" descr="‘Mother-goddess’ figurine found at Çatalhöyük, dated to 7000–6000 BCE.&#10;The Ancient clay sculpture is of a seated, robust female figure with geometric details and animal heads, on a black background.">
            <a:extLst>
              <a:ext uri="{FF2B5EF4-FFF2-40B4-BE49-F238E27FC236}">
                <a16:creationId xmlns:a16="http://schemas.microsoft.com/office/drawing/2014/main" id="{E5D25339-5C0A-3D12-89B9-588A6F2EB7CC}"/>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1578324"/>
            <a:ext cx="3417714" cy="455695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Seated Woman of Çatalhöyük on black background by Nevit Dilmen is licensed under CC BY-SA 3.0.&#10;">
            <a:extLst>
              <a:ext uri="{FF2B5EF4-FFF2-40B4-BE49-F238E27FC236}">
                <a16:creationId xmlns:a16="http://schemas.microsoft.com/office/drawing/2014/main" id="{CC17E247-0F7C-A7D9-845B-B8101C7C60E6}"/>
              </a:ext>
            </a:extLst>
          </p:cNvPr>
          <p:cNvSpPr txBox="1"/>
          <p:nvPr/>
        </p:nvSpPr>
        <p:spPr>
          <a:xfrm>
            <a:off x="417889" y="6195551"/>
            <a:ext cx="3481671" cy="302449"/>
          </a:xfrm>
          <a:prstGeom prst="rect">
            <a:avLst/>
          </a:prstGeom>
          <a:noFill/>
        </p:spPr>
        <p:txBody>
          <a:bodyPr wrap="square" lIns="0" tIns="0" rIns="0" bIns="0" rtlCol="0">
            <a:noAutofit/>
          </a:bodyPr>
          <a:lstStyle/>
          <a:p>
            <a:r>
              <a:rPr lang="en-AU" sz="1000" dirty="0">
                <a:solidFill>
                  <a:srgbClr val="002664"/>
                </a:solidFill>
                <a:latin typeface="Arial" panose="020B0604020202020204" pitchFamily="34" charset="0"/>
                <a:cs typeface="Arial" panose="020B0604020202020204" pitchFamily="34" charset="0"/>
                <a:hlinkClick r:id="rId4"/>
              </a:rPr>
              <a:t>Seated Woman of Çatalhöyük on black background</a:t>
            </a:r>
            <a:r>
              <a:rPr lang="en-AU" sz="1000" dirty="0">
                <a:solidFill>
                  <a:srgbClr val="002664"/>
                </a:solidFill>
                <a:latin typeface="Arial" panose="020B0604020202020204" pitchFamily="34" charset="0"/>
                <a:cs typeface="Arial" panose="020B0604020202020204" pitchFamily="34" charset="0"/>
              </a:rPr>
              <a:t> by </a:t>
            </a:r>
            <a:r>
              <a:rPr lang="en-AU" sz="1000" dirty="0">
                <a:solidFill>
                  <a:srgbClr val="002664"/>
                </a:solidFill>
                <a:latin typeface="Arial" panose="020B0604020202020204" pitchFamily="34" charset="0"/>
                <a:cs typeface="Arial" panose="020B0604020202020204" pitchFamily="34" charset="0"/>
                <a:hlinkClick r:id="rId5"/>
              </a:rPr>
              <a:t>Nevit Dilmen</a:t>
            </a:r>
            <a:r>
              <a:rPr lang="en-AU" sz="1000" dirty="0">
                <a:solidFill>
                  <a:srgbClr val="002664"/>
                </a:solidFill>
                <a:latin typeface="Arial" panose="020B0604020202020204" pitchFamily="34" charset="0"/>
                <a:cs typeface="Arial" panose="020B0604020202020204" pitchFamily="34" charset="0"/>
              </a:rPr>
              <a:t> is licensed under </a:t>
            </a:r>
            <a:r>
              <a:rPr lang="en-AU" sz="1000" dirty="0">
                <a:solidFill>
                  <a:srgbClr val="002664"/>
                </a:solidFill>
                <a:latin typeface="Arial" panose="020B0604020202020204" pitchFamily="34" charset="0"/>
                <a:cs typeface="Arial" panose="020B0604020202020204" pitchFamily="34" charset="0"/>
                <a:hlinkClick r:id="rId6"/>
              </a:rPr>
              <a:t>CC BY-SA 3.0</a:t>
            </a:r>
            <a:r>
              <a:rPr lang="en-AU" sz="1000" dirty="0">
                <a:solidFill>
                  <a:srgbClr val="002664"/>
                </a:solidFill>
                <a:latin typeface="Arial" panose="020B0604020202020204" pitchFamily="34" charset="0"/>
                <a:cs typeface="Arial" panose="020B0604020202020204" pitchFamily="34" charset="0"/>
              </a:rPr>
              <a:t>.</a:t>
            </a:r>
          </a:p>
        </p:txBody>
      </p:sp>
      <p:sp>
        <p:nvSpPr>
          <p:cNvPr id="18" name="What is it">
            <a:extLst>
              <a:ext uri="{FF2B5EF4-FFF2-40B4-BE49-F238E27FC236}">
                <a16:creationId xmlns:a16="http://schemas.microsoft.com/office/drawing/2014/main" id="{EB597192-C955-6B20-FFA0-AC8129EA36A1}"/>
              </a:ext>
            </a:extLst>
          </p:cNvPr>
          <p:cNvSpPr txBox="1"/>
          <p:nvPr/>
        </p:nvSpPr>
        <p:spPr>
          <a:xfrm>
            <a:off x="4172586" y="1631705"/>
            <a:ext cx="7451143" cy="532788"/>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What was its function? </a:t>
            </a:r>
          </a:p>
        </p:txBody>
      </p:sp>
      <p:sp>
        <p:nvSpPr>
          <p:cNvPr id="19" name="TextBox 18">
            <a:extLst>
              <a:ext uri="{FF2B5EF4-FFF2-40B4-BE49-F238E27FC236}">
                <a16:creationId xmlns:a16="http://schemas.microsoft.com/office/drawing/2014/main" id="{1BA9FA7D-DB79-5301-124B-6CCFADA14846}"/>
              </a:ext>
            </a:extLst>
          </p:cNvPr>
          <p:cNvSpPr txBox="1"/>
          <p:nvPr/>
        </p:nvSpPr>
        <p:spPr>
          <a:xfrm>
            <a:off x="4172586" y="2237561"/>
            <a:ext cx="7659413" cy="468641"/>
          </a:xfrm>
          <a:prstGeom prst="rect">
            <a:avLst/>
          </a:prstGeom>
          <a:noFill/>
        </p:spPr>
        <p:txBody>
          <a:bodyPr wrap="square" lIns="0" tIns="0" rIns="0" bIns="0" rtlCol="0">
            <a:noAutofit/>
          </a:bodyPr>
          <a:lstStyle/>
          <a:p>
            <a:pPr>
              <a:lnSpc>
                <a:spcPct val="150000"/>
              </a:lnSpc>
            </a:pPr>
            <a:r>
              <a:rPr lang="en-AU" sz="1600" kern="100" dirty="0">
                <a:latin typeface="Arial" panose="020B0604020202020204" pitchFamily="34" charset="0"/>
                <a:ea typeface="Calibri" panose="020F0502020204030204" pitchFamily="34" charset="0"/>
                <a:cs typeface="Arial" panose="020B0604020202020204" pitchFamily="34" charset="0"/>
              </a:rPr>
              <a:t>It may have been a decorative piece or a religious object. </a:t>
            </a:r>
          </a:p>
        </p:txBody>
      </p:sp>
      <p:sp>
        <p:nvSpPr>
          <p:cNvPr id="22" name="made from">
            <a:extLst>
              <a:ext uri="{FF2B5EF4-FFF2-40B4-BE49-F238E27FC236}">
                <a16:creationId xmlns:a16="http://schemas.microsoft.com/office/drawing/2014/main" id="{738A8C68-3B92-2B7E-E911-CE3127C2A66B}"/>
              </a:ext>
            </a:extLst>
          </p:cNvPr>
          <p:cNvSpPr txBox="1"/>
          <p:nvPr/>
        </p:nvSpPr>
        <p:spPr>
          <a:xfrm>
            <a:off x="4172586" y="2779271"/>
            <a:ext cx="7451143" cy="532788"/>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What is its significance? </a:t>
            </a:r>
          </a:p>
        </p:txBody>
      </p:sp>
      <p:sp>
        <p:nvSpPr>
          <p:cNvPr id="23" name="TextBox 22">
            <a:extLst>
              <a:ext uri="{FF2B5EF4-FFF2-40B4-BE49-F238E27FC236}">
                <a16:creationId xmlns:a16="http://schemas.microsoft.com/office/drawing/2014/main" id="{C2A9F62D-6E47-D4EB-E4B1-B46AFB80A511}"/>
              </a:ext>
            </a:extLst>
          </p:cNvPr>
          <p:cNvSpPr txBox="1"/>
          <p:nvPr/>
        </p:nvSpPr>
        <p:spPr>
          <a:xfrm>
            <a:off x="4172587" y="3394683"/>
            <a:ext cx="7451142" cy="532788"/>
          </a:xfrm>
          <a:prstGeom prst="rect">
            <a:avLst/>
          </a:prstGeom>
          <a:noFill/>
        </p:spPr>
        <p:txBody>
          <a:bodyPr wrap="square" lIns="0" tIns="0" rIns="0" bIns="0" rtlCol="0">
            <a:noAutofit/>
          </a:bodyPr>
          <a:lstStyle>
            <a:defPPr>
              <a:defRPr lang="en-US"/>
            </a:defPPr>
            <a:lvl1pPr>
              <a:lnSpc>
                <a:spcPct val="150000"/>
              </a:lnSpc>
              <a:defRPr sz="1600" kern="100">
                <a:latin typeface="Arial" panose="020B0604020202020204" pitchFamily="34" charset="0"/>
                <a:ea typeface="Calibri" panose="020F0502020204030204" pitchFamily="34" charset="0"/>
                <a:cs typeface="Arial" panose="020B0604020202020204" pitchFamily="34" charset="0"/>
              </a:defRPr>
            </a:lvl1pPr>
          </a:lstStyle>
          <a:p>
            <a:r>
              <a:rPr lang="en-AU" dirty="0"/>
              <a:t>Many similar figures were found at the site. They may signify the importance of a possible female goddess.</a:t>
            </a:r>
          </a:p>
        </p:txBody>
      </p:sp>
      <p:sp>
        <p:nvSpPr>
          <p:cNvPr id="24" name="made from">
            <a:extLst>
              <a:ext uri="{FF2B5EF4-FFF2-40B4-BE49-F238E27FC236}">
                <a16:creationId xmlns:a16="http://schemas.microsoft.com/office/drawing/2014/main" id="{71D0D046-E911-380A-638D-80E6FAD0F77A}"/>
              </a:ext>
            </a:extLst>
          </p:cNvPr>
          <p:cNvSpPr txBox="1"/>
          <p:nvPr/>
        </p:nvSpPr>
        <p:spPr>
          <a:xfrm>
            <a:off x="4172586" y="4319007"/>
            <a:ext cx="7451143" cy="532788"/>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Why do we think this? </a:t>
            </a:r>
          </a:p>
        </p:txBody>
      </p:sp>
      <p:sp>
        <p:nvSpPr>
          <p:cNvPr id="25" name="TextBox 24">
            <a:extLst>
              <a:ext uri="{FF2B5EF4-FFF2-40B4-BE49-F238E27FC236}">
                <a16:creationId xmlns:a16="http://schemas.microsoft.com/office/drawing/2014/main" id="{B84E0157-72A7-4512-4B68-AC662EAC23F3}"/>
              </a:ext>
            </a:extLst>
          </p:cNvPr>
          <p:cNvSpPr txBox="1"/>
          <p:nvPr/>
        </p:nvSpPr>
        <p:spPr>
          <a:xfrm>
            <a:off x="4172587" y="4934419"/>
            <a:ext cx="7350403" cy="532788"/>
          </a:xfrm>
          <a:prstGeom prst="rect">
            <a:avLst/>
          </a:prstGeom>
          <a:noFill/>
        </p:spPr>
        <p:txBody>
          <a:bodyPr wrap="square" lIns="0" tIns="0" rIns="0" bIns="0" rtlCol="0">
            <a:noAutofit/>
          </a:bodyPr>
          <a:lstStyle>
            <a:defPPr>
              <a:defRPr lang="en-US"/>
            </a:defPPr>
            <a:lvl1pPr>
              <a:lnSpc>
                <a:spcPct val="150000"/>
              </a:lnSpc>
              <a:defRPr sz="1600" kern="100">
                <a:latin typeface="Arial" panose="020B0604020202020204" pitchFamily="34" charset="0"/>
                <a:ea typeface="Calibri" panose="020F0502020204030204" pitchFamily="34" charset="0"/>
                <a:cs typeface="Arial" panose="020B0604020202020204" pitchFamily="34" charset="0"/>
              </a:defRPr>
            </a:lvl1pPr>
          </a:lstStyle>
          <a:p>
            <a:r>
              <a:rPr lang="en-AU" dirty="0"/>
              <a:t>Similar figurines have been found in other sites from around the time, interpreted as religious objects used to represent a ‘mother-goddess’, the earliest known deity worshipped by humans. Felines are used to represent strength in many ancient works. </a:t>
            </a:r>
          </a:p>
        </p:txBody>
      </p:sp>
    </p:spTree>
    <p:extLst>
      <p:ext uri="{BB962C8B-B14F-4D97-AF65-F5344CB8AC3E}">
        <p14:creationId xmlns:p14="http://schemas.microsoft.com/office/powerpoint/2010/main" val="178736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2FD82-1626-FB12-AC1E-212762329B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066A0F-25B1-144C-61A2-63A5287E0A92}"/>
              </a:ext>
            </a:extLst>
          </p:cNvPr>
          <p:cNvSpPr>
            <a:spLocks noGrp="1"/>
          </p:cNvSpPr>
          <p:nvPr>
            <p:ph type="title"/>
          </p:nvPr>
        </p:nvSpPr>
        <p:spPr>
          <a:xfrm>
            <a:off x="360000" y="360000"/>
            <a:ext cx="11484000" cy="545601"/>
          </a:xfrm>
        </p:spPr>
        <p:txBody>
          <a:bodyPr anchor="t">
            <a:normAutofit/>
          </a:bodyPr>
          <a:lstStyle/>
          <a:p>
            <a:r>
              <a:rPr lang="en-AU" dirty="0"/>
              <a:t>How do we get the facts?</a:t>
            </a:r>
          </a:p>
        </p:txBody>
      </p:sp>
      <p:grpSp>
        <p:nvGrpSpPr>
          <p:cNvPr id="22" name="Group 21">
            <a:extLst>
              <a:ext uri="{FF2B5EF4-FFF2-40B4-BE49-F238E27FC236}">
                <a16:creationId xmlns:a16="http://schemas.microsoft.com/office/drawing/2014/main" id="{1BB06182-5902-4339-0C6A-4A1CC05D558F}"/>
              </a:ext>
            </a:extLst>
          </p:cNvPr>
          <p:cNvGrpSpPr/>
          <p:nvPr/>
        </p:nvGrpSpPr>
        <p:grpSpPr>
          <a:xfrm>
            <a:off x="360363" y="1562471"/>
            <a:ext cx="6364528" cy="1012741"/>
            <a:chOff x="2913736" y="2922629"/>
            <a:chExt cx="6364528" cy="1012741"/>
          </a:xfrm>
        </p:grpSpPr>
        <p:sp>
          <p:nvSpPr>
            <p:cNvPr id="16" name="Rectangle: Rounded Corners 15">
              <a:extLst>
                <a:ext uri="{FF2B5EF4-FFF2-40B4-BE49-F238E27FC236}">
                  <a16:creationId xmlns:a16="http://schemas.microsoft.com/office/drawing/2014/main" id="{9C662056-DDEC-C71A-0093-0E6612C009C8}"/>
                </a:ext>
                <a:ext uri="{C183D7F6-B498-43B3-948B-1728B52AA6E4}">
                  <adec:decorative xmlns:adec="http://schemas.microsoft.com/office/drawing/2017/decorative" val="1"/>
                </a:ext>
              </a:extLst>
            </p:cNvPr>
            <p:cNvSpPr/>
            <p:nvPr/>
          </p:nvSpPr>
          <p:spPr>
            <a:xfrm>
              <a:off x="2913736" y="2922629"/>
              <a:ext cx="6364528" cy="1012741"/>
            </a:xfrm>
            <a:prstGeom prst="roundRect">
              <a:avLst>
                <a:gd name="adj" fmla="val 0"/>
              </a:avLst>
            </a:prstGeom>
            <a:solidFill>
              <a:schemeClr val="accent4"/>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AU" sz="1800"/>
            </a:p>
          </p:txBody>
        </p:sp>
        <p:sp>
          <p:nvSpPr>
            <p:cNvPr id="17" name="Rectangle 16">
              <a:extLst>
                <a:ext uri="{FF2B5EF4-FFF2-40B4-BE49-F238E27FC236}">
                  <a16:creationId xmlns:a16="http://schemas.microsoft.com/office/drawing/2014/main" id="{54A51B87-A0E9-1EDE-6309-8AAF413368A3}"/>
                </a:ext>
                <a:ext uri="{C183D7F6-B498-43B3-948B-1728B52AA6E4}">
                  <adec:decorative xmlns:adec="http://schemas.microsoft.com/office/drawing/2017/decorative" val="1"/>
                </a:ext>
              </a:extLst>
            </p:cNvPr>
            <p:cNvSpPr/>
            <p:nvPr/>
          </p:nvSpPr>
          <p:spPr>
            <a:xfrm>
              <a:off x="3220090" y="3161668"/>
              <a:ext cx="557007" cy="55700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sz="1800"/>
            </a:p>
          </p:txBody>
        </p:sp>
        <p:grpSp>
          <p:nvGrpSpPr>
            <p:cNvPr id="19" name="Group 18">
              <a:extLst>
                <a:ext uri="{FF2B5EF4-FFF2-40B4-BE49-F238E27FC236}">
                  <a16:creationId xmlns:a16="http://schemas.microsoft.com/office/drawing/2014/main" id="{949BE7FF-31D5-3517-9A77-AD427747A078}"/>
                </a:ext>
              </a:extLst>
            </p:cNvPr>
            <p:cNvGrpSpPr/>
            <p:nvPr/>
          </p:nvGrpSpPr>
          <p:grpSpPr>
            <a:xfrm>
              <a:off x="4083452" y="2922629"/>
              <a:ext cx="5194811" cy="1012741"/>
              <a:chOff x="1169716" y="1998"/>
              <a:chExt cx="5194811" cy="1012741"/>
            </a:xfrm>
          </p:grpSpPr>
          <p:sp>
            <p:nvSpPr>
              <p:cNvPr id="20" name="Rectangle 19">
                <a:extLst>
                  <a:ext uri="{FF2B5EF4-FFF2-40B4-BE49-F238E27FC236}">
                    <a16:creationId xmlns:a16="http://schemas.microsoft.com/office/drawing/2014/main" id="{6D7E380F-8C19-4B12-30A5-053FB5CE93A0}"/>
                  </a:ext>
                </a:extLst>
              </p:cNvPr>
              <p:cNvSpPr/>
              <p:nvPr/>
            </p:nvSpPr>
            <p:spPr>
              <a:xfrm>
                <a:off x="1169716" y="1998"/>
                <a:ext cx="5194811" cy="101274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sz="1800"/>
              </a:p>
            </p:txBody>
          </p:sp>
          <p:sp>
            <p:nvSpPr>
              <p:cNvPr id="21" name="TextBox 20">
                <a:extLst>
                  <a:ext uri="{FF2B5EF4-FFF2-40B4-BE49-F238E27FC236}">
                    <a16:creationId xmlns:a16="http://schemas.microsoft.com/office/drawing/2014/main" id="{D85F41EA-A638-B8D5-0E79-CDB3A8B08894}"/>
                  </a:ext>
                </a:extLst>
              </p:cNvPr>
              <p:cNvSpPr txBox="1"/>
              <p:nvPr/>
            </p:nvSpPr>
            <p:spPr>
              <a:xfrm>
                <a:off x="1169716" y="1998"/>
                <a:ext cx="5194811" cy="1012741"/>
              </a:xfrm>
              <a:prstGeom prst="rect">
                <a:avLst/>
              </a:prstGeom>
              <a:solidFill>
                <a:schemeClr val="accent4"/>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7182" tIns="107182" rIns="107182" bIns="107182" numCol="1" spcCol="1270" anchor="ctr" anchorCtr="0">
                <a:noAutofit/>
              </a:bodyPr>
              <a:lstStyle/>
              <a:p>
                <a:pPr marL="0" lvl="0" indent="0" algn="l" defTabSz="977900">
                  <a:lnSpc>
                    <a:spcPct val="100000"/>
                  </a:lnSpc>
                  <a:spcBef>
                    <a:spcPct val="0"/>
                  </a:spcBef>
                  <a:spcAft>
                    <a:spcPct val="35000"/>
                  </a:spcAft>
                  <a:buNone/>
                </a:pPr>
                <a:r>
                  <a:rPr lang="en-AU" sz="1800" b="0" kern="1200" dirty="0"/>
                  <a:t>Other artefacts from the site and/or time</a:t>
                </a:r>
                <a:endParaRPr lang="en-US" sz="1800" kern="1200" dirty="0"/>
              </a:p>
            </p:txBody>
          </p:sp>
        </p:grpSp>
      </p:grpSp>
      <p:grpSp>
        <p:nvGrpSpPr>
          <p:cNvPr id="37" name="Group 36">
            <a:extLst>
              <a:ext uri="{FF2B5EF4-FFF2-40B4-BE49-F238E27FC236}">
                <a16:creationId xmlns:a16="http://schemas.microsoft.com/office/drawing/2014/main" id="{80F11BC4-2BD0-BA91-6947-5ECA0AF04A79}"/>
              </a:ext>
            </a:extLst>
          </p:cNvPr>
          <p:cNvGrpSpPr/>
          <p:nvPr/>
        </p:nvGrpSpPr>
        <p:grpSpPr>
          <a:xfrm>
            <a:off x="359999" y="2644050"/>
            <a:ext cx="6364528" cy="1012741"/>
            <a:chOff x="359999" y="2845148"/>
            <a:chExt cx="6364528" cy="1012741"/>
          </a:xfrm>
        </p:grpSpPr>
        <p:sp>
          <p:nvSpPr>
            <p:cNvPr id="23" name="Rectangle: Rounded Corners 22">
              <a:extLst>
                <a:ext uri="{FF2B5EF4-FFF2-40B4-BE49-F238E27FC236}">
                  <a16:creationId xmlns:a16="http://schemas.microsoft.com/office/drawing/2014/main" id="{0F33B14B-6531-B23C-0561-33290A10A18E}"/>
                </a:ext>
                <a:ext uri="{C183D7F6-B498-43B3-948B-1728B52AA6E4}">
                  <adec:decorative xmlns:adec="http://schemas.microsoft.com/office/drawing/2017/decorative" val="1"/>
                </a:ext>
              </a:extLst>
            </p:cNvPr>
            <p:cNvSpPr/>
            <p:nvPr/>
          </p:nvSpPr>
          <p:spPr>
            <a:xfrm>
              <a:off x="359999" y="2845148"/>
              <a:ext cx="6364528" cy="1012741"/>
            </a:xfrm>
            <a:prstGeom prst="roundRect">
              <a:avLst>
                <a:gd name="adj" fmla="val 0"/>
              </a:avLst>
            </a:prstGeom>
            <a:solidFill>
              <a:schemeClr val="accent4"/>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AU" sz="1800" dirty="0"/>
            </a:p>
          </p:txBody>
        </p:sp>
        <p:sp>
          <p:nvSpPr>
            <p:cNvPr id="24" name="Rectangle 23">
              <a:extLst>
                <a:ext uri="{FF2B5EF4-FFF2-40B4-BE49-F238E27FC236}">
                  <a16:creationId xmlns:a16="http://schemas.microsoft.com/office/drawing/2014/main" id="{D457F3C3-F192-3D5D-62E6-123F2409343A}"/>
                </a:ext>
                <a:ext uri="{C183D7F6-B498-43B3-948B-1728B52AA6E4}">
                  <adec:decorative xmlns:adec="http://schemas.microsoft.com/office/drawing/2017/decorative" val="1"/>
                </a:ext>
              </a:extLst>
            </p:cNvPr>
            <p:cNvSpPr/>
            <p:nvPr/>
          </p:nvSpPr>
          <p:spPr>
            <a:xfrm>
              <a:off x="705645" y="3073015"/>
              <a:ext cx="557007" cy="55700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sz="1800"/>
            </a:p>
          </p:txBody>
        </p:sp>
        <p:grpSp>
          <p:nvGrpSpPr>
            <p:cNvPr id="25" name="Group 24">
              <a:extLst>
                <a:ext uri="{FF2B5EF4-FFF2-40B4-BE49-F238E27FC236}">
                  <a16:creationId xmlns:a16="http://schemas.microsoft.com/office/drawing/2014/main" id="{E55B3611-0735-21F6-BD09-C50E18067F00}"/>
                </a:ext>
              </a:extLst>
            </p:cNvPr>
            <p:cNvGrpSpPr/>
            <p:nvPr/>
          </p:nvGrpSpPr>
          <p:grpSpPr>
            <a:xfrm>
              <a:off x="1529715" y="2845148"/>
              <a:ext cx="5194811" cy="1012741"/>
              <a:chOff x="1169716" y="1267924"/>
              <a:chExt cx="5194811" cy="1012741"/>
            </a:xfrm>
          </p:grpSpPr>
          <p:sp>
            <p:nvSpPr>
              <p:cNvPr id="26" name="Rectangle 25">
                <a:extLst>
                  <a:ext uri="{FF2B5EF4-FFF2-40B4-BE49-F238E27FC236}">
                    <a16:creationId xmlns:a16="http://schemas.microsoft.com/office/drawing/2014/main" id="{6E49F20A-EA74-DDBE-5703-4A2B72EACDD9}"/>
                  </a:ext>
                </a:extLst>
              </p:cNvPr>
              <p:cNvSpPr/>
              <p:nvPr/>
            </p:nvSpPr>
            <p:spPr>
              <a:xfrm>
                <a:off x="1169716" y="1267924"/>
                <a:ext cx="5194811" cy="101274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sz="1800"/>
              </a:p>
            </p:txBody>
          </p:sp>
          <p:sp>
            <p:nvSpPr>
              <p:cNvPr id="27" name="TextBox 26">
                <a:extLst>
                  <a:ext uri="{FF2B5EF4-FFF2-40B4-BE49-F238E27FC236}">
                    <a16:creationId xmlns:a16="http://schemas.microsoft.com/office/drawing/2014/main" id="{CE168FD9-5EC3-7AFC-6032-D10AEB552FE1}"/>
                  </a:ext>
                </a:extLst>
              </p:cNvPr>
              <p:cNvSpPr txBox="1"/>
              <p:nvPr/>
            </p:nvSpPr>
            <p:spPr>
              <a:xfrm>
                <a:off x="1169716" y="1267924"/>
                <a:ext cx="5194811" cy="1012741"/>
              </a:xfrm>
              <a:prstGeom prst="rect">
                <a:avLst/>
              </a:prstGeom>
              <a:solidFill>
                <a:schemeClr val="accent4"/>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7182" tIns="107182" rIns="107182" bIns="107182" numCol="1" spcCol="1270" anchor="ctr" anchorCtr="0">
                <a:noAutofit/>
              </a:bodyPr>
              <a:lstStyle/>
              <a:p>
                <a:pPr marL="0" lvl="0" indent="0" algn="l" defTabSz="977900">
                  <a:lnSpc>
                    <a:spcPct val="100000"/>
                  </a:lnSpc>
                  <a:spcBef>
                    <a:spcPct val="0"/>
                  </a:spcBef>
                  <a:spcAft>
                    <a:spcPct val="35000"/>
                  </a:spcAft>
                  <a:buNone/>
                </a:pPr>
                <a:r>
                  <a:rPr lang="en-AU" sz="1800" b="0" kern="1200" dirty="0"/>
                  <a:t>Published works by archaeologists and historians</a:t>
                </a:r>
                <a:endParaRPr lang="en-US" sz="1800" kern="1200" dirty="0"/>
              </a:p>
            </p:txBody>
          </p:sp>
        </p:grpSp>
      </p:grpSp>
      <p:grpSp>
        <p:nvGrpSpPr>
          <p:cNvPr id="38" name="Group 37">
            <a:extLst>
              <a:ext uri="{FF2B5EF4-FFF2-40B4-BE49-F238E27FC236}">
                <a16:creationId xmlns:a16="http://schemas.microsoft.com/office/drawing/2014/main" id="{20ACCB02-9DAD-5D0B-28AE-C4C7A9719989}"/>
              </a:ext>
            </a:extLst>
          </p:cNvPr>
          <p:cNvGrpSpPr/>
          <p:nvPr/>
        </p:nvGrpSpPr>
        <p:grpSpPr>
          <a:xfrm>
            <a:off x="359998" y="3731320"/>
            <a:ext cx="6364528" cy="1012741"/>
            <a:chOff x="359998" y="4085756"/>
            <a:chExt cx="6364528" cy="1012741"/>
          </a:xfrm>
        </p:grpSpPr>
        <p:sp>
          <p:nvSpPr>
            <p:cNvPr id="28" name="Rectangle: Rounded Corners 27">
              <a:extLst>
                <a:ext uri="{FF2B5EF4-FFF2-40B4-BE49-F238E27FC236}">
                  <a16:creationId xmlns:a16="http://schemas.microsoft.com/office/drawing/2014/main" id="{DEC25BE1-83C9-689A-DA22-FDC3E9ECA6D6}"/>
                </a:ext>
                <a:ext uri="{C183D7F6-B498-43B3-948B-1728B52AA6E4}">
                  <adec:decorative xmlns:adec="http://schemas.microsoft.com/office/drawing/2017/decorative" val="1"/>
                </a:ext>
              </a:extLst>
            </p:cNvPr>
            <p:cNvSpPr/>
            <p:nvPr/>
          </p:nvSpPr>
          <p:spPr>
            <a:xfrm>
              <a:off x="359998" y="4085756"/>
              <a:ext cx="6364528" cy="1012741"/>
            </a:xfrm>
            <a:prstGeom prst="roundRect">
              <a:avLst>
                <a:gd name="adj" fmla="val 0"/>
              </a:avLst>
            </a:prstGeom>
            <a:solidFill>
              <a:schemeClr val="accent4"/>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AU" sz="1800" dirty="0"/>
            </a:p>
          </p:txBody>
        </p:sp>
        <p:sp>
          <p:nvSpPr>
            <p:cNvPr id="29" name="Rectangle 28">
              <a:extLst>
                <a:ext uri="{FF2B5EF4-FFF2-40B4-BE49-F238E27FC236}">
                  <a16:creationId xmlns:a16="http://schemas.microsoft.com/office/drawing/2014/main" id="{F1F005A6-3CCA-DF46-0808-1B40135D494E}"/>
                </a:ext>
                <a:ext uri="{C183D7F6-B498-43B3-948B-1728B52AA6E4}">
                  <adec:decorative xmlns:adec="http://schemas.microsoft.com/office/drawing/2017/decorative" val="1"/>
                </a:ext>
              </a:extLst>
            </p:cNvPr>
            <p:cNvSpPr/>
            <p:nvPr/>
          </p:nvSpPr>
          <p:spPr>
            <a:xfrm>
              <a:off x="666352" y="4313623"/>
              <a:ext cx="557007" cy="557007"/>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AU" sz="1800"/>
            </a:p>
          </p:txBody>
        </p:sp>
        <p:grpSp>
          <p:nvGrpSpPr>
            <p:cNvPr id="30" name="Group 29">
              <a:extLst>
                <a:ext uri="{FF2B5EF4-FFF2-40B4-BE49-F238E27FC236}">
                  <a16:creationId xmlns:a16="http://schemas.microsoft.com/office/drawing/2014/main" id="{D918F550-7190-39F5-622A-AC5DA5908840}"/>
                </a:ext>
              </a:extLst>
            </p:cNvPr>
            <p:cNvGrpSpPr/>
            <p:nvPr/>
          </p:nvGrpSpPr>
          <p:grpSpPr>
            <a:xfrm>
              <a:off x="1529714" y="4085756"/>
              <a:ext cx="5194811" cy="1012741"/>
              <a:chOff x="1169716" y="2533851"/>
              <a:chExt cx="5194811" cy="1012741"/>
            </a:xfrm>
          </p:grpSpPr>
          <p:sp>
            <p:nvSpPr>
              <p:cNvPr id="31" name="Rectangle 30">
                <a:extLst>
                  <a:ext uri="{FF2B5EF4-FFF2-40B4-BE49-F238E27FC236}">
                    <a16:creationId xmlns:a16="http://schemas.microsoft.com/office/drawing/2014/main" id="{4F27CC42-AB77-9BF8-8D7A-876F40C52EBB}"/>
                  </a:ext>
                </a:extLst>
              </p:cNvPr>
              <p:cNvSpPr/>
              <p:nvPr/>
            </p:nvSpPr>
            <p:spPr>
              <a:xfrm>
                <a:off x="1169716" y="2533851"/>
                <a:ext cx="5194811" cy="101274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sz="1800"/>
              </a:p>
            </p:txBody>
          </p:sp>
          <p:sp>
            <p:nvSpPr>
              <p:cNvPr id="32" name="TextBox 31">
                <a:extLst>
                  <a:ext uri="{FF2B5EF4-FFF2-40B4-BE49-F238E27FC236}">
                    <a16:creationId xmlns:a16="http://schemas.microsoft.com/office/drawing/2014/main" id="{CC270E7D-13EB-4058-DD42-09FA6FD53685}"/>
                  </a:ext>
                </a:extLst>
              </p:cNvPr>
              <p:cNvSpPr txBox="1"/>
              <p:nvPr/>
            </p:nvSpPr>
            <p:spPr>
              <a:xfrm>
                <a:off x="1169716" y="2533851"/>
                <a:ext cx="5194811" cy="101274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7182" tIns="107182" rIns="107182" bIns="107182" numCol="1" spcCol="1270" anchor="ctr" anchorCtr="0">
                <a:noAutofit/>
              </a:bodyPr>
              <a:lstStyle/>
              <a:p>
                <a:pPr marL="0" lvl="0" indent="0" algn="l" defTabSz="977900">
                  <a:lnSpc>
                    <a:spcPct val="100000"/>
                  </a:lnSpc>
                  <a:spcBef>
                    <a:spcPct val="0"/>
                  </a:spcBef>
                  <a:spcAft>
                    <a:spcPct val="35000"/>
                  </a:spcAft>
                  <a:buNone/>
                </a:pPr>
                <a:r>
                  <a:rPr lang="en-AU" sz="1800" b="0" kern="1200" dirty="0"/>
                  <a:t>Ancient texts (not available for prehistoric artefacts)</a:t>
                </a:r>
                <a:endParaRPr lang="en-US" sz="1800" kern="1200" dirty="0"/>
              </a:p>
            </p:txBody>
          </p:sp>
        </p:grpSp>
      </p:grpSp>
      <p:grpSp>
        <p:nvGrpSpPr>
          <p:cNvPr id="41" name="Group 40">
            <a:extLst>
              <a:ext uri="{FF2B5EF4-FFF2-40B4-BE49-F238E27FC236}">
                <a16:creationId xmlns:a16="http://schemas.microsoft.com/office/drawing/2014/main" id="{D3CEE35E-AD1C-A7FF-D4E9-B3C62D83DDD2}"/>
              </a:ext>
            </a:extLst>
          </p:cNvPr>
          <p:cNvGrpSpPr/>
          <p:nvPr/>
        </p:nvGrpSpPr>
        <p:grpSpPr>
          <a:xfrm>
            <a:off x="359997" y="4818590"/>
            <a:ext cx="6364528" cy="1012741"/>
            <a:chOff x="359997" y="5332088"/>
            <a:chExt cx="6364528" cy="1012741"/>
          </a:xfrm>
        </p:grpSpPr>
        <p:sp>
          <p:nvSpPr>
            <p:cNvPr id="33" name="Rectangle: Rounded Corners 32">
              <a:extLst>
                <a:ext uri="{FF2B5EF4-FFF2-40B4-BE49-F238E27FC236}">
                  <a16:creationId xmlns:a16="http://schemas.microsoft.com/office/drawing/2014/main" id="{19C1FC7A-4AC6-EFCD-2E30-C91CDD663E45}"/>
                </a:ext>
                <a:ext uri="{C183D7F6-B498-43B3-948B-1728B52AA6E4}">
                  <adec:decorative xmlns:adec="http://schemas.microsoft.com/office/drawing/2017/decorative" val="1"/>
                </a:ext>
              </a:extLst>
            </p:cNvPr>
            <p:cNvSpPr/>
            <p:nvPr/>
          </p:nvSpPr>
          <p:spPr>
            <a:xfrm>
              <a:off x="359997" y="5332088"/>
              <a:ext cx="6364528" cy="1012741"/>
            </a:xfrm>
            <a:prstGeom prst="roundRect">
              <a:avLst>
                <a:gd name="adj" fmla="val 0"/>
              </a:avLst>
            </a:prstGeom>
            <a:solidFill>
              <a:schemeClr val="accent4"/>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AU" sz="1800"/>
            </a:p>
          </p:txBody>
        </p:sp>
        <p:grpSp>
          <p:nvGrpSpPr>
            <p:cNvPr id="34" name="Group 33">
              <a:extLst>
                <a:ext uri="{FF2B5EF4-FFF2-40B4-BE49-F238E27FC236}">
                  <a16:creationId xmlns:a16="http://schemas.microsoft.com/office/drawing/2014/main" id="{F36C5362-D57B-B458-3FA1-CF4387A67AE1}"/>
                </a:ext>
              </a:extLst>
            </p:cNvPr>
            <p:cNvGrpSpPr/>
            <p:nvPr/>
          </p:nvGrpSpPr>
          <p:grpSpPr>
            <a:xfrm>
              <a:off x="1529713" y="5332088"/>
              <a:ext cx="5194811" cy="1012741"/>
              <a:chOff x="1169716" y="3799778"/>
              <a:chExt cx="5194811" cy="1012741"/>
            </a:xfrm>
          </p:grpSpPr>
          <p:sp>
            <p:nvSpPr>
              <p:cNvPr id="35" name="Rectangle 34">
                <a:extLst>
                  <a:ext uri="{FF2B5EF4-FFF2-40B4-BE49-F238E27FC236}">
                    <a16:creationId xmlns:a16="http://schemas.microsoft.com/office/drawing/2014/main" id="{223A819F-2B68-4129-0DDE-531613844DBD}"/>
                  </a:ext>
                </a:extLst>
              </p:cNvPr>
              <p:cNvSpPr/>
              <p:nvPr/>
            </p:nvSpPr>
            <p:spPr>
              <a:xfrm>
                <a:off x="1169716" y="3799778"/>
                <a:ext cx="5194811" cy="101274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AU" sz="1800"/>
              </a:p>
            </p:txBody>
          </p:sp>
          <p:sp>
            <p:nvSpPr>
              <p:cNvPr id="36" name="TextBox 35">
                <a:extLst>
                  <a:ext uri="{FF2B5EF4-FFF2-40B4-BE49-F238E27FC236}">
                    <a16:creationId xmlns:a16="http://schemas.microsoft.com/office/drawing/2014/main" id="{239BCA77-B0E7-290C-39D1-32B80C6956EE}"/>
                  </a:ext>
                </a:extLst>
              </p:cNvPr>
              <p:cNvSpPr txBox="1"/>
              <p:nvPr/>
            </p:nvSpPr>
            <p:spPr>
              <a:xfrm>
                <a:off x="1169716" y="3799778"/>
                <a:ext cx="5194811" cy="1012741"/>
              </a:xfrm>
              <a:prstGeom prst="rect">
                <a:avLst/>
              </a:prstGeom>
              <a:solidFill>
                <a:schemeClr val="accent4"/>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7182" tIns="107182" rIns="107182" bIns="107182" numCol="1" spcCol="1270" anchor="ctr" anchorCtr="0">
                <a:noAutofit/>
              </a:bodyPr>
              <a:lstStyle/>
              <a:p>
                <a:pPr marL="0" lvl="0" indent="0" algn="l" defTabSz="977900">
                  <a:lnSpc>
                    <a:spcPct val="100000"/>
                  </a:lnSpc>
                  <a:spcBef>
                    <a:spcPct val="0"/>
                  </a:spcBef>
                  <a:spcAft>
                    <a:spcPct val="35000"/>
                  </a:spcAft>
                  <a:buNone/>
                </a:pPr>
                <a:r>
                  <a:rPr lang="en-US" sz="1800" kern="1200" dirty="0"/>
                  <a:t>Background knowledge from previous research</a:t>
                </a:r>
              </a:p>
            </p:txBody>
          </p:sp>
        </p:grpSp>
        <p:pic>
          <p:nvPicPr>
            <p:cNvPr id="40" name="Graphic 39">
              <a:extLst>
                <a:ext uri="{FF2B5EF4-FFF2-40B4-BE49-F238E27FC236}">
                  <a16:creationId xmlns:a16="http://schemas.microsoft.com/office/drawing/2014/main" id="{0C449230-9DB8-5904-AB30-A4266AFAF6F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100" y="5455703"/>
              <a:ext cx="765510" cy="765510"/>
            </a:xfrm>
            <a:prstGeom prst="rect">
              <a:avLst/>
            </a:prstGeom>
          </p:spPr>
        </p:pic>
      </p:grpSp>
      <p:pic>
        <p:nvPicPr>
          <p:cNvPr id="10" name="Picture 2" descr="‘Mother-goddess’ figurine found at Çatalhöyük, dated to 7000–6000 BCE.&#10;The Ancient clay sculpture is of a seated, robust female figure with geometric details and animal heads, on a black background.">
            <a:extLst>
              <a:ext uri="{FF2B5EF4-FFF2-40B4-BE49-F238E27FC236}">
                <a16:creationId xmlns:a16="http://schemas.microsoft.com/office/drawing/2014/main" id="{94A6036E-39DF-626D-AA12-020C707846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1059" y="944347"/>
            <a:ext cx="3486884" cy="46491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C18481-A943-96CE-D322-CB69BC7E3BE8}"/>
              </a:ext>
            </a:extLst>
          </p:cNvPr>
          <p:cNvSpPr/>
          <p:nvPr/>
        </p:nvSpPr>
        <p:spPr>
          <a:xfrm>
            <a:off x="7365573" y="5176434"/>
            <a:ext cx="4264327" cy="87565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Mother-goddess’ figurine found at Çatalhöyük, dated to 7000–6000 BCE">
            <a:extLst>
              <a:ext uri="{FF2B5EF4-FFF2-40B4-BE49-F238E27FC236}">
                <a16:creationId xmlns:a16="http://schemas.microsoft.com/office/drawing/2014/main" id="{8B87BE28-5499-FABD-2BD8-FAA2931925D8}"/>
              </a:ext>
            </a:extLst>
          </p:cNvPr>
          <p:cNvSpPr txBox="1"/>
          <p:nvPr/>
        </p:nvSpPr>
        <p:spPr>
          <a:xfrm>
            <a:off x="7577681" y="5306706"/>
            <a:ext cx="4102874" cy="745382"/>
          </a:xfrm>
          <a:prstGeom prst="rect">
            <a:avLst/>
          </a:prstGeom>
          <a:noFill/>
          <a:ln>
            <a:noFill/>
          </a:ln>
        </p:spPr>
        <p:txBody>
          <a:bodyPr wrap="square" lIns="72000" tIns="72000" rIns="72000" bIns="72000" rtlCol="0">
            <a:noAutofit/>
          </a:bodyPr>
          <a:lstStyle/>
          <a:p>
            <a:pPr algn="l"/>
            <a:r>
              <a:rPr lang="en-AU" sz="1600" b="1" dirty="0"/>
              <a:t>Source A</a:t>
            </a:r>
            <a:r>
              <a:rPr lang="en-AU" sz="1600" dirty="0"/>
              <a:t>: ‘Mother-goddess’ figurine found at </a:t>
            </a:r>
            <a:r>
              <a:rPr lang="en-AU" sz="1600" dirty="0" err="1"/>
              <a:t>Çatalhöyük</a:t>
            </a:r>
            <a:r>
              <a:rPr lang="en-AU" sz="1600" dirty="0"/>
              <a:t>, dated to 7000–6000 BCE</a:t>
            </a:r>
            <a:endParaRPr lang="en-AU" sz="1600" b="1" dirty="0"/>
          </a:p>
        </p:txBody>
      </p:sp>
      <p:sp>
        <p:nvSpPr>
          <p:cNvPr id="12" name="TextBox 11">
            <a:extLst>
              <a:ext uri="{FF2B5EF4-FFF2-40B4-BE49-F238E27FC236}">
                <a16:creationId xmlns:a16="http://schemas.microsoft.com/office/drawing/2014/main" id="{471832FD-F4A5-64F3-9E2D-176971743D5F}"/>
              </a:ext>
              <a:ext uri="{C183D7F6-B498-43B3-948B-1728B52AA6E4}">
                <adec:decorative xmlns:adec="http://schemas.microsoft.com/office/drawing/2017/decorative" val="1"/>
              </a:ext>
            </a:extLst>
          </p:cNvPr>
          <p:cNvSpPr txBox="1"/>
          <p:nvPr/>
        </p:nvSpPr>
        <p:spPr>
          <a:xfrm>
            <a:off x="3138408" y="6477254"/>
            <a:ext cx="8256552" cy="302449"/>
          </a:xfrm>
          <a:prstGeom prst="rect">
            <a:avLst/>
          </a:prstGeom>
          <a:noFill/>
        </p:spPr>
        <p:txBody>
          <a:bodyPr wrap="square" lIns="0" tIns="0" rIns="0" bIns="0" rtlCol="0">
            <a:noAutofit/>
          </a:bodyPr>
          <a:lstStyle/>
          <a:p>
            <a:pPr algn="r"/>
            <a:r>
              <a:rPr lang="en-AU" sz="1050" dirty="0">
                <a:solidFill>
                  <a:srgbClr val="002664"/>
                </a:solidFill>
                <a:latin typeface="Arial" panose="020B0604020202020204" pitchFamily="34" charset="0"/>
                <a:cs typeface="Arial" panose="020B0604020202020204" pitchFamily="34" charset="0"/>
                <a:hlinkClick r:id="rId12"/>
              </a:rPr>
              <a:t>Seated Woman of Çatalhöyük on black background</a:t>
            </a:r>
            <a:r>
              <a:rPr lang="en-AU" sz="1050" dirty="0">
                <a:solidFill>
                  <a:srgbClr val="002664"/>
                </a:solidFill>
                <a:latin typeface="Arial" panose="020B0604020202020204" pitchFamily="34" charset="0"/>
                <a:cs typeface="Arial" panose="020B0604020202020204" pitchFamily="34" charset="0"/>
              </a:rPr>
              <a:t> by </a:t>
            </a:r>
            <a:r>
              <a:rPr lang="en-AU" sz="1050" dirty="0">
                <a:solidFill>
                  <a:srgbClr val="002664"/>
                </a:solidFill>
                <a:latin typeface="Arial" panose="020B0604020202020204" pitchFamily="34" charset="0"/>
                <a:cs typeface="Arial" panose="020B0604020202020204" pitchFamily="34" charset="0"/>
                <a:hlinkClick r:id="rId13"/>
              </a:rPr>
              <a:t>Nevit Dilmen</a:t>
            </a:r>
            <a:r>
              <a:rPr lang="en-AU" sz="1050" dirty="0">
                <a:solidFill>
                  <a:srgbClr val="002664"/>
                </a:solidFill>
                <a:latin typeface="Arial" panose="020B0604020202020204" pitchFamily="34" charset="0"/>
                <a:cs typeface="Arial" panose="020B0604020202020204" pitchFamily="34" charset="0"/>
              </a:rPr>
              <a:t> is licensed under </a:t>
            </a:r>
            <a:r>
              <a:rPr lang="en-AU" sz="1050" dirty="0">
                <a:solidFill>
                  <a:srgbClr val="002664"/>
                </a:solidFill>
                <a:latin typeface="Arial" panose="020B0604020202020204" pitchFamily="34" charset="0"/>
                <a:cs typeface="Arial" panose="020B0604020202020204" pitchFamily="34" charset="0"/>
                <a:hlinkClick r:id="rId14"/>
              </a:rPr>
              <a:t>CC BY-SA 3.0</a:t>
            </a:r>
            <a:r>
              <a:rPr lang="en-AU" sz="1050" dirty="0">
                <a:solidFill>
                  <a:srgbClr val="002664"/>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162F9598-7C02-1D42-500F-7CCF28F3BC03}"/>
              </a:ext>
              <a:ext uri="{C183D7F6-B498-43B3-948B-1728B52AA6E4}">
                <adec:decorative xmlns:adec="http://schemas.microsoft.com/office/drawing/2017/decorative" val="1"/>
              </a:ext>
            </a:extLst>
          </p:cNvPr>
          <p:cNvSpPr/>
          <p:nvPr/>
        </p:nvSpPr>
        <p:spPr>
          <a:xfrm>
            <a:off x="7365573" y="5183146"/>
            <a:ext cx="4264327" cy="875654"/>
          </a:xfrm>
          <a:prstGeom prst="rect">
            <a:avLst/>
          </a:prstGeom>
          <a:no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EF4C9BD-99CD-1957-38A0-735C4222A8F8}"/>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12</a:t>
            </a:fld>
            <a:endParaRPr lang="en-AU"/>
          </a:p>
        </p:txBody>
      </p:sp>
    </p:spTree>
    <p:extLst>
      <p:ext uri="{BB962C8B-B14F-4D97-AF65-F5344CB8AC3E}">
        <p14:creationId xmlns:p14="http://schemas.microsoft.com/office/powerpoint/2010/main" val="60662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ECF88-6ECB-B765-702B-42CFE1A4674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862D5D-C149-3579-0163-862EDED09B2E}"/>
              </a:ext>
            </a:extLst>
          </p:cNvPr>
          <p:cNvSpPr>
            <a:spLocks noGrp="1"/>
          </p:cNvSpPr>
          <p:nvPr>
            <p:ph type="title"/>
          </p:nvPr>
        </p:nvSpPr>
        <p:spPr/>
        <p:txBody>
          <a:bodyPr/>
          <a:lstStyle/>
          <a:p>
            <a:r>
              <a:rPr lang="en-AU" dirty="0"/>
              <a:t>How do we know our interpretation is right?</a:t>
            </a:r>
          </a:p>
        </p:txBody>
      </p:sp>
      <p:grpSp>
        <p:nvGrpSpPr>
          <p:cNvPr id="21" name="Group 20">
            <a:extLst>
              <a:ext uri="{FF2B5EF4-FFF2-40B4-BE49-F238E27FC236}">
                <a16:creationId xmlns:a16="http://schemas.microsoft.com/office/drawing/2014/main" id="{8688711B-C8FB-8BCF-F3DC-DC998E937202}"/>
              </a:ext>
            </a:extLst>
          </p:cNvPr>
          <p:cNvGrpSpPr/>
          <p:nvPr/>
        </p:nvGrpSpPr>
        <p:grpSpPr>
          <a:xfrm>
            <a:off x="2422902" y="1966720"/>
            <a:ext cx="7346196" cy="1379349"/>
            <a:chOff x="2422902" y="1641777"/>
            <a:chExt cx="7346196" cy="1379349"/>
          </a:xfrm>
        </p:grpSpPr>
        <p:sp>
          <p:nvSpPr>
            <p:cNvPr id="5" name="Rectangle 4">
              <a:extLst>
                <a:ext uri="{FF2B5EF4-FFF2-40B4-BE49-F238E27FC236}">
                  <a16:creationId xmlns:a16="http://schemas.microsoft.com/office/drawing/2014/main" id="{54AF015F-1EB2-CB97-5813-5247B065099D}"/>
                </a:ext>
              </a:extLst>
            </p:cNvPr>
            <p:cNvSpPr/>
            <p:nvPr/>
          </p:nvSpPr>
          <p:spPr>
            <a:xfrm>
              <a:off x="2422902" y="1641777"/>
              <a:ext cx="7346196" cy="137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1"/>
                  </a:solidFill>
                </a:rPr>
                <a:t>We don’t</a:t>
              </a:r>
            </a:p>
          </p:txBody>
        </p:sp>
        <p:pic>
          <p:nvPicPr>
            <p:cNvPr id="20" name="Graphic 19">
              <a:extLst>
                <a:ext uri="{FF2B5EF4-FFF2-40B4-BE49-F238E27FC236}">
                  <a16:creationId xmlns:a16="http://schemas.microsoft.com/office/drawing/2014/main" id="{B8AEB34C-5C85-F4D8-28BC-477F3B8CDC1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24242" y="2053003"/>
              <a:ext cx="556895" cy="556895"/>
            </a:xfrm>
            <a:prstGeom prst="rect">
              <a:avLst/>
            </a:prstGeom>
          </p:spPr>
        </p:pic>
      </p:grpSp>
      <p:sp>
        <p:nvSpPr>
          <p:cNvPr id="16" name="Rectangle 15">
            <a:extLst>
              <a:ext uri="{FF2B5EF4-FFF2-40B4-BE49-F238E27FC236}">
                <a16:creationId xmlns:a16="http://schemas.microsoft.com/office/drawing/2014/main" id="{BD87E870-6090-46E8-5DB4-EC9C1A805FC8}"/>
              </a:ext>
            </a:extLst>
          </p:cNvPr>
          <p:cNvSpPr/>
          <p:nvPr/>
        </p:nvSpPr>
        <p:spPr>
          <a:xfrm>
            <a:off x="1247613" y="3517593"/>
            <a:ext cx="2967926" cy="19372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1377950">
              <a:lnSpc>
                <a:spcPct val="90000"/>
              </a:lnSpc>
              <a:spcBef>
                <a:spcPct val="0"/>
              </a:spcBef>
              <a:spcAft>
                <a:spcPct val="35000"/>
              </a:spcAft>
              <a:buNone/>
            </a:pPr>
            <a:r>
              <a:rPr lang="en-AU" sz="1800" b="1" kern="1200" dirty="0">
                <a:solidFill>
                  <a:schemeClr val="accent1"/>
                </a:solidFill>
              </a:rPr>
              <a:t>Archaeologists and historians must always </a:t>
            </a:r>
            <a:br>
              <a:rPr lang="en-AU" sz="1800" b="1" kern="1200" dirty="0">
                <a:solidFill>
                  <a:schemeClr val="accent1"/>
                </a:solidFill>
              </a:rPr>
            </a:br>
            <a:r>
              <a:rPr lang="en-AU" sz="1800" b="1" kern="1200" dirty="0">
                <a:solidFill>
                  <a:schemeClr val="accent1"/>
                </a:solidFill>
              </a:rPr>
              <a:t>be open to changing </a:t>
            </a:r>
            <a:br>
              <a:rPr lang="en-AU" sz="1800" b="1" kern="1200" dirty="0">
                <a:solidFill>
                  <a:schemeClr val="accent1"/>
                </a:solidFill>
              </a:rPr>
            </a:br>
            <a:r>
              <a:rPr lang="en-AU" sz="1800" b="1" kern="1200" dirty="0">
                <a:solidFill>
                  <a:schemeClr val="accent1"/>
                </a:solidFill>
              </a:rPr>
              <a:t>their interpretation</a:t>
            </a:r>
            <a:endParaRPr lang="en-US" sz="1800" b="1" kern="1200" dirty="0">
              <a:solidFill>
                <a:schemeClr val="accent1"/>
              </a:solidFill>
            </a:endParaRPr>
          </a:p>
        </p:txBody>
      </p:sp>
      <p:sp>
        <p:nvSpPr>
          <p:cNvPr id="17" name="Rectangle 16">
            <a:extLst>
              <a:ext uri="{FF2B5EF4-FFF2-40B4-BE49-F238E27FC236}">
                <a16:creationId xmlns:a16="http://schemas.microsoft.com/office/drawing/2014/main" id="{DDF2932C-F6A8-30CC-1458-2954B1BD7132}"/>
              </a:ext>
            </a:extLst>
          </p:cNvPr>
          <p:cNvSpPr/>
          <p:nvPr/>
        </p:nvSpPr>
        <p:spPr>
          <a:xfrm>
            <a:off x="4448013" y="3517593"/>
            <a:ext cx="2967926" cy="19372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1377950">
              <a:lnSpc>
                <a:spcPct val="90000"/>
              </a:lnSpc>
              <a:spcBef>
                <a:spcPct val="0"/>
              </a:spcBef>
              <a:spcAft>
                <a:spcPct val="35000"/>
              </a:spcAft>
              <a:buNone/>
            </a:pPr>
            <a:r>
              <a:rPr lang="en-AU" sz="1800" b="1" kern="1200" dirty="0">
                <a:solidFill>
                  <a:schemeClr val="accent1"/>
                </a:solidFill>
              </a:rPr>
              <a:t>Interpretations may </a:t>
            </a:r>
            <a:br>
              <a:rPr lang="en-AU" sz="1800" b="1" kern="1200" dirty="0">
                <a:solidFill>
                  <a:schemeClr val="accent1"/>
                </a:solidFill>
              </a:rPr>
            </a:br>
            <a:r>
              <a:rPr lang="en-AU" sz="1800" b="1" kern="1200" dirty="0">
                <a:solidFill>
                  <a:schemeClr val="accent1"/>
                </a:solidFill>
              </a:rPr>
              <a:t>change based on new finds, different viewpoints and further analysis </a:t>
            </a:r>
          </a:p>
        </p:txBody>
      </p:sp>
      <p:sp>
        <p:nvSpPr>
          <p:cNvPr id="18" name="Rectangle 17">
            <a:extLst>
              <a:ext uri="{FF2B5EF4-FFF2-40B4-BE49-F238E27FC236}">
                <a16:creationId xmlns:a16="http://schemas.microsoft.com/office/drawing/2014/main" id="{D26D6FDC-70DF-9815-4DA7-21817A82B9F2}"/>
              </a:ext>
            </a:extLst>
          </p:cNvPr>
          <p:cNvSpPr/>
          <p:nvPr/>
        </p:nvSpPr>
        <p:spPr>
          <a:xfrm>
            <a:off x="7648413" y="3517593"/>
            <a:ext cx="2967926" cy="193728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7950">
              <a:lnSpc>
                <a:spcPct val="90000"/>
              </a:lnSpc>
              <a:spcBef>
                <a:spcPct val="0"/>
              </a:spcBef>
              <a:spcAft>
                <a:spcPct val="35000"/>
              </a:spcAft>
            </a:pPr>
            <a:r>
              <a:rPr lang="en-AU" sz="1800" b="1" dirty="0">
                <a:solidFill>
                  <a:schemeClr val="accent1"/>
                </a:solidFill>
              </a:rPr>
              <a:t>Base interpretations </a:t>
            </a:r>
            <a:br>
              <a:rPr lang="en-AU" sz="1800" b="1" dirty="0">
                <a:solidFill>
                  <a:schemeClr val="accent1"/>
                </a:solidFill>
              </a:rPr>
            </a:br>
            <a:r>
              <a:rPr lang="en-AU" sz="1800" b="1" dirty="0">
                <a:solidFill>
                  <a:schemeClr val="accent1"/>
                </a:solidFill>
              </a:rPr>
              <a:t>on facts as much as possible</a:t>
            </a:r>
            <a:endParaRPr lang="en-US" sz="1800" b="1" dirty="0">
              <a:solidFill>
                <a:schemeClr val="accent1"/>
              </a:solidFill>
            </a:endParaRPr>
          </a:p>
        </p:txBody>
      </p:sp>
      <p:sp>
        <p:nvSpPr>
          <p:cNvPr id="2" name="Slide Number Placeholder 1">
            <a:extLst>
              <a:ext uri="{FF2B5EF4-FFF2-40B4-BE49-F238E27FC236}">
                <a16:creationId xmlns:a16="http://schemas.microsoft.com/office/drawing/2014/main" id="{888EFBD7-D196-2182-4EDC-C83CD13208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350794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AE68C-EFD3-5802-2011-73E2A67094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23EA17-8768-C67F-5C0B-859BE8595AD7}"/>
              </a:ext>
            </a:extLst>
          </p:cNvPr>
          <p:cNvSpPr>
            <a:spLocks noGrp="1"/>
          </p:cNvSpPr>
          <p:nvPr>
            <p:ph type="title"/>
          </p:nvPr>
        </p:nvSpPr>
        <p:spPr/>
        <p:txBody>
          <a:bodyPr/>
          <a:lstStyle/>
          <a:p>
            <a:r>
              <a:rPr lang="en-AU" dirty="0">
                <a:latin typeface="+mj-lt"/>
              </a:rPr>
              <a:t>Analyse together</a:t>
            </a:r>
          </a:p>
        </p:txBody>
      </p:sp>
      <p:sp>
        <p:nvSpPr>
          <p:cNvPr id="13" name="Text Placeholder 12">
            <a:extLst>
              <a:ext uri="{FF2B5EF4-FFF2-40B4-BE49-F238E27FC236}">
                <a16:creationId xmlns:a16="http://schemas.microsoft.com/office/drawing/2014/main" id="{A76540EE-0B3F-C82A-A6B1-E73DAE68E629}"/>
              </a:ext>
            </a:extLst>
          </p:cNvPr>
          <p:cNvSpPr>
            <a:spLocks noGrp="1"/>
          </p:cNvSpPr>
          <p:nvPr>
            <p:ph type="body" sz="quarter" idx="18"/>
          </p:nvPr>
        </p:nvSpPr>
        <p:spPr>
          <a:xfrm>
            <a:off x="360000" y="982520"/>
            <a:ext cx="11483998" cy="356423"/>
          </a:xfrm>
        </p:spPr>
        <p:txBody>
          <a:bodyPr/>
          <a:lstStyle/>
          <a:p>
            <a:r>
              <a:rPr lang="en-AU" dirty="0">
                <a:latin typeface="+mj-lt"/>
              </a:rPr>
              <a:t>Collect the </a:t>
            </a:r>
            <a:r>
              <a:rPr lang="en-AU" b="1" dirty="0">
                <a:latin typeface="+mj-lt"/>
              </a:rPr>
              <a:t>facts</a:t>
            </a:r>
            <a:endParaRPr lang="en-AU" dirty="0">
              <a:latin typeface="+mj-lt"/>
            </a:endParaRPr>
          </a:p>
        </p:txBody>
      </p:sp>
      <p:pic>
        <p:nvPicPr>
          <p:cNvPr id="7" name="Picture 6" descr="Obsidian arrowhead with a flaked texture on a gray background with identifying text and a scale bar above.">
            <a:extLst>
              <a:ext uri="{FF2B5EF4-FFF2-40B4-BE49-F238E27FC236}">
                <a16:creationId xmlns:a16="http://schemas.microsoft.com/office/drawing/2014/main" id="{71910ADB-A4E0-868C-2F64-28C98E673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07" y="1856139"/>
            <a:ext cx="4571711" cy="3428783"/>
          </a:xfrm>
          <a:prstGeom prst="rect">
            <a:avLst/>
          </a:prstGeom>
        </p:spPr>
      </p:pic>
      <p:sp>
        <p:nvSpPr>
          <p:cNvPr id="20" name="TextBox 19">
            <a:extLst>
              <a:ext uri="{FF2B5EF4-FFF2-40B4-BE49-F238E27FC236}">
                <a16:creationId xmlns:a16="http://schemas.microsoft.com/office/drawing/2014/main" id="{CBC27B33-CB3A-4F77-0039-0A51638E1C8E}"/>
              </a:ext>
            </a:extLst>
          </p:cNvPr>
          <p:cNvSpPr txBox="1"/>
          <p:nvPr/>
        </p:nvSpPr>
        <p:spPr>
          <a:xfrm>
            <a:off x="298007" y="5437536"/>
            <a:ext cx="3282101" cy="302449"/>
          </a:xfrm>
          <a:prstGeom prst="rect">
            <a:avLst/>
          </a:prstGeom>
          <a:noFill/>
        </p:spPr>
        <p:txBody>
          <a:bodyPr wrap="square" lIns="0" tIns="0" rIns="0" bIns="0" rtlCol="0">
            <a:noAutofit/>
          </a:bodyPr>
          <a:lstStyle/>
          <a:p>
            <a:r>
              <a:rPr lang="en-AU" sz="1100" dirty="0">
                <a:solidFill>
                  <a:srgbClr val="002664"/>
                </a:solidFill>
                <a:latin typeface="Arial" panose="020B0604020202020204" pitchFamily="34" charset="0"/>
                <a:cs typeface="Arial" panose="020B0604020202020204" pitchFamily="34" charset="0"/>
                <a:hlinkClick r:id="rId4"/>
              </a:rPr>
              <a:t>20020710_mal_048</a:t>
            </a:r>
            <a:r>
              <a:rPr lang="en-AU" sz="1100" dirty="0">
                <a:solidFill>
                  <a:srgbClr val="002664"/>
                </a:solidFill>
                <a:latin typeface="Arial" panose="020B0604020202020204" pitchFamily="34" charset="0"/>
                <a:cs typeface="Arial" panose="020B0604020202020204" pitchFamily="34" charset="0"/>
              </a:rPr>
              <a:t> by </a:t>
            </a:r>
            <a:r>
              <a:rPr lang="en-AU" sz="1100" dirty="0">
                <a:solidFill>
                  <a:srgbClr val="002664"/>
                </a:solidFill>
                <a:latin typeface="Arial" panose="020B0604020202020204" pitchFamily="34" charset="0"/>
                <a:cs typeface="Arial" panose="020B0604020202020204" pitchFamily="34" charset="0"/>
                <a:hlinkClick r:id="rId5"/>
              </a:rPr>
              <a:t>Remixing Çatalhöyük</a:t>
            </a:r>
            <a:r>
              <a:rPr lang="en-AU" sz="1100" dirty="0">
                <a:solidFill>
                  <a:srgbClr val="002664"/>
                </a:solidFill>
                <a:latin typeface="Arial" panose="020B0604020202020204" pitchFamily="34" charset="0"/>
                <a:cs typeface="Arial" panose="020B0604020202020204" pitchFamily="34" charset="0"/>
              </a:rPr>
              <a:t> is licensed under </a:t>
            </a:r>
            <a:r>
              <a:rPr lang="en-AU" sz="1100" dirty="0">
                <a:solidFill>
                  <a:srgbClr val="002664"/>
                </a:solidFill>
                <a:latin typeface="Arial" panose="020B0604020202020204" pitchFamily="34" charset="0"/>
                <a:cs typeface="Arial" panose="020B0604020202020204" pitchFamily="34" charset="0"/>
                <a:hlinkClick r:id="rId6"/>
              </a:rPr>
              <a:t>CC BY-NC 2.0</a:t>
            </a:r>
            <a:r>
              <a:rPr lang="en-AU" sz="1100" dirty="0">
                <a:solidFill>
                  <a:srgbClr val="002664"/>
                </a:solidFill>
                <a:latin typeface="Arial" panose="020B0604020202020204" pitchFamily="34" charset="0"/>
                <a:cs typeface="Arial" panose="020B0604020202020204" pitchFamily="34" charset="0"/>
              </a:rPr>
              <a:t>.</a:t>
            </a:r>
          </a:p>
        </p:txBody>
      </p:sp>
      <p:sp>
        <p:nvSpPr>
          <p:cNvPr id="2" name="What is it">
            <a:extLst>
              <a:ext uri="{FF2B5EF4-FFF2-40B4-BE49-F238E27FC236}">
                <a16:creationId xmlns:a16="http://schemas.microsoft.com/office/drawing/2014/main" id="{C787B2E5-C94F-1EEB-F495-B144F60796F4}"/>
              </a:ext>
            </a:extLst>
          </p:cNvPr>
          <p:cNvSpPr txBox="1"/>
          <p:nvPr/>
        </p:nvSpPr>
        <p:spPr>
          <a:xfrm>
            <a:off x="5218721" y="360000"/>
            <a:ext cx="6675272" cy="442842"/>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What is it? </a:t>
            </a:r>
          </a:p>
        </p:txBody>
      </p:sp>
      <p:sp>
        <p:nvSpPr>
          <p:cNvPr id="33" name="TextBox 32">
            <a:extLst>
              <a:ext uri="{FF2B5EF4-FFF2-40B4-BE49-F238E27FC236}">
                <a16:creationId xmlns:a16="http://schemas.microsoft.com/office/drawing/2014/main" id="{72AC029B-870B-5EA9-25AB-AF06614C0111}"/>
              </a:ext>
            </a:extLst>
          </p:cNvPr>
          <p:cNvSpPr txBox="1"/>
          <p:nvPr/>
        </p:nvSpPr>
        <p:spPr>
          <a:xfrm>
            <a:off x="5218721" y="879761"/>
            <a:ext cx="6412757" cy="442842"/>
          </a:xfrm>
          <a:prstGeom prst="rect">
            <a:avLst/>
          </a:prstGeom>
          <a:noFill/>
        </p:spPr>
        <p:txBody>
          <a:bodyPr wrap="square" lIns="0" tIns="0" rIns="0" bIns="0" rtlCol="0">
            <a:noAutofit/>
          </a:bodyPr>
          <a:lstStyle/>
          <a:p>
            <a:pPr>
              <a:lnSpc>
                <a:spcPct val="150000"/>
              </a:lnSpc>
            </a:pPr>
            <a:r>
              <a:rPr lang="en-AU" sz="1600" dirty="0">
                <a:latin typeface="+mj-lt"/>
              </a:rPr>
              <a:t>A rock that appears to have been shaped into a point.</a:t>
            </a:r>
          </a:p>
        </p:txBody>
      </p:sp>
      <p:sp>
        <p:nvSpPr>
          <p:cNvPr id="36" name="What is it">
            <a:extLst>
              <a:ext uri="{FF2B5EF4-FFF2-40B4-BE49-F238E27FC236}">
                <a16:creationId xmlns:a16="http://schemas.microsoft.com/office/drawing/2014/main" id="{B92CF7EE-C49E-8036-9197-F34CE06CEA31}"/>
              </a:ext>
            </a:extLst>
          </p:cNvPr>
          <p:cNvSpPr txBox="1"/>
          <p:nvPr/>
        </p:nvSpPr>
        <p:spPr>
          <a:xfrm>
            <a:off x="5218721" y="1328644"/>
            <a:ext cx="6675272" cy="442842"/>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What is it made from? </a:t>
            </a:r>
          </a:p>
        </p:txBody>
      </p:sp>
      <p:sp>
        <p:nvSpPr>
          <p:cNvPr id="37" name="TextBox 36">
            <a:extLst>
              <a:ext uri="{FF2B5EF4-FFF2-40B4-BE49-F238E27FC236}">
                <a16:creationId xmlns:a16="http://schemas.microsoft.com/office/drawing/2014/main" id="{E626CAD8-456C-DDFC-3005-172D52CA2ED9}"/>
              </a:ext>
            </a:extLst>
          </p:cNvPr>
          <p:cNvSpPr txBox="1"/>
          <p:nvPr/>
        </p:nvSpPr>
        <p:spPr>
          <a:xfrm>
            <a:off x="5218721" y="1848405"/>
            <a:ext cx="6412757" cy="442842"/>
          </a:xfrm>
          <a:prstGeom prst="rect">
            <a:avLst/>
          </a:prstGeom>
          <a:noFill/>
        </p:spPr>
        <p:txBody>
          <a:bodyPr wrap="square" lIns="0" tIns="0" rIns="0" bIns="0" rtlCol="0">
            <a:noAutofit/>
          </a:bodyPr>
          <a:lstStyle/>
          <a:p>
            <a:pPr>
              <a:lnSpc>
                <a:spcPct val="150000"/>
              </a:lnSpc>
            </a:pPr>
            <a:r>
              <a:rPr lang="en-AU" sz="1600" dirty="0">
                <a:latin typeface="+mj-lt"/>
              </a:rPr>
              <a:t>Obsidian – naturally occurring volcanic glass.</a:t>
            </a:r>
          </a:p>
        </p:txBody>
      </p:sp>
      <p:sp>
        <p:nvSpPr>
          <p:cNvPr id="38" name="What is it">
            <a:extLst>
              <a:ext uri="{FF2B5EF4-FFF2-40B4-BE49-F238E27FC236}">
                <a16:creationId xmlns:a16="http://schemas.microsoft.com/office/drawing/2014/main" id="{F48AC112-133B-61F0-6951-882B5387BC06}"/>
              </a:ext>
            </a:extLst>
          </p:cNvPr>
          <p:cNvSpPr txBox="1"/>
          <p:nvPr/>
        </p:nvSpPr>
        <p:spPr>
          <a:xfrm>
            <a:off x="5218721" y="2315255"/>
            <a:ext cx="6675272" cy="442842"/>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What size is it? </a:t>
            </a:r>
          </a:p>
        </p:txBody>
      </p:sp>
      <p:sp>
        <p:nvSpPr>
          <p:cNvPr id="39" name="TextBox 38">
            <a:extLst>
              <a:ext uri="{FF2B5EF4-FFF2-40B4-BE49-F238E27FC236}">
                <a16:creationId xmlns:a16="http://schemas.microsoft.com/office/drawing/2014/main" id="{6A56A1CA-A7C2-9A81-8DC1-71D14F0B5303}"/>
              </a:ext>
            </a:extLst>
          </p:cNvPr>
          <p:cNvSpPr txBox="1"/>
          <p:nvPr/>
        </p:nvSpPr>
        <p:spPr>
          <a:xfrm>
            <a:off x="5218721" y="2835016"/>
            <a:ext cx="6412757" cy="442842"/>
          </a:xfrm>
          <a:prstGeom prst="rect">
            <a:avLst/>
          </a:prstGeom>
          <a:noFill/>
        </p:spPr>
        <p:txBody>
          <a:bodyPr wrap="square" lIns="0" tIns="0" rIns="0" bIns="0" rtlCol="0">
            <a:noAutofit/>
          </a:bodyPr>
          <a:lstStyle/>
          <a:p>
            <a:pPr>
              <a:lnSpc>
                <a:spcPct val="150000"/>
              </a:lnSpc>
            </a:pPr>
            <a:r>
              <a:rPr lang="en-AU" sz="1600" dirty="0">
                <a:latin typeface="+mj-lt"/>
              </a:rPr>
              <a:t>Approximately 8.5 centimetres.</a:t>
            </a:r>
          </a:p>
        </p:txBody>
      </p:sp>
      <p:sp>
        <p:nvSpPr>
          <p:cNvPr id="40" name="What is it">
            <a:extLst>
              <a:ext uri="{FF2B5EF4-FFF2-40B4-BE49-F238E27FC236}">
                <a16:creationId xmlns:a16="http://schemas.microsoft.com/office/drawing/2014/main" id="{904BCA1F-3C15-4E9B-C1B9-304451449BA2}"/>
              </a:ext>
            </a:extLst>
          </p:cNvPr>
          <p:cNvSpPr txBox="1"/>
          <p:nvPr/>
        </p:nvSpPr>
        <p:spPr>
          <a:xfrm>
            <a:off x="5218721" y="3300125"/>
            <a:ext cx="6675272" cy="442842"/>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Who made it? </a:t>
            </a:r>
          </a:p>
        </p:txBody>
      </p:sp>
      <p:sp>
        <p:nvSpPr>
          <p:cNvPr id="41" name="TextBox 40">
            <a:extLst>
              <a:ext uri="{FF2B5EF4-FFF2-40B4-BE49-F238E27FC236}">
                <a16:creationId xmlns:a16="http://schemas.microsoft.com/office/drawing/2014/main" id="{F54AA16D-D05B-F85B-A5F5-0AF5CCA62EEC}"/>
              </a:ext>
            </a:extLst>
          </p:cNvPr>
          <p:cNvSpPr txBox="1"/>
          <p:nvPr/>
        </p:nvSpPr>
        <p:spPr>
          <a:xfrm>
            <a:off x="5218721" y="3819886"/>
            <a:ext cx="6412757" cy="442842"/>
          </a:xfrm>
          <a:prstGeom prst="rect">
            <a:avLst/>
          </a:prstGeom>
          <a:noFill/>
        </p:spPr>
        <p:txBody>
          <a:bodyPr wrap="square" lIns="0" tIns="0" rIns="0" bIns="0" rtlCol="0">
            <a:noAutofit/>
          </a:bodyPr>
          <a:lstStyle/>
          <a:p>
            <a:pPr>
              <a:lnSpc>
                <a:spcPct val="150000"/>
              </a:lnSpc>
            </a:pPr>
            <a:r>
              <a:rPr lang="en-AU" sz="1600" dirty="0">
                <a:latin typeface="+mj-lt"/>
              </a:rPr>
              <a:t>The creator is unknown.</a:t>
            </a:r>
          </a:p>
        </p:txBody>
      </p:sp>
      <p:sp>
        <p:nvSpPr>
          <p:cNvPr id="42" name="What is it">
            <a:extLst>
              <a:ext uri="{FF2B5EF4-FFF2-40B4-BE49-F238E27FC236}">
                <a16:creationId xmlns:a16="http://schemas.microsoft.com/office/drawing/2014/main" id="{4C03D698-96FA-D050-9C3E-BA9D9BDCBB60}"/>
              </a:ext>
            </a:extLst>
          </p:cNvPr>
          <p:cNvSpPr txBox="1"/>
          <p:nvPr/>
        </p:nvSpPr>
        <p:spPr>
          <a:xfrm>
            <a:off x="5218721" y="4276518"/>
            <a:ext cx="6675272" cy="442842"/>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When was it made? </a:t>
            </a:r>
          </a:p>
        </p:txBody>
      </p:sp>
      <p:sp>
        <p:nvSpPr>
          <p:cNvPr id="43" name="TextBox 42">
            <a:extLst>
              <a:ext uri="{FF2B5EF4-FFF2-40B4-BE49-F238E27FC236}">
                <a16:creationId xmlns:a16="http://schemas.microsoft.com/office/drawing/2014/main" id="{E27DABBF-E9CF-36B6-B7DA-75A79A10F9F0}"/>
              </a:ext>
            </a:extLst>
          </p:cNvPr>
          <p:cNvSpPr txBox="1"/>
          <p:nvPr/>
        </p:nvSpPr>
        <p:spPr>
          <a:xfrm>
            <a:off x="5218721" y="4796279"/>
            <a:ext cx="6412757" cy="442842"/>
          </a:xfrm>
          <a:prstGeom prst="rect">
            <a:avLst/>
          </a:prstGeom>
          <a:noFill/>
        </p:spPr>
        <p:txBody>
          <a:bodyPr wrap="square" lIns="0" tIns="0" rIns="0" bIns="0" rtlCol="0">
            <a:noAutofit/>
          </a:bodyPr>
          <a:lstStyle>
            <a:defPPr>
              <a:defRPr lang="en-US"/>
            </a:defPPr>
            <a:lvl1pPr>
              <a:lnSpc>
                <a:spcPct val="150000"/>
              </a:lnSpc>
              <a:defRPr sz="1600">
                <a:solidFill>
                  <a:schemeClr val="accent1"/>
                </a:solidFill>
                <a:latin typeface="+mj-lt"/>
              </a:defRPr>
            </a:lvl1pPr>
          </a:lstStyle>
          <a:p>
            <a:r>
              <a:rPr lang="en-AU" dirty="0">
                <a:solidFill>
                  <a:schemeClr val="tx1"/>
                </a:solidFill>
              </a:rPr>
              <a:t>Circa 7000–5700 BCE.</a:t>
            </a:r>
          </a:p>
        </p:txBody>
      </p:sp>
      <p:sp>
        <p:nvSpPr>
          <p:cNvPr id="44" name="What is it">
            <a:extLst>
              <a:ext uri="{FF2B5EF4-FFF2-40B4-BE49-F238E27FC236}">
                <a16:creationId xmlns:a16="http://schemas.microsoft.com/office/drawing/2014/main" id="{460FD2D2-F0A3-043F-1F8A-99E4F5FD4C85}"/>
              </a:ext>
            </a:extLst>
          </p:cNvPr>
          <p:cNvSpPr txBox="1"/>
          <p:nvPr/>
        </p:nvSpPr>
        <p:spPr>
          <a:xfrm>
            <a:off x="5218721" y="5284922"/>
            <a:ext cx="6675272" cy="442842"/>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Where was it found? </a:t>
            </a:r>
          </a:p>
        </p:txBody>
      </p:sp>
      <p:sp>
        <p:nvSpPr>
          <p:cNvPr id="45" name="TextBox 44">
            <a:extLst>
              <a:ext uri="{FF2B5EF4-FFF2-40B4-BE49-F238E27FC236}">
                <a16:creationId xmlns:a16="http://schemas.microsoft.com/office/drawing/2014/main" id="{372C9185-E61C-78EC-C918-A99B3193FDCB}"/>
              </a:ext>
            </a:extLst>
          </p:cNvPr>
          <p:cNvSpPr txBox="1"/>
          <p:nvPr/>
        </p:nvSpPr>
        <p:spPr>
          <a:xfrm>
            <a:off x="5218721" y="5804683"/>
            <a:ext cx="6025299" cy="442842"/>
          </a:xfrm>
          <a:prstGeom prst="rect">
            <a:avLst/>
          </a:prstGeom>
          <a:noFill/>
        </p:spPr>
        <p:txBody>
          <a:bodyPr wrap="square" lIns="0" tIns="0" rIns="0" bIns="0" rtlCol="0">
            <a:noAutofit/>
          </a:bodyPr>
          <a:lstStyle>
            <a:defPPr>
              <a:defRPr lang="en-US"/>
            </a:defPPr>
            <a:lvl1pPr>
              <a:lnSpc>
                <a:spcPct val="150000"/>
              </a:lnSpc>
              <a:defRPr sz="1600">
                <a:solidFill>
                  <a:schemeClr val="accent1"/>
                </a:solidFill>
                <a:latin typeface="+mj-lt"/>
              </a:defRPr>
            </a:lvl1pPr>
          </a:lstStyle>
          <a:p>
            <a:r>
              <a:rPr lang="en-AU" dirty="0">
                <a:solidFill>
                  <a:schemeClr val="tx1"/>
                </a:solidFill>
              </a:rPr>
              <a:t>In a ‘foundation deposit’ beneath the floor in the entry to Building 3 at </a:t>
            </a:r>
            <a:r>
              <a:rPr lang="en-AU" dirty="0" err="1">
                <a:solidFill>
                  <a:schemeClr val="tx1"/>
                </a:solidFill>
              </a:rPr>
              <a:t>Çatalhöyük</a:t>
            </a:r>
            <a:r>
              <a:rPr lang="en-AU" dirty="0">
                <a:solidFill>
                  <a:schemeClr val="tx1"/>
                </a:solidFill>
              </a:rPr>
              <a:t>. </a:t>
            </a:r>
          </a:p>
        </p:txBody>
      </p:sp>
      <p:sp>
        <p:nvSpPr>
          <p:cNvPr id="3" name="Slide Number Placeholder 2">
            <a:extLst>
              <a:ext uri="{FF2B5EF4-FFF2-40B4-BE49-F238E27FC236}">
                <a16:creationId xmlns:a16="http://schemas.microsoft.com/office/drawing/2014/main" id="{F69BE1DE-2340-F85B-AA82-076A8098D8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02065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39" grpId="0"/>
      <p:bldP spid="41" grpId="0"/>
      <p:bldP spid="43"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B2EF6-B0DA-3D68-0F91-381B04CC8F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A2ADDB7-A10A-1B69-4345-44C4749F13B4}"/>
              </a:ext>
            </a:extLst>
          </p:cNvPr>
          <p:cNvSpPr>
            <a:spLocks noGrp="1"/>
          </p:cNvSpPr>
          <p:nvPr>
            <p:ph type="title"/>
          </p:nvPr>
        </p:nvSpPr>
        <p:spPr/>
        <p:txBody>
          <a:bodyPr/>
          <a:lstStyle/>
          <a:p>
            <a:r>
              <a:rPr lang="en-AU" dirty="0">
                <a:latin typeface="+mj-lt"/>
              </a:rPr>
              <a:t>Analyse together</a:t>
            </a:r>
          </a:p>
        </p:txBody>
      </p:sp>
      <p:sp>
        <p:nvSpPr>
          <p:cNvPr id="13" name="Text Placeholder 12">
            <a:extLst>
              <a:ext uri="{FF2B5EF4-FFF2-40B4-BE49-F238E27FC236}">
                <a16:creationId xmlns:a16="http://schemas.microsoft.com/office/drawing/2014/main" id="{1E794507-BE8F-CDE1-6FF7-8445298390B4}"/>
              </a:ext>
            </a:extLst>
          </p:cNvPr>
          <p:cNvSpPr>
            <a:spLocks noGrp="1"/>
          </p:cNvSpPr>
          <p:nvPr>
            <p:ph type="body" sz="quarter" idx="18"/>
          </p:nvPr>
        </p:nvSpPr>
        <p:spPr>
          <a:xfrm>
            <a:off x="360000" y="982520"/>
            <a:ext cx="11483998" cy="356423"/>
          </a:xfrm>
        </p:spPr>
        <p:txBody>
          <a:bodyPr/>
          <a:lstStyle/>
          <a:p>
            <a:r>
              <a:rPr lang="en-AU" dirty="0"/>
              <a:t>Collect the facts, start </a:t>
            </a:r>
            <a:r>
              <a:rPr lang="en-AU" b="1" dirty="0"/>
              <a:t>interpreting</a:t>
            </a:r>
            <a:r>
              <a:rPr lang="en-AU" dirty="0"/>
              <a:t> based on the facts</a:t>
            </a:r>
          </a:p>
        </p:txBody>
      </p:sp>
      <p:sp>
        <p:nvSpPr>
          <p:cNvPr id="2" name="TextBox 1">
            <a:extLst>
              <a:ext uri="{FF2B5EF4-FFF2-40B4-BE49-F238E27FC236}">
                <a16:creationId xmlns:a16="http://schemas.microsoft.com/office/drawing/2014/main" id="{693928B2-0B45-ABBA-57A1-8870873C7757}"/>
              </a:ext>
            </a:extLst>
          </p:cNvPr>
          <p:cNvSpPr txBox="1"/>
          <p:nvPr/>
        </p:nvSpPr>
        <p:spPr>
          <a:xfrm>
            <a:off x="298007" y="5437536"/>
            <a:ext cx="3282101" cy="302449"/>
          </a:xfrm>
          <a:prstGeom prst="rect">
            <a:avLst/>
          </a:prstGeom>
          <a:noFill/>
        </p:spPr>
        <p:txBody>
          <a:bodyPr wrap="square" lIns="0" tIns="0" rIns="0" bIns="0" rtlCol="0">
            <a:noAutofit/>
          </a:bodyPr>
          <a:lstStyle/>
          <a:p>
            <a:r>
              <a:rPr lang="en-AU" sz="1100" dirty="0">
                <a:solidFill>
                  <a:srgbClr val="002664"/>
                </a:solidFill>
                <a:latin typeface="Arial" panose="020B0604020202020204" pitchFamily="34" charset="0"/>
                <a:cs typeface="Arial" panose="020B0604020202020204" pitchFamily="34" charset="0"/>
                <a:hlinkClick r:id="rId3"/>
              </a:rPr>
              <a:t>20020710_mal_048</a:t>
            </a:r>
            <a:r>
              <a:rPr lang="en-AU" sz="1100" dirty="0">
                <a:solidFill>
                  <a:srgbClr val="002664"/>
                </a:solidFill>
                <a:latin typeface="Arial" panose="020B0604020202020204" pitchFamily="34" charset="0"/>
                <a:cs typeface="Arial" panose="020B0604020202020204" pitchFamily="34" charset="0"/>
              </a:rPr>
              <a:t> by </a:t>
            </a:r>
            <a:r>
              <a:rPr lang="en-AU" sz="1100" dirty="0">
                <a:solidFill>
                  <a:srgbClr val="002664"/>
                </a:solidFill>
                <a:latin typeface="Arial" panose="020B0604020202020204" pitchFamily="34" charset="0"/>
                <a:cs typeface="Arial" panose="020B0604020202020204" pitchFamily="34" charset="0"/>
                <a:hlinkClick r:id="rId4"/>
              </a:rPr>
              <a:t>Remixing Çatalhöyük</a:t>
            </a:r>
            <a:r>
              <a:rPr lang="en-AU" sz="1100" dirty="0">
                <a:solidFill>
                  <a:srgbClr val="002664"/>
                </a:solidFill>
                <a:latin typeface="Arial" panose="020B0604020202020204" pitchFamily="34" charset="0"/>
                <a:cs typeface="Arial" panose="020B0604020202020204" pitchFamily="34" charset="0"/>
              </a:rPr>
              <a:t> is licensed under </a:t>
            </a:r>
            <a:r>
              <a:rPr lang="en-AU" sz="1100" dirty="0">
                <a:solidFill>
                  <a:srgbClr val="002664"/>
                </a:solidFill>
                <a:latin typeface="Arial" panose="020B0604020202020204" pitchFamily="34" charset="0"/>
                <a:cs typeface="Arial" panose="020B0604020202020204" pitchFamily="34" charset="0"/>
                <a:hlinkClick r:id="rId5"/>
              </a:rPr>
              <a:t>CC BY-NC 2.0</a:t>
            </a:r>
            <a:r>
              <a:rPr lang="en-AU" sz="1100" dirty="0">
                <a:solidFill>
                  <a:srgbClr val="002664"/>
                </a:solidFill>
                <a:latin typeface="Arial" panose="020B0604020202020204" pitchFamily="34" charset="0"/>
                <a:cs typeface="Arial" panose="020B0604020202020204" pitchFamily="34" charset="0"/>
              </a:rPr>
              <a:t>.</a:t>
            </a:r>
          </a:p>
        </p:txBody>
      </p:sp>
      <p:pic>
        <p:nvPicPr>
          <p:cNvPr id="8" name="Picture 7" descr="Obsidian arrowhead with a flaked texture on a gray background with identifying text and a scale bar above.">
            <a:extLst>
              <a:ext uri="{FF2B5EF4-FFF2-40B4-BE49-F238E27FC236}">
                <a16:creationId xmlns:a16="http://schemas.microsoft.com/office/drawing/2014/main" id="{AE0D1B12-D47D-DF24-64AA-B0F8745ABC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007" y="1856139"/>
            <a:ext cx="4571711" cy="3428783"/>
          </a:xfrm>
          <a:prstGeom prst="rect">
            <a:avLst/>
          </a:prstGeom>
        </p:spPr>
      </p:pic>
      <p:sp>
        <p:nvSpPr>
          <p:cNvPr id="17" name="What is it">
            <a:extLst>
              <a:ext uri="{FF2B5EF4-FFF2-40B4-BE49-F238E27FC236}">
                <a16:creationId xmlns:a16="http://schemas.microsoft.com/office/drawing/2014/main" id="{F9CE4076-1275-7E1E-EF16-C484D5BA8666}"/>
              </a:ext>
            </a:extLst>
          </p:cNvPr>
          <p:cNvSpPr txBox="1"/>
          <p:nvPr/>
        </p:nvSpPr>
        <p:spPr>
          <a:xfrm>
            <a:off x="5218721" y="1716102"/>
            <a:ext cx="6675272" cy="442842"/>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What was found near it? </a:t>
            </a:r>
          </a:p>
        </p:txBody>
      </p:sp>
      <p:sp>
        <p:nvSpPr>
          <p:cNvPr id="18" name="TextBox 17">
            <a:extLst>
              <a:ext uri="{FF2B5EF4-FFF2-40B4-BE49-F238E27FC236}">
                <a16:creationId xmlns:a16="http://schemas.microsoft.com/office/drawing/2014/main" id="{87A48823-E02F-5FA3-8536-9593301CDF11}"/>
              </a:ext>
            </a:extLst>
          </p:cNvPr>
          <p:cNvSpPr txBox="1"/>
          <p:nvPr/>
        </p:nvSpPr>
        <p:spPr>
          <a:xfrm>
            <a:off x="5218721" y="2235863"/>
            <a:ext cx="6412757" cy="442842"/>
          </a:xfrm>
          <a:prstGeom prst="rect">
            <a:avLst/>
          </a:prstGeom>
          <a:noFill/>
        </p:spPr>
        <p:txBody>
          <a:bodyPr wrap="square" lIns="0" tIns="0" rIns="0" bIns="0" rtlCol="0">
            <a:noAutofit/>
          </a:bodyPr>
          <a:lstStyle/>
          <a:p>
            <a:pPr>
              <a:lnSpc>
                <a:spcPct val="150000"/>
              </a:lnSpc>
            </a:pPr>
            <a:r>
              <a:rPr lang="en-AU" sz="1600" dirty="0">
                <a:latin typeface="+mj-lt"/>
              </a:rPr>
              <a:t>A second obsidian arrowhead style rock surrounded with ash and small animal bones.</a:t>
            </a:r>
          </a:p>
        </p:txBody>
      </p:sp>
      <p:sp>
        <p:nvSpPr>
          <p:cNvPr id="19" name="What is it">
            <a:extLst>
              <a:ext uri="{FF2B5EF4-FFF2-40B4-BE49-F238E27FC236}">
                <a16:creationId xmlns:a16="http://schemas.microsoft.com/office/drawing/2014/main" id="{C38FD632-483C-F736-75B6-1863B8584317}"/>
              </a:ext>
            </a:extLst>
          </p:cNvPr>
          <p:cNvSpPr txBox="1"/>
          <p:nvPr/>
        </p:nvSpPr>
        <p:spPr>
          <a:xfrm>
            <a:off x="5218721" y="3213990"/>
            <a:ext cx="6675272" cy="442842"/>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rPr>
              <a:t>What do we see in the source? </a:t>
            </a:r>
            <a:r>
              <a:rPr lang="en-AU" sz="1600" b="1" dirty="0">
                <a:solidFill>
                  <a:schemeClr val="accent1"/>
                </a:solidFill>
                <a:latin typeface="+mj-lt"/>
              </a:rPr>
              <a:t> </a:t>
            </a:r>
          </a:p>
        </p:txBody>
      </p:sp>
      <p:sp>
        <p:nvSpPr>
          <p:cNvPr id="25" name="TextBox 24">
            <a:extLst>
              <a:ext uri="{FF2B5EF4-FFF2-40B4-BE49-F238E27FC236}">
                <a16:creationId xmlns:a16="http://schemas.microsoft.com/office/drawing/2014/main" id="{60A7A298-D7D6-A462-57C5-DA6AE40D408E}"/>
              </a:ext>
            </a:extLst>
          </p:cNvPr>
          <p:cNvSpPr txBox="1"/>
          <p:nvPr/>
        </p:nvSpPr>
        <p:spPr>
          <a:xfrm>
            <a:off x="5218721" y="3733751"/>
            <a:ext cx="6675272" cy="442842"/>
          </a:xfrm>
          <a:prstGeom prst="rect">
            <a:avLst/>
          </a:prstGeom>
          <a:noFill/>
        </p:spPr>
        <p:txBody>
          <a:bodyPr wrap="square" lIns="0" tIns="0" rIns="0" bIns="0" rtlCol="0">
            <a:noAutofit/>
          </a:bodyPr>
          <a:lstStyle/>
          <a:p>
            <a:pPr>
              <a:lnSpc>
                <a:spcPct val="150000"/>
              </a:lnSpc>
            </a:pPr>
            <a:r>
              <a:rPr lang="en-AU" sz="1600" dirty="0">
                <a:latin typeface="+mj-lt"/>
              </a:rPr>
              <a:t>Obsidian shaped into a point on one end and a tang on the other. Appears to have sharp edges. Appears to have been purposefully shaped.</a:t>
            </a:r>
          </a:p>
        </p:txBody>
      </p:sp>
      <p:sp>
        <p:nvSpPr>
          <p:cNvPr id="26" name="What is it">
            <a:extLst>
              <a:ext uri="{FF2B5EF4-FFF2-40B4-BE49-F238E27FC236}">
                <a16:creationId xmlns:a16="http://schemas.microsoft.com/office/drawing/2014/main" id="{7A30B3FE-A612-F19F-EA0B-BBA5D047EDE3}"/>
              </a:ext>
            </a:extLst>
          </p:cNvPr>
          <p:cNvSpPr txBox="1"/>
          <p:nvPr/>
        </p:nvSpPr>
        <p:spPr>
          <a:xfrm>
            <a:off x="5218721" y="4696354"/>
            <a:ext cx="6675272" cy="442842"/>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rPr>
              <a:t>What do we see in the source? </a:t>
            </a:r>
            <a:r>
              <a:rPr lang="en-AU" sz="1600" b="1" dirty="0">
                <a:solidFill>
                  <a:schemeClr val="accent1"/>
                </a:solidFill>
                <a:latin typeface="+mj-lt"/>
              </a:rPr>
              <a:t> </a:t>
            </a:r>
          </a:p>
        </p:txBody>
      </p:sp>
      <p:sp>
        <p:nvSpPr>
          <p:cNvPr id="27" name="TextBox 26">
            <a:extLst>
              <a:ext uri="{FF2B5EF4-FFF2-40B4-BE49-F238E27FC236}">
                <a16:creationId xmlns:a16="http://schemas.microsoft.com/office/drawing/2014/main" id="{87880300-45FC-3B40-20AA-21AE77E4ECF7}"/>
              </a:ext>
            </a:extLst>
          </p:cNvPr>
          <p:cNvSpPr txBox="1"/>
          <p:nvPr/>
        </p:nvSpPr>
        <p:spPr>
          <a:xfrm>
            <a:off x="5218721" y="5216115"/>
            <a:ext cx="6625277" cy="442842"/>
          </a:xfrm>
          <a:prstGeom prst="rect">
            <a:avLst/>
          </a:prstGeom>
          <a:noFill/>
        </p:spPr>
        <p:txBody>
          <a:bodyPr wrap="square" lIns="0" tIns="0" rIns="0" bIns="0" rtlCol="0">
            <a:noAutofit/>
          </a:bodyPr>
          <a:lstStyle/>
          <a:p>
            <a:pPr>
              <a:lnSpc>
                <a:spcPct val="150000"/>
              </a:lnSpc>
            </a:pPr>
            <a:r>
              <a:rPr lang="en-AU" sz="1600" dirty="0">
                <a:latin typeface="+mj-lt"/>
              </a:rPr>
              <a:t>This may have been purposefully shaped to a sharp point at one end. The tang may have been used to attach the artefact to something else, such as a piece of wood, that may have deteriorated over time.</a:t>
            </a:r>
          </a:p>
        </p:txBody>
      </p:sp>
      <p:sp>
        <p:nvSpPr>
          <p:cNvPr id="3" name="Slide Number Placeholder 2">
            <a:extLst>
              <a:ext uri="{FF2B5EF4-FFF2-40B4-BE49-F238E27FC236}">
                <a16:creationId xmlns:a16="http://schemas.microsoft.com/office/drawing/2014/main" id="{11097CF3-B574-7C64-3AA8-ADA600D17E6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236982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219A2-065D-BA54-39BB-F4B9625302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58B9229-9BF8-C3CC-C7B6-2CD62FC0E05F}"/>
              </a:ext>
            </a:extLst>
          </p:cNvPr>
          <p:cNvSpPr>
            <a:spLocks noGrp="1"/>
          </p:cNvSpPr>
          <p:nvPr>
            <p:ph type="title"/>
          </p:nvPr>
        </p:nvSpPr>
        <p:spPr/>
        <p:txBody>
          <a:bodyPr/>
          <a:lstStyle/>
          <a:p>
            <a:r>
              <a:rPr lang="en-AU" dirty="0">
                <a:latin typeface="+mj-lt"/>
              </a:rPr>
              <a:t>Analyse together</a:t>
            </a:r>
          </a:p>
        </p:txBody>
      </p:sp>
      <p:sp>
        <p:nvSpPr>
          <p:cNvPr id="13" name="Text Placeholder 12">
            <a:extLst>
              <a:ext uri="{FF2B5EF4-FFF2-40B4-BE49-F238E27FC236}">
                <a16:creationId xmlns:a16="http://schemas.microsoft.com/office/drawing/2014/main" id="{9B5BBCFA-ED2C-DCC8-2ED7-23DF22E1A024}"/>
              </a:ext>
            </a:extLst>
          </p:cNvPr>
          <p:cNvSpPr>
            <a:spLocks noGrp="1"/>
          </p:cNvSpPr>
          <p:nvPr>
            <p:ph type="body" sz="quarter" idx="18"/>
          </p:nvPr>
        </p:nvSpPr>
        <p:spPr>
          <a:xfrm>
            <a:off x="360000" y="982520"/>
            <a:ext cx="11483998" cy="356423"/>
          </a:xfrm>
        </p:spPr>
        <p:txBody>
          <a:bodyPr/>
          <a:lstStyle/>
          <a:p>
            <a:r>
              <a:rPr lang="en-AU" dirty="0"/>
              <a:t>Start </a:t>
            </a:r>
            <a:r>
              <a:rPr lang="en-AU" b="1" dirty="0"/>
              <a:t>interpreting</a:t>
            </a:r>
            <a:r>
              <a:rPr lang="en-AU" dirty="0"/>
              <a:t> based on the facts</a:t>
            </a:r>
          </a:p>
        </p:txBody>
      </p:sp>
      <p:pic>
        <p:nvPicPr>
          <p:cNvPr id="8" name="Picture 7" descr="Obsidian arrowhead with a flaked texture on a gray background with identifying text and a scale bar above.">
            <a:extLst>
              <a:ext uri="{FF2B5EF4-FFF2-40B4-BE49-F238E27FC236}">
                <a16:creationId xmlns:a16="http://schemas.microsoft.com/office/drawing/2014/main" id="{D5DB2070-B5EB-1280-B24B-85DC90964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07" y="1856139"/>
            <a:ext cx="4571711" cy="3428783"/>
          </a:xfrm>
          <a:prstGeom prst="rect">
            <a:avLst/>
          </a:prstGeom>
        </p:spPr>
      </p:pic>
      <p:sp>
        <p:nvSpPr>
          <p:cNvPr id="2" name="TextBox 1">
            <a:extLst>
              <a:ext uri="{FF2B5EF4-FFF2-40B4-BE49-F238E27FC236}">
                <a16:creationId xmlns:a16="http://schemas.microsoft.com/office/drawing/2014/main" id="{05A5DEE8-7D6E-9D87-1F26-46DF37DD8856}"/>
              </a:ext>
            </a:extLst>
          </p:cNvPr>
          <p:cNvSpPr txBox="1"/>
          <p:nvPr/>
        </p:nvSpPr>
        <p:spPr>
          <a:xfrm>
            <a:off x="298007" y="5437536"/>
            <a:ext cx="3282101" cy="302449"/>
          </a:xfrm>
          <a:prstGeom prst="rect">
            <a:avLst/>
          </a:prstGeom>
          <a:noFill/>
        </p:spPr>
        <p:txBody>
          <a:bodyPr wrap="square" lIns="0" tIns="0" rIns="0" bIns="0" rtlCol="0">
            <a:noAutofit/>
          </a:bodyPr>
          <a:lstStyle/>
          <a:p>
            <a:r>
              <a:rPr lang="en-AU" sz="1100" dirty="0">
                <a:solidFill>
                  <a:srgbClr val="002664"/>
                </a:solidFill>
                <a:latin typeface="Arial" panose="020B0604020202020204" pitchFamily="34" charset="0"/>
                <a:cs typeface="Arial" panose="020B0604020202020204" pitchFamily="34" charset="0"/>
                <a:hlinkClick r:id="rId4"/>
              </a:rPr>
              <a:t>20020710_mal_048</a:t>
            </a:r>
            <a:r>
              <a:rPr lang="en-AU" sz="1100" dirty="0">
                <a:solidFill>
                  <a:srgbClr val="002664"/>
                </a:solidFill>
                <a:latin typeface="Arial" panose="020B0604020202020204" pitchFamily="34" charset="0"/>
                <a:cs typeface="Arial" panose="020B0604020202020204" pitchFamily="34" charset="0"/>
              </a:rPr>
              <a:t> by </a:t>
            </a:r>
            <a:r>
              <a:rPr lang="en-AU" sz="1100" dirty="0">
                <a:solidFill>
                  <a:srgbClr val="002664"/>
                </a:solidFill>
                <a:latin typeface="Arial" panose="020B0604020202020204" pitchFamily="34" charset="0"/>
                <a:cs typeface="Arial" panose="020B0604020202020204" pitchFamily="34" charset="0"/>
                <a:hlinkClick r:id="rId5"/>
              </a:rPr>
              <a:t>Remixing Çatalhöyük</a:t>
            </a:r>
            <a:r>
              <a:rPr lang="en-AU" sz="1100" dirty="0">
                <a:solidFill>
                  <a:srgbClr val="002664"/>
                </a:solidFill>
                <a:latin typeface="Arial" panose="020B0604020202020204" pitchFamily="34" charset="0"/>
                <a:cs typeface="Arial" panose="020B0604020202020204" pitchFamily="34" charset="0"/>
              </a:rPr>
              <a:t> is licensed under </a:t>
            </a:r>
            <a:r>
              <a:rPr lang="en-AU" sz="1100" dirty="0">
                <a:solidFill>
                  <a:srgbClr val="002664"/>
                </a:solidFill>
                <a:latin typeface="Arial" panose="020B0604020202020204" pitchFamily="34" charset="0"/>
                <a:cs typeface="Arial" panose="020B0604020202020204" pitchFamily="34" charset="0"/>
                <a:hlinkClick r:id="rId6"/>
              </a:rPr>
              <a:t>CC BY-NC 2.0</a:t>
            </a:r>
            <a:r>
              <a:rPr lang="en-AU" sz="1100" dirty="0">
                <a:solidFill>
                  <a:srgbClr val="002664"/>
                </a:solidFill>
                <a:latin typeface="Arial" panose="020B0604020202020204" pitchFamily="34" charset="0"/>
                <a:cs typeface="Arial" panose="020B0604020202020204" pitchFamily="34" charset="0"/>
              </a:rPr>
              <a:t>.</a:t>
            </a:r>
          </a:p>
        </p:txBody>
      </p:sp>
      <p:sp>
        <p:nvSpPr>
          <p:cNvPr id="17" name="What is it">
            <a:extLst>
              <a:ext uri="{FF2B5EF4-FFF2-40B4-BE49-F238E27FC236}">
                <a16:creationId xmlns:a16="http://schemas.microsoft.com/office/drawing/2014/main" id="{379E7A05-4E31-DB6C-DF45-B6A6D71688AD}"/>
              </a:ext>
            </a:extLst>
          </p:cNvPr>
          <p:cNvSpPr txBox="1"/>
          <p:nvPr/>
        </p:nvSpPr>
        <p:spPr>
          <a:xfrm>
            <a:off x="5218721" y="1079094"/>
            <a:ext cx="6675272" cy="442842"/>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rPr>
              <a:t>What was its function?</a:t>
            </a:r>
            <a:r>
              <a:rPr lang="en-AU" sz="1600" b="1" dirty="0">
                <a:solidFill>
                  <a:schemeClr val="accent1"/>
                </a:solidFill>
                <a:latin typeface="+mj-lt"/>
              </a:rPr>
              <a:t> </a:t>
            </a:r>
          </a:p>
        </p:txBody>
      </p:sp>
      <p:sp>
        <p:nvSpPr>
          <p:cNvPr id="18" name="TextBox 17">
            <a:extLst>
              <a:ext uri="{FF2B5EF4-FFF2-40B4-BE49-F238E27FC236}">
                <a16:creationId xmlns:a16="http://schemas.microsoft.com/office/drawing/2014/main" id="{021BCC12-8C1E-344D-0723-119D2C5F51ED}"/>
              </a:ext>
            </a:extLst>
          </p:cNvPr>
          <p:cNvSpPr txBox="1"/>
          <p:nvPr/>
        </p:nvSpPr>
        <p:spPr>
          <a:xfrm>
            <a:off x="5218721" y="1598855"/>
            <a:ext cx="6412757" cy="442842"/>
          </a:xfrm>
          <a:prstGeom prst="rect">
            <a:avLst/>
          </a:prstGeom>
          <a:noFill/>
        </p:spPr>
        <p:txBody>
          <a:bodyPr wrap="square" lIns="0" tIns="0" rIns="0" bIns="0" rtlCol="0">
            <a:noAutofit/>
          </a:bodyPr>
          <a:lstStyle/>
          <a:p>
            <a:pPr>
              <a:lnSpc>
                <a:spcPct val="150000"/>
              </a:lnSpc>
            </a:pPr>
            <a:r>
              <a:rPr lang="en-AU" sz="1600" dirty="0">
                <a:latin typeface="+mj-lt"/>
              </a:rPr>
              <a:t>An arrowhead used for hunting, perhaps a weapon. May have been stored in the entry for protection.</a:t>
            </a:r>
          </a:p>
        </p:txBody>
      </p:sp>
      <p:sp>
        <p:nvSpPr>
          <p:cNvPr id="19" name="What is it">
            <a:extLst>
              <a:ext uri="{FF2B5EF4-FFF2-40B4-BE49-F238E27FC236}">
                <a16:creationId xmlns:a16="http://schemas.microsoft.com/office/drawing/2014/main" id="{C93352F5-02CB-1D88-F529-BC235A4A5379}"/>
              </a:ext>
            </a:extLst>
          </p:cNvPr>
          <p:cNvSpPr txBox="1"/>
          <p:nvPr/>
        </p:nvSpPr>
        <p:spPr>
          <a:xfrm>
            <a:off x="5218721" y="2589861"/>
            <a:ext cx="6675272" cy="442842"/>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rPr>
              <a:t>What is its significance?</a:t>
            </a:r>
            <a:endParaRPr lang="en-AU" sz="1600" b="1" dirty="0">
              <a:solidFill>
                <a:schemeClr val="accent1"/>
              </a:solidFill>
              <a:latin typeface="+mj-lt"/>
            </a:endParaRPr>
          </a:p>
        </p:txBody>
      </p:sp>
      <p:sp>
        <p:nvSpPr>
          <p:cNvPr id="25" name="TextBox 24">
            <a:extLst>
              <a:ext uri="{FF2B5EF4-FFF2-40B4-BE49-F238E27FC236}">
                <a16:creationId xmlns:a16="http://schemas.microsoft.com/office/drawing/2014/main" id="{590E87D0-0AF1-3032-64B7-7BB8C7F47EA0}"/>
              </a:ext>
            </a:extLst>
          </p:cNvPr>
          <p:cNvSpPr txBox="1"/>
          <p:nvPr/>
        </p:nvSpPr>
        <p:spPr>
          <a:xfrm>
            <a:off x="5218721" y="3109622"/>
            <a:ext cx="6412757" cy="442842"/>
          </a:xfrm>
          <a:prstGeom prst="rect">
            <a:avLst/>
          </a:prstGeom>
          <a:noFill/>
        </p:spPr>
        <p:txBody>
          <a:bodyPr wrap="square" lIns="0" tIns="0" rIns="0" bIns="0" rtlCol="0">
            <a:noAutofit/>
          </a:bodyPr>
          <a:lstStyle/>
          <a:p>
            <a:pPr>
              <a:lnSpc>
                <a:spcPct val="150000"/>
              </a:lnSpc>
            </a:pPr>
            <a:r>
              <a:rPr lang="en-AU" sz="1600" dirty="0">
                <a:latin typeface="+mj-lt"/>
              </a:rPr>
              <a:t>Shows inhabitants skill in carving obsidian into this shape and used locally sourced materials.</a:t>
            </a:r>
          </a:p>
        </p:txBody>
      </p:sp>
      <p:sp>
        <p:nvSpPr>
          <p:cNvPr id="26" name="What is it">
            <a:extLst>
              <a:ext uri="{FF2B5EF4-FFF2-40B4-BE49-F238E27FC236}">
                <a16:creationId xmlns:a16="http://schemas.microsoft.com/office/drawing/2014/main" id="{A51C7E48-47B7-2B54-7A06-A376052CF9C1}"/>
              </a:ext>
            </a:extLst>
          </p:cNvPr>
          <p:cNvSpPr txBox="1"/>
          <p:nvPr/>
        </p:nvSpPr>
        <p:spPr>
          <a:xfrm>
            <a:off x="5218721" y="4131625"/>
            <a:ext cx="6675272" cy="442842"/>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rPr>
              <a:t>Why do we think this? </a:t>
            </a:r>
          </a:p>
        </p:txBody>
      </p:sp>
      <p:sp>
        <p:nvSpPr>
          <p:cNvPr id="27" name="TextBox 26">
            <a:extLst>
              <a:ext uri="{FF2B5EF4-FFF2-40B4-BE49-F238E27FC236}">
                <a16:creationId xmlns:a16="http://schemas.microsoft.com/office/drawing/2014/main" id="{44BBCD14-37FB-B4C9-E253-2BF75E28CB9B}"/>
              </a:ext>
            </a:extLst>
          </p:cNvPr>
          <p:cNvSpPr txBox="1"/>
          <p:nvPr/>
        </p:nvSpPr>
        <p:spPr>
          <a:xfrm>
            <a:off x="5218721" y="4651386"/>
            <a:ext cx="6412757" cy="442842"/>
          </a:xfrm>
          <a:prstGeom prst="rect">
            <a:avLst/>
          </a:prstGeom>
          <a:noFill/>
        </p:spPr>
        <p:txBody>
          <a:bodyPr wrap="square" lIns="0" tIns="0" rIns="0" bIns="0" rtlCol="0">
            <a:noAutofit/>
          </a:bodyPr>
          <a:lstStyle/>
          <a:p>
            <a:pPr>
              <a:lnSpc>
                <a:spcPct val="150000"/>
              </a:lnSpc>
            </a:pPr>
            <a:r>
              <a:rPr lang="en-AU" sz="1600" dirty="0">
                <a:latin typeface="+mj-lt"/>
              </a:rPr>
              <a:t>Similar in shape to other arrowheads from that time. Animal bones found near the artefact suggest it was used for hunting. Neolithic people considered the entry of a home to be a powerful boundary so may have stored arrowheads there for protection.</a:t>
            </a:r>
          </a:p>
        </p:txBody>
      </p:sp>
      <p:sp>
        <p:nvSpPr>
          <p:cNvPr id="3" name="Slide Number Placeholder 2">
            <a:extLst>
              <a:ext uri="{FF2B5EF4-FFF2-40B4-BE49-F238E27FC236}">
                <a16:creationId xmlns:a16="http://schemas.microsoft.com/office/drawing/2014/main" id="{FCF640DE-2DCB-5683-2962-E05A7E5E7BD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126282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dirty="0">
                <a:latin typeface="+mn-lt"/>
                <a:hlinkClick r:id="rId6"/>
              </a:rPr>
              <a:t>Ancient History 11–12 Syllabus</a:t>
            </a:r>
            <a:r>
              <a:rPr lang="en-AU" dirty="0">
                <a:latin typeface="+mn-lt"/>
              </a:rPr>
              <a:t> © NSW Education Standards Authority (NESA) for and on behalf of the Crown in right of the State of New South Wales, 2024.</a:t>
            </a:r>
          </a:p>
          <a:p>
            <a:r>
              <a:rPr lang="en-AU" b="0" i="0" dirty="0">
                <a:solidFill>
                  <a:srgbClr val="000000"/>
                </a:solidFill>
                <a:effectLst/>
                <a:latin typeface="+mn-lt"/>
              </a:rPr>
              <a:t>Amphipolis (27 November 2014) </a:t>
            </a:r>
            <a:r>
              <a:rPr lang="en-AU" b="0" i="1" dirty="0">
                <a:solidFill>
                  <a:srgbClr val="000000"/>
                </a:solidFill>
                <a:effectLst/>
                <a:latin typeface="+mn-lt"/>
              </a:rPr>
              <a:t>Pompeii 220</a:t>
            </a:r>
            <a:r>
              <a:rPr lang="en-AU" b="0" i="0" dirty="0">
                <a:solidFill>
                  <a:srgbClr val="000000"/>
                </a:solidFill>
                <a:effectLst/>
                <a:latin typeface="+mn-lt"/>
              </a:rPr>
              <a:t> [photograph], </a:t>
            </a:r>
            <a:r>
              <a:rPr lang="en-AU" b="0" i="0" u="none" strike="noStrike" dirty="0">
                <a:solidFill>
                  <a:srgbClr val="000000"/>
                </a:solidFill>
                <a:effectLst/>
                <a:latin typeface="+mn-lt"/>
                <a:hlinkClick r:id="rId7"/>
              </a:rPr>
              <a:t>Flickr</a:t>
            </a:r>
            <a:r>
              <a:rPr lang="en-AU" b="0" i="0" dirty="0">
                <a:solidFill>
                  <a:srgbClr val="000000"/>
                </a:solidFill>
                <a:effectLst/>
                <a:latin typeface="+mn-lt"/>
              </a:rPr>
              <a:t>, accessed 5 April 2025.</a:t>
            </a:r>
          </a:p>
          <a:p>
            <a:r>
              <a:rPr lang="en-AU" b="0" i="0" dirty="0">
                <a:solidFill>
                  <a:srgbClr val="000000"/>
                </a:solidFill>
                <a:effectLst/>
                <a:latin typeface="+mn-lt"/>
              </a:rPr>
              <a:t>Barera M (20 November 2022) </a:t>
            </a:r>
            <a:r>
              <a:rPr lang="en-AU" b="0" i="1" dirty="0" err="1">
                <a:solidFill>
                  <a:srgbClr val="000000"/>
                </a:solidFill>
                <a:effectLst/>
                <a:latin typeface="+mn-lt"/>
              </a:rPr>
              <a:t>File:Milwaukee</a:t>
            </a:r>
            <a:r>
              <a:rPr lang="en-AU" b="0" i="1" dirty="0">
                <a:solidFill>
                  <a:srgbClr val="000000"/>
                </a:solidFill>
                <a:effectLst/>
                <a:latin typeface="+mn-lt"/>
              </a:rPr>
              <a:t> Public Museum November 2022 163 (crossroads of civilization--Temple of Ramesses III at </a:t>
            </a:r>
            <a:r>
              <a:rPr lang="en-AU" b="0" i="1" dirty="0" err="1">
                <a:solidFill>
                  <a:srgbClr val="000000"/>
                </a:solidFill>
                <a:effectLst/>
                <a:latin typeface="+mn-lt"/>
              </a:rPr>
              <a:t>Medinet</a:t>
            </a:r>
            <a:r>
              <a:rPr lang="en-AU" b="0" i="1" dirty="0">
                <a:solidFill>
                  <a:srgbClr val="000000"/>
                </a:solidFill>
                <a:effectLst/>
                <a:latin typeface="+mn-lt"/>
              </a:rPr>
              <a:t> Habu).jpg - Wikimedia commons</a:t>
            </a:r>
            <a:r>
              <a:rPr lang="en-AU" b="0" i="0" dirty="0">
                <a:solidFill>
                  <a:srgbClr val="000000"/>
                </a:solidFill>
                <a:effectLst/>
                <a:latin typeface="+mn-lt"/>
              </a:rPr>
              <a:t> [image], </a:t>
            </a:r>
            <a:r>
              <a:rPr lang="en-AU" b="0" i="0" u="none" strike="noStrike" dirty="0">
                <a:solidFill>
                  <a:srgbClr val="000000"/>
                </a:solidFill>
                <a:effectLst/>
                <a:latin typeface="+mn-lt"/>
                <a:hlinkClick r:id="rId8"/>
              </a:rPr>
              <a:t>Wikimedia Commons</a:t>
            </a:r>
            <a:r>
              <a:rPr lang="en-AU" b="0" i="0" dirty="0">
                <a:solidFill>
                  <a:srgbClr val="000000"/>
                </a:solidFill>
                <a:effectLst/>
                <a:latin typeface="+mn-lt"/>
              </a:rPr>
              <a:t>, accessed 5 April 2025.</a:t>
            </a:r>
          </a:p>
          <a:p>
            <a:r>
              <a:rPr lang="en-AU" b="0" i="0" dirty="0" err="1">
                <a:solidFill>
                  <a:srgbClr val="000000"/>
                </a:solidFill>
                <a:effectLst/>
                <a:latin typeface="+mn-lt"/>
              </a:rPr>
              <a:t>Çatalhöyük</a:t>
            </a:r>
            <a:r>
              <a:rPr lang="en-AU" b="0" i="0" dirty="0">
                <a:solidFill>
                  <a:srgbClr val="000000"/>
                </a:solidFill>
                <a:effectLst/>
                <a:latin typeface="+mn-lt"/>
              </a:rPr>
              <a:t> R (20 September 2007) </a:t>
            </a:r>
            <a:r>
              <a:rPr lang="en-AU" b="0" i="1" dirty="0">
                <a:solidFill>
                  <a:srgbClr val="000000"/>
                </a:solidFill>
                <a:effectLst/>
                <a:latin typeface="+mn-lt"/>
              </a:rPr>
              <a:t>20020710_mal_048</a:t>
            </a:r>
            <a:r>
              <a:rPr lang="en-AU" b="0" i="0" dirty="0">
                <a:solidFill>
                  <a:srgbClr val="000000"/>
                </a:solidFill>
                <a:effectLst/>
                <a:latin typeface="+mn-lt"/>
              </a:rPr>
              <a:t> [photograph], </a:t>
            </a:r>
            <a:r>
              <a:rPr lang="en-AU" b="0" i="0" u="none" strike="noStrike" dirty="0">
                <a:solidFill>
                  <a:srgbClr val="000000"/>
                </a:solidFill>
                <a:effectLst/>
                <a:latin typeface="+mn-lt"/>
                <a:hlinkClick r:id="rId9"/>
              </a:rPr>
              <a:t>Flickr</a:t>
            </a:r>
            <a:r>
              <a:rPr lang="en-AU" b="0" i="0" dirty="0">
                <a:solidFill>
                  <a:srgbClr val="000000"/>
                </a:solidFill>
                <a:effectLst/>
                <a:latin typeface="+mn-lt"/>
              </a:rPr>
              <a:t>, accessed 5 April 2025.</a:t>
            </a:r>
          </a:p>
          <a:p>
            <a:r>
              <a:rPr lang="en-AU" b="0" i="0" dirty="0">
                <a:solidFill>
                  <a:srgbClr val="000000"/>
                </a:solidFill>
                <a:effectLst/>
                <a:latin typeface="+mn-lt"/>
              </a:rPr>
              <a:t>Dilmen N (8 March 2012) </a:t>
            </a:r>
            <a:r>
              <a:rPr lang="en-AU" b="0" i="1" dirty="0" err="1">
                <a:solidFill>
                  <a:srgbClr val="000000"/>
                </a:solidFill>
                <a:effectLst/>
                <a:latin typeface="+mn-lt"/>
              </a:rPr>
              <a:t>File:seated</a:t>
            </a:r>
            <a:r>
              <a:rPr lang="en-AU" b="0" i="1" dirty="0">
                <a:solidFill>
                  <a:srgbClr val="000000"/>
                </a:solidFill>
                <a:effectLst/>
                <a:latin typeface="+mn-lt"/>
              </a:rPr>
              <a:t> woman of </a:t>
            </a:r>
            <a:r>
              <a:rPr lang="en-AU" b="0" i="1" dirty="0" err="1">
                <a:solidFill>
                  <a:srgbClr val="000000"/>
                </a:solidFill>
                <a:effectLst/>
                <a:latin typeface="+mn-lt"/>
              </a:rPr>
              <a:t>çatalhöyük</a:t>
            </a:r>
            <a:r>
              <a:rPr lang="en-AU" b="0" i="1" dirty="0">
                <a:solidFill>
                  <a:srgbClr val="000000"/>
                </a:solidFill>
                <a:effectLst/>
                <a:latin typeface="+mn-lt"/>
              </a:rPr>
              <a:t> on black </a:t>
            </a:r>
            <a:r>
              <a:rPr lang="en-AU" b="0" i="1" dirty="0" err="1">
                <a:solidFill>
                  <a:srgbClr val="000000"/>
                </a:solidFill>
                <a:effectLst/>
                <a:latin typeface="+mn-lt"/>
              </a:rPr>
              <a:t>background.jpg</a:t>
            </a:r>
            <a:r>
              <a:rPr lang="en-AU" b="0" i="1" dirty="0">
                <a:solidFill>
                  <a:srgbClr val="000000"/>
                </a:solidFill>
                <a:effectLst/>
                <a:latin typeface="+mn-lt"/>
              </a:rPr>
              <a:t> - </a:t>
            </a:r>
            <a:r>
              <a:rPr lang="en-AU" b="0" i="1" dirty="0" err="1">
                <a:solidFill>
                  <a:srgbClr val="000000"/>
                </a:solidFill>
                <a:effectLst/>
                <a:latin typeface="+mn-lt"/>
              </a:rPr>
              <a:t>wikimedia</a:t>
            </a:r>
            <a:r>
              <a:rPr lang="en-AU" b="0" i="1" dirty="0">
                <a:solidFill>
                  <a:srgbClr val="000000"/>
                </a:solidFill>
                <a:effectLst/>
                <a:latin typeface="+mn-lt"/>
              </a:rPr>
              <a:t> commons</a:t>
            </a:r>
            <a:r>
              <a:rPr lang="en-AU" b="0" i="0" dirty="0">
                <a:solidFill>
                  <a:srgbClr val="000000"/>
                </a:solidFill>
                <a:effectLst/>
                <a:latin typeface="+mn-lt"/>
              </a:rPr>
              <a:t> [image], </a:t>
            </a:r>
            <a:r>
              <a:rPr lang="en-AU" b="0" i="0" u="none" strike="noStrike" dirty="0">
                <a:solidFill>
                  <a:srgbClr val="000000"/>
                </a:solidFill>
                <a:effectLst/>
                <a:latin typeface="+mn-lt"/>
                <a:hlinkClick r:id="rId10"/>
              </a:rPr>
              <a:t>Wikimedia Commons</a:t>
            </a:r>
            <a:r>
              <a:rPr lang="en-AU" b="0" i="0" dirty="0">
                <a:solidFill>
                  <a:srgbClr val="000000"/>
                </a:solidFill>
                <a:effectLst/>
                <a:latin typeface="+mn-lt"/>
              </a:rPr>
              <a:t>, accessed 5 April 2025.</a:t>
            </a:r>
            <a:endParaRPr lang="en-AU" dirty="0">
              <a:solidFill>
                <a:srgbClr val="000000"/>
              </a:solidFill>
              <a:latin typeface="+mn-lt"/>
            </a:endParaRPr>
          </a:p>
          <a:p>
            <a:r>
              <a:rPr lang="en-AU" b="0" i="0" dirty="0">
                <a:solidFill>
                  <a:srgbClr val="000000"/>
                </a:solidFill>
                <a:effectLst/>
                <a:latin typeface="+mn-lt"/>
              </a:rPr>
              <a:t>Dr._</a:t>
            </a:r>
            <a:r>
              <a:rPr lang="en-AU" b="0" i="0" dirty="0" err="1">
                <a:solidFill>
                  <a:srgbClr val="000000"/>
                </a:solidFill>
                <a:effectLst/>
                <a:latin typeface="+mn-lt"/>
              </a:rPr>
              <a:t>Colleen_Morgan</a:t>
            </a:r>
            <a:r>
              <a:rPr lang="en-AU" b="0" i="0" dirty="0">
                <a:solidFill>
                  <a:srgbClr val="000000"/>
                </a:solidFill>
                <a:effectLst/>
                <a:latin typeface="+mn-lt"/>
              </a:rPr>
              <a:t> (25 July 2008) </a:t>
            </a:r>
            <a:r>
              <a:rPr lang="en-AU" b="0" i="1" dirty="0">
                <a:solidFill>
                  <a:srgbClr val="000000"/>
                </a:solidFill>
                <a:effectLst/>
                <a:latin typeface="+mn-lt"/>
              </a:rPr>
              <a:t>DSC_0006</a:t>
            </a:r>
            <a:r>
              <a:rPr lang="en-AU" b="0" i="0" dirty="0">
                <a:solidFill>
                  <a:srgbClr val="000000"/>
                </a:solidFill>
                <a:effectLst/>
                <a:latin typeface="+mn-lt"/>
              </a:rPr>
              <a:t> [photograph], </a:t>
            </a:r>
            <a:r>
              <a:rPr lang="en-AU" b="0" i="0" u="none" strike="noStrike" dirty="0">
                <a:solidFill>
                  <a:srgbClr val="000000"/>
                </a:solidFill>
                <a:effectLst/>
                <a:latin typeface="+mn-lt"/>
                <a:hlinkClick r:id="rId11"/>
              </a:rPr>
              <a:t>Flickr</a:t>
            </a:r>
            <a:r>
              <a:rPr lang="en-AU" b="0" i="0" dirty="0">
                <a:solidFill>
                  <a:srgbClr val="000000"/>
                </a:solidFill>
                <a:effectLst/>
                <a:latin typeface="+mn-lt"/>
              </a:rPr>
              <a:t>, accessed 5 April 2025.</a:t>
            </a:r>
          </a:p>
          <a:p>
            <a:r>
              <a:rPr lang="en-AU" b="0" i="0" dirty="0" err="1">
                <a:solidFill>
                  <a:srgbClr val="000000"/>
                </a:solidFill>
                <a:effectLst/>
                <a:latin typeface="+mn-lt"/>
              </a:rPr>
              <a:t>Fröberg</a:t>
            </a:r>
            <a:r>
              <a:rPr lang="en-AU" b="0" i="0" dirty="0">
                <a:solidFill>
                  <a:srgbClr val="000000"/>
                </a:solidFill>
                <a:effectLst/>
                <a:latin typeface="+mn-lt"/>
              </a:rPr>
              <a:t> B (13 June 2015) </a:t>
            </a:r>
            <a:r>
              <a:rPr lang="en-AU" b="0" i="1" dirty="0">
                <a:solidFill>
                  <a:srgbClr val="000000"/>
                </a:solidFill>
                <a:effectLst/>
                <a:latin typeface="+mn-lt"/>
              </a:rPr>
              <a:t>Persepolis</a:t>
            </a:r>
            <a:r>
              <a:rPr lang="en-AU" b="0" i="0" dirty="0">
                <a:solidFill>
                  <a:srgbClr val="000000"/>
                </a:solidFill>
                <a:effectLst/>
                <a:latin typeface="+mn-lt"/>
              </a:rPr>
              <a:t> [photograph], </a:t>
            </a:r>
            <a:r>
              <a:rPr lang="en-AU" b="0" i="0" u="none" strike="noStrike" dirty="0">
                <a:solidFill>
                  <a:srgbClr val="000000"/>
                </a:solidFill>
                <a:effectLst/>
                <a:latin typeface="+mn-lt"/>
                <a:hlinkClick r:id="rId12"/>
              </a:rPr>
              <a:t>Flickr</a:t>
            </a:r>
            <a:r>
              <a:rPr lang="en-AU" b="0" i="0" dirty="0">
                <a:solidFill>
                  <a:srgbClr val="000000"/>
                </a:solidFill>
                <a:effectLst/>
                <a:latin typeface="+mn-lt"/>
              </a:rPr>
              <a:t>, accessed 5 April 2025.</a:t>
            </a:r>
            <a:endParaRPr lang="en-AU" dirty="0">
              <a:solidFill>
                <a:srgbClr val="000000"/>
              </a:solidFill>
              <a:latin typeface="+mn-lt"/>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17</a:t>
            </a:fld>
            <a:endParaRPr lang="en-AU" dirty="0"/>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BC5FA-1180-529F-F579-B147964F6E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7B3DB7-4D39-8FCB-6664-D9D4659253E1}"/>
              </a:ext>
            </a:extLst>
          </p:cNvPr>
          <p:cNvSpPr>
            <a:spLocks noGrp="1"/>
          </p:cNvSpPr>
          <p:nvPr>
            <p:ph type="title"/>
          </p:nvPr>
        </p:nvSpPr>
        <p:spPr/>
        <p:txBody>
          <a:bodyPr/>
          <a:lstStyle/>
          <a:p>
            <a:r>
              <a:rPr lang="en-AU">
                <a:latin typeface="+mj-lt"/>
              </a:rPr>
              <a:t>References</a:t>
            </a:r>
          </a:p>
        </p:txBody>
      </p:sp>
      <p:sp>
        <p:nvSpPr>
          <p:cNvPr id="6" name="TextBox 5">
            <a:extLst>
              <a:ext uri="{FF2B5EF4-FFF2-40B4-BE49-F238E27FC236}">
                <a16:creationId xmlns:a16="http://schemas.microsoft.com/office/drawing/2014/main" id="{9B09B602-23E4-6EAA-10CD-535C6120C064}"/>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9FCE62E5-0303-63BF-4CB9-EEE449F1EBD9}"/>
              </a:ext>
            </a:extLst>
          </p:cNvPr>
          <p:cNvSpPr>
            <a:spLocks noGrp="1"/>
          </p:cNvSpPr>
          <p:nvPr>
            <p:ph idx="1"/>
          </p:nvPr>
        </p:nvSpPr>
        <p:spPr/>
        <p:txBody>
          <a:bodyPr/>
          <a:lstStyle/>
          <a:p>
            <a:r>
              <a:rPr lang="en-AU" b="0" i="0" dirty="0" err="1">
                <a:solidFill>
                  <a:srgbClr val="000000"/>
                </a:solidFill>
                <a:effectLst/>
                <a:latin typeface="+mn-lt"/>
              </a:rPr>
              <a:t>Sekien</a:t>
            </a:r>
            <a:r>
              <a:rPr lang="en-AU" b="0" i="0" dirty="0">
                <a:solidFill>
                  <a:srgbClr val="000000"/>
                </a:solidFill>
                <a:effectLst/>
                <a:latin typeface="+mn-lt"/>
              </a:rPr>
              <a:t> T (1781) </a:t>
            </a:r>
            <a:r>
              <a:rPr lang="en-AU" b="0" i="1" dirty="0">
                <a:solidFill>
                  <a:srgbClr val="000000"/>
                </a:solidFill>
                <a:effectLst/>
                <a:latin typeface="+mn-lt"/>
              </a:rPr>
              <a:t>One hundred monsters ancient and modern (</a:t>
            </a:r>
            <a:r>
              <a:rPr lang="en-AU" b="0" i="1" dirty="0" err="1">
                <a:solidFill>
                  <a:srgbClr val="000000"/>
                </a:solidFill>
                <a:effectLst/>
                <a:latin typeface="+mn-lt"/>
              </a:rPr>
              <a:t>Hyakki</a:t>
            </a:r>
            <a:r>
              <a:rPr lang="en-AU" b="0" i="1" dirty="0">
                <a:solidFill>
                  <a:srgbClr val="000000"/>
                </a:solidFill>
                <a:effectLst/>
                <a:latin typeface="+mn-lt"/>
              </a:rPr>
              <a:t> </a:t>
            </a:r>
            <a:r>
              <a:rPr lang="en-AU" b="0" i="1" dirty="0" err="1">
                <a:solidFill>
                  <a:srgbClr val="000000"/>
                </a:solidFill>
                <a:effectLst/>
                <a:latin typeface="+mn-lt"/>
              </a:rPr>
              <a:t>shūi</a:t>
            </a:r>
            <a:r>
              <a:rPr lang="en-AU" b="0" i="1" dirty="0">
                <a:solidFill>
                  <a:srgbClr val="000000"/>
                </a:solidFill>
                <a:effectLst/>
                <a:latin typeface="+mn-lt"/>
              </a:rPr>
              <a:t>)</a:t>
            </a:r>
            <a:r>
              <a:rPr lang="en-AU" b="0" i="0" dirty="0">
                <a:solidFill>
                  <a:srgbClr val="000000"/>
                </a:solidFill>
                <a:effectLst/>
                <a:latin typeface="+mn-lt"/>
              </a:rPr>
              <a:t> [image], </a:t>
            </a:r>
            <a:r>
              <a:rPr lang="en-AU" b="0" i="0" u="none" strike="noStrike" dirty="0">
                <a:solidFill>
                  <a:srgbClr val="000000"/>
                </a:solidFill>
                <a:effectLst/>
                <a:latin typeface="+mn-lt"/>
                <a:hlinkClick r:id="rId6"/>
              </a:rPr>
              <a:t>The Metropolitan Museum of Art</a:t>
            </a:r>
            <a:r>
              <a:rPr lang="en-AU" b="0" i="0" dirty="0">
                <a:solidFill>
                  <a:srgbClr val="000000"/>
                </a:solidFill>
                <a:effectLst/>
                <a:latin typeface="+mn-lt"/>
              </a:rPr>
              <a:t>, accessed 5 April 2025.</a:t>
            </a:r>
          </a:p>
          <a:p>
            <a:r>
              <a:rPr lang="en-AU" b="0" i="0" dirty="0">
                <a:solidFill>
                  <a:srgbClr val="000000"/>
                </a:solidFill>
                <a:effectLst/>
                <a:latin typeface="+mn-lt"/>
              </a:rPr>
              <a:t>The British Museum (n.d.-a) </a:t>
            </a:r>
            <a:r>
              <a:rPr lang="en-AU" b="0" i="1" dirty="0">
                <a:solidFill>
                  <a:srgbClr val="000000"/>
                </a:solidFill>
                <a:effectLst/>
                <a:latin typeface="+mn-lt"/>
              </a:rPr>
              <a:t>Block (1868,0620.64)</a:t>
            </a:r>
            <a:r>
              <a:rPr lang="en-AU" b="0" i="0" dirty="0">
                <a:solidFill>
                  <a:srgbClr val="000000"/>
                </a:solidFill>
                <a:effectLst/>
                <a:latin typeface="+mn-lt"/>
              </a:rPr>
              <a:t> [image], </a:t>
            </a:r>
            <a:r>
              <a:rPr lang="en-AU" b="0" i="0" u="none" strike="noStrike" dirty="0">
                <a:solidFill>
                  <a:srgbClr val="000000"/>
                </a:solidFill>
                <a:effectLst/>
                <a:latin typeface="+mn-lt"/>
                <a:hlinkClick r:id="rId7"/>
              </a:rPr>
              <a:t>British Museum</a:t>
            </a:r>
            <a:r>
              <a:rPr lang="en-AU" b="0" i="0" dirty="0">
                <a:solidFill>
                  <a:srgbClr val="000000"/>
                </a:solidFill>
                <a:effectLst/>
                <a:latin typeface="+mn-lt"/>
              </a:rPr>
              <a:t>, accessed 5 April 2025.</a:t>
            </a:r>
          </a:p>
          <a:p>
            <a:r>
              <a:rPr lang="en-AU" b="0" i="0" dirty="0">
                <a:solidFill>
                  <a:srgbClr val="000000"/>
                </a:solidFill>
                <a:effectLst/>
                <a:latin typeface="+mn-lt"/>
              </a:rPr>
              <a:t>——(n.d.-b) </a:t>
            </a:r>
            <a:r>
              <a:rPr lang="en-AU" b="0" i="1" dirty="0">
                <a:solidFill>
                  <a:srgbClr val="000000"/>
                </a:solidFill>
                <a:effectLst/>
                <a:latin typeface="+mn-lt"/>
              </a:rPr>
              <a:t>Gui (1977,0404.1)</a:t>
            </a:r>
            <a:r>
              <a:rPr lang="en-AU" b="0" i="0" dirty="0">
                <a:solidFill>
                  <a:srgbClr val="000000"/>
                </a:solidFill>
                <a:effectLst/>
                <a:latin typeface="+mn-lt"/>
              </a:rPr>
              <a:t> [image], </a:t>
            </a:r>
            <a:r>
              <a:rPr lang="en-AU" b="0" i="0" u="none" strike="noStrike" dirty="0">
                <a:solidFill>
                  <a:srgbClr val="000000"/>
                </a:solidFill>
                <a:effectLst/>
                <a:latin typeface="+mn-lt"/>
                <a:hlinkClick r:id="rId8"/>
              </a:rPr>
              <a:t>British Museum</a:t>
            </a:r>
            <a:r>
              <a:rPr lang="en-AU" b="0" i="0" dirty="0">
                <a:solidFill>
                  <a:srgbClr val="000000"/>
                </a:solidFill>
                <a:effectLst/>
                <a:latin typeface="+mn-lt"/>
              </a:rPr>
              <a:t>, accessed 5 April 2025.</a:t>
            </a:r>
            <a:endParaRPr lang="en-AU" dirty="0">
              <a:solidFill>
                <a:srgbClr val="000000"/>
              </a:solidFill>
              <a:latin typeface="+mn-lt"/>
            </a:endParaRPr>
          </a:p>
          <a:p>
            <a:r>
              <a:rPr lang="en-AU" b="0" i="0" dirty="0">
                <a:solidFill>
                  <a:srgbClr val="000000"/>
                </a:solidFill>
                <a:effectLst/>
                <a:latin typeface="+mn-lt"/>
              </a:rPr>
              <a:t>——(n.d.-c) </a:t>
            </a:r>
            <a:r>
              <a:rPr lang="en-AU" b="0" i="1" dirty="0">
                <a:solidFill>
                  <a:srgbClr val="000000"/>
                </a:solidFill>
                <a:effectLst/>
                <a:latin typeface="+mn-lt"/>
              </a:rPr>
              <a:t>Jar; ostracon (EA58917)</a:t>
            </a:r>
            <a:r>
              <a:rPr lang="en-AU" b="0" i="0" dirty="0">
                <a:solidFill>
                  <a:srgbClr val="000000"/>
                </a:solidFill>
                <a:effectLst/>
                <a:latin typeface="+mn-lt"/>
              </a:rPr>
              <a:t> [image], </a:t>
            </a:r>
            <a:r>
              <a:rPr lang="en-AU" b="0" i="0" u="none" strike="noStrike" dirty="0">
                <a:solidFill>
                  <a:srgbClr val="000000"/>
                </a:solidFill>
                <a:effectLst/>
                <a:latin typeface="+mn-lt"/>
                <a:hlinkClick r:id="rId9"/>
              </a:rPr>
              <a:t>British Museum</a:t>
            </a:r>
            <a:r>
              <a:rPr lang="en-AU" b="0" i="0" dirty="0">
                <a:solidFill>
                  <a:srgbClr val="000000"/>
                </a:solidFill>
                <a:effectLst/>
                <a:latin typeface="+mn-lt"/>
              </a:rPr>
              <a:t>, accessed 5 April 2025.</a:t>
            </a:r>
          </a:p>
          <a:p>
            <a:r>
              <a:rPr lang="en-AU" b="0" i="0" dirty="0">
                <a:solidFill>
                  <a:srgbClr val="000000"/>
                </a:solidFill>
                <a:effectLst/>
                <a:latin typeface="+mn-lt"/>
              </a:rPr>
              <a:t>——(n.d.-d) </a:t>
            </a:r>
            <a:r>
              <a:rPr lang="en-AU" b="0" i="1" dirty="0">
                <a:solidFill>
                  <a:srgbClr val="000000"/>
                </a:solidFill>
                <a:effectLst/>
                <a:latin typeface="+mn-lt"/>
              </a:rPr>
              <a:t>Mask (Am.7184)</a:t>
            </a:r>
            <a:r>
              <a:rPr lang="en-AU" b="0" i="0" dirty="0">
                <a:solidFill>
                  <a:srgbClr val="000000"/>
                </a:solidFill>
                <a:effectLst/>
                <a:latin typeface="+mn-lt"/>
              </a:rPr>
              <a:t> [image], </a:t>
            </a:r>
            <a:r>
              <a:rPr lang="en-AU" b="0" i="0" u="none" strike="noStrike" dirty="0">
                <a:solidFill>
                  <a:srgbClr val="000000"/>
                </a:solidFill>
                <a:effectLst/>
                <a:latin typeface="+mn-lt"/>
                <a:hlinkClick r:id="rId10"/>
              </a:rPr>
              <a:t>British Museum</a:t>
            </a:r>
            <a:r>
              <a:rPr lang="en-AU" b="0" i="0" dirty="0">
                <a:solidFill>
                  <a:srgbClr val="000000"/>
                </a:solidFill>
                <a:effectLst/>
                <a:latin typeface="+mn-lt"/>
              </a:rPr>
              <a:t>, accessed 5 April 2025.</a:t>
            </a:r>
            <a:endParaRPr lang="en-AU" dirty="0">
              <a:latin typeface="+mn-lt"/>
            </a:endParaRPr>
          </a:p>
          <a:p>
            <a:r>
              <a:rPr lang="en-AU" b="0" i="0" dirty="0">
                <a:solidFill>
                  <a:srgbClr val="000000"/>
                </a:solidFill>
                <a:effectLst/>
                <a:latin typeface="+mn-lt"/>
              </a:rPr>
              <a:t>The Metropolitan Museum of Art (n.d.-a) </a:t>
            </a:r>
            <a:r>
              <a:rPr lang="en-AU" b="0" i="1" dirty="0">
                <a:solidFill>
                  <a:srgbClr val="000000"/>
                </a:solidFill>
                <a:effectLst/>
                <a:latin typeface="+mn-lt"/>
              </a:rPr>
              <a:t>Book of the Dead of the Priest of Horus, Imhotep (</a:t>
            </a:r>
            <a:r>
              <a:rPr lang="en-AU" b="0" i="1" dirty="0" err="1">
                <a:solidFill>
                  <a:srgbClr val="000000"/>
                </a:solidFill>
                <a:effectLst/>
                <a:latin typeface="+mn-lt"/>
              </a:rPr>
              <a:t>Imuthes</a:t>
            </a:r>
            <a:r>
              <a:rPr lang="en-AU" b="0" i="1" dirty="0">
                <a:solidFill>
                  <a:srgbClr val="000000"/>
                </a:solidFill>
                <a:effectLst/>
                <a:latin typeface="+mn-lt"/>
              </a:rPr>
              <a:t>)</a:t>
            </a:r>
            <a:r>
              <a:rPr lang="en-AU" b="0" i="0" dirty="0">
                <a:solidFill>
                  <a:srgbClr val="000000"/>
                </a:solidFill>
                <a:effectLst/>
                <a:latin typeface="+mn-lt"/>
              </a:rPr>
              <a:t> [image], </a:t>
            </a:r>
            <a:r>
              <a:rPr lang="en-AU" b="0" i="0" u="none" strike="noStrike" dirty="0">
                <a:solidFill>
                  <a:srgbClr val="000000"/>
                </a:solidFill>
                <a:effectLst/>
                <a:latin typeface="+mn-lt"/>
                <a:hlinkClick r:id="rId11"/>
              </a:rPr>
              <a:t>The Metropolitan Museum of Art</a:t>
            </a:r>
            <a:r>
              <a:rPr lang="en-AU" b="0" i="0" dirty="0">
                <a:solidFill>
                  <a:srgbClr val="000000"/>
                </a:solidFill>
                <a:effectLst/>
                <a:latin typeface="+mn-lt"/>
              </a:rPr>
              <a:t>, accessed 5 April 2025.</a:t>
            </a:r>
            <a:endParaRPr lang="en-AU" dirty="0">
              <a:solidFill>
                <a:srgbClr val="000000"/>
              </a:solidFill>
              <a:latin typeface="+mn-lt"/>
            </a:endParaRPr>
          </a:p>
          <a:p>
            <a:r>
              <a:rPr lang="en-AU" b="0" i="0" dirty="0">
                <a:solidFill>
                  <a:srgbClr val="000000"/>
                </a:solidFill>
                <a:effectLst/>
                <a:latin typeface="+mn-lt"/>
              </a:rPr>
              <a:t>——(n.d.-b) </a:t>
            </a:r>
            <a:r>
              <a:rPr lang="en-AU" b="0" i="1" dirty="0">
                <a:solidFill>
                  <a:srgbClr val="000000"/>
                </a:solidFill>
                <a:effectLst/>
                <a:latin typeface="+mn-lt"/>
              </a:rPr>
              <a:t>Spoon (bi)</a:t>
            </a:r>
            <a:r>
              <a:rPr lang="en-AU" b="0" i="0" dirty="0">
                <a:solidFill>
                  <a:srgbClr val="000000"/>
                </a:solidFill>
                <a:effectLst/>
                <a:latin typeface="+mn-lt"/>
              </a:rPr>
              <a:t> [image], </a:t>
            </a:r>
            <a:r>
              <a:rPr lang="en-AU" b="0" i="0" u="none" strike="noStrike" dirty="0">
                <a:solidFill>
                  <a:srgbClr val="000000"/>
                </a:solidFill>
                <a:effectLst/>
                <a:latin typeface="+mn-lt"/>
                <a:hlinkClick r:id="rId12"/>
              </a:rPr>
              <a:t>The Metropolitan Museum of Art</a:t>
            </a:r>
            <a:r>
              <a:rPr lang="en-AU" b="0" i="0" dirty="0">
                <a:solidFill>
                  <a:srgbClr val="000000"/>
                </a:solidFill>
                <a:effectLst/>
                <a:latin typeface="+mn-lt"/>
              </a:rPr>
              <a:t>, accessed 5 April 2025.</a:t>
            </a:r>
          </a:p>
        </p:txBody>
      </p:sp>
      <p:sp>
        <p:nvSpPr>
          <p:cNvPr id="2" name="Slide Number Placeholder 1">
            <a:extLst>
              <a:ext uri="{FF2B5EF4-FFF2-40B4-BE49-F238E27FC236}">
                <a16:creationId xmlns:a16="http://schemas.microsoft.com/office/drawing/2014/main" id="{A708ECB0-28E0-C7FA-6860-4CACC1FAB81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18</a:t>
            </a:fld>
            <a:endParaRPr lang="en-AU" dirty="0"/>
          </a:p>
        </p:txBody>
      </p:sp>
    </p:spTree>
    <p:extLst>
      <p:ext uri="{BB962C8B-B14F-4D97-AF65-F5344CB8AC3E}">
        <p14:creationId xmlns:p14="http://schemas.microsoft.com/office/powerpoint/2010/main" val="326499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41448-3FCE-76CA-BD31-ABFE75E08D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72422B-E930-0D07-0699-DE2159FDA859}"/>
              </a:ext>
            </a:extLst>
          </p:cNvPr>
          <p:cNvSpPr>
            <a:spLocks noGrp="1"/>
          </p:cNvSpPr>
          <p:nvPr>
            <p:ph type="title"/>
          </p:nvPr>
        </p:nvSpPr>
        <p:spPr/>
        <p:txBody>
          <a:bodyPr/>
          <a:lstStyle/>
          <a:p>
            <a:r>
              <a:rPr lang="en-AU">
                <a:latin typeface="+mj-lt"/>
              </a:rPr>
              <a:t>References</a:t>
            </a:r>
          </a:p>
        </p:txBody>
      </p:sp>
      <p:sp>
        <p:nvSpPr>
          <p:cNvPr id="6" name="TextBox 5">
            <a:extLst>
              <a:ext uri="{FF2B5EF4-FFF2-40B4-BE49-F238E27FC236}">
                <a16:creationId xmlns:a16="http://schemas.microsoft.com/office/drawing/2014/main" id="{B3ABD028-5653-27DC-5E5C-293DC3A4EBE0}"/>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9F53B697-7DF8-11FF-143F-AEA7368030C5}"/>
              </a:ext>
            </a:extLst>
          </p:cNvPr>
          <p:cNvSpPr>
            <a:spLocks noGrp="1"/>
          </p:cNvSpPr>
          <p:nvPr>
            <p:ph idx="1"/>
          </p:nvPr>
        </p:nvSpPr>
        <p:spPr/>
        <p:txBody>
          <a:bodyPr/>
          <a:lstStyle/>
          <a:p>
            <a:r>
              <a:rPr lang="en-AU" b="0" i="0" dirty="0">
                <a:solidFill>
                  <a:srgbClr val="000000"/>
                </a:solidFill>
                <a:effectLst/>
                <a:latin typeface="+mn-lt"/>
              </a:rPr>
              <a:t>Wilkinson JG (1841) </a:t>
            </a:r>
            <a:r>
              <a:rPr lang="en-AU" b="0" i="1" u="none" strike="noStrike" dirty="0">
                <a:solidFill>
                  <a:srgbClr val="000000"/>
                </a:solidFill>
                <a:effectLst/>
                <a:latin typeface="+mn-lt"/>
                <a:hlinkClick r:id="rId6"/>
              </a:rPr>
              <a:t>Title page, ser. 2, vol. 1. (A second series of the manners and customs of the ancient Egyptians.)</a:t>
            </a:r>
            <a:r>
              <a:rPr lang="en-AU" b="0" i="0" dirty="0">
                <a:solidFill>
                  <a:srgbClr val="000000"/>
                </a:solidFill>
                <a:effectLst/>
                <a:latin typeface="+mn-lt"/>
              </a:rPr>
              <a:t>, NYPL Digital Collections, accessed 5 April 2025.</a:t>
            </a:r>
            <a:endParaRPr lang="en-AU" dirty="0">
              <a:solidFill>
                <a:srgbClr val="000000"/>
              </a:solidFill>
              <a:latin typeface="+mn-lt"/>
            </a:endParaRPr>
          </a:p>
          <a:p>
            <a:r>
              <a:rPr lang="en-AU" b="0" i="0" dirty="0">
                <a:solidFill>
                  <a:srgbClr val="000000"/>
                </a:solidFill>
                <a:effectLst/>
                <a:latin typeface="+mn-lt"/>
              </a:rPr>
              <a:t>Zde (29 August 2006) </a:t>
            </a:r>
            <a:r>
              <a:rPr lang="en-AU" b="0" i="1" dirty="0" err="1">
                <a:solidFill>
                  <a:srgbClr val="000000"/>
                </a:solidFill>
                <a:effectLst/>
                <a:latin typeface="+mn-lt"/>
              </a:rPr>
              <a:t>File:Ancient</a:t>
            </a:r>
            <a:r>
              <a:rPr lang="en-AU" b="0" i="1" dirty="0">
                <a:solidFill>
                  <a:srgbClr val="000000"/>
                </a:solidFill>
                <a:effectLst/>
                <a:latin typeface="+mn-lt"/>
              </a:rPr>
              <a:t> Greek inscription, Delphi, 060055.jpg - Wikimedia Commons</a:t>
            </a:r>
            <a:r>
              <a:rPr lang="en-AU" b="0" i="0" dirty="0">
                <a:solidFill>
                  <a:srgbClr val="000000"/>
                </a:solidFill>
                <a:effectLst/>
                <a:latin typeface="+mn-lt"/>
              </a:rPr>
              <a:t> [image], </a:t>
            </a:r>
            <a:r>
              <a:rPr lang="en-AU" b="0" i="0" u="none" strike="noStrike" dirty="0">
                <a:solidFill>
                  <a:srgbClr val="000000"/>
                </a:solidFill>
                <a:effectLst/>
                <a:latin typeface="+mn-lt"/>
                <a:hlinkClick r:id="rId7"/>
              </a:rPr>
              <a:t>Wikimedia Commons</a:t>
            </a:r>
            <a:r>
              <a:rPr lang="en-AU" b="0" i="0" dirty="0">
                <a:solidFill>
                  <a:srgbClr val="000000"/>
                </a:solidFill>
                <a:effectLst/>
                <a:latin typeface="+mn-lt"/>
              </a:rPr>
              <a:t>, accessed 5 April 2025.</a:t>
            </a:r>
            <a:endParaRPr lang="en-AU" dirty="0">
              <a:latin typeface="+mn-lt"/>
            </a:endParaRPr>
          </a:p>
        </p:txBody>
      </p:sp>
      <p:sp>
        <p:nvSpPr>
          <p:cNvPr id="2" name="Slide Number Placeholder 1">
            <a:extLst>
              <a:ext uri="{FF2B5EF4-FFF2-40B4-BE49-F238E27FC236}">
                <a16:creationId xmlns:a16="http://schemas.microsoft.com/office/drawing/2014/main" id="{F151208A-94D7-F2B1-9A45-8E8D1EE2F68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19</a:t>
            </a:fld>
            <a:endParaRPr lang="en-AU" dirty="0"/>
          </a:p>
        </p:txBody>
      </p:sp>
    </p:spTree>
    <p:extLst>
      <p:ext uri="{BB962C8B-B14F-4D97-AF65-F5344CB8AC3E}">
        <p14:creationId xmlns:p14="http://schemas.microsoft.com/office/powerpoint/2010/main" val="261549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r. Colleen Morgan engaged in an archaeological excavation, examining a pit containing a skull and bones, surrounded by tools.">
            <a:extLst>
              <a:ext uri="{FF2B5EF4-FFF2-40B4-BE49-F238E27FC236}">
                <a16:creationId xmlns:a16="http://schemas.microsoft.com/office/drawing/2014/main" id="{47CA6F1C-1646-0E2E-3F77-8766521A7BF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284" r="25284"/>
          <a:stretch>
            <a:fillRect/>
          </a:stretch>
        </p:blipFill>
        <p:spPr/>
      </p:pic>
      <p:sp>
        <p:nvSpPr>
          <p:cNvPr id="2" name="Rectangle 1">
            <a:extLst>
              <a:ext uri="{FF2B5EF4-FFF2-40B4-BE49-F238E27FC236}">
                <a16:creationId xmlns:a16="http://schemas.microsoft.com/office/drawing/2014/main" id="{BE953FEC-7D4B-7F0C-1D8E-D4DC84864ADC}"/>
              </a:ext>
              <a:ext uri="{C183D7F6-B498-43B3-948B-1728B52AA6E4}">
                <adec:decorative xmlns:adec="http://schemas.microsoft.com/office/drawing/2017/decorative" val="1"/>
              </a:ext>
            </a:extLst>
          </p:cNvPr>
          <p:cNvSpPr/>
          <p:nvPr/>
        </p:nvSpPr>
        <p:spPr>
          <a:xfrm>
            <a:off x="7128000" y="6352248"/>
            <a:ext cx="5064000" cy="5057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39999" y="1572302"/>
            <a:ext cx="6255979" cy="2033997"/>
          </a:xfrm>
        </p:spPr>
        <p:txBody>
          <a:bodyPr/>
          <a:lstStyle/>
          <a:p>
            <a:r>
              <a:rPr lang="en-AU" dirty="0">
                <a:effectLst/>
                <a:latin typeface="+mj-lt"/>
                <a:ea typeface="Times New Roman" panose="02020603050405020304" pitchFamily="18" charset="0"/>
              </a:rPr>
              <a:t>Analysing archaeological </a:t>
            </a:r>
            <a:br>
              <a:rPr lang="en-AU" dirty="0">
                <a:effectLst/>
                <a:latin typeface="+mj-lt"/>
                <a:ea typeface="Times New Roman" panose="02020603050405020304" pitchFamily="18" charset="0"/>
              </a:rPr>
            </a:br>
            <a:r>
              <a:rPr lang="en-AU" dirty="0">
                <a:effectLst/>
                <a:latin typeface="+mj-lt"/>
                <a:ea typeface="Times New Roman" panose="02020603050405020304" pitchFamily="18" charset="0"/>
              </a:rPr>
              <a:t>sources</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a:xfrm>
            <a:off x="539999" y="5072392"/>
            <a:ext cx="6255977" cy="426611"/>
          </a:xfrm>
        </p:spPr>
        <p:txBody>
          <a:bodyPr/>
          <a:lstStyle/>
          <a:p>
            <a:r>
              <a:rPr lang="en-AU" b="1" dirty="0">
                <a:latin typeface="+mj-lt"/>
              </a:rPr>
              <a:t>Ancient history – Year 11</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a:xfrm>
            <a:off x="540000" y="5612522"/>
            <a:ext cx="5804155" cy="360000"/>
          </a:xfrm>
        </p:spPr>
        <p:txBody>
          <a:bodyPr/>
          <a:lstStyle/>
          <a:p>
            <a:pPr>
              <a:lnSpc>
                <a:spcPct val="100000"/>
              </a:lnSpc>
              <a:spcAft>
                <a:spcPts val="500"/>
              </a:spcAft>
            </a:pPr>
            <a:r>
              <a:rPr lang="en-AU" b="0" dirty="0">
                <a:latin typeface="+mj-lt"/>
              </a:rPr>
              <a:t>The investigation of ancient sites and sources</a:t>
            </a:r>
          </a:p>
          <a:p>
            <a:pPr>
              <a:lnSpc>
                <a:spcPct val="100000"/>
              </a:lnSpc>
              <a:spcAft>
                <a:spcPts val="500"/>
              </a:spcAft>
            </a:pPr>
            <a:r>
              <a:rPr lang="en-AU" b="0" dirty="0">
                <a:latin typeface="+mj-lt"/>
              </a:rPr>
              <a:t>Term 1</a:t>
            </a:r>
          </a:p>
        </p:txBody>
      </p:sp>
      <p:sp>
        <p:nvSpPr>
          <p:cNvPr id="7" name="TextBox 6">
            <a:extLst>
              <a:ext uri="{FF2B5EF4-FFF2-40B4-BE49-F238E27FC236}">
                <a16:creationId xmlns:a16="http://schemas.microsoft.com/office/drawing/2014/main" id="{231ACA00-2F67-7AF3-8DD8-9D17D4CBCE14}"/>
              </a:ext>
            </a:extLst>
          </p:cNvPr>
          <p:cNvSpPr txBox="1"/>
          <p:nvPr/>
        </p:nvSpPr>
        <p:spPr>
          <a:xfrm>
            <a:off x="7459773" y="6519544"/>
            <a:ext cx="4540715" cy="257535"/>
          </a:xfrm>
          <a:prstGeom prst="rect">
            <a:avLst/>
          </a:prstGeom>
          <a:noFill/>
        </p:spPr>
        <p:txBody>
          <a:bodyPr wrap="square" lIns="72000" tIns="0" rIns="0" bIns="0" rtlCol="0">
            <a:noAutofit/>
          </a:bodyPr>
          <a:lstStyle/>
          <a:p>
            <a:pPr algn="r"/>
            <a:r>
              <a:rPr lang="en-AU" sz="1000" dirty="0">
                <a:solidFill>
                  <a:srgbClr val="146CFD"/>
                </a:solidFill>
                <a:hlinkClick r:id="rId4"/>
              </a:rPr>
              <a:t>DSC_0006</a:t>
            </a:r>
            <a:r>
              <a:rPr lang="en-AU" sz="1000" dirty="0">
                <a:solidFill>
                  <a:schemeClr val="bg1"/>
                </a:solidFill>
              </a:rPr>
              <a:t> </a:t>
            </a:r>
            <a:r>
              <a:rPr lang="en-AU" sz="1000" dirty="0">
                <a:solidFill>
                  <a:srgbClr val="002664"/>
                </a:solidFill>
                <a:latin typeface="Arial" panose="020B0604020202020204" pitchFamily="34" charset="0"/>
                <a:cs typeface="Arial" panose="020B0604020202020204" pitchFamily="34" charset="0"/>
              </a:rPr>
              <a:t>by</a:t>
            </a:r>
            <a:r>
              <a:rPr lang="en-AU" sz="1000" dirty="0">
                <a:solidFill>
                  <a:schemeClr val="bg1"/>
                </a:solidFill>
              </a:rPr>
              <a:t> </a:t>
            </a:r>
            <a:r>
              <a:rPr lang="en-AU" sz="1000" dirty="0">
                <a:hlinkClick r:id="rId5"/>
              </a:rPr>
              <a:t>Dr. Colleen Morgan</a:t>
            </a:r>
            <a:r>
              <a:rPr lang="en-AU" sz="1000" dirty="0">
                <a:solidFill>
                  <a:srgbClr val="002664"/>
                </a:solidFill>
                <a:latin typeface="Arial" panose="020B0604020202020204" pitchFamily="34" charset="0"/>
                <a:cs typeface="Arial" panose="020B0604020202020204" pitchFamily="34" charset="0"/>
              </a:rPr>
              <a:t> is licensed under </a:t>
            </a:r>
            <a:r>
              <a:rPr lang="en-AU" sz="1000" dirty="0">
                <a:hlinkClick r:id="rId6"/>
              </a:rPr>
              <a:t>CC BY 2.0</a:t>
            </a:r>
            <a:endParaRPr lang="en-AU" sz="1000" dirty="0"/>
          </a:p>
        </p:txBody>
      </p:sp>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C48B4-21C9-E8C7-A0D9-51601B78786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56C487C-DFDB-3BF3-2219-4594957AECD2}"/>
              </a:ext>
              <a:ext uri="{C183D7F6-B498-43B3-948B-1728B52AA6E4}">
                <adec:decorative xmlns:adec="http://schemas.microsoft.com/office/drawing/2017/decorative" val="1"/>
              </a:ext>
            </a:extLst>
          </p:cNvPr>
          <p:cNvSpPr/>
          <p:nvPr/>
        </p:nvSpPr>
        <p:spPr>
          <a:xfrm>
            <a:off x="685467" y="4578215"/>
            <a:ext cx="10171586" cy="13174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356450-82D5-911C-9A4A-10653FF19D2D}"/>
              </a:ext>
              <a:ext uri="{C183D7F6-B498-43B3-948B-1728B52AA6E4}">
                <adec:decorative xmlns:adec="http://schemas.microsoft.com/office/drawing/2017/decorative" val="1"/>
              </a:ext>
            </a:extLst>
          </p:cNvPr>
          <p:cNvSpPr/>
          <p:nvPr/>
        </p:nvSpPr>
        <p:spPr>
          <a:xfrm>
            <a:off x="685467" y="2436727"/>
            <a:ext cx="10171586" cy="13174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75AC851-85D6-AEE8-AF07-FCAEAABBF1E7}"/>
              </a:ext>
            </a:extLst>
          </p:cNvPr>
          <p:cNvSpPr>
            <a:spLocks noGrp="1"/>
          </p:cNvSpPr>
          <p:nvPr>
            <p:ph type="title"/>
          </p:nvPr>
        </p:nvSpPr>
        <p:spPr/>
        <p:txBody>
          <a:bodyPr/>
          <a:lstStyle/>
          <a:p>
            <a:r>
              <a:rPr lang="en-AU" dirty="0">
                <a:latin typeface="+mj-lt"/>
              </a:rPr>
              <a:t>Learning intentions and success criteria</a:t>
            </a:r>
          </a:p>
        </p:txBody>
      </p:sp>
      <p:sp>
        <p:nvSpPr>
          <p:cNvPr id="4" name="We are learning">
            <a:extLst>
              <a:ext uri="{FF2B5EF4-FFF2-40B4-BE49-F238E27FC236}">
                <a16:creationId xmlns:a16="http://schemas.microsoft.com/office/drawing/2014/main" id="{F8CB8E7A-922E-166A-B59B-D44A373842BC}"/>
              </a:ext>
            </a:extLst>
          </p:cNvPr>
          <p:cNvSpPr txBox="1"/>
          <p:nvPr/>
        </p:nvSpPr>
        <p:spPr>
          <a:xfrm>
            <a:off x="685467" y="1930572"/>
            <a:ext cx="2292648" cy="506156"/>
          </a:xfrm>
          <a:prstGeom prst="rect">
            <a:avLst/>
          </a:prstGeom>
          <a:solidFill>
            <a:schemeClr val="accent1"/>
          </a:solidFill>
        </p:spPr>
        <p:txBody>
          <a:bodyPr wrap="square" lIns="251999" tIns="0" rIns="0" bIns="0" rtlCol="0" anchor="ctr" anchorCtr="0">
            <a:noAutofit/>
          </a:bodyPr>
          <a:lstStyle/>
          <a:p>
            <a:r>
              <a:rPr lang="en-AU" sz="1800" b="1" dirty="0">
                <a:solidFill>
                  <a:schemeClr val="bg1"/>
                </a:solidFill>
              </a:rPr>
              <a:t>We are learning </a:t>
            </a:r>
          </a:p>
        </p:txBody>
      </p:sp>
      <p:sp>
        <p:nvSpPr>
          <p:cNvPr id="7" name="We can">
            <a:extLst>
              <a:ext uri="{FF2B5EF4-FFF2-40B4-BE49-F238E27FC236}">
                <a16:creationId xmlns:a16="http://schemas.microsoft.com/office/drawing/2014/main" id="{9E7A8155-AA0D-07AB-53DC-F6CFBBCFEB89}"/>
              </a:ext>
            </a:extLst>
          </p:cNvPr>
          <p:cNvSpPr txBox="1"/>
          <p:nvPr/>
        </p:nvSpPr>
        <p:spPr>
          <a:xfrm>
            <a:off x="685467" y="4072059"/>
            <a:ext cx="1484296" cy="506156"/>
          </a:xfrm>
          <a:prstGeom prst="rect">
            <a:avLst/>
          </a:prstGeom>
          <a:solidFill>
            <a:schemeClr val="accent1"/>
          </a:solidFill>
        </p:spPr>
        <p:txBody>
          <a:bodyPr wrap="square" lIns="251999" tIns="0" rIns="0" bIns="0" rtlCol="0" anchor="ctr" anchorCtr="0">
            <a:noAutofit/>
          </a:bodyPr>
          <a:lstStyle/>
          <a:p>
            <a:r>
              <a:rPr lang="en-AU" sz="1800" b="1" dirty="0">
                <a:solidFill>
                  <a:schemeClr val="bg1"/>
                </a:solidFill>
              </a:rPr>
              <a:t>We can</a:t>
            </a:r>
          </a:p>
        </p:txBody>
      </p:sp>
      <p:sp>
        <p:nvSpPr>
          <p:cNvPr id="3" name="TextBox 2">
            <a:extLst>
              <a:ext uri="{FF2B5EF4-FFF2-40B4-BE49-F238E27FC236}">
                <a16:creationId xmlns:a16="http://schemas.microsoft.com/office/drawing/2014/main" id="{02D7A081-4B38-6EC8-2689-ED2835680C07}"/>
              </a:ext>
            </a:extLst>
          </p:cNvPr>
          <p:cNvSpPr txBox="1"/>
          <p:nvPr/>
        </p:nvSpPr>
        <p:spPr>
          <a:xfrm>
            <a:off x="1089420" y="2612367"/>
            <a:ext cx="11303000" cy="85658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150000"/>
              </a:lnSpc>
              <a:spcAft>
                <a:spcPts val="600"/>
              </a:spcAft>
              <a:buFont typeface="Arial" panose="020B0604020202020204" pitchFamily="34" charset="0"/>
              <a:buChar char="•"/>
            </a:pPr>
            <a:r>
              <a:rPr lang="en-AU" sz="1800" dirty="0">
                <a:cs typeface="Arial" panose="020B0604020202020204" pitchFamily="34" charset="0"/>
              </a:rPr>
              <a:t>about different types of sources</a:t>
            </a:r>
          </a:p>
          <a:p>
            <a:pPr marL="342900" indent="-342900">
              <a:lnSpc>
                <a:spcPct val="150000"/>
              </a:lnSpc>
              <a:spcAft>
                <a:spcPts val="2400"/>
              </a:spcAft>
              <a:buFont typeface="Arial" panose="020B0604020202020204" pitchFamily="34" charset="0"/>
              <a:buChar char="•"/>
            </a:pPr>
            <a:r>
              <a:rPr lang="en-AU" sz="1800" dirty="0">
                <a:cs typeface="Arial" panose="020B0604020202020204" pitchFamily="34" charset="0"/>
              </a:rPr>
              <a:t>to ask appropriate questions of archaeological sources.</a:t>
            </a:r>
          </a:p>
        </p:txBody>
      </p:sp>
      <p:sp>
        <p:nvSpPr>
          <p:cNvPr id="6" name="TextBox 5">
            <a:extLst>
              <a:ext uri="{FF2B5EF4-FFF2-40B4-BE49-F238E27FC236}">
                <a16:creationId xmlns:a16="http://schemas.microsoft.com/office/drawing/2014/main" id="{55DABBD1-135C-D1B7-9816-0B0BE32BDD7D}"/>
              </a:ext>
            </a:extLst>
          </p:cNvPr>
          <p:cNvSpPr txBox="1"/>
          <p:nvPr/>
        </p:nvSpPr>
        <p:spPr>
          <a:xfrm>
            <a:off x="1089420" y="4753854"/>
            <a:ext cx="11303000" cy="85658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342900" indent="-342900">
              <a:lnSpc>
                <a:spcPct val="150000"/>
              </a:lnSpc>
              <a:spcAft>
                <a:spcPts val="600"/>
              </a:spcAft>
              <a:buFont typeface="Arial"/>
              <a:buChar char="•"/>
            </a:pPr>
            <a:r>
              <a:rPr lang="en-AU" sz="1800" dirty="0">
                <a:ea typeface="+mn-lt"/>
                <a:cs typeface="Arial" panose="020B0604020202020204" pitchFamily="34" charset="0"/>
              </a:rPr>
              <a:t>differentiate between different types of sources</a:t>
            </a:r>
          </a:p>
          <a:p>
            <a:pPr marL="342900" indent="-342900">
              <a:lnSpc>
                <a:spcPct val="150000"/>
              </a:lnSpc>
              <a:spcAft>
                <a:spcPts val="600"/>
              </a:spcAft>
              <a:buFont typeface="Arial"/>
              <a:buChar char="•"/>
            </a:pPr>
            <a:r>
              <a:rPr lang="en-AU" sz="1800" dirty="0">
                <a:ea typeface="+mn-lt"/>
                <a:cs typeface="Arial" panose="020B0604020202020204" pitchFamily="34" charset="0"/>
              </a:rPr>
              <a:t>analyse archaeological sources when conducting an historical inquiry.</a:t>
            </a:r>
            <a:endParaRPr lang="en-AU" sz="1800" dirty="0">
              <a:cs typeface="Arial" panose="020B0604020202020204" pitchFamily="34" charset="0"/>
            </a:endParaRPr>
          </a:p>
        </p:txBody>
      </p:sp>
      <p:sp>
        <p:nvSpPr>
          <p:cNvPr id="2" name="Slide Number Placeholder 1">
            <a:extLst>
              <a:ext uri="{FF2B5EF4-FFF2-40B4-BE49-F238E27FC236}">
                <a16:creationId xmlns:a16="http://schemas.microsoft.com/office/drawing/2014/main" id="{BCAC3874-71BF-72AB-4D6E-00D5D251324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dirty="0"/>
          </a:p>
        </p:txBody>
      </p:sp>
    </p:spTree>
    <p:extLst>
      <p:ext uri="{BB962C8B-B14F-4D97-AF65-F5344CB8AC3E}">
        <p14:creationId xmlns:p14="http://schemas.microsoft.com/office/powerpoint/2010/main" val="4049629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5029578"/>
            <a:ext cx="7571359" cy="800681"/>
          </a:xfrm>
        </p:spPr>
        <p:txBody>
          <a:bodyPr/>
          <a:lstStyle/>
          <a:p>
            <a:r>
              <a:rPr lang="en-AU" sz="6600" dirty="0">
                <a:latin typeface="+mj-lt"/>
              </a:rPr>
              <a:t>Types of sources</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9B3C7-8B73-EB72-36FD-C15AA58C496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A8A62A-4D34-8D29-9A2C-90CDADA4BB9B}"/>
              </a:ext>
            </a:extLst>
          </p:cNvPr>
          <p:cNvSpPr>
            <a:spLocks noGrp="1"/>
          </p:cNvSpPr>
          <p:nvPr>
            <p:ph type="sldNum" sz="quarter" idx="12"/>
          </p:nvPr>
        </p:nvSpPr>
        <p:spPr/>
        <p:txBody>
          <a:bodyPr/>
          <a:lstStyle/>
          <a:p>
            <a:fld id="{10A01DC5-1685-4615-8240-15192985C6A2}" type="slidenum">
              <a:rPr lang="en-AU" smtClean="0"/>
              <a:t>5</a:t>
            </a:fld>
            <a:endParaRPr lang="en-AU"/>
          </a:p>
        </p:txBody>
      </p:sp>
      <p:sp>
        <p:nvSpPr>
          <p:cNvPr id="3" name="Title 2">
            <a:extLst>
              <a:ext uri="{FF2B5EF4-FFF2-40B4-BE49-F238E27FC236}">
                <a16:creationId xmlns:a16="http://schemas.microsoft.com/office/drawing/2014/main" id="{278C8002-F765-D672-7826-104536F07B38}"/>
              </a:ext>
            </a:extLst>
          </p:cNvPr>
          <p:cNvSpPr>
            <a:spLocks noGrp="1"/>
          </p:cNvSpPr>
          <p:nvPr>
            <p:ph type="title"/>
          </p:nvPr>
        </p:nvSpPr>
        <p:spPr/>
        <p:txBody>
          <a:bodyPr/>
          <a:lstStyle/>
          <a:p>
            <a:r>
              <a:rPr lang="en-AU" dirty="0"/>
              <a:t>Types of sources</a:t>
            </a:r>
          </a:p>
        </p:txBody>
      </p:sp>
      <p:sp>
        <p:nvSpPr>
          <p:cNvPr id="8" name="Time">
            <a:extLst>
              <a:ext uri="{FF2B5EF4-FFF2-40B4-BE49-F238E27FC236}">
                <a16:creationId xmlns:a16="http://schemas.microsoft.com/office/drawing/2014/main" id="{F58C4659-E17C-C3C1-EBF7-83B32CC535AE}"/>
              </a:ext>
            </a:extLst>
          </p:cNvPr>
          <p:cNvSpPr txBox="1"/>
          <p:nvPr/>
        </p:nvSpPr>
        <p:spPr>
          <a:xfrm>
            <a:off x="360002" y="1651436"/>
            <a:ext cx="2292648" cy="506156"/>
          </a:xfrm>
          <a:prstGeom prst="rect">
            <a:avLst/>
          </a:prstGeom>
          <a:solidFill>
            <a:schemeClr val="accent4"/>
          </a:solidFill>
        </p:spPr>
        <p:txBody>
          <a:bodyPr wrap="square" lIns="251999" tIns="0" rIns="0" bIns="0" rtlCol="0" anchor="ctr" anchorCtr="0">
            <a:noAutofit/>
          </a:bodyPr>
          <a:lstStyle/>
          <a:p>
            <a:pPr algn="l"/>
            <a:r>
              <a:rPr lang="en-AU" sz="1600" b="1" dirty="0"/>
              <a:t>Categorise by time</a:t>
            </a:r>
            <a:endParaRPr lang="en-US" sz="1600" b="1" dirty="0"/>
          </a:p>
        </p:txBody>
      </p:sp>
      <p:sp>
        <p:nvSpPr>
          <p:cNvPr id="9" name="Primary resource">
            <a:extLst>
              <a:ext uri="{FF2B5EF4-FFF2-40B4-BE49-F238E27FC236}">
                <a16:creationId xmlns:a16="http://schemas.microsoft.com/office/drawing/2014/main" id="{53F92109-991F-FC28-5DC5-81CF5D255045}"/>
              </a:ext>
            </a:extLst>
          </p:cNvPr>
          <p:cNvSpPr txBox="1"/>
          <p:nvPr/>
        </p:nvSpPr>
        <p:spPr>
          <a:xfrm>
            <a:off x="360001" y="2157592"/>
            <a:ext cx="6371875" cy="506156"/>
          </a:xfrm>
          <a:prstGeom prst="rect">
            <a:avLst/>
          </a:prstGeom>
          <a:solidFill>
            <a:schemeClr val="bg2">
              <a:alpha val="28842"/>
            </a:schemeClr>
          </a:solidFill>
        </p:spPr>
        <p:txBody>
          <a:bodyPr wrap="square" lIns="251999" tIns="0" rIns="0" bIns="0" rtlCol="0" anchor="ctr" anchorCtr="0">
            <a:noAutofit/>
          </a:bodyPr>
          <a:lstStyle/>
          <a:p>
            <a:pPr marL="342900" indent="-342900">
              <a:buFont typeface="Arial" panose="020B0604020202020204" pitchFamily="34" charset="0"/>
              <a:buChar char="•"/>
            </a:pPr>
            <a:r>
              <a:rPr lang="en-AU" sz="1400" dirty="0"/>
              <a:t>Primary sources – from the time being studied</a:t>
            </a:r>
          </a:p>
        </p:txBody>
      </p:sp>
      <p:grpSp>
        <p:nvGrpSpPr>
          <p:cNvPr id="11" name="Picture 1 - Persepolis">
            <a:extLst>
              <a:ext uri="{FF2B5EF4-FFF2-40B4-BE49-F238E27FC236}">
                <a16:creationId xmlns:a16="http://schemas.microsoft.com/office/drawing/2014/main" id="{663E86B5-C4ED-7635-A41A-CA33623DD796}"/>
              </a:ext>
              <a:ext uri="{C183D7F6-B498-43B3-948B-1728B52AA6E4}">
                <adec:decorative xmlns:adec="http://schemas.microsoft.com/office/drawing/2017/decorative" val="1"/>
              </a:ext>
            </a:extLst>
          </p:cNvPr>
          <p:cNvGrpSpPr/>
          <p:nvPr/>
        </p:nvGrpSpPr>
        <p:grpSpPr>
          <a:xfrm>
            <a:off x="7210702" y="1904514"/>
            <a:ext cx="4503400" cy="3871672"/>
            <a:chOff x="7210702" y="1904514"/>
            <a:chExt cx="4503400" cy="3871672"/>
          </a:xfrm>
        </p:grpSpPr>
        <p:pic>
          <p:nvPicPr>
            <p:cNvPr id="7" name="Picture 6">
              <a:extLst>
                <a:ext uri="{FF2B5EF4-FFF2-40B4-BE49-F238E27FC236}">
                  <a16:creationId xmlns:a16="http://schemas.microsoft.com/office/drawing/2014/main" id="{B8F5DB75-48F5-6734-67B4-3C9A74F6F79C}"/>
                </a:ext>
              </a:extLst>
            </p:cNvPr>
            <p:cNvPicPr>
              <a:picLocks noChangeAspect="1"/>
            </p:cNvPicPr>
            <p:nvPr/>
          </p:nvPicPr>
          <p:blipFill>
            <a:blip r:embed="rId3">
              <a:extLst>
                <a:ext uri="{28A0092B-C50C-407E-A947-70E740481C1C}">
                  <a14:useLocalDpi xmlns:a14="http://schemas.microsoft.com/office/drawing/2010/main" val="0"/>
                </a:ext>
              </a:extLst>
            </a:blip>
            <a:srcRect l="10899" t="6138" r="24953" b="2283"/>
            <a:stretch/>
          </p:blipFill>
          <p:spPr>
            <a:xfrm>
              <a:off x="7210702" y="1904514"/>
              <a:ext cx="4503400" cy="3290013"/>
            </a:xfrm>
            <a:prstGeom prst="rect">
              <a:avLst/>
            </a:prstGeom>
          </p:spPr>
        </p:pic>
        <p:sp>
          <p:nvSpPr>
            <p:cNvPr id="5" name="TextBox 4">
              <a:extLst>
                <a:ext uri="{FF2B5EF4-FFF2-40B4-BE49-F238E27FC236}">
                  <a16:creationId xmlns:a16="http://schemas.microsoft.com/office/drawing/2014/main" id="{95EFB162-87B5-A989-25B9-4FD6598855C7}"/>
                </a:ext>
              </a:extLst>
            </p:cNvPr>
            <p:cNvSpPr txBox="1"/>
            <p:nvPr/>
          </p:nvSpPr>
          <p:spPr>
            <a:xfrm>
              <a:off x="8305800" y="5342634"/>
              <a:ext cx="3408302" cy="433552"/>
            </a:xfrm>
            <a:prstGeom prst="rect">
              <a:avLst/>
            </a:prstGeom>
            <a:noFill/>
          </p:spPr>
          <p:txBody>
            <a:bodyPr wrap="square" lIns="0" tIns="0" rIns="0" bIns="0" rtlCol="0">
              <a:noAutofit/>
            </a:bodyPr>
            <a:lstStyle/>
            <a:p>
              <a:pPr algn="r"/>
              <a:r>
                <a:rPr lang="en-AU" sz="800" dirty="0">
                  <a:solidFill>
                    <a:srgbClr val="002664"/>
                  </a:solidFill>
                  <a:latin typeface="Arial" panose="020B0604020202020204" pitchFamily="34" charset="0"/>
                  <a:cs typeface="Arial" panose="020B0604020202020204" pitchFamily="34" charset="0"/>
                  <a:hlinkClick r:id="rId4"/>
                </a:rPr>
                <a:t>Persepolis</a:t>
              </a:r>
              <a:r>
                <a:rPr lang="en-AU" sz="800" dirty="0">
                  <a:solidFill>
                    <a:srgbClr val="002664"/>
                  </a:solidFill>
                  <a:latin typeface="Arial" panose="020B0604020202020204" pitchFamily="34" charset="0"/>
                  <a:cs typeface="Arial" panose="020B0604020202020204" pitchFamily="34" charset="0"/>
                </a:rPr>
                <a:t> </a:t>
              </a:r>
              <a:r>
                <a:rPr lang="en-AU" sz="800" b="0" i="0" dirty="0">
                  <a:solidFill>
                    <a:srgbClr val="002664"/>
                  </a:solidFill>
                  <a:effectLst/>
                  <a:latin typeface="Arial" panose="020B0604020202020204" pitchFamily="34" charset="0"/>
                  <a:cs typeface="Arial" panose="020B0604020202020204" pitchFamily="34" charset="0"/>
                </a:rPr>
                <a:t>by </a:t>
              </a:r>
              <a:r>
                <a:rPr lang="en-AU" sz="800" b="0" i="0" dirty="0">
                  <a:solidFill>
                    <a:srgbClr val="002664"/>
                  </a:solidFill>
                  <a:effectLst/>
                  <a:latin typeface="Arial" panose="020B0604020202020204" pitchFamily="34" charset="0"/>
                  <a:cs typeface="Arial" panose="020B0604020202020204" pitchFamily="34" charset="0"/>
                  <a:hlinkClick r:id="rId5"/>
                </a:rPr>
                <a:t>Blondinrikard Fröberg</a:t>
              </a:r>
              <a:r>
                <a:rPr lang="en-AU" sz="800" b="0" i="0" dirty="0">
                  <a:solidFill>
                    <a:srgbClr val="002664"/>
                  </a:solidFill>
                  <a:effectLst/>
                  <a:latin typeface="Arial" panose="020B0604020202020204" pitchFamily="34" charset="0"/>
                  <a:cs typeface="Arial" panose="020B0604020202020204" pitchFamily="34" charset="0"/>
                </a:rPr>
                <a:t> is licensed under </a:t>
              </a:r>
              <a:r>
                <a:rPr lang="en-AU" sz="800" b="0" i="0" dirty="0">
                  <a:solidFill>
                    <a:srgbClr val="002664"/>
                  </a:solidFill>
                  <a:effectLst/>
                  <a:latin typeface="Arial" panose="020B0604020202020204" pitchFamily="34" charset="0"/>
                  <a:cs typeface="Arial" panose="020B0604020202020204" pitchFamily="34" charset="0"/>
                  <a:hlinkClick r:id="rId6"/>
                </a:rPr>
                <a:t>CC BY 2.0</a:t>
              </a:r>
              <a:endParaRPr lang="en-AU" sz="800" dirty="0">
                <a:latin typeface="Arial" panose="020B0604020202020204" pitchFamily="34" charset="0"/>
                <a:cs typeface="Arial" panose="020B0604020202020204" pitchFamily="34" charset="0"/>
              </a:endParaRPr>
            </a:p>
          </p:txBody>
        </p:sp>
      </p:grpSp>
      <p:sp>
        <p:nvSpPr>
          <p:cNvPr id="10" name="Secondary resource">
            <a:extLst>
              <a:ext uri="{FF2B5EF4-FFF2-40B4-BE49-F238E27FC236}">
                <a16:creationId xmlns:a16="http://schemas.microsoft.com/office/drawing/2014/main" id="{FB34C4EA-C10B-C42C-D7EA-4BD119C2F085}"/>
              </a:ext>
            </a:extLst>
          </p:cNvPr>
          <p:cNvSpPr txBox="1"/>
          <p:nvPr/>
        </p:nvSpPr>
        <p:spPr>
          <a:xfrm>
            <a:off x="360001" y="2663748"/>
            <a:ext cx="6371875" cy="506156"/>
          </a:xfrm>
          <a:prstGeom prst="rect">
            <a:avLst/>
          </a:prstGeom>
          <a:solidFill>
            <a:schemeClr val="bg2">
              <a:alpha val="28842"/>
            </a:schemeClr>
          </a:solidFill>
        </p:spPr>
        <p:txBody>
          <a:bodyPr wrap="square" lIns="251999" tIns="0" rIns="0" bIns="0" rtlCol="0" anchor="ctr" anchorCtr="0">
            <a:noAutofit/>
          </a:bodyPr>
          <a:lstStyle>
            <a:defPPr>
              <a:defRPr lang="en-US"/>
            </a:defPPr>
            <a:lvl1pPr marL="342900" indent="-342900">
              <a:buFont typeface="Arial" panose="020B0604020202020204" pitchFamily="34" charset="0"/>
              <a:buChar char="•"/>
              <a:defRPr sz="1400"/>
            </a:lvl1pPr>
          </a:lstStyle>
          <a:p>
            <a:r>
              <a:rPr lang="en-AU" dirty="0"/>
              <a:t>Secondary sources – from after the time being studied</a:t>
            </a:r>
          </a:p>
        </p:txBody>
      </p:sp>
      <p:grpSp>
        <p:nvGrpSpPr>
          <p:cNvPr id="12" name="Picture 2 ">
            <a:extLst>
              <a:ext uri="{FF2B5EF4-FFF2-40B4-BE49-F238E27FC236}">
                <a16:creationId xmlns:a16="http://schemas.microsoft.com/office/drawing/2014/main" id="{8E28E9E0-79B2-D0C4-1620-EC25F18DC017}"/>
              </a:ext>
              <a:ext uri="{C183D7F6-B498-43B3-948B-1728B52AA6E4}">
                <adec:decorative xmlns:adec="http://schemas.microsoft.com/office/drawing/2017/decorative" val="1"/>
              </a:ext>
            </a:extLst>
          </p:cNvPr>
          <p:cNvGrpSpPr/>
          <p:nvPr/>
        </p:nvGrpSpPr>
        <p:grpSpPr>
          <a:xfrm>
            <a:off x="7210702" y="1904514"/>
            <a:ext cx="4503400" cy="3871672"/>
            <a:chOff x="7210702" y="1904514"/>
            <a:chExt cx="4503400" cy="3871672"/>
          </a:xfrm>
        </p:grpSpPr>
        <p:pic>
          <p:nvPicPr>
            <p:cNvPr id="13" name="Picture 12">
              <a:extLst>
                <a:ext uri="{FF2B5EF4-FFF2-40B4-BE49-F238E27FC236}">
                  <a16:creationId xmlns:a16="http://schemas.microsoft.com/office/drawing/2014/main" id="{F5D78DAA-B7D3-BFFA-2652-881EEC51160B}"/>
                </a:ext>
              </a:extLst>
            </p:cNvPr>
            <p:cNvPicPr>
              <a:picLocks noChangeAspect="1"/>
            </p:cNvPicPr>
            <p:nvPr/>
          </p:nvPicPr>
          <p:blipFill>
            <a:blip r:embed="rId7">
              <a:extLst>
                <a:ext uri="{28A0092B-C50C-407E-A947-70E740481C1C}">
                  <a14:useLocalDpi xmlns:a14="http://schemas.microsoft.com/office/drawing/2010/main" val="0"/>
                </a:ext>
              </a:extLst>
            </a:blip>
            <a:srcRect l="21424" r="21424"/>
            <a:stretch/>
          </p:blipFill>
          <p:spPr>
            <a:xfrm>
              <a:off x="7210702" y="1904514"/>
              <a:ext cx="4503400" cy="3290013"/>
            </a:xfrm>
            <a:prstGeom prst="rect">
              <a:avLst/>
            </a:prstGeom>
          </p:spPr>
        </p:pic>
        <p:sp>
          <p:nvSpPr>
            <p:cNvPr id="14" name="TextBox 13">
              <a:extLst>
                <a:ext uri="{FF2B5EF4-FFF2-40B4-BE49-F238E27FC236}">
                  <a16:creationId xmlns:a16="http://schemas.microsoft.com/office/drawing/2014/main" id="{C4202CAE-E7B2-A355-BEF4-E380C34A2EDF}"/>
                </a:ext>
              </a:extLst>
            </p:cNvPr>
            <p:cNvSpPr txBox="1"/>
            <p:nvPr/>
          </p:nvSpPr>
          <p:spPr>
            <a:xfrm>
              <a:off x="8305800" y="5342634"/>
              <a:ext cx="3408302" cy="433552"/>
            </a:xfrm>
            <a:prstGeom prst="rect">
              <a:avLst/>
            </a:prstGeom>
            <a:noFill/>
          </p:spPr>
          <p:txBody>
            <a:bodyPr wrap="square" lIns="0" tIns="0" rIns="0" bIns="0" rtlCol="0">
              <a:noAutofit/>
            </a:bodyPr>
            <a:lstStyle/>
            <a:p>
              <a:pPr algn="r"/>
              <a:r>
                <a:rPr lang="en-AU" sz="800" b="0" i="0" dirty="0">
                  <a:solidFill>
                    <a:srgbClr val="002664"/>
                  </a:solidFill>
                  <a:effectLst/>
                  <a:latin typeface="Arial" panose="020B0604020202020204" pitchFamily="34" charset="0"/>
                  <a:cs typeface="Arial" panose="020B0604020202020204" pitchFamily="34" charset="0"/>
                  <a:hlinkClick r:id="rId8"/>
                </a:rPr>
                <a:t>The Temple of Ramesses III at Medinet Habu model at the Milwaukee Public Museum in Milwaukee, Wisconsin</a:t>
              </a:r>
              <a:r>
                <a:rPr lang="en-AU" sz="800" b="0" i="0" dirty="0">
                  <a:solidFill>
                    <a:srgbClr val="002664"/>
                  </a:solidFill>
                  <a:effectLst/>
                  <a:latin typeface="Arial" panose="020B0604020202020204" pitchFamily="34" charset="0"/>
                  <a:cs typeface="Arial" panose="020B0604020202020204" pitchFamily="34" charset="0"/>
                </a:rPr>
                <a:t> by </a:t>
              </a:r>
              <a:r>
                <a:rPr lang="en-AU" sz="800" b="0" i="0" dirty="0">
                  <a:solidFill>
                    <a:srgbClr val="002664"/>
                  </a:solidFill>
                  <a:effectLst/>
                  <a:latin typeface="Arial" panose="020B0604020202020204" pitchFamily="34" charset="0"/>
                  <a:cs typeface="Arial" panose="020B0604020202020204" pitchFamily="34" charset="0"/>
                  <a:hlinkClick r:id="rId9"/>
                </a:rPr>
                <a:t>Michael Barera</a:t>
              </a:r>
              <a:r>
                <a:rPr lang="en-AU" sz="800" b="0" i="0" dirty="0">
                  <a:solidFill>
                    <a:srgbClr val="002664"/>
                  </a:solidFill>
                  <a:effectLst/>
                  <a:latin typeface="Arial" panose="020B0604020202020204" pitchFamily="34" charset="0"/>
                  <a:cs typeface="Arial" panose="020B0604020202020204" pitchFamily="34" charset="0"/>
                </a:rPr>
                <a:t> is licensed under </a:t>
              </a:r>
              <a:r>
                <a:rPr lang="en-AU" sz="800" b="0" i="0" dirty="0">
                  <a:solidFill>
                    <a:srgbClr val="002664"/>
                  </a:solidFill>
                  <a:effectLst/>
                  <a:latin typeface="Arial" panose="020B0604020202020204" pitchFamily="34" charset="0"/>
                  <a:cs typeface="Arial" panose="020B0604020202020204" pitchFamily="34" charset="0"/>
                  <a:hlinkClick r:id="rId10"/>
                </a:rPr>
                <a:t>CC BY-SA 4.0</a:t>
              </a:r>
              <a:endParaRPr lang="en-AU" sz="800" dirty="0">
                <a:latin typeface="Arial" panose="020B0604020202020204" pitchFamily="34" charset="0"/>
                <a:cs typeface="Arial" panose="020B0604020202020204" pitchFamily="34" charset="0"/>
              </a:endParaRPr>
            </a:p>
          </p:txBody>
        </p:sp>
      </p:grpSp>
      <p:sp>
        <p:nvSpPr>
          <p:cNvPr id="28" name="Construction">
            <a:extLst>
              <a:ext uri="{FF2B5EF4-FFF2-40B4-BE49-F238E27FC236}">
                <a16:creationId xmlns:a16="http://schemas.microsoft.com/office/drawing/2014/main" id="{37D68554-1778-E638-3DFE-0CF6D4E65F06}"/>
              </a:ext>
            </a:extLst>
          </p:cNvPr>
          <p:cNvSpPr txBox="1"/>
          <p:nvPr/>
        </p:nvSpPr>
        <p:spPr>
          <a:xfrm>
            <a:off x="360001" y="3929137"/>
            <a:ext cx="3184639" cy="506156"/>
          </a:xfrm>
          <a:prstGeom prst="rect">
            <a:avLst/>
          </a:prstGeom>
          <a:solidFill>
            <a:schemeClr val="accent4"/>
          </a:solidFill>
        </p:spPr>
        <p:txBody>
          <a:bodyPr wrap="square" lIns="251999" tIns="0" rIns="0" bIns="0" rtlCol="0" anchor="ctr" anchorCtr="0">
            <a:noAutofit/>
          </a:bodyPr>
          <a:lstStyle/>
          <a:p>
            <a:r>
              <a:rPr lang="en-AU" sz="1600" b="1" dirty="0"/>
              <a:t>Categorise by construction:</a:t>
            </a:r>
          </a:p>
        </p:txBody>
      </p:sp>
      <p:sp>
        <p:nvSpPr>
          <p:cNvPr id="29" name="Literary sources">
            <a:extLst>
              <a:ext uri="{FF2B5EF4-FFF2-40B4-BE49-F238E27FC236}">
                <a16:creationId xmlns:a16="http://schemas.microsoft.com/office/drawing/2014/main" id="{76881230-616A-662A-2D75-B50924E61E69}"/>
              </a:ext>
            </a:extLst>
          </p:cNvPr>
          <p:cNvSpPr txBox="1"/>
          <p:nvPr/>
        </p:nvSpPr>
        <p:spPr>
          <a:xfrm>
            <a:off x="360001" y="4435293"/>
            <a:ext cx="6371875" cy="506156"/>
          </a:xfrm>
          <a:prstGeom prst="rect">
            <a:avLst/>
          </a:prstGeom>
          <a:solidFill>
            <a:schemeClr val="bg2">
              <a:alpha val="28842"/>
            </a:schemeClr>
          </a:solidFill>
        </p:spPr>
        <p:txBody>
          <a:bodyPr wrap="square" lIns="251999" tIns="0" rIns="0" bIns="0" rtlCol="0" anchor="ctr" anchorCtr="0">
            <a:noAutofit/>
          </a:bodyPr>
          <a:lstStyle>
            <a:defPPr>
              <a:defRPr lang="en-US"/>
            </a:defPPr>
            <a:lvl1pPr marL="342900" indent="-342900">
              <a:buFont typeface="Arial" panose="020B0604020202020204" pitchFamily="34" charset="0"/>
              <a:buChar char="•"/>
              <a:defRPr sz="1400"/>
            </a:lvl1pPr>
          </a:lstStyle>
          <a:p>
            <a:r>
              <a:rPr lang="en-AU" dirty="0"/>
              <a:t>Literary sources – constructed using language; both written and oral</a:t>
            </a:r>
          </a:p>
        </p:txBody>
      </p:sp>
      <p:grpSp>
        <p:nvGrpSpPr>
          <p:cNvPr id="15" name="Picture 3">
            <a:extLst>
              <a:ext uri="{FF2B5EF4-FFF2-40B4-BE49-F238E27FC236}">
                <a16:creationId xmlns:a16="http://schemas.microsoft.com/office/drawing/2014/main" id="{71FC33B7-ABBD-42BA-B9F2-AB0F47DEA915}"/>
              </a:ext>
              <a:ext uri="{C183D7F6-B498-43B3-948B-1728B52AA6E4}">
                <adec:decorative xmlns:adec="http://schemas.microsoft.com/office/drawing/2017/decorative" val="1"/>
              </a:ext>
            </a:extLst>
          </p:cNvPr>
          <p:cNvGrpSpPr/>
          <p:nvPr/>
        </p:nvGrpSpPr>
        <p:grpSpPr>
          <a:xfrm>
            <a:off x="7210702" y="1904514"/>
            <a:ext cx="4503400" cy="3871672"/>
            <a:chOff x="7210702" y="1904514"/>
            <a:chExt cx="4503400" cy="3871672"/>
          </a:xfrm>
        </p:grpSpPr>
        <p:pic>
          <p:nvPicPr>
            <p:cNvPr id="16" name="Picture 15">
              <a:extLst>
                <a:ext uri="{FF2B5EF4-FFF2-40B4-BE49-F238E27FC236}">
                  <a16:creationId xmlns:a16="http://schemas.microsoft.com/office/drawing/2014/main" id="{21361F13-3EFB-87F5-8A7F-42ADE5F32AE0}"/>
                </a:ext>
              </a:extLst>
            </p:cNvPr>
            <p:cNvPicPr>
              <a:picLocks noChangeAspect="1"/>
            </p:cNvPicPr>
            <p:nvPr/>
          </p:nvPicPr>
          <p:blipFill>
            <a:blip r:embed="rId11">
              <a:extLst>
                <a:ext uri="{28A0092B-C50C-407E-A947-70E740481C1C}">
                  <a14:useLocalDpi xmlns:a14="http://schemas.microsoft.com/office/drawing/2010/main" val="0"/>
                </a:ext>
              </a:extLst>
            </a:blip>
            <a:srcRect t="17972" b="17972"/>
            <a:stretch/>
          </p:blipFill>
          <p:spPr>
            <a:xfrm>
              <a:off x="7210702" y="1904514"/>
              <a:ext cx="4503400" cy="3290013"/>
            </a:xfrm>
            <a:prstGeom prst="rect">
              <a:avLst/>
            </a:prstGeom>
          </p:spPr>
        </p:pic>
        <p:sp>
          <p:nvSpPr>
            <p:cNvPr id="17" name="TextBox 16">
              <a:extLst>
                <a:ext uri="{FF2B5EF4-FFF2-40B4-BE49-F238E27FC236}">
                  <a16:creationId xmlns:a16="http://schemas.microsoft.com/office/drawing/2014/main" id="{5B6273F4-A688-8EC2-D6CD-217A393AB61E}"/>
                </a:ext>
              </a:extLst>
            </p:cNvPr>
            <p:cNvSpPr txBox="1"/>
            <p:nvPr/>
          </p:nvSpPr>
          <p:spPr>
            <a:xfrm>
              <a:off x="8305800" y="5342634"/>
              <a:ext cx="3408302" cy="433552"/>
            </a:xfrm>
            <a:prstGeom prst="rect">
              <a:avLst/>
            </a:prstGeom>
            <a:noFill/>
          </p:spPr>
          <p:txBody>
            <a:bodyPr wrap="square" lIns="0" tIns="0" rIns="0" bIns="0" rtlCol="0">
              <a:noAutofit/>
            </a:bodyPr>
            <a:lstStyle/>
            <a:p>
              <a:pPr algn="r"/>
              <a:r>
                <a:rPr lang="en-AU" sz="800" b="0" i="0" dirty="0">
                  <a:solidFill>
                    <a:srgbClr val="002664"/>
                  </a:solidFill>
                  <a:effectLst/>
                  <a:latin typeface="Arial" panose="020B0604020202020204" pitchFamily="34" charset="0"/>
                  <a:cs typeface="Arial" panose="020B0604020202020204" pitchFamily="34" charset="0"/>
                  <a:hlinkClick r:id="rId12"/>
                </a:rPr>
                <a:t>Book of the Dead of the Priest of Horus, Imhotep (Imuthes)</a:t>
              </a:r>
              <a:r>
                <a:rPr lang="en-AU" sz="800" b="0" i="0" dirty="0">
                  <a:solidFill>
                    <a:srgbClr val="002664"/>
                  </a:solidFill>
                  <a:effectLst/>
                  <a:latin typeface="Arial" panose="020B0604020202020204" pitchFamily="34" charset="0"/>
                  <a:cs typeface="Arial" panose="020B0604020202020204" pitchFamily="34" charset="0"/>
                </a:rPr>
                <a:t> by </a:t>
              </a:r>
              <a:r>
                <a:rPr lang="en-AU" sz="800" b="0" i="0" dirty="0">
                  <a:solidFill>
                    <a:srgbClr val="002664"/>
                  </a:solidFill>
                  <a:effectLst/>
                  <a:latin typeface="Arial" panose="020B0604020202020204" pitchFamily="34" charset="0"/>
                  <a:cs typeface="Arial" panose="020B0604020202020204" pitchFamily="34" charset="0"/>
                  <a:hlinkClick r:id="rId13"/>
                </a:rPr>
                <a:t>Metropolitan Museum of Art</a:t>
              </a:r>
              <a:r>
                <a:rPr lang="en-AU" sz="800" b="0" i="0" dirty="0">
                  <a:solidFill>
                    <a:srgbClr val="002664"/>
                  </a:solidFill>
                  <a:effectLst/>
                  <a:latin typeface="Arial" panose="020B0604020202020204" pitchFamily="34" charset="0"/>
                  <a:cs typeface="Arial" panose="020B0604020202020204" pitchFamily="34" charset="0"/>
                </a:rPr>
                <a:t> is available in the public domain.</a:t>
              </a:r>
              <a:endParaRPr lang="en-AU" sz="800" dirty="0">
                <a:latin typeface="Arial" panose="020B0604020202020204" pitchFamily="34" charset="0"/>
                <a:cs typeface="Arial" panose="020B0604020202020204" pitchFamily="34" charset="0"/>
              </a:endParaRPr>
            </a:p>
          </p:txBody>
        </p:sp>
      </p:grpSp>
      <p:sp>
        <p:nvSpPr>
          <p:cNvPr id="30" name="Archaeological sources">
            <a:extLst>
              <a:ext uri="{FF2B5EF4-FFF2-40B4-BE49-F238E27FC236}">
                <a16:creationId xmlns:a16="http://schemas.microsoft.com/office/drawing/2014/main" id="{A199022E-E2F4-B69E-8253-ED97CD09579C}"/>
              </a:ext>
            </a:extLst>
          </p:cNvPr>
          <p:cNvSpPr txBox="1"/>
          <p:nvPr/>
        </p:nvSpPr>
        <p:spPr>
          <a:xfrm>
            <a:off x="360001" y="4941448"/>
            <a:ext cx="6371875" cy="506156"/>
          </a:xfrm>
          <a:prstGeom prst="rect">
            <a:avLst/>
          </a:prstGeom>
          <a:solidFill>
            <a:schemeClr val="bg2">
              <a:alpha val="28842"/>
            </a:schemeClr>
          </a:solidFill>
        </p:spPr>
        <p:txBody>
          <a:bodyPr wrap="square" lIns="251999" tIns="0" rIns="0" bIns="0" rtlCol="0" anchor="ctr" anchorCtr="0">
            <a:noAutofit/>
          </a:bodyPr>
          <a:lstStyle>
            <a:defPPr>
              <a:defRPr lang="en-US"/>
            </a:defPPr>
            <a:lvl1pPr marL="342900" indent="-342900">
              <a:buFont typeface="Arial" panose="020B0604020202020204" pitchFamily="34" charset="0"/>
              <a:buChar char="•"/>
              <a:defRPr sz="1400"/>
            </a:lvl1pPr>
          </a:lstStyle>
          <a:p>
            <a:r>
              <a:rPr lang="en-AU" dirty="0"/>
              <a:t>Archaeological sources – physical objects also known as artefacts</a:t>
            </a:r>
          </a:p>
        </p:txBody>
      </p:sp>
      <p:sp>
        <p:nvSpPr>
          <p:cNvPr id="33" name="Epigraphic">
            <a:extLst>
              <a:ext uri="{FF2B5EF4-FFF2-40B4-BE49-F238E27FC236}">
                <a16:creationId xmlns:a16="http://schemas.microsoft.com/office/drawing/2014/main" id="{8B6BB2FB-3D92-E668-D0D5-4B20955E91C9}"/>
              </a:ext>
            </a:extLst>
          </p:cNvPr>
          <p:cNvSpPr txBox="1"/>
          <p:nvPr/>
        </p:nvSpPr>
        <p:spPr>
          <a:xfrm>
            <a:off x="360001" y="5447604"/>
            <a:ext cx="6371875" cy="506156"/>
          </a:xfrm>
          <a:prstGeom prst="rect">
            <a:avLst/>
          </a:prstGeom>
          <a:solidFill>
            <a:schemeClr val="bg2">
              <a:alpha val="28842"/>
            </a:schemeClr>
          </a:solidFill>
        </p:spPr>
        <p:txBody>
          <a:bodyPr wrap="square" lIns="251999" tIns="0" rIns="0" bIns="0" rtlCol="0" anchor="ctr" anchorCtr="0">
            <a:noAutofit/>
          </a:bodyPr>
          <a:lstStyle>
            <a:defPPr>
              <a:defRPr lang="en-US"/>
            </a:defPPr>
            <a:lvl1pPr marL="342900" indent="-342900">
              <a:buFont typeface="Arial" panose="020B0604020202020204" pitchFamily="34" charset="0"/>
              <a:buChar char="•"/>
              <a:defRPr sz="1400"/>
            </a:lvl1pPr>
          </a:lstStyle>
          <a:p>
            <a:r>
              <a:rPr lang="en-AU" dirty="0"/>
              <a:t>Epigraphic sources – inscriptions, including ancient graffiti.</a:t>
            </a:r>
          </a:p>
        </p:txBody>
      </p:sp>
      <p:grpSp>
        <p:nvGrpSpPr>
          <p:cNvPr id="18" name="Picture 4">
            <a:extLst>
              <a:ext uri="{FF2B5EF4-FFF2-40B4-BE49-F238E27FC236}">
                <a16:creationId xmlns:a16="http://schemas.microsoft.com/office/drawing/2014/main" id="{A30BD6CD-D2BF-63AB-3538-D42CDEC21EB8}"/>
              </a:ext>
              <a:ext uri="{C183D7F6-B498-43B3-948B-1728B52AA6E4}">
                <adec:decorative xmlns:adec="http://schemas.microsoft.com/office/drawing/2017/decorative" val="1"/>
              </a:ext>
            </a:extLst>
          </p:cNvPr>
          <p:cNvGrpSpPr/>
          <p:nvPr/>
        </p:nvGrpSpPr>
        <p:grpSpPr>
          <a:xfrm>
            <a:off x="7210702" y="1904514"/>
            <a:ext cx="4503400" cy="3871672"/>
            <a:chOff x="7210702" y="1904514"/>
            <a:chExt cx="4503400" cy="3871672"/>
          </a:xfrm>
        </p:grpSpPr>
        <p:pic>
          <p:nvPicPr>
            <p:cNvPr id="19" name="Picture 18">
              <a:extLst>
                <a:ext uri="{FF2B5EF4-FFF2-40B4-BE49-F238E27FC236}">
                  <a16:creationId xmlns:a16="http://schemas.microsoft.com/office/drawing/2014/main" id="{7D89F519-48A9-710B-89AC-CAA3C091CB14}"/>
                </a:ext>
              </a:extLst>
            </p:cNvPr>
            <p:cNvPicPr>
              <a:picLocks noChangeAspect="1"/>
            </p:cNvPicPr>
            <p:nvPr/>
          </p:nvPicPr>
          <p:blipFill>
            <a:blip r:embed="rId14">
              <a:extLst>
                <a:ext uri="{28A0092B-C50C-407E-A947-70E740481C1C}">
                  <a14:useLocalDpi xmlns:a14="http://schemas.microsoft.com/office/drawing/2010/main" val="0"/>
                </a:ext>
              </a:extLst>
            </a:blip>
            <a:srcRect t="3438" b="3438"/>
            <a:stretch/>
          </p:blipFill>
          <p:spPr>
            <a:xfrm>
              <a:off x="7210702" y="1904514"/>
              <a:ext cx="4503400" cy="3290013"/>
            </a:xfrm>
            <a:prstGeom prst="rect">
              <a:avLst/>
            </a:prstGeom>
          </p:spPr>
        </p:pic>
        <p:sp>
          <p:nvSpPr>
            <p:cNvPr id="20" name="TextBox 19">
              <a:extLst>
                <a:ext uri="{FF2B5EF4-FFF2-40B4-BE49-F238E27FC236}">
                  <a16:creationId xmlns:a16="http://schemas.microsoft.com/office/drawing/2014/main" id="{BAAAF391-CD0A-0AD9-61ED-B0ED44C47C22}"/>
                </a:ext>
              </a:extLst>
            </p:cNvPr>
            <p:cNvSpPr txBox="1"/>
            <p:nvPr/>
          </p:nvSpPr>
          <p:spPr>
            <a:xfrm>
              <a:off x="8305800" y="5342634"/>
              <a:ext cx="3408302" cy="433552"/>
            </a:xfrm>
            <a:prstGeom prst="rect">
              <a:avLst/>
            </a:prstGeom>
            <a:noFill/>
          </p:spPr>
          <p:txBody>
            <a:bodyPr wrap="square" lIns="0" tIns="0" rIns="0" bIns="0" rtlCol="0">
              <a:noAutofit/>
            </a:bodyPr>
            <a:lstStyle/>
            <a:p>
              <a:pPr algn="r"/>
              <a:r>
                <a:rPr lang="en-AU" sz="800" b="0" i="0" dirty="0">
                  <a:solidFill>
                    <a:srgbClr val="002664"/>
                  </a:solidFill>
                  <a:effectLst/>
                  <a:latin typeface="Arial" panose="020B0604020202020204" pitchFamily="34" charset="0"/>
                  <a:cs typeface="Arial" panose="020B0604020202020204" pitchFamily="34" charset="0"/>
                  <a:hlinkClick r:id="rId15"/>
                </a:rPr>
                <a:t>167747001</a:t>
              </a:r>
              <a:r>
                <a:rPr lang="en-AU" sz="800" b="0" i="0" dirty="0">
                  <a:solidFill>
                    <a:srgbClr val="002664"/>
                  </a:solidFill>
                  <a:effectLst/>
                  <a:latin typeface="Arial" panose="020B0604020202020204" pitchFamily="34" charset="0"/>
                  <a:cs typeface="Arial" panose="020B0604020202020204" pitchFamily="34" charset="0"/>
                </a:rPr>
                <a:t> © The Trustees of the British Museum. Shared under a </a:t>
              </a:r>
              <a:r>
                <a:rPr lang="en-AU" sz="800" b="0" i="0" dirty="0">
                  <a:solidFill>
                    <a:srgbClr val="002664"/>
                  </a:solidFill>
                  <a:effectLst/>
                  <a:latin typeface="Arial" panose="020B0604020202020204" pitchFamily="34" charset="0"/>
                  <a:cs typeface="Arial" panose="020B0604020202020204" pitchFamily="34" charset="0"/>
                  <a:hlinkClick r:id="rId16"/>
                </a:rPr>
                <a:t>Creative Commons Attribution-NonCommercial-ShareAlike 4.0 International (CC BY-NC-SA 4.0) licence</a:t>
              </a:r>
              <a:endParaRPr lang="en-AU" sz="800" dirty="0">
                <a:latin typeface="Arial" panose="020B0604020202020204" pitchFamily="34" charset="0"/>
                <a:cs typeface="Arial" panose="020B0604020202020204" pitchFamily="34" charset="0"/>
              </a:endParaRPr>
            </a:p>
          </p:txBody>
        </p:sp>
      </p:grpSp>
      <p:grpSp>
        <p:nvGrpSpPr>
          <p:cNvPr id="49" name="Picture 5">
            <a:extLst>
              <a:ext uri="{FF2B5EF4-FFF2-40B4-BE49-F238E27FC236}">
                <a16:creationId xmlns:a16="http://schemas.microsoft.com/office/drawing/2014/main" id="{B6DF403C-BCAA-5B5F-1832-C444A55E1539}"/>
              </a:ext>
              <a:ext uri="{C183D7F6-B498-43B3-948B-1728B52AA6E4}">
                <adec:decorative xmlns:adec="http://schemas.microsoft.com/office/drawing/2017/decorative" val="1"/>
              </a:ext>
            </a:extLst>
          </p:cNvPr>
          <p:cNvGrpSpPr/>
          <p:nvPr/>
        </p:nvGrpSpPr>
        <p:grpSpPr>
          <a:xfrm>
            <a:off x="7210702" y="592511"/>
            <a:ext cx="4503400" cy="2931075"/>
            <a:chOff x="7210702" y="592511"/>
            <a:chExt cx="4503400" cy="2931075"/>
          </a:xfrm>
        </p:grpSpPr>
        <p:pic>
          <p:nvPicPr>
            <p:cNvPr id="22" name="Picture 21">
              <a:extLst>
                <a:ext uri="{FF2B5EF4-FFF2-40B4-BE49-F238E27FC236}">
                  <a16:creationId xmlns:a16="http://schemas.microsoft.com/office/drawing/2014/main" id="{ED345BF2-A3B8-3F5E-6699-F1D84D29E425}"/>
                </a:ext>
              </a:extLst>
            </p:cNvPr>
            <p:cNvPicPr>
              <a:picLocks noChangeAspect="1"/>
            </p:cNvPicPr>
            <p:nvPr/>
          </p:nvPicPr>
          <p:blipFill>
            <a:blip r:embed="rId17">
              <a:extLst>
                <a:ext uri="{28A0092B-C50C-407E-A947-70E740481C1C}">
                  <a14:useLocalDpi xmlns:a14="http://schemas.microsoft.com/office/drawing/2010/main" val="0"/>
                </a:ext>
              </a:extLst>
            </a:blip>
            <a:srcRect l="4373" t="23596" r="4373" b="4994"/>
            <a:stretch/>
          </p:blipFill>
          <p:spPr>
            <a:xfrm>
              <a:off x="7210702" y="592511"/>
              <a:ext cx="4503400" cy="2349415"/>
            </a:xfrm>
            <a:prstGeom prst="rect">
              <a:avLst/>
            </a:prstGeom>
          </p:spPr>
        </p:pic>
        <p:sp>
          <p:nvSpPr>
            <p:cNvPr id="23" name="TextBox 22">
              <a:extLst>
                <a:ext uri="{FF2B5EF4-FFF2-40B4-BE49-F238E27FC236}">
                  <a16:creationId xmlns:a16="http://schemas.microsoft.com/office/drawing/2014/main" id="{9241DE11-1668-4E33-CC37-F889AC7EC462}"/>
                </a:ext>
              </a:extLst>
            </p:cNvPr>
            <p:cNvSpPr txBox="1"/>
            <p:nvPr/>
          </p:nvSpPr>
          <p:spPr>
            <a:xfrm>
              <a:off x="7772400" y="3090034"/>
              <a:ext cx="3941702" cy="433552"/>
            </a:xfrm>
            <a:prstGeom prst="rect">
              <a:avLst/>
            </a:prstGeom>
            <a:noFill/>
          </p:spPr>
          <p:txBody>
            <a:bodyPr wrap="square" lIns="0" tIns="0" rIns="0" bIns="0" rtlCol="0">
              <a:noAutofit/>
            </a:bodyPr>
            <a:lstStyle/>
            <a:p>
              <a:pPr algn="r"/>
              <a:r>
                <a:rPr lang="en-AU" sz="800" b="0" i="0" dirty="0">
                  <a:solidFill>
                    <a:srgbClr val="002664"/>
                  </a:solidFill>
                  <a:effectLst/>
                  <a:latin typeface="Arial" panose="020B0604020202020204" pitchFamily="34" charset="0"/>
                  <a:cs typeface="Arial" panose="020B0604020202020204" pitchFamily="34" charset="0"/>
                  <a:hlinkClick r:id="rId18"/>
                </a:rPr>
                <a:t>Ancient Greek inscription, Delphi, 060055</a:t>
              </a:r>
              <a:r>
                <a:rPr lang="en-AU" sz="800" b="0" i="0" dirty="0">
                  <a:solidFill>
                    <a:srgbClr val="002664"/>
                  </a:solidFill>
                  <a:effectLst/>
                  <a:latin typeface="Arial" panose="020B0604020202020204" pitchFamily="34" charset="0"/>
                  <a:cs typeface="Arial" panose="020B0604020202020204" pitchFamily="34" charset="0"/>
                </a:rPr>
                <a:t> by </a:t>
              </a:r>
              <a:r>
                <a:rPr lang="en-AU" sz="800" b="0" i="0" dirty="0">
                  <a:solidFill>
                    <a:srgbClr val="002664"/>
                  </a:solidFill>
                  <a:effectLst/>
                  <a:latin typeface="Arial" panose="020B0604020202020204" pitchFamily="34" charset="0"/>
                  <a:cs typeface="Arial" panose="020B0604020202020204" pitchFamily="34" charset="0"/>
                  <a:hlinkClick r:id="rId19"/>
                </a:rPr>
                <a:t>Zde</a:t>
              </a:r>
              <a:r>
                <a:rPr lang="en-AU" sz="800" b="0" i="0" dirty="0">
                  <a:solidFill>
                    <a:srgbClr val="002664"/>
                  </a:solidFill>
                  <a:effectLst/>
                  <a:latin typeface="Arial" panose="020B0604020202020204" pitchFamily="34" charset="0"/>
                  <a:cs typeface="Arial" panose="020B0604020202020204" pitchFamily="34" charset="0"/>
                </a:rPr>
                <a:t> is licensed under </a:t>
              </a:r>
              <a:r>
                <a:rPr lang="en-AU" sz="800" b="0" i="0" dirty="0">
                  <a:solidFill>
                    <a:srgbClr val="002664"/>
                  </a:solidFill>
                  <a:effectLst/>
                  <a:latin typeface="Arial" panose="020B0604020202020204" pitchFamily="34" charset="0"/>
                  <a:cs typeface="Arial" panose="020B0604020202020204" pitchFamily="34" charset="0"/>
                  <a:hlinkClick r:id="rId10"/>
                </a:rPr>
                <a:t>CC BY-SA 4.0</a:t>
              </a:r>
              <a:r>
                <a:rPr lang="en-AU" sz="800" b="0" i="0" dirty="0">
                  <a:solidFill>
                    <a:srgbClr val="002664"/>
                  </a:solidFill>
                  <a:effectLst/>
                  <a:latin typeface="Arial" panose="020B0604020202020204" pitchFamily="34" charset="0"/>
                  <a:cs typeface="Arial" panose="020B0604020202020204" pitchFamily="34" charset="0"/>
                </a:rPr>
                <a:t>.</a:t>
              </a:r>
              <a:endParaRPr lang="en-AU" sz="800" dirty="0">
                <a:latin typeface="Arial" panose="020B0604020202020204" pitchFamily="34" charset="0"/>
                <a:cs typeface="Arial" panose="020B0604020202020204" pitchFamily="34" charset="0"/>
              </a:endParaRPr>
            </a:p>
          </p:txBody>
        </p:sp>
      </p:grpSp>
      <p:grpSp>
        <p:nvGrpSpPr>
          <p:cNvPr id="50" name="Picture 6">
            <a:extLst>
              <a:ext uri="{FF2B5EF4-FFF2-40B4-BE49-F238E27FC236}">
                <a16:creationId xmlns:a16="http://schemas.microsoft.com/office/drawing/2014/main" id="{B0132058-C7CB-E79C-09F1-E0567C71BB5F}"/>
              </a:ext>
              <a:ext uri="{C183D7F6-B498-43B3-948B-1728B52AA6E4}">
                <adec:decorative xmlns:adec="http://schemas.microsoft.com/office/drawing/2017/decorative" val="1"/>
              </a:ext>
            </a:extLst>
          </p:cNvPr>
          <p:cNvGrpSpPr/>
          <p:nvPr/>
        </p:nvGrpSpPr>
        <p:grpSpPr>
          <a:xfrm>
            <a:off x="7210702" y="3488111"/>
            <a:ext cx="4503400" cy="2931075"/>
            <a:chOff x="7210702" y="3488111"/>
            <a:chExt cx="4503400" cy="2931075"/>
          </a:xfrm>
        </p:grpSpPr>
        <p:pic>
          <p:nvPicPr>
            <p:cNvPr id="47" name="Picture 46">
              <a:extLst>
                <a:ext uri="{FF2B5EF4-FFF2-40B4-BE49-F238E27FC236}">
                  <a16:creationId xmlns:a16="http://schemas.microsoft.com/office/drawing/2014/main" id="{583BAA5B-67C3-CB16-25E4-C0E876C6367F}"/>
                </a:ext>
              </a:extLst>
            </p:cNvPr>
            <p:cNvPicPr>
              <a:picLocks noChangeAspect="1"/>
            </p:cNvPicPr>
            <p:nvPr/>
          </p:nvPicPr>
          <p:blipFill>
            <a:blip r:embed="rId20">
              <a:extLst>
                <a:ext uri="{28A0092B-C50C-407E-A947-70E740481C1C}">
                  <a14:useLocalDpi xmlns:a14="http://schemas.microsoft.com/office/drawing/2010/main" val="0"/>
                </a:ext>
              </a:extLst>
            </a:blip>
            <a:srcRect l="8260" r="8260"/>
            <a:stretch/>
          </p:blipFill>
          <p:spPr>
            <a:xfrm>
              <a:off x="7210702" y="3488111"/>
              <a:ext cx="4503400" cy="2349415"/>
            </a:xfrm>
            <a:prstGeom prst="rect">
              <a:avLst/>
            </a:prstGeom>
          </p:spPr>
        </p:pic>
        <p:sp>
          <p:nvSpPr>
            <p:cNvPr id="48" name="TextBox 47">
              <a:extLst>
                <a:ext uri="{FF2B5EF4-FFF2-40B4-BE49-F238E27FC236}">
                  <a16:creationId xmlns:a16="http://schemas.microsoft.com/office/drawing/2014/main" id="{15E4E525-BA90-CADE-7FCC-C09E46D72DA3}"/>
                </a:ext>
              </a:extLst>
            </p:cNvPr>
            <p:cNvSpPr txBox="1"/>
            <p:nvPr/>
          </p:nvSpPr>
          <p:spPr>
            <a:xfrm>
              <a:off x="7772400" y="5985634"/>
              <a:ext cx="3941702" cy="433552"/>
            </a:xfrm>
            <a:prstGeom prst="rect">
              <a:avLst/>
            </a:prstGeom>
            <a:noFill/>
          </p:spPr>
          <p:txBody>
            <a:bodyPr wrap="square" lIns="0" tIns="0" rIns="0" bIns="0" rtlCol="0">
              <a:noAutofit/>
            </a:bodyPr>
            <a:lstStyle/>
            <a:p>
              <a:pPr algn="r"/>
              <a:r>
                <a:rPr lang="en-AU" sz="800" b="0" i="0" dirty="0">
                  <a:solidFill>
                    <a:srgbClr val="002664"/>
                  </a:solidFill>
                  <a:effectLst/>
                  <a:latin typeface="Arial" panose="020B0604020202020204" pitchFamily="34" charset="0"/>
                  <a:cs typeface="Arial" panose="020B0604020202020204" pitchFamily="34" charset="0"/>
                  <a:hlinkClick r:id="rId21"/>
                </a:rPr>
                <a:t>Pompeii 220 </a:t>
              </a:r>
              <a:r>
                <a:rPr lang="en-AU" sz="800" b="0" i="0" dirty="0">
                  <a:solidFill>
                    <a:srgbClr val="002664"/>
                  </a:solidFill>
                  <a:effectLst/>
                  <a:latin typeface="Arial" panose="020B0604020202020204" pitchFamily="34" charset="0"/>
                  <a:cs typeface="Arial" panose="020B0604020202020204" pitchFamily="34" charset="0"/>
                </a:rPr>
                <a:t>by </a:t>
              </a:r>
              <a:r>
                <a:rPr lang="en-AU" sz="800" b="0" i="0" dirty="0">
                  <a:solidFill>
                    <a:srgbClr val="002664"/>
                  </a:solidFill>
                  <a:effectLst/>
                  <a:latin typeface="Arial" panose="020B0604020202020204" pitchFamily="34" charset="0"/>
                  <a:cs typeface="Arial" panose="020B0604020202020204" pitchFamily="34" charset="0"/>
                  <a:hlinkClick r:id="rId22"/>
                </a:rPr>
                <a:t>Amphipolis</a:t>
              </a:r>
              <a:r>
                <a:rPr lang="en-AU" sz="800" b="0" i="0" dirty="0">
                  <a:solidFill>
                    <a:srgbClr val="002664"/>
                  </a:solidFill>
                  <a:effectLst/>
                  <a:latin typeface="Arial" panose="020B0604020202020204" pitchFamily="34" charset="0"/>
                  <a:cs typeface="Arial" panose="020B0604020202020204" pitchFamily="34" charset="0"/>
                </a:rPr>
                <a:t> is licensed under </a:t>
              </a:r>
              <a:r>
                <a:rPr lang="en-AU" sz="800" b="0" i="0" dirty="0">
                  <a:solidFill>
                    <a:srgbClr val="002664"/>
                  </a:solidFill>
                  <a:effectLst/>
                  <a:latin typeface="Arial" panose="020B0604020202020204" pitchFamily="34" charset="0"/>
                  <a:cs typeface="Arial" panose="020B0604020202020204" pitchFamily="34" charset="0"/>
                  <a:hlinkClick r:id="rId23"/>
                </a:rPr>
                <a:t>CC BY-SA 2.0</a:t>
              </a:r>
              <a:r>
                <a:rPr lang="en-AU" sz="800" b="0" i="0" dirty="0">
                  <a:solidFill>
                    <a:srgbClr val="002664"/>
                  </a:solidFill>
                  <a:effectLst/>
                  <a:latin typeface="Arial" panose="020B0604020202020204" pitchFamily="34" charset="0"/>
                  <a:cs typeface="Arial" panose="020B0604020202020204" pitchFamily="34" charset="0"/>
                </a:rPr>
                <a:t>.</a:t>
              </a:r>
              <a:endParaRPr lang="en-AU" sz="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2072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 presetClass="exit" presetSubtype="0" fill="hold" nodeType="withEffect">
                                  <p:stCondLst>
                                    <p:cond delay="0"/>
                                  </p:stCondLst>
                                  <p:childTnLst>
                                    <p:set>
                                      <p:cBhvr>
                                        <p:cTn id="37" dur="1" fill="hold">
                                          <p:stCondLst>
                                            <p:cond delay="0"/>
                                          </p:stCondLst>
                                        </p:cTn>
                                        <p:tgtEl>
                                          <p:spTgt spid="12"/>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 presetClass="exit" presetSubtype="0" fill="hold" nodeType="withEffect">
                                  <p:stCondLst>
                                    <p:cond delay="0"/>
                                  </p:stCondLst>
                                  <p:childTnLst>
                                    <p:set>
                                      <p:cBhvr>
                                        <p:cTn id="47" dur="1" fill="hold">
                                          <p:stCondLst>
                                            <p:cond delay="0"/>
                                          </p:stCondLst>
                                        </p:cTn>
                                        <p:tgtEl>
                                          <p:spTgt spid="15"/>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 presetClass="exit" presetSubtype="0" fill="hold" nodeType="withEffect">
                                  <p:stCondLst>
                                    <p:cond delay="0"/>
                                  </p:stCondLst>
                                  <p:childTnLst>
                                    <p:set>
                                      <p:cBhvr>
                                        <p:cTn id="57" dur="1" fill="hold">
                                          <p:stCondLst>
                                            <p:cond delay="0"/>
                                          </p:stCondLst>
                                        </p:cTn>
                                        <p:tgtEl>
                                          <p:spTgt spid="18"/>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par>
                                <p:cTn id="61" presetID="10"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par>
                                <p:cTn id="64" presetID="1" presetClass="exit" presetSubtype="0" fill="hold" nodeType="withEffect">
                                  <p:stCondLst>
                                    <p:cond delay="0"/>
                                  </p:stCondLst>
                                  <p:childTnLst>
                                    <p:set>
                                      <p:cBhvr>
                                        <p:cTn id="65"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8" grpId="0" animBg="1"/>
      <p:bldP spid="29" grpId="0" animBg="1"/>
      <p:bldP spid="30"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9A4820F-4051-DB7E-D67C-B5E580F2D0C7}"/>
              </a:ext>
            </a:extLst>
          </p:cNvPr>
          <p:cNvSpPr>
            <a:spLocks noGrp="1"/>
          </p:cNvSpPr>
          <p:nvPr>
            <p:ph type="title"/>
          </p:nvPr>
        </p:nvSpPr>
        <p:spPr/>
        <p:txBody>
          <a:bodyPr/>
          <a:lstStyle/>
          <a:p>
            <a:r>
              <a:rPr lang="en-AU" dirty="0"/>
              <a:t>Check for understanding</a:t>
            </a:r>
          </a:p>
        </p:txBody>
      </p:sp>
      <p:sp>
        <p:nvSpPr>
          <p:cNvPr id="13" name="Text Placeholder 12">
            <a:extLst>
              <a:ext uri="{FF2B5EF4-FFF2-40B4-BE49-F238E27FC236}">
                <a16:creationId xmlns:a16="http://schemas.microsoft.com/office/drawing/2014/main" id="{C0AC7CAB-0A1F-7086-75BE-6B34E94ACF67}"/>
              </a:ext>
            </a:extLst>
          </p:cNvPr>
          <p:cNvSpPr>
            <a:spLocks noGrp="1"/>
          </p:cNvSpPr>
          <p:nvPr>
            <p:ph type="body" sz="quarter" idx="18"/>
          </p:nvPr>
        </p:nvSpPr>
        <p:spPr/>
        <p:txBody>
          <a:bodyPr/>
          <a:lstStyle/>
          <a:p>
            <a:r>
              <a:rPr lang="en-AU" dirty="0"/>
              <a:t>Types of sources</a:t>
            </a:r>
          </a:p>
        </p:txBody>
      </p:sp>
      <p:sp>
        <p:nvSpPr>
          <p:cNvPr id="6" name="TextBox 5">
            <a:extLst>
              <a:ext uri="{FF2B5EF4-FFF2-40B4-BE49-F238E27FC236}">
                <a16:creationId xmlns:a16="http://schemas.microsoft.com/office/drawing/2014/main" id="{EA06EFE1-ECA1-6563-C659-E73D04CBE4B9}"/>
              </a:ext>
            </a:extLst>
          </p:cNvPr>
          <p:cNvSpPr txBox="1"/>
          <p:nvPr/>
        </p:nvSpPr>
        <p:spPr>
          <a:xfrm>
            <a:off x="513152" y="2137174"/>
            <a:ext cx="5686170" cy="560346"/>
          </a:xfrm>
          <a:prstGeom prst="rect">
            <a:avLst/>
          </a:prstGeom>
          <a:noFill/>
        </p:spPr>
        <p:txBody>
          <a:bodyPr wrap="square" lIns="0" tIns="0" rIns="0" bIns="0" rtlCol="0">
            <a:noAutofit/>
          </a:bodyPr>
          <a:lstStyle/>
          <a:p>
            <a:r>
              <a:rPr lang="en-AU" sz="1600" dirty="0"/>
              <a:t>For each source coming up on the screen, vote:</a:t>
            </a:r>
          </a:p>
        </p:txBody>
      </p:sp>
      <p:sp>
        <p:nvSpPr>
          <p:cNvPr id="3" name="Rectangle 2">
            <a:extLst>
              <a:ext uri="{FF2B5EF4-FFF2-40B4-BE49-F238E27FC236}">
                <a16:creationId xmlns:a16="http://schemas.microsoft.com/office/drawing/2014/main" id="{D3626D6D-4C4E-0B4D-0970-AE465D23B8BB}"/>
              </a:ext>
            </a:extLst>
          </p:cNvPr>
          <p:cNvSpPr/>
          <p:nvPr/>
        </p:nvSpPr>
        <p:spPr>
          <a:xfrm>
            <a:off x="480485" y="2618193"/>
            <a:ext cx="5680128" cy="852407"/>
          </a:xfrm>
          <a:prstGeom prst="rect">
            <a:avLst/>
          </a:prstGeom>
          <a:solidFill>
            <a:schemeClr val="accent4">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r>
              <a:rPr lang="en-AU" sz="1600" dirty="0">
                <a:solidFill>
                  <a:schemeClr val="tx1"/>
                </a:solidFill>
              </a:rPr>
              <a:t>1 finger up – literary source</a:t>
            </a:r>
          </a:p>
        </p:txBody>
      </p:sp>
      <p:sp>
        <p:nvSpPr>
          <p:cNvPr id="7" name="Rectangle 6">
            <a:extLst>
              <a:ext uri="{FF2B5EF4-FFF2-40B4-BE49-F238E27FC236}">
                <a16:creationId xmlns:a16="http://schemas.microsoft.com/office/drawing/2014/main" id="{CC2205A2-C370-3BA7-9709-E6ADB565A9AE}"/>
              </a:ext>
            </a:extLst>
          </p:cNvPr>
          <p:cNvSpPr/>
          <p:nvPr/>
        </p:nvSpPr>
        <p:spPr>
          <a:xfrm>
            <a:off x="480485" y="3571339"/>
            <a:ext cx="5680128" cy="852407"/>
          </a:xfrm>
          <a:prstGeom prst="rect">
            <a:avLst/>
          </a:prstGeom>
          <a:solidFill>
            <a:schemeClr val="accent4">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r>
              <a:rPr lang="en-AU" sz="1600" dirty="0">
                <a:solidFill>
                  <a:schemeClr val="tx1"/>
                </a:solidFill>
              </a:rPr>
              <a:t>2 fingers up – archaeological source</a:t>
            </a:r>
          </a:p>
        </p:txBody>
      </p:sp>
      <p:sp>
        <p:nvSpPr>
          <p:cNvPr id="10" name="Rectangle 9">
            <a:extLst>
              <a:ext uri="{FF2B5EF4-FFF2-40B4-BE49-F238E27FC236}">
                <a16:creationId xmlns:a16="http://schemas.microsoft.com/office/drawing/2014/main" id="{C8CDB2EB-5532-9300-79A4-DDA1EFC652BF}"/>
              </a:ext>
            </a:extLst>
          </p:cNvPr>
          <p:cNvSpPr/>
          <p:nvPr/>
        </p:nvSpPr>
        <p:spPr>
          <a:xfrm>
            <a:off x="480485" y="4524485"/>
            <a:ext cx="5680128" cy="852407"/>
          </a:xfrm>
          <a:prstGeom prst="rect">
            <a:avLst/>
          </a:prstGeom>
          <a:solidFill>
            <a:schemeClr val="accent4">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tlCol="0" anchor="ctr"/>
          <a:lstStyle/>
          <a:p>
            <a:r>
              <a:rPr lang="en-AU" sz="1600" dirty="0">
                <a:solidFill>
                  <a:schemeClr val="tx1"/>
                </a:solidFill>
              </a:rPr>
              <a:t>3 fingers up – epigraphic sources</a:t>
            </a:r>
          </a:p>
        </p:txBody>
      </p:sp>
      <p:pic>
        <p:nvPicPr>
          <p:cNvPr id="40" name="Picture 39">
            <a:extLst>
              <a:ext uri="{FF2B5EF4-FFF2-40B4-BE49-F238E27FC236}">
                <a16:creationId xmlns:a16="http://schemas.microsoft.com/office/drawing/2014/main" id="{EF7FB81D-5D9B-64BE-5CBF-456DD9E1B6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r="83174"/>
          <a:stretch/>
        </p:blipFill>
        <p:spPr>
          <a:xfrm>
            <a:off x="609141" y="2710148"/>
            <a:ext cx="514194" cy="668496"/>
          </a:xfrm>
          <a:prstGeom prst="rect">
            <a:avLst/>
          </a:prstGeom>
        </p:spPr>
      </p:pic>
      <p:pic>
        <p:nvPicPr>
          <p:cNvPr id="42" name="Picture 41">
            <a:extLst>
              <a:ext uri="{FF2B5EF4-FFF2-40B4-BE49-F238E27FC236}">
                <a16:creationId xmlns:a16="http://schemas.microsoft.com/office/drawing/2014/main" id="{DFF61CBE-E627-5F48-729F-B9FDF8CCD36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41691" r="41454"/>
          <a:stretch/>
        </p:blipFill>
        <p:spPr>
          <a:xfrm>
            <a:off x="608702" y="4616439"/>
            <a:ext cx="515072" cy="668497"/>
          </a:xfrm>
          <a:prstGeom prst="rect">
            <a:avLst/>
          </a:prstGeom>
        </p:spPr>
      </p:pic>
      <p:pic>
        <p:nvPicPr>
          <p:cNvPr id="9" name="Picture 8">
            <a:extLst>
              <a:ext uri="{FF2B5EF4-FFF2-40B4-BE49-F238E27FC236}">
                <a16:creationId xmlns:a16="http://schemas.microsoft.com/office/drawing/2014/main" id="{4D538DF9-E30B-16F2-63B8-3C8A1B95ED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1012" r="63774"/>
          <a:stretch/>
        </p:blipFill>
        <p:spPr>
          <a:xfrm>
            <a:off x="633765" y="3663294"/>
            <a:ext cx="464946" cy="668496"/>
          </a:xfrm>
          <a:prstGeom prst="rect">
            <a:avLst/>
          </a:prstGeom>
        </p:spPr>
      </p:pic>
      <p:grpSp>
        <p:nvGrpSpPr>
          <p:cNvPr id="20" name="Spoon">
            <a:extLst>
              <a:ext uri="{FF2B5EF4-FFF2-40B4-BE49-F238E27FC236}">
                <a16:creationId xmlns:a16="http://schemas.microsoft.com/office/drawing/2014/main" id="{76D9945F-E0BD-24E1-5B9B-410363748DDD}"/>
              </a:ext>
              <a:ext uri="{C183D7F6-B498-43B3-948B-1728B52AA6E4}">
                <adec:decorative xmlns:adec="http://schemas.microsoft.com/office/drawing/2017/decorative" val="1"/>
              </a:ext>
            </a:extLst>
          </p:cNvPr>
          <p:cNvGrpSpPr/>
          <p:nvPr/>
        </p:nvGrpSpPr>
        <p:grpSpPr>
          <a:xfrm>
            <a:off x="6664273" y="1822292"/>
            <a:ext cx="4920712" cy="4591905"/>
            <a:chOff x="6664273" y="1822292"/>
            <a:chExt cx="4920712" cy="4591905"/>
          </a:xfrm>
        </p:grpSpPr>
        <p:pic>
          <p:nvPicPr>
            <p:cNvPr id="2050" name="Picture 2" descr="Spoon (Bi), Bronze, China ">
              <a:extLst>
                <a:ext uri="{FF2B5EF4-FFF2-40B4-BE49-F238E27FC236}">
                  <a16:creationId xmlns:a16="http://schemas.microsoft.com/office/drawing/2014/main" id="{ADF7AAA8-CEBC-A505-295A-12CFF50F0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5840" y="1822292"/>
              <a:ext cx="3165156" cy="42202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94C9545-3039-C5D1-DED6-3DE45C6B2B63}"/>
                </a:ext>
                <a:ext uri="{C183D7F6-B498-43B3-948B-1728B52AA6E4}">
                  <adec:decorative xmlns:adec="http://schemas.microsoft.com/office/drawing/2017/decorative" val="1"/>
                </a:ext>
              </a:extLst>
            </p:cNvPr>
            <p:cNvSpPr txBox="1"/>
            <p:nvPr/>
          </p:nvSpPr>
          <p:spPr>
            <a:xfrm>
              <a:off x="6664273" y="6234197"/>
              <a:ext cx="4920712" cy="180000"/>
            </a:xfrm>
            <a:prstGeom prst="rect">
              <a:avLst/>
            </a:prstGeom>
            <a:noFill/>
          </p:spPr>
          <p:txBody>
            <a:bodyPr wrap="none" lIns="0" tIns="0" rIns="0" bIns="0" rtlCol="0">
              <a:noAutofit/>
            </a:bodyPr>
            <a:lstStyle/>
            <a:p>
              <a:pPr algn="r"/>
              <a:r>
                <a:rPr lang="en-AU" sz="1000" dirty="0">
                  <a:solidFill>
                    <a:srgbClr val="002664"/>
                  </a:solidFill>
                  <a:latin typeface="Arial" panose="020B0604020202020204" pitchFamily="34" charset="0"/>
                  <a:cs typeface="Arial" panose="020B0604020202020204" pitchFamily="34" charset="0"/>
                  <a:hlinkClick r:id="rId5"/>
                </a:rPr>
                <a:t>Spoon</a:t>
              </a:r>
              <a:r>
                <a:rPr lang="en-AU" sz="1000" dirty="0">
                  <a:solidFill>
                    <a:srgbClr val="002664"/>
                  </a:solidFill>
                  <a:latin typeface="Arial" panose="020B0604020202020204" pitchFamily="34" charset="0"/>
                  <a:cs typeface="Arial" panose="020B0604020202020204" pitchFamily="34" charset="0"/>
                </a:rPr>
                <a:t> by </a:t>
              </a:r>
              <a:r>
                <a:rPr lang="en-AU" sz="1000" dirty="0">
                  <a:solidFill>
                    <a:srgbClr val="002664"/>
                  </a:solidFill>
                  <a:latin typeface="Arial" panose="020B0604020202020204" pitchFamily="34" charset="0"/>
                  <a:cs typeface="Arial" panose="020B0604020202020204" pitchFamily="34" charset="0"/>
                  <a:hlinkClick r:id="rId6"/>
                </a:rPr>
                <a:t>Metropolitan Museum of Art </a:t>
              </a:r>
              <a:r>
                <a:rPr lang="en-AU" sz="1000" dirty="0">
                  <a:solidFill>
                    <a:srgbClr val="002664"/>
                  </a:solidFill>
                  <a:latin typeface="Arial" panose="020B0604020202020204" pitchFamily="34" charset="0"/>
                  <a:cs typeface="Arial" panose="020B0604020202020204" pitchFamily="34" charset="0"/>
                </a:rPr>
                <a:t>is available in the public domain.</a:t>
              </a:r>
            </a:p>
            <a:p>
              <a:pPr algn="r"/>
              <a:endParaRPr lang="en-US" sz="1000" dirty="0"/>
            </a:p>
          </p:txBody>
        </p:sp>
      </p:grpSp>
      <p:sp>
        <p:nvSpPr>
          <p:cNvPr id="19" name="Archaeological">
            <a:extLst>
              <a:ext uri="{FF2B5EF4-FFF2-40B4-BE49-F238E27FC236}">
                <a16:creationId xmlns:a16="http://schemas.microsoft.com/office/drawing/2014/main" id="{5F195139-9CC2-195E-C486-5DC76FA2CC28}"/>
              </a:ext>
              <a:ext uri="{C183D7F6-B498-43B3-948B-1728B52AA6E4}">
                <adec:decorative xmlns:adec="http://schemas.microsoft.com/office/drawing/2017/decorative" val="1"/>
              </a:ext>
            </a:extLst>
          </p:cNvPr>
          <p:cNvSpPr/>
          <p:nvPr/>
        </p:nvSpPr>
        <p:spPr>
          <a:xfrm>
            <a:off x="2995456" y="5508466"/>
            <a:ext cx="3165157" cy="668497"/>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a:solidFill>
                  <a:schemeClr val="bg1"/>
                </a:solidFill>
                <a:latin typeface="+mj-lt"/>
              </a:rPr>
              <a:t>Archaeological</a:t>
            </a:r>
          </a:p>
        </p:txBody>
      </p:sp>
      <p:grpSp>
        <p:nvGrpSpPr>
          <p:cNvPr id="26" name="Egypt">
            <a:extLst>
              <a:ext uri="{FF2B5EF4-FFF2-40B4-BE49-F238E27FC236}">
                <a16:creationId xmlns:a16="http://schemas.microsoft.com/office/drawing/2014/main" id="{49477902-EA2B-939A-0130-D88978207E0D}"/>
              </a:ext>
              <a:ext uri="{C183D7F6-B498-43B3-948B-1728B52AA6E4}">
                <adec:decorative xmlns:adec="http://schemas.microsoft.com/office/drawing/2017/decorative" val="1"/>
              </a:ext>
            </a:extLst>
          </p:cNvPr>
          <p:cNvGrpSpPr/>
          <p:nvPr/>
        </p:nvGrpSpPr>
        <p:grpSpPr>
          <a:xfrm>
            <a:off x="7113723" y="1827964"/>
            <a:ext cx="4471262" cy="4975793"/>
            <a:chOff x="7113723" y="1827964"/>
            <a:chExt cx="4471262" cy="4975793"/>
          </a:xfrm>
        </p:grpSpPr>
        <p:pic>
          <p:nvPicPr>
            <p:cNvPr id="29" name="Picture 2">
              <a:extLst>
                <a:ext uri="{FF2B5EF4-FFF2-40B4-BE49-F238E27FC236}">
                  <a16:creationId xmlns:a16="http://schemas.microsoft.com/office/drawing/2014/main" id="{B0DC2BFB-C286-C975-B610-68DF367D21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055840" y="1827964"/>
              <a:ext cx="3165156" cy="4208863"/>
            </a:xfrm>
            <a:prstGeom prst="rect">
              <a:avLst/>
            </a:prstGeom>
            <a:noFill/>
            <a:extLst>
              <a:ext uri="{909E8E84-426E-40DD-AFC4-6F175D3DCCD1}">
                <a14:hiddenFill xmlns:a14="http://schemas.microsoft.com/office/drawing/2010/main">
                  <a:solidFill>
                    <a:srgbClr val="FFFFFF"/>
                  </a:solidFill>
                </a14:hiddenFill>
              </a:ext>
            </a:extLst>
          </p:spPr>
        </p:pic>
        <p:sp>
          <p:nvSpPr>
            <p:cNvPr id="32" name="Ancient egyptians">
              <a:extLst>
                <a:ext uri="{FF2B5EF4-FFF2-40B4-BE49-F238E27FC236}">
                  <a16:creationId xmlns:a16="http://schemas.microsoft.com/office/drawing/2014/main" id="{FD08522C-BE96-C779-90DA-47596AC4E153}"/>
                </a:ext>
              </a:extLst>
            </p:cNvPr>
            <p:cNvSpPr txBox="1"/>
            <p:nvPr/>
          </p:nvSpPr>
          <p:spPr>
            <a:xfrm>
              <a:off x="7113723" y="6234197"/>
              <a:ext cx="4471262" cy="569560"/>
            </a:xfrm>
            <a:prstGeom prst="rect">
              <a:avLst/>
            </a:prstGeom>
            <a:noFill/>
          </p:spPr>
          <p:txBody>
            <a:bodyPr wrap="none" lIns="0" tIns="0" rIns="0" bIns="0" rtlCol="0">
              <a:noAutofit/>
            </a:bodyPr>
            <a:lstStyle/>
            <a:p>
              <a:pPr algn="r"/>
              <a:r>
                <a:rPr lang="en-AU" sz="1000" dirty="0">
                  <a:solidFill>
                    <a:srgbClr val="002664"/>
                  </a:solidFill>
                  <a:latin typeface="Arial" panose="020B0604020202020204" pitchFamily="34" charset="0"/>
                  <a:cs typeface="Arial" panose="020B0604020202020204" pitchFamily="34" charset="0"/>
                  <a:hlinkClick r:id="rId8"/>
                </a:rPr>
                <a:t>Title page, Ser. 2, vol. 1. (A second series of the Manners and customs of </a:t>
              </a:r>
              <a:br>
                <a:rPr lang="en-AU" sz="1000" dirty="0">
                  <a:solidFill>
                    <a:srgbClr val="002664"/>
                  </a:solidFill>
                  <a:latin typeface="Arial" panose="020B0604020202020204" pitchFamily="34" charset="0"/>
                  <a:cs typeface="Arial" panose="020B0604020202020204" pitchFamily="34" charset="0"/>
                  <a:hlinkClick r:id="rId8"/>
                </a:rPr>
              </a:br>
              <a:r>
                <a:rPr lang="en-AU" sz="1000" dirty="0">
                  <a:solidFill>
                    <a:srgbClr val="002664"/>
                  </a:solidFill>
                  <a:latin typeface="Arial" panose="020B0604020202020204" pitchFamily="34" charset="0"/>
                  <a:cs typeface="Arial" panose="020B0604020202020204" pitchFamily="34" charset="0"/>
                  <a:hlinkClick r:id="rId8"/>
                </a:rPr>
                <a:t>the Ancient Egyptians)</a:t>
              </a:r>
              <a:r>
                <a:rPr lang="en-AU" sz="1000" dirty="0">
                  <a:solidFill>
                    <a:srgbClr val="002664"/>
                  </a:solidFill>
                  <a:latin typeface="Arial" panose="020B0604020202020204" pitchFamily="34" charset="0"/>
                  <a:cs typeface="Arial" panose="020B0604020202020204" pitchFamily="34" charset="0"/>
                </a:rPr>
                <a:t> by </a:t>
              </a:r>
              <a:r>
                <a:rPr lang="en-AU" sz="1000" dirty="0">
                  <a:solidFill>
                    <a:srgbClr val="002664"/>
                  </a:solidFill>
                  <a:latin typeface="Arial" panose="020B0604020202020204" pitchFamily="34" charset="0"/>
                  <a:cs typeface="Arial" panose="020B0604020202020204" pitchFamily="34" charset="0"/>
                  <a:hlinkClick r:id="rId9"/>
                </a:rPr>
                <a:t>New York Public Library</a:t>
              </a:r>
              <a:r>
                <a:rPr lang="en-AU" sz="1000" dirty="0">
                  <a:solidFill>
                    <a:srgbClr val="002664"/>
                  </a:solidFill>
                  <a:latin typeface="Arial" panose="020B0604020202020204" pitchFamily="34" charset="0"/>
                  <a:cs typeface="Arial" panose="020B0604020202020204" pitchFamily="34" charset="0"/>
                </a:rPr>
                <a:t> is available in the public domain.</a:t>
              </a:r>
            </a:p>
            <a:p>
              <a:pPr algn="r"/>
              <a:endParaRPr lang="en-US" sz="1000" dirty="0"/>
            </a:p>
          </p:txBody>
        </p:sp>
      </p:grpSp>
      <p:sp>
        <p:nvSpPr>
          <p:cNvPr id="34" name="Literary">
            <a:extLst>
              <a:ext uri="{FF2B5EF4-FFF2-40B4-BE49-F238E27FC236}">
                <a16:creationId xmlns:a16="http://schemas.microsoft.com/office/drawing/2014/main" id="{FFE95BFB-A893-4F7F-D3F0-1B8CCAA8DDFC}"/>
              </a:ext>
              <a:ext uri="{C183D7F6-B498-43B3-948B-1728B52AA6E4}">
                <adec:decorative xmlns:adec="http://schemas.microsoft.com/office/drawing/2017/decorative" val="1"/>
              </a:ext>
            </a:extLst>
          </p:cNvPr>
          <p:cNvSpPr/>
          <p:nvPr/>
        </p:nvSpPr>
        <p:spPr>
          <a:xfrm>
            <a:off x="2995456" y="5508466"/>
            <a:ext cx="3165157" cy="668497"/>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latin typeface="+mj-lt"/>
              </a:rPr>
              <a:t>Literary</a:t>
            </a:r>
          </a:p>
        </p:txBody>
      </p:sp>
      <p:grpSp>
        <p:nvGrpSpPr>
          <p:cNvPr id="43" name="Mask">
            <a:extLst>
              <a:ext uri="{FF2B5EF4-FFF2-40B4-BE49-F238E27FC236}">
                <a16:creationId xmlns:a16="http://schemas.microsoft.com/office/drawing/2014/main" id="{20C8A56D-9212-ED66-8292-F923BFDBB91F}"/>
              </a:ext>
              <a:ext uri="{C183D7F6-B498-43B3-948B-1728B52AA6E4}">
                <adec:decorative xmlns:adec="http://schemas.microsoft.com/office/drawing/2017/decorative" val="1"/>
              </a:ext>
            </a:extLst>
          </p:cNvPr>
          <p:cNvGrpSpPr/>
          <p:nvPr/>
        </p:nvGrpSpPr>
        <p:grpSpPr>
          <a:xfrm>
            <a:off x="7113723" y="1827610"/>
            <a:ext cx="4471262" cy="4868390"/>
            <a:chOff x="7113723" y="1833282"/>
            <a:chExt cx="4471262" cy="4868390"/>
          </a:xfrm>
        </p:grpSpPr>
        <p:pic>
          <p:nvPicPr>
            <p:cNvPr id="44" name="Mask">
              <a:extLst>
                <a:ext uri="{FF2B5EF4-FFF2-40B4-BE49-F238E27FC236}">
                  <a16:creationId xmlns:a16="http://schemas.microsoft.com/office/drawing/2014/main" id="{D844E305-757E-FFFE-CB7C-F175EEE4BE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8055840" y="1833282"/>
              <a:ext cx="3165156" cy="4198227"/>
            </a:xfrm>
            <a:prstGeom prst="rect">
              <a:avLst/>
            </a:prstGeom>
            <a:noFill/>
            <a:extLst>
              <a:ext uri="{909E8E84-426E-40DD-AFC4-6F175D3DCCD1}">
                <a14:hiddenFill xmlns:a14="http://schemas.microsoft.com/office/drawing/2010/main">
                  <a:solidFill>
                    <a:srgbClr val="FFFFFF"/>
                  </a:solidFill>
                </a14:hiddenFill>
              </a:ext>
            </a:extLst>
          </p:spPr>
        </p:pic>
        <p:sp>
          <p:nvSpPr>
            <p:cNvPr id="45" name="Mask text">
              <a:extLst>
                <a:ext uri="{FF2B5EF4-FFF2-40B4-BE49-F238E27FC236}">
                  <a16:creationId xmlns:a16="http://schemas.microsoft.com/office/drawing/2014/main" id="{ABB4919B-2113-35FE-1305-C5176967B472}"/>
                </a:ext>
              </a:extLst>
            </p:cNvPr>
            <p:cNvSpPr txBox="1"/>
            <p:nvPr/>
          </p:nvSpPr>
          <p:spPr>
            <a:xfrm>
              <a:off x="7113723" y="6132112"/>
              <a:ext cx="4471262" cy="569560"/>
            </a:xfrm>
            <a:prstGeom prst="rect">
              <a:avLst/>
            </a:prstGeom>
            <a:noFill/>
          </p:spPr>
          <p:txBody>
            <a:bodyPr wrap="none" lIns="0" tIns="0" rIns="0" bIns="0" rtlCol="0">
              <a:noAutofit/>
            </a:bodyPr>
            <a:lstStyle/>
            <a:p>
              <a:pPr algn="r"/>
              <a:r>
                <a:rPr lang="en-AU" sz="1000" dirty="0">
                  <a:solidFill>
                    <a:srgbClr val="002664"/>
                  </a:solidFill>
                  <a:latin typeface="Arial" panose="020B0604020202020204" pitchFamily="34" charset="0"/>
                  <a:cs typeface="Arial" panose="020B0604020202020204" pitchFamily="34" charset="0"/>
                  <a:hlinkClick r:id="rId11"/>
                </a:rPr>
                <a:t>321893001 (Medicine mask)</a:t>
              </a:r>
              <a:r>
                <a:rPr lang="en-AU" sz="1000" dirty="0">
                  <a:solidFill>
                    <a:srgbClr val="002664"/>
                  </a:solidFill>
                  <a:latin typeface="Arial" panose="020B0604020202020204" pitchFamily="34" charset="0"/>
                  <a:cs typeface="Arial" panose="020B0604020202020204" pitchFamily="34" charset="0"/>
                </a:rPr>
                <a:t> © The Trustees of the British Museum. Shared under a </a:t>
              </a:r>
              <a:br>
                <a:rPr lang="en-AU" sz="1000" dirty="0">
                  <a:solidFill>
                    <a:srgbClr val="002664"/>
                  </a:solidFill>
                  <a:latin typeface="Arial" panose="020B0604020202020204" pitchFamily="34" charset="0"/>
                  <a:cs typeface="Arial" panose="020B0604020202020204" pitchFamily="34" charset="0"/>
                </a:rPr>
              </a:br>
              <a:r>
                <a:rPr lang="en-AU" sz="1000" dirty="0">
                  <a:solidFill>
                    <a:srgbClr val="002664"/>
                  </a:solidFill>
                  <a:latin typeface="Arial" panose="020B0604020202020204" pitchFamily="34" charset="0"/>
                  <a:cs typeface="Arial" panose="020B0604020202020204" pitchFamily="34" charset="0"/>
                  <a:hlinkClick r:id="rId12"/>
                </a:rPr>
                <a:t>Creative Commons Attribution-NonCommercial-ShareAlike 4.0 International </a:t>
              </a:r>
              <a:br>
                <a:rPr lang="en-AU" sz="1000" dirty="0">
                  <a:solidFill>
                    <a:srgbClr val="002664"/>
                  </a:solidFill>
                  <a:latin typeface="Arial" panose="020B0604020202020204" pitchFamily="34" charset="0"/>
                  <a:cs typeface="Arial" panose="020B0604020202020204" pitchFamily="34" charset="0"/>
                  <a:hlinkClick r:id="rId12"/>
                </a:rPr>
              </a:br>
              <a:r>
                <a:rPr lang="en-AU" sz="1000" dirty="0">
                  <a:solidFill>
                    <a:srgbClr val="002664"/>
                  </a:solidFill>
                  <a:latin typeface="Arial" panose="020B0604020202020204" pitchFamily="34" charset="0"/>
                  <a:cs typeface="Arial" panose="020B0604020202020204" pitchFamily="34" charset="0"/>
                  <a:hlinkClick r:id="rId12"/>
                </a:rPr>
                <a:t>(CC BY-NC-SA 4.0) licence</a:t>
              </a:r>
              <a:r>
                <a:rPr lang="en-AU" sz="1000" dirty="0">
                  <a:solidFill>
                    <a:srgbClr val="002664"/>
                  </a:solidFill>
                  <a:latin typeface="Arial" panose="020B0604020202020204" pitchFamily="34" charset="0"/>
                  <a:cs typeface="Arial" panose="020B0604020202020204" pitchFamily="34" charset="0"/>
                </a:rPr>
                <a:t>.</a:t>
              </a:r>
            </a:p>
            <a:p>
              <a:pPr algn="r"/>
              <a:endParaRPr lang="en-US" sz="1000" dirty="0"/>
            </a:p>
          </p:txBody>
        </p:sp>
      </p:grpSp>
      <p:sp>
        <p:nvSpPr>
          <p:cNvPr id="46" name="Archaeological">
            <a:extLst>
              <a:ext uri="{FF2B5EF4-FFF2-40B4-BE49-F238E27FC236}">
                <a16:creationId xmlns:a16="http://schemas.microsoft.com/office/drawing/2014/main" id="{74109679-4220-87D9-4099-038E162CBF1A}"/>
              </a:ext>
              <a:ext uri="{C183D7F6-B498-43B3-948B-1728B52AA6E4}">
                <adec:decorative xmlns:adec="http://schemas.microsoft.com/office/drawing/2017/decorative" val="1"/>
              </a:ext>
            </a:extLst>
          </p:cNvPr>
          <p:cNvSpPr/>
          <p:nvPr/>
        </p:nvSpPr>
        <p:spPr>
          <a:xfrm>
            <a:off x="2995456" y="5502794"/>
            <a:ext cx="3165157" cy="668497"/>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latin typeface="+mj-lt"/>
              </a:rPr>
              <a:t>Archaeological</a:t>
            </a:r>
          </a:p>
        </p:txBody>
      </p:sp>
      <p:grpSp>
        <p:nvGrpSpPr>
          <p:cNvPr id="47" name="Tablet">
            <a:extLst>
              <a:ext uri="{FF2B5EF4-FFF2-40B4-BE49-F238E27FC236}">
                <a16:creationId xmlns:a16="http://schemas.microsoft.com/office/drawing/2014/main" id="{6573572B-5EDB-CE64-FE96-0BA9024A7946}"/>
              </a:ext>
              <a:ext uri="{C183D7F6-B498-43B3-948B-1728B52AA6E4}">
                <adec:decorative xmlns:adec="http://schemas.microsoft.com/office/drawing/2017/decorative" val="1"/>
              </a:ext>
            </a:extLst>
          </p:cNvPr>
          <p:cNvGrpSpPr/>
          <p:nvPr/>
        </p:nvGrpSpPr>
        <p:grpSpPr>
          <a:xfrm>
            <a:off x="7113723" y="1818841"/>
            <a:ext cx="4471262" cy="4868390"/>
            <a:chOff x="7113723" y="1833282"/>
            <a:chExt cx="4471262" cy="4868390"/>
          </a:xfrm>
        </p:grpSpPr>
        <p:pic>
          <p:nvPicPr>
            <p:cNvPr id="48" name="Tablet">
              <a:extLst>
                <a:ext uri="{FF2B5EF4-FFF2-40B4-BE49-F238E27FC236}">
                  <a16:creationId xmlns:a16="http://schemas.microsoft.com/office/drawing/2014/main" id="{DB2F09D1-847F-AE56-304E-01C60DD443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8418514" y="1833282"/>
              <a:ext cx="2439807" cy="4198227"/>
            </a:xfrm>
            <a:prstGeom prst="rect">
              <a:avLst/>
            </a:prstGeom>
            <a:noFill/>
            <a:extLst>
              <a:ext uri="{909E8E84-426E-40DD-AFC4-6F175D3DCCD1}">
                <a14:hiddenFill xmlns:a14="http://schemas.microsoft.com/office/drawing/2010/main">
                  <a:solidFill>
                    <a:srgbClr val="FFFFFF"/>
                  </a:solidFill>
                </a14:hiddenFill>
              </a:ext>
            </a:extLst>
          </p:spPr>
        </p:pic>
        <p:sp>
          <p:nvSpPr>
            <p:cNvPr id="49" name="Tablet text">
              <a:extLst>
                <a:ext uri="{FF2B5EF4-FFF2-40B4-BE49-F238E27FC236}">
                  <a16:creationId xmlns:a16="http://schemas.microsoft.com/office/drawing/2014/main" id="{4FE12D81-2CC1-A879-3E08-4864BBB71DBC}"/>
                </a:ext>
              </a:extLst>
            </p:cNvPr>
            <p:cNvSpPr txBox="1"/>
            <p:nvPr/>
          </p:nvSpPr>
          <p:spPr>
            <a:xfrm>
              <a:off x="7113723" y="6132112"/>
              <a:ext cx="4471262" cy="569560"/>
            </a:xfrm>
            <a:prstGeom prst="rect">
              <a:avLst/>
            </a:prstGeom>
            <a:noFill/>
          </p:spPr>
          <p:txBody>
            <a:bodyPr wrap="none" lIns="0" tIns="0" rIns="0" bIns="0" rtlCol="0">
              <a:noAutofit/>
            </a:bodyPr>
            <a:lstStyle/>
            <a:p>
              <a:pPr algn="r"/>
              <a:r>
                <a:rPr lang="en-AU" sz="1000" dirty="0">
                  <a:solidFill>
                    <a:srgbClr val="002664"/>
                  </a:solidFill>
                  <a:latin typeface="Arial" panose="020B0604020202020204" pitchFamily="34" charset="0"/>
                  <a:cs typeface="Arial" panose="020B0604020202020204" pitchFamily="34" charset="0"/>
                  <a:hlinkClick r:id="rId14"/>
                </a:rPr>
                <a:t>1613352461 (jar; ostracon)</a:t>
              </a:r>
              <a:r>
                <a:rPr lang="en-AU" sz="1000" dirty="0">
                  <a:solidFill>
                    <a:srgbClr val="002664"/>
                  </a:solidFill>
                  <a:latin typeface="Arial" panose="020B0604020202020204" pitchFamily="34" charset="0"/>
                  <a:cs typeface="Arial" panose="020B0604020202020204" pitchFamily="34" charset="0"/>
                </a:rPr>
                <a:t> © The Trustees of the British Museum. </a:t>
              </a:r>
              <a:br>
                <a:rPr lang="en-AU" sz="1000" dirty="0">
                  <a:solidFill>
                    <a:srgbClr val="002664"/>
                  </a:solidFill>
                  <a:latin typeface="Arial" panose="020B0604020202020204" pitchFamily="34" charset="0"/>
                  <a:cs typeface="Arial" panose="020B0604020202020204" pitchFamily="34" charset="0"/>
                </a:rPr>
              </a:br>
              <a:r>
                <a:rPr lang="en-AU" sz="1000" dirty="0">
                  <a:solidFill>
                    <a:srgbClr val="002664"/>
                  </a:solidFill>
                  <a:latin typeface="Arial" panose="020B0604020202020204" pitchFamily="34" charset="0"/>
                  <a:cs typeface="Arial" panose="020B0604020202020204" pitchFamily="34" charset="0"/>
                </a:rPr>
                <a:t>Shared under a </a:t>
              </a:r>
              <a:r>
                <a:rPr lang="en-AU" sz="1000" dirty="0">
                  <a:solidFill>
                    <a:srgbClr val="002664"/>
                  </a:solidFill>
                  <a:latin typeface="Arial" panose="020B0604020202020204" pitchFamily="34" charset="0"/>
                  <a:cs typeface="Arial" panose="020B0604020202020204" pitchFamily="34" charset="0"/>
                  <a:hlinkClick r:id="rId12"/>
                </a:rPr>
                <a:t>Creative Commons Attribution-NonCommercial-ShareAlike 4.0 </a:t>
              </a:r>
              <a:br>
                <a:rPr lang="en-AU" sz="1000" dirty="0">
                  <a:solidFill>
                    <a:srgbClr val="002664"/>
                  </a:solidFill>
                  <a:latin typeface="Arial" panose="020B0604020202020204" pitchFamily="34" charset="0"/>
                  <a:cs typeface="Arial" panose="020B0604020202020204" pitchFamily="34" charset="0"/>
                  <a:hlinkClick r:id="rId12"/>
                </a:rPr>
              </a:br>
              <a:r>
                <a:rPr lang="en-AU" sz="1000" dirty="0">
                  <a:solidFill>
                    <a:srgbClr val="002664"/>
                  </a:solidFill>
                  <a:latin typeface="Arial" panose="020B0604020202020204" pitchFamily="34" charset="0"/>
                  <a:cs typeface="Arial" panose="020B0604020202020204" pitchFamily="34" charset="0"/>
                  <a:hlinkClick r:id="rId12"/>
                </a:rPr>
                <a:t>International (CC BY-NC-SA 4.0) licence</a:t>
              </a:r>
              <a:r>
                <a:rPr lang="en-AU" sz="1000" dirty="0">
                  <a:solidFill>
                    <a:srgbClr val="002664"/>
                  </a:solidFill>
                  <a:latin typeface="Arial" panose="020B0604020202020204" pitchFamily="34" charset="0"/>
                  <a:cs typeface="Arial" panose="020B0604020202020204" pitchFamily="34" charset="0"/>
                </a:rPr>
                <a:t>.</a:t>
              </a:r>
            </a:p>
            <a:p>
              <a:pPr algn="r"/>
              <a:endParaRPr lang="en-US" sz="1000" dirty="0"/>
            </a:p>
          </p:txBody>
        </p:sp>
      </p:grpSp>
      <p:sp>
        <p:nvSpPr>
          <p:cNvPr id="50" name="Epigraphic">
            <a:extLst>
              <a:ext uri="{FF2B5EF4-FFF2-40B4-BE49-F238E27FC236}">
                <a16:creationId xmlns:a16="http://schemas.microsoft.com/office/drawing/2014/main" id="{6181AB25-C34C-90B1-A743-16509FDC88ED}"/>
              </a:ext>
              <a:ext uri="{C183D7F6-B498-43B3-948B-1728B52AA6E4}">
                <adec:decorative xmlns:adec="http://schemas.microsoft.com/office/drawing/2017/decorative" val="1"/>
              </a:ext>
            </a:extLst>
          </p:cNvPr>
          <p:cNvSpPr/>
          <p:nvPr/>
        </p:nvSpPr>
        <p:spPr>
          <a:xfrm>
            <a:off x="2995456" y="5494025"/>
            <a:ext cx="3165157" cy="668497"/>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accent1"/>
                </a:solidFill>
                <a:latin typeface="+mj-lt"/>
              </a:rPr>
              <a:t>Epigraphic</a:t>
            </a:r>
          </a:p>
        </p:txBody>
      </p:sp>
      <p:grpSp>
        <p:nvGrpSpPr>
          <p:cNvPr id="51" name="Book">
            <a:extLst>
              <a:ext uri="{FF2B5EF4-FFF2-40B4-BE49-F238E27FC236}">
                <a16:creationId xmlns:a16="http://schemas.microsoft.com/office/drawing/2014/main" id="{D94FCDF1-2AF6-1363-4C83-5A4A02C5A61C}"/>
              </a:ext>
              <a:ext uri="{C183D7F6-B498-43B3-948B-1728B52AA6E4}">
                <adec:decorative xmlns:adec="http://schemas.microsoft.com/office/drawing/2017/decorative" val="1"/>
              </a:ext>
            </a:extLst>
          </p:cNvPr>
          <p:cNvGrpSpPr/>
          <p:nvPr/>
        </p:nvGrpSpPr>
        <p:grpSpPr>
          <a:xfrm>
            <a:off x="7111597" y="2188027"/>
            <a:ext cx="4656799" cy="3739249"/>
            <a:chOff x="7113723" y="2193699"/>
            <a:chExt cx="4656799" cy="3739249"/>
          </a:xfrm>
        </p:grpSpPr>
        <p:pic>
          <p:nvPicPr>
            <p:cNvPr id="52" name="Tablet">
              <a:extLst>
                <a:ext uri="{FF2B5EF4-FFF2-40B4-BE49-F238E27FC236}">
                  <a16:creationId xmlns:a16="http://schemas.microsoft.com/office/drawing/2014/main" id="{7DA0D21F-B024-4A38-2833-730D33878A0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12611"/>
            <a:stretch/>
          </p:blipFill>
          <p:spPr bwMode="auto">
            <a:xfrm>
              <a:off x="7133773" y="2193699"/>
              <a:ext cx="4636749" cy="3027153"/>
            </a:xfrm>
            <a:prstGeom prst="rect">
              <a:avLst/>
            </a:prstGeom>
            <a:noFill/>
            <a:extLst>
              <a:ext uri="{909E8E84-426E-40DD-AFC4-6F175D3DCCD1}">
                <a14:hiddenFill xmlns:a14="http://schemas.microsoft.com/office/drawing/2010/main">
                  <a:solidFill>
                    <a:srgbClr val="FFFFFF"/>
                  </a:solidFill>
                </a14:hiddenFill>
              </a:ext>
            </a:extLst>
          </p:spPr>
        </p:pic>
        <p:sp>
          <p:nvSpPr>
            <p:cNvPr id="53" name="Tablet text">
              <a:extLst>
                <a:ext uri="{FF2B5EF4-FFF2-40B4-BE49-F238E27FC236}">
                  <a16:creationId xmlns:a16="http://schemas.microsoft.com/office/drawing/2014/main" id="{C979F9C3-533E-4AC8-2FA1-56AC26E7CDB1}"/>
                </a:ext>
              </a:extLst>
            </p:cNvPr>
            <p:cNvSpPr txBox="1"/>
            <p:nvPr/>
          </p:nvSpPr>
          <p:spPr>
            <a:xfrm>
              <a:off x="7113723" y="5363388"/>
              <a:ext cx="4471262" cy="569560"/>
            </a:xfrm>
            <a:prstGeom prst="rect">
              <a:avLst/>
            </a:prstGeom>
            <a:noFill/>
          </p:spPr>
          <p:txBody>
            <a:bodyPr wrap="none" lIns="0" tIns="0" rIns="0" bIns="0" rtlCol="0">
              <a:noAutofit/>
            </a:bodyPr>
            <a:lstStyle/>
            <a:p>
              <a:pPr algn="r"/>
              <a:r>
                <a:rPr lang="en-AU" sz="1000" dirty="0">
                  <a:solidFill>
                    <a:srgbClr val="002664"/>
                  </a:solidFill>
                  <a:latin typeface="Arial" panose="020B0604020202020204" pitchFamily="34" charset="0"/>
                  <a:cs typeface="Arial" panose="020B0604020202020204" pitchFamily="34" charset="0"/>
                  <a:hlinkClick r:id="rId16"/>
                </a:rPr>
                <a:t>One Hundred Monsters Ancient and Modern (Hyakki shūi)</a:t>
              </a:r>
              <a:r>
                <a:rPr lang="en-AU" sz="1000" dirty="0">
                  <a:solidFill>
                    <a:srgbClr val="002664"/>
                  </a:solidFill>
                  <a:latin typeface="Arial" panose="020B0604020202020204" pitchFamily="34" charset="0"/>
                  <a:cs typeface="Arial" panose="020B0604020202020204" pitchFamily="34" charset="0"/>
                </a:rPr>
                <a:t> by </a:t>
              </a:r>
              <a:br>
                <a:rPr lang="en-AU" sz="1000" dirty="0">
                  <a:solidFill>
                    <a:srgbClr val="002664"/>
                  </a:solidFill>
                  <a:latin typeface="Arial" panose="020B0604020202020204" pitchFamily="34" charset="0"/>
                  <a:cs typeface="Arial" panose="020B0604020202020204" pitchFamily="34" charset="0"/>
                </a:rPr>
              </a:br>
              <a:r>
                <a:rPr lang="en-AU" sz="1000" dirty="0">
                  <a:solidFill>
                    <a:srgbClr val="002664"/>
                  </a:solidFill>
                  <a:latin typeface="Arial" panose="020B0604020202020204" pitchFamily="34" charset="0"/>
                  <a:cs typeface="Arial" panose="020B0604020202020204" pitchFamily="34" charset="0"/>
                  <a:hlinkClick r:id="rId6"/>
                </a:rPr>
                <a:t>Metropolitan Museum of Art</a:t>
              </a:r>
              <a:r>
                <a:rPr lang="en-AU" sz="1000" dirty="0">
                  <a:solidFill>
                    <a:srgbClr val="002664"/>
                  </a:solidFill>
                  <a:latin typeface="Arial" panose="020B0604020202020204" pitchFamily="34" charset="0"/>
                  <a:cs typeface="Arial" panose="020B0604020202020204" pitchFamily="34" charset="0"/>
                </a:rPr>
                <a:t> is available in the public domain.</a:t>
              </a:r>
            </a:p>
            <a:p>
              <a:pPr algn="r"/>
              <a:endParaRPr lang="en-US" sz="1000" dirty="0"/>
            </a:p>
          </p:txBody>
        </p:sp>
      </p:grpSp>
      <p:sp>
        <p:nvSpPr>
          <p:cNvPr id="54" name="Literary 2">
            <a:extLst>
              <a:ext uri="{FF2B5EF4-FFF2-40B4-BE49-F238E27FC236}">
                <a16:creationId xmlns:a16="http://schemas.microsoft.com/office/drawing/2014/main" id="{DD790985-8F81-F7B7-6DF3-D204B417ABFD}"/>
              </a:ext>
              <a:ext uri="{C183D7F6-B498-43B3-948B-1728B52AA6E4}">
                <adec:decorative xmlns:adec="http://schemas.microsoft.com/office/drawing/2017/decorative" val="1"/>
              </a:ext>
            </a:extLst>
          </p:cNvPr>
          <p:cNvSpPr/>
          <p:nvPr/>
        </p:nvSpPr>
        <p:spPr>
          <a:xfrm>
            <a:off x="2995455" y="5500971"/>
            <a:ext cx="3165157" cy="668497"/>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bg1"/>
                </a:solidFill>
                <a:latin typeface="+mj-lt"/>
              </a:rPr>
              <a:t>Literary</a:t>
            </a:r>
          </a:p>
        </p:txBody>
      </p:sp>
      <p:grpSp>
        <p:nvGrpSpPr>
          <p:cNvPr id="55" name="Last">
            <a:extLst>
              <a:ext uri="{FF2B5EF4-FFF2-40B4-BE49-F238E27FC236}">
                <a16:creationId xmlns:a16="http://schemas.microsoft.com/office/drawing/2014/main" id="{A6AEAD4B-A5B7-C589-8AE6-59FE7F4E71F6}"/>
              </a:ext>
              <a:ext uri="{C183D7F6-B498-43B3-948B-1728B52AA6E4}">
                <adec:decorative xmlns:adec="http://schemas.microsoft.com/office/drawing/2017/decorative" val="1"/>
              </a:ext>
            </a:extLst>
          </p:cNvPr>
          <p:cNvGrpSpPr/>
          <p:nvPr/>
        </p:nvGrpSpPr>
        <p:grpSpPr>
          <a:xfrm>
            <a:off x="7111597" y="1827610"/>
            <a:ext cx="4471262" cy="4868390"/>
            <a:chOff x="7113723" y="1833282"/>
            <a:chExt cx="4471262" cy="4868390"/>
          </a:xfrm>
        </p:grpSpPr>
        <p:pic>
          <p:nvPicPr>
            <p:cNvPr id="56" name="Last">
              <a:extLst>
                <a:ext uri="{FF2B5EF4-FFF2-40B4-BE49-F238E27FC236}">
                  <a16:creationId xmlns:a16="http://schemas.microsoft.com/office/drawing/2014/main" id="{F7F950AB-67A5-41D5-5953-FA4C6395A64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8121781" y="1833282"/>
              <a:ext cx="3033273" cy="4198227"/>
            </a:xfrm>
            <a:prstGeom prst="rect">
              <a:avLst/>
            </a:prstGeom>
            <a:noFill/>
            <a:extLst>
              <a:ext uri="{909E8E84-426E-40DD-AFC4-6F175D3DCCD1}">
                <a14:hiddenFill xmlns:a14="http://schemas.microsoft.com/office/drawing/2010/main">
                  <a:solidFill>
                    <a:srgbClr val="FFFFFF"/>
                  </a:solidFill>
                </a14:hiddenFill>
              </a:ext>
            </a:extLst>
          </p:spPr>
        </p:pic>
        <p:sp>
          <p:nvSpPr>
            <p:cNvPr id="57" name="Last">
              <a:extLst>
                <a:ext uri="{FF2B5EF4-FFF2-40B4-BE49-F238E27FC236}">
                  <a16:creationId xmlns:a16="http://schemas.microsoft.com/office/drawing/2014/main" id="{0B39B676-F31B-31EE-FB93-AF14BDD72424}"/>
                </a:ext>
              </a:extLst>
            </p:cNvPr>
            <p:cNvSpPr txBox="1"/>
            <p:nvPr/>
          </p:nvSpPr>
          <p:spPr>
            <a:xfrm>
              <a:off x="7113723" y="6132112"/>
              <a:ext cx="4471262" cy="569560"/>
            </a:xfrm>
            <a:prstGeom prst="rect">
              <a:avLst/>
            </a:prstGeom>
            <a:noFill/>
          </p:spPr>
          <p:txBody>
            <a:bodyPr wrap="none" lIns="0" tIns="0" rIns="0" bIns="0" rtlCol="0">
              <a:noAutofit/>
            </a:bodyPr>
            <a:lstStyle/>
            <a:p>
              <a:pPr algn="r"/>
              <a:r>
                <a:rPr lang="en-AU" sz="1000" dirty="0">
                  <a:solidFill>
                    <a:srgbClr val="002664"/>
                  </a:solidFill>
                  <a:latin typeface="Arial" panose="020B0604020202020204" pitchFamily="34" charset="0"/>
                  <a:cs typeface="Arial" panose="020B0604020202020204" pitchFamily="34" charset="0"/>
                  <a:hlinkClick r:id="rId14"/>
                </a:rPr>
                <a:t>1613352461 (jar; ostracon)</a:t>
              </a:r>
              <a:r>
                <a:rPr lang="en-AU" sz="1000" dirty="0">
                  <a:solidFill>
                    <a:srgbClr val="002664"/>
                  </a:solidFill>
                  <a:latin typeface="Arial" panose="020B0604020202020204" pitchFamily="34" charset="0"/>
                  <a:cs typeface="Arial" panose="020B0604020202020204" pitchFamily="34" charset="0"/>
                </a:rPr>
                <a:t> © The Trustees of the British Museum. </a:t>
              </a:r>
              <a:br>
                <a:rPr lang="en-AU" sz="1000" dirty="0">
                  <a:solidFill>
                    <a:srgbClr val="002664"/>
                  </a:solidFill>
                  <a:latin typeface="Arial" panose="020B0604020202020204" pitchFamily="34" charset="0"/>
                  <a:cs typeface="Arial" panose="020B0604020202020204" pitchFamily="34" charset="0"/>
                </a:rPr>
              </a:br>
              <a:r>
                <a:rPr lang="en-AU" sz="1000" dirty="0">
                  <a:solidFill>
                    <a:srgbClr val="002664"/>
                  </a:solidFill>
                  <a:latin typeface="Arial" panose="020B0604020202020204" pitchFamily="34" charset="0"/>
                  <a:cs typeface="Arial" panose="020B0604020202020204" pitchFamily="34" charset="0"/>
                </a:rPr>
                <a:t>Shared under a </a:t>
              </a:r>
              <a:r>
                <a:rPr lang="en-AU" sz="1000" dirty="0">
                  <a:solidFill>
                    <a:srgbClr val="002664"/>
                  </a:solidFill>
                  <a:latin typeface="Arial" panose="020B0604020202020204" pitchFamily="34" charset="0"/>
                  <a:cs typeface="Arial" panose="020B0604020202020204" pitchFamily="34" charset="0"/>
                  <a:hlinkClick r:id="rId12"/>
                </a:rPr>
                <a:t>Creative Commons Attribution-NonCommercial-ShareAlike 4.0 </a:t>
              </a:r>
              <a:br>
                <a:rPr lang="en-AU" sz="1000" dirty="0">
                  <a:solidFill>
                    <a:srgbClr val="002664"/>
                  </a:solidFill>
                  <a:latin typeface="Arial" panose="020B0604020202020204" pitchFamily="34" charset="0"/>
                  <a:cs typeface="Arial" panose="020B0604020202020204" pitchFamily="34" charset="0"/>
                  <a:hlinkClick r:id="rId12"/>
                </a:rPr>
              </a:br>
              <a:r>
                <a:rPr lang="en-AU" sz="1000" dirty="0">
                  <a:solidFill>
                    <a:srgbClr val="002664"/>
                  </a:solidFill>
                  <a:latin typeface="Arial" panose="020B0604020202020204" pitchFamily="34" charset="0"/>
                  <a:cs typeface="Arial" panose="020B0604020202020204" pitchFamily="34" charset="0"/>
                  <a:hlinkClick r:id="rId12"/>
                </a:rPr>
                <a:t>International (CC BY-NC-SA 4.0) licence</a:t>
              </a:r>
              <a:r>
                <a:rPr lang="en-AU" sz="1000" dirty="0">
                  <a:solidFill>
                    <a:srgbClr val="002664"/>
                  </a:solidFill>
                  <a:latin typeface="Arial" panose="020B0604020202020204" pitchFamily="34" charset="0"/>
                  <a:cs typeface="Arial" panose="020B0604020202020204" pitchFamily="34" charset="0"/>
                </a:rPr>
                <a:t>.</a:t>
              </a:r>
            </a:p>
          </p:txBody>
        </p:sp>
      </p:grpSp>
      <p:sp>
        <p:nvSpPr>
          <p:cNvPr id="58" name="Epigraphic 2">
            <a:extLst>
              <a:ext uri="{FF2B5EF4-FFF2-40B4-BE49-F238E27FC236}">
                <a16:creationId xmlns:a16="http://schemas.microsoft.com/office/drawing/2014/main" id="{48707D4C-88B8-CB27-3D2C-E8D33DDD25CA}"/>
              </a:ext>
              <a:ext uri="{C183D7F6-B498-43B3-948B-1728B52AA6E4}">
                <adec:decorative xmlns:adec="http://schemas.microsoft.com/office/drawing/2017/decorative" val="1"/>
              </a:ext>
            </a:extLst>
          </p:cNvPr>
          <p:cNvSpPr/>
          <p:nvPr/>
        </p:nvSpPr>
        <p:spPr>
          <a:xfrm>
            <a:off x="3001932" y="5508466"/>
            <a:ext cx="3165157" cy="668497"/>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a:solidFill>
                  <a:schemeClr val="accent1"/>
                </a:solidFill>
                <a:latin typeface="+mj-lt"/>
              </a:rPr>
              <a:t>Epigraphic</a:t>
            </a:r>
          </a:p>
        </p:txBody>
      </p:sp>
      <p:grpSp>
        <p:nvGrpSpPr>
          <p:cNvPr id="14" name="Group 13">
            <a:extLst>
              <a:ext uri="{FF2B5EF4-FFF2-40B4-BE49-F238E27FC236}">
                <a16:creationId xmlns:a16="http://schemas.microsoft.com/office/drawing/2014/main" id="{D8817410-8678-510B-3648-D476F2D347A8}"/>
              </a:ext>
              <a:ext uri="{C183D7F6-B498-43B3-948B-1728B52AA6E4}">
                <adec:decorative xmlns:adec="http://schemas.microsoft.com/office/drawing/2017/decorative" val="1"/>
              </a:ext>
            </a:extLst>
          </p:cNvPr>
          <p:cNvGrpSpPr/>
          <p:nvPr/>
        </p:nvGrpSpPr>
        <p:grpSpPr>
          <a:xfrm>
            <a:off x="9901472" y="192996"/>
            <a:ext cx="1866924" cy="1201342"/>
            <a:chOff x="7949401" y="1589304"/>
            <a:chExt cx="3131767" cy="2141308"/>
          </a:xfrm>
        </p:grpSpPr>
        <p:sp>
          <p:nvSpPr>
            <p:cNvPr id="15" name="Rectangle: Rounded Corners 14">
              <a:extLst>
                <a:ext uri="{FF2B5EF4-FFF2-40B4-BE49-F238E27FC236}">
                  <a16:creationId xmlns:a16="http://schemas.microsoft.com/office/drawing/2014/main" id="{494E8659-9E25-D6B5-AF76-0F5E411C6D87}"/>
                </a:ext>
              </a:extLst>
            </p:cNvPr>
            <p:cNvSpPr/>
            <p:nvPr/>
          </p:nvSpPr>
          <p:spPr>
            <a:xfrm>
              <a:off x="7949401" y="1589304"/>
              <a:ext cx="3131767" cy="2141308"/>
            </a:xfrm>
            <a:prstGeom prst="roundRect">
              <a:avLst>
                <a:gd name="adj" fmla="val 8673"/>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400" b="1" dirty="0">
                  <a:solidFill>
                    <a:schemeClr val="accent1"/>
                  </a:solidFill>
                  <a:latin typeface="+mj-lt"/>
                </a:rPr>
                <a:t> Gesture voting</a:t>
              </a:r>
              <a:endParaRPr lang="en-US" sz="1400" b="1" dirty="0">
                <a:solidFill>
                  <a:schemeClr val="accent1"/>
                </a:solidFill>
              </a:endParaRPr>
            </a:p>
          </p:txBody>
        </p:sp>
        <p:pic>
          <p:nvPicPr>
            <p:cNvPr id="16" name="Graphic 7">
              <a:extLst>
                <a:ext uri="{FF2B5EF4-FFF2-40B4-BE49-F238E27FC236}">
                  <a16:creationId xmlns:a16="http://schemas.microsoft.com/office/drawing/2014/main" id="{E6EAC824-81C5-8CBC-D84D-603FF55C2494}"/>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8867665" y="2221155"/>
              <a:ext cx="1295238" cy="1295238"/>
            </a:xfrm>
            <a:prstGeom prst="rect">
              <a:avLst/>
            </a:prstGeom>
          </p:spPr>
        </p:pic>
      </p:grpSp>
      <p:sp>
        <p:nvSpPr>
          <p:cNvPr id="2" name="Slide Number Placeholder 1">
            <a:extLst>
              <a:ext uri="{FF2B5EF4-FFF2-40B4-BE49-F238E27FC236}">
                <a16:creationId xmlns:a16="http://schemas.microsoft.com/office/drawing/2014/main" id="{1DE0A1B3-F4C9-B2BE-F21F-2A99E314D3E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161118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4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50"/>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500"/>
                                        <p:tgtEl>
                                          <p:spTgt spid="5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51"/>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54"/>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34" grpId="0" animBg="1"/>
      <p:bldP spid="34" grpId="1" animBg="1"/>
      <p:bldP spid="46" grpId="0" animBg="1"/>
      <p:bldP spid="46" grpId="1" animBg="1"/>
      <p:bldP spid="50" grpId="0" animBg="1"/>
      <p:bldP spid="50" grpId="1" animBg="1"/>
      <p:bldP spid="54" grpId="0" animBg="1"/>
      <p:bldP spid="54" grpId="1"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4A8B9-2D86-AFB3-387F-4A9FE6FB19A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6357E3B-6C7F-02F2-7542-9D0FF5F3348B}"/>
              </a:ext>
            </a:extLst>
          </p:cNvPr>
          <p:cNvSpPr>
            <a:spLocks noGrp="1"/>
          </p:cNvSpPr>
          <p:nvPr>
            <p:ph type="ctrTitle"/>
          </p:nvPr>
        </p:nvSpPr>
        <p:spPr/>
        <p:txBody>
          <a:bodyPr/>
          <a:lstStyle/>
          <a:p>
            <a:r>
              <a:rPr lang="en-AU" dirty="0">
                <a:latin typeface="+mj-lt"/>
              </a:rPr>
              <a:t>Archaeological </a:t>
            </a:r>
            <a:br>
              <a:rPr lang="en-AU" dirty="0">
                <a:latin typeface="+mj-lt"/>
              </a:rPr>
            </a:br>
            <a:r>
              <a:rPr lang="en-AU" dirty="0">
                <a:latin typeface="+mj-lt"/>
              </a:rPr>
              <a:t>source analysis</a:t>
            </a:r>
          </a:p>
        </p:txBody>
      </p:sp>
    </p:spTree>
    <p:extLst>
      <p:ext uri="{BB962C8B-B14F-4D97-AF65-F5344CB8AC3E}">
        <p14:creationId xmlns:p14="http://schemas.microsoft.com/office/powerpoint/2010/main" val="280366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E3DD1-C64E-C064-6D4A-2B31D3A3B0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4EE1DA-0FB0-D31A-CA6D-7BB23691EE3B}"/>
              </a:ext>
            </a:extLst>
          </p:cNvPr>
          <p:cNvSpPr>
            <a:spLocks noGrp="1"/>
          </p:cNvSpPr>
          <p:nvPr>
            <p:ph type="title"/>
          </p:nvPr>
        </p:nvSpPr>
        <p:spPr/>
        <p:txBody>
          <a:bodyPr/>
          <a:lstStyle/>
          <a:p>
            <a:r>
              <a:rPr lang="en-AU" dirty="0">
                <a:latin typeface="+mj-lt"/>
              </a:rPr>
              <a:t>Questioning archaeological sources</a:t>
            </a:r>
          </a:p>
        </p:txBody>
      </p:sp>
      <p:sp>
        <p:nvSpPr>
          <p:cNvPr id="13" name="Text Placeholder 12">
            <a:extLst>
              <a:ext uri="{FF2B5EF4-FFF2-40B4-BE49-F238E27FC236}">
                <a16:creationId xmlns:a16="http://schemas.microsoft.com/office/drawing/2014/main" id="{AA087492-EBDF-F60F-6967-8A3629F37D50}"/>
              </a:ext>
            </a:extLst>
          </p:cNvPr>
          <p:cNvSpPr>
            <a:spLocks noGrp="1"/>
          </p:cNvSpPr>
          <p:nvPr>
            <p:ph type="body" sz="quarter" idx="18"/>
          </p:nvPr>
        </p:nvSpPr>
        <p:spPr>
          <a:xfrm>
            <a:off x="360000" y="941332"/>
            <a:ext cx="11483998" cy="356423"/>
          </a:xfrm>
        </p:spPr>
        <p:txBody>
          <a:bodyPr/>
          <a:lstStyle/>
          <a:p>
            <a:r>
              <a:rPr lang="en-AU" dirty="0">
                <a:latin typeface="+mj-lt"/>
              </a:rPr>
              <a:t>Collect the </a:t>
            </a:r>
            <a:r>
              <a:rPr lang="en-AU" b="1" dirty="0">
                <a:latin typeface="+mj-lt"/>
              </a:rPr>
              <a:t>facts</a:t>
            </a:r>
            <a:endParaRPr lang="en-AU" dirty="0">
              <a:latin typeface="+mj-lt"/>
            </a:endParaRPr>
          </a:p>
        </p:txBody>
      </p:sp>
      <p:pic>
        <p:nvPicPr>
          <p:cNvPr id="3074" name="Picture 2" descr="‘Mother-goddess’ figurine found at Çatalhöyük, dated to 7000–6000 BCE.&#10;The Ancient clay sculpture is of a seated, robust female figure with geometric details and animal heads, on a black background.">
            <a:extLst>
              <a:ext uri="{FF2B5EF4-FFF2-40B4-BE49-F238E27FC236}">
                <a16:creationId xmlns:a16="http://schemas.microsoft.com/office/drawing/2014/main" id="{1A845662-A624-8B22-A40B-7525D0BC0479}"/>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1578324"/>
            <a:ext cx="3417714" cy="455695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descr="Seated Woman of Çatalhöyük on black background by Nevit Dilmen is licensed under CC BY-SA 3.0.&#10;">
            <a:extLst>
              <a:ext uri="{FF2B5EF4-FFF2-40B4-BE49-F238E27FC236}">
                <a16:creationId xmlns:a16="http://schemas.microsoft.com/office/drawing/2014/main" id="{FB166FDF-6B45-7E3C-DC99-40800ED2FC35}"/>
              </a:ext>
            </a:extLst>
          </p:cNvPr>
          <p:cNvSpPr txBox="1"/>
          <p:nvPr/>
        </p:nvSpPr>
        <p:spPr>
          <a:xfrm>
            <a:off x="417889" y="6195551"/>
            <a:ext cx="3481671" cy="302449"/>
          </a:xfrm>
          <a:prstGeom prst="rect">
            <a:avLst/>
          </a:prstGeom>
          <a:noFill/>
        </p:spPr>
        <p:txBody>
          <a:bodyPr wrap="square" lIns="0" tIns="0" rIns="0" bIns="0" rtlCol="0">
            <a:noAutofit/>
          </a:bodyPr>
          <a:lstStyle/>
          <a:p>
            <a:r>
              <a:rPr lang="en-AU" sz="1000" dirty="0">
                <a:solidFill>
                  <a:srgbClr val="002664"/>
                </a:solidFill>
                <a:latin typeface="Arial" panose="020B0604020202020204" pitchFamily="34" charset="0"/>
                <a:cs typeface="Arial" panose="020B0604020202020204" pitchFamily="34" charset="0"/>
                <a:hlinkClick r:id="rId4"/>
              </a:rPr>
              <a:t>Seated Woman of Çatalhöyük on black background</a:t>
            </a:r>
            <a:r>
              <a:rPr lang="en-AU" sz="1000" dirty="0">
                <a:solidFill>
                  <a:srgbClr val="002664"/>
                </a:solidFill>
                <a:latin typeface="Arial" panose="020B0604020202020204" pitchFamily="34" charset="0"/>
                <a:cs typeface="Arial" panose="020B0604020202020204" pitchFamily="34" charset="0"/>
              </a:rPr>
              <a:t> by </a:t>
            </a:r>
            <a:r>
              <a:rPr lang="en-AU" sz="1000" dirty="0">
                <a:solidFill>
                  <a:srgbClr val="002664"/>
                </a:solidFill>
                <a:latin typeface="Arial" panose="020B0604020202020204" pitchFamily="34" charset="0"/>
                <a:cs typeface="Arial" panose="020B0604020202020204" pitchFamily="34" charset="0"/>
                <a:hlinkClick r:id="rId5"/>
              </a:rPr>
              <a:t>Nevit Dilmen</a:t>
            </a:r>
            <a:r>
              <a:rPr lang="en-AU" sz="1000" dirty="0">
                <a:solidFill>
                  <a:srgbClr val="002664"/>
                </a:solidFill>
                <a:latin typeface="Arial" panose="020B0604020202020204" pitchFamily="34" charset="0"/>
                <a:cs typeface="Arial" panose="020B0604020202020204" pitchFamily="34" charset="0"/>
              </a:rPr>
              <a:t> is licensed under </a:t>
            </a:r>
            <a:r>
              <a:rPr lang="en-AU" sz="1000" dirty="0">
                <a:solidFill>
                  <a:srgbClr val="002664"/>
                </a:solidFill>
                <a:latin typeface="Arial" panose="020B0604020202020204" pitchFamily="34" charset="0"/>
                <a:cs typeface="Arial" panose="020B0604020202020204" pitchFamily="34" charset="0"/>
                <a:hlinkClick r:id="rId6"/>
              </a:rPr>
              <a:t>CC BY-SA 3.0</a:t>
            </a:r>
            <a:r>
              <a:rPr lang="en-AU" sz="1000" dirty="0">
                <a:solidFill>
                  <a:srgbClr val="002664"/>
                </a:solidFill>
                <a:latin typeface="Arial" panose="020B0604020202020204" pitchFamily="34" charset="0"/>
                <a:cs typeface="Arial" panose="020B0604020202020204" pitchFamily="34" charset="0"/>
              </a:rPr>
              <a:t>.</a:t>
            </a:r>
          </a:p>
        </p:txBody>
      </p:sp>
      <p:sp>
        <p:nvSpPr>
          <p:cNvPr id="23" name="What is it">
            <a:extLst>
              <a:ext uri="{FF2B5EF4-FFF2-40B4-BE49-F238E27FC236}">
                <a16:creationId xmlns:a16="http://schemas.microsoft.com/office/drawing/2014/main" id="{88678746-659D-86DE-A2BB-43247D3399E7}"/>
              </a:ext>
            </a:extLst>
          </p:cNvPr>
          <p:cNvSpPr txBox="1"/>
          <p:nvPr/>
        </p:nvSpPr>
        <p:spPr>
          <a:xfrm>
            <a:off x="4172586" y="1720166"/>
            <a:ext cx="7451143" cy="532788"/>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What is it? </a:t>
            </a:r>
          </a:p>
        </p:txBody>
      </p:sp>
      <p:sp>
        <p:nvSpPr>
          <p:cNvPr id="25" name="TextBox 24">
            <a:extLst>
              <a:ext uri="{FF2B5EF4-FFF2-40B4-BE49-F238E27FC236}">
                <a16:creationId xmlns:a16="http://schemas.microsoft.com/office/drawing/2014/main" id="{D83A79A3-6314-6417-69D1-9F173E7A1BE9}"/>
              </a:ext>
            </a:extLst>
          </p:cNvPr>
          <p:cNvSpPr txBox="1"/>
          <p:nvPr/>
        </p:nvSpPr>
        <p:spPr>
          <a:xfrm>
            <a:off x="4172586" y="2377423"/>
            <a:ext cx="7659413" cy="1681566"/>
          </a:xfrm>
          <a:prstGeom prst="rect">
            <a:avLst/>
          </a:prstGeom>
          <a:noFill/>
        </p:spPr>
        <p:txBody>
          <a:bodyPr wrap="square" lIns="0" tIns="0" rIns="0" bIns="0" rtlCol="0">
            <a:noAutofit/>
          </a:bodyPr>
          <a:lstStyle/>
          <a:p>
            <a:pPr>
              <a:lnSpc>
                <a:spcPct val="150000"/>
              </a:lnSpc>
            </a:pPr>
            <a:r>
              <a:rPr lang="en-AU" sz="1600" dirty="0">
                <a:latin typeface="+mj-lt"/>
              </a:rPr>
              <a:t>A handmade female figurine seated on a bench with feline (possibly leopard) arm rests on either side. The figurine’s head and right armrest are modern reconstructions as they were missing when the artefact was discovered.</a:t>
            </a:r>
          </a:p>
        </p:txBody>
      </p:sp>
      <p:sp>
        <p:nvSpPr>
          <p:cNvPr id="26" name="made from">
            <a:extLst>
              <a:ext uri="{FF2B5EF4-FFF2-40B4-BE49-F238E27FC236}">
                <a16:creationId xmlns:a16="http://schemas.microsoft.com/office/drawing/2014/main" id="{2600F2C6-CA9E-6636-D71F-07EE9D96909D}"/>
              </a:ext>
            </a:extLst>
          </p:cNvPr>
          <p:cNvSpPr txBox="1"/>
          <p:nvPr/>
        </p:nvSpPr>
        <p:spPr>
          <a:xfrm>
            <a:off x="4172586" y="3723467"/>
            <a:ext cx="7451143" cy="532788"/>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What is it made from? </a:t>
            </a:r>
          </a:p>
        </p:txBody>
      </p:sp>
      <p:sp>
        <p:nvSpPr>
          <p:cNvPr id="27" name="TextBox 26">
            <a:extLst>
              <a:ext uri="{FF2B5EF4-FFF2-40B4-BE49-F238E27FC236}">
                <a16:creationId xmlns:a16="http://schemas.microsoft.com/office/drawing/2014/main" id="{FB6B82EC-CD89-2036-1FC0-5229BBDB35DD}"/>
              </a:ext>
            </a:extLst>
          </p:cNvPr>
          <p:cNvSpPr txBox="1"/>
          <p:nvPr/>
        </p:nvSpPr>
        <p:spPr>
          <a:xfrm>
            <a:off x="4172587" y="4380724"/>
            <a:ext cx="3088370" cy="532788"/>
          </a:xfrm>
          <a:prstGeom prst="rect">
            <a:avLst/>
          </a:prstGeom>
          <a:noFill/>
        </p:spPr>
        <p:txBody>
          <a:bodyPr wrap="square" lIns="0" tIns="0" rIns="0" bIns="0" rtlCol="0">
            <a:noAutofit/>
          </a:bodyPr>
          <a:lstStyle>
            <a:defPPr>
              <a:defRPr lang="en-US"/>
            </a:defPPr>
            <a:lvl1pPr>
              <a:lnSpc>
                <a:spcPct val="150000"/>
              </a:lnSpc>
              <a:defRPr sz="1600">
                <a:solidFill>
                  <a:schemeClr val="accent1"/>
                </a:solidFill>
                <a:latin typeface="+mj-lt"/>
              </a:defRPr>
            </a:lvl1pPr>
          </a:lstStyle>
          <a:p>
            <a:r>
              <a:rPr lang="en-AU" dirty="0">
                <a:solidFill>
                  <a:schemeClr val="tx1"/>
                </a:solidFill>
              </a:rPr>
              <a:t>Baked clay.</a:t>
            </a:r>
          </a:p>
        </p:txBody>
      </p:sp>
      <p:sp>
        <p:nvSpPr>
          <p:cNvPr id="28" name="Sizw">
            <a:extLst>
              <a:ext uri="{FF2B5EF4-FFF2-40B4-BE49-F238E27FC236}">
                <a16:creationId xmlns:a16="http://schemas.microsoft.com/office/drawing/2014/main" id="{97DD09F3-4DF7-36B6-11F8-27DD0C21550A}"/>
              </a:ext>
            </a:extLst>
          </p:cNvPr>
          <p:cNvSpPr txBox="1"/>
          <p:nvPr/>
        </p:nvSpPr>
        <p:spPr>
          <a:xfrm>
            <a:off x="4172586" y="5131124"/>
            <a:ext cx="7451143" cy="532788"/>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What size is it? </a:t>
            </a:r>
          </a:p>
        </p:txBody>
      </p:sp>
      <p:sp>
        <p:nvSpPr>
          <p:cNvPr id="29" name="TextBox 28">
            <a:extLst>
              <a:ext uri="{FF2B5EF4-FFF2-40B4-BE49-F238E27FC236}">
                <a16:creationId xmlns:a16="http://schemas.microsoft.com/office/drawing/2014/main" id="{3BE4F740-2902-3CF7-200D-FC95E54518EE}"/>
              </a:ext>
            </a:extLst>
          </p:cNvPr>
          <p:cNvSpPr txBox="1"/>
          <p:nvPr/>
        </p:nvSpPr>
        <p:spPr>
          <a:xfrm>
            <a:off x="4172587" y="5788381"/>
            <a:ext cx="3088370" cy="532788"/>
          </a:xfrm>
          <a:prstGeom prst="rect">
            <a:avLst/>
          </a:prstGeom>
          <a:noFill/>
        </p:spPr>
        <p:txBody>
          <a:bodyPr wrap="square" lIns="0" tIns="0" rIns="0" bIns="0" rtlCol="0">
            <a:noAutofit/>
          </a:bodyPr>
          <a:lstStyle>
            <a:defPPr>
              <a:defRPr lang="en-US"/>
            </a:defPPr>
            <a:lvl1pPr>
              <a:lnSpc>
                <a:spcPct val="150000"/>
              </a:lnSpc>
              <a:defRPr sz="1600">
                <a:solidFill>
                  <a:schemeClr val="accent1"/>
                </a:solidFill>
                <a:latin typeface="+mj-lt"/>
              </a:defRPr>
            </a:lvl1pPr>
          </a:lstStyle>
          <a:p>
            <a:r>
              <a:rPr lang="en-AU" dirty="0">
                <a:solidFill>
                  <a:schemeClr val="tx1"/>
                </a:solidFill>
              </a:rPr>
              <a:t>It is 20.3 centimetres high.</a:t>
            </a:r>
          </a:p>
        </p:txBody>
      </p:sp>
      <p:sp>
        <p:nvSpPr>
          <p:cNvPr id="3" name="Slide Number Placeholder 2">
            <a:extLst>
              <a:ext uri="{FF2B5EF4-FFF2-40B4-BE49-F238E27FC236}">
                <a16:creationId xmlns:a16="http://schemas.microsoft.com/office/drawing/2014/main" id="{9D215675-3626-C795-E7A7-EBBA06F231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a:t>
            </a:fld>
            <a:endParaRPr lang="en-AU" dirty="0"/>
          </a:p>
        </p:txBody>
      </p:sp>
      <p:sp>
        <p:nvSpPr>
          <p:cNvPr id="31" name="TextBox 30">
            <a:extLst>
              <a:ext uri="{FF2B5EF4-FFF2-40B4-BE49-F238E27FC236}">
                <a16:creationId xmlns:a16="http://schemas.microsoft.com/office/drawing/2014/main" id="{EE2302E1-23A7-EE7D-766B-849071B3F1B8}"/>
              </a:ext>
            </a:extLst>
          </p:cNvPr>
          <p:cNvSpPr txBox="1"/>
          <p:nvPr/>
        </p:nvSpPr>
        <p:spPr>
          <a:xfrm>
            <a:off x="12879092" y="6253566"/>
            <a:ext cx="0" cy="0"/>
          </a:xfrm>
          <a:prstGeom prst="rect">
            <a:avLst/>
          </a:prstGeom>
          <a:noFill/>
        </p:spPr>
        <p:txBody>
          <a:bodyPr wrap="none" lIns="0" tIns="0" rIns="0" bIns="0" rtlCol="0">
            <a:noAutofit/>
          </a:bodyPr>
          <a:lstStyle/>
          <a:p>
            <a:pPr algn="l"/>
            <a:endParaRPr lang="en-US" sz="1800" dirty="0"/>
          </a:p>
        </p:txBody>
      </p:sp>
    </p:spTree>
    <p:extLst>
      <p:ext uri="{BB962C8B-B14F-4D97-AF65-F5344CB8AC3E}">
        <p14:creationId xmlns:p14="http://schemas.microsoft.com/office/powerpoint/2010/main" val="256005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E52C5-1A4D-91DE-F680-803FB74DFB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EDB7A42-92BD-F8F5-997C-76B77FDEC30C}"/>
              </a:ext>
            </a:extLst>
          </p:cNvPr>
          <p:cNvSpPr>
            <a:spLocks noGrp="1"/>
          </p:cNvSpPr>
          <p:nvPr>
            <p:ph type="title"/>
          </p:nvPr>
        </p:nvSpPr>
        <p:spPr/>
        <p:txBody>
          <a:bodyPr/>
          <a:lstStyle/>
          <a:p>
            <a:r>
              <a:rPr lang="en-AU">
                <a:latin typeface="+mj-lt"/>
              </a:rPr>
              <a:t>Questioning archaeological sources</a:t>
            </a:r>
          </a:p>
        </p:txBody>
      </p:sp>
      <p:sp>
        <p:nvSpPr>
          <p:cNvPr id="13" name="Text Placeholder 12">
            <a:extLst>
              <a:ext uri="{FF2B5EF4-FFF2-40B4-BE49-F238E27FC236}">
                <a16:creationId xmlns:a16="http://schemas.microsoft.com/office/drawing/2014/main" id="{11C4E35A-E673-7D15-B6F2-87C123B143B8}"/>
              </a:ext>
            </a:extLst>
          </p:cNvPr>
          <p:cNvSpPr>
            <a:spLocks noGrp="1"/>
          </p:cNvSpPr>
          <p:nvPr>
            <p:ph type="body" sz="quarter" idx="18"/>
          </p:nvPr>
        </p:nvSpPr>
        <p:spPr>
          <a:xfrm>
            <a:off x="360000" y="982520"/>
            <a:ext cx="11483998" cy="356423"/>
          </a:xfrm>
        </p:spPr>
        <p:txBody>
          <a:bodyPr/>
          <a:lstStyle/>
          <a:p>
            <a:r>
              <a:rPr lang="en-AU" dirty="0">
                <a:latin typeface="+mj-lt"/>
              </a:rPr>
              <a:t>Collect the </a:t>
            </a:r>
            <a:r>
              <a:rPr lang="en-AU" b="1" dirty="0">
                <a:latin typeface="+mj-lt"/>
              </a:rPr>
              <a:t>facts</a:t>
            </a:r>
            <a:endParaRPr lang="en-AU" dirty="0">
              <a:latin typeface="+mj-lt"/>
            </a:endParaRPr>
          </a:p>
        </p:txBody>
      </p:sp>
      <p:sp>
        <p:nvSpPr>
          <p:cNvPr id="3" name="Slide Number Placeholder 2">
            <a:extLst>
              <a:ext uri="{FF2B5EF4-FFF2-40B4-BE49-F238E27FC236}">
                <a16:creationId xmlns:a16="http://schemas.microsoft.com/office/drawing/2014/main" id="{5C7F7FDE-8BD4-96F5-C23A-E82EF02C7B8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pic>
        <p:nvPicPr>
          <p:cNvPr id="2" name="Picture 2" descr="‘Mother-goddess’ figurine found at Çatalhöyük, dated to 7000–6000 BCE.&#10;The Ancient clay sculpture is of a seated, robust female figure with geometric details and animal heads, on a black background.">
            <a:extLst>
              <a:ext uri="{FF2B5EF4-FFF2-40B4-BE49-F238E27FC236}">
                <a16:creationId xmlns:a16="http://schemas.microsoft.com/office/drawing/2014/main" id="{8ED8FA78-697A-B6FA-8D68-3AEED6081678}"/>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1578324"/>
            <a:ext cx="3417714" cy="45569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Seated Woman of Çatalhöyük on black background by Nevit Dilmen is licensed under CC BY-SA 3.0.&#10;">
            <a:extLst>
              <a:ext uri="{FF2B5EF4-FFF2-40B4-BE49-F238E27FC236}">
                <a16:creationId xmlns:a16="http://schemas.microsoft.com/office/drawing/2014/main" id="{9F96C3C0-1524-2E27-A3B5-35A0757A92C3}"/>
              </a:ext>
            </a:extLst>
          </p:cNvPr>
          <p:cNvSpPr txBox="1"/>
          <p:nvPr/>
        </p:nvSpPr>
        <p:spPr>
          <a:xfrm>
            <a:off x="417889" y="6195551"/>
            <a:ext cx="3481671" cy="302449"/>
          </a:xfrm>
          <a:prstGeom prst="rect">
            <a:avLst/>
          </a:prstGeom>
          <a:noFill/>
        </p:spPr>
        <p:txBody>
          <a:bodyPr wrap="square" lIns="0" tIns="0" rIns="0" bIns="0" rtlCol="0">
            <a:noAutofit/>
          </a:bodyPr>
          <a:lstStyle/>
          <a:p>
            <a:r>
              <a:rPr lang="en-AU" sz="1000" dirty="0">
                <a:solidFill>
                  <a:srgbClr val="002664"/>
                </a:solidFill>
                <a:latin typeface="Arial" panose="020B0604020202020204" pitchFamily="34" charset="0"/>
                <a:cs typeface="Arial" panose="020B0604020202020204" pitchFamily="34" charset="0"/>
                <a:hlinkClick r:id="rId4"/>
              </a:rPr>
              <a:t>Seated Woman of Çatalhöyük on black background</a:t>
            </a:r>
            <a:r>
              <a:rPr lang="en-AU" sz="1000" dirty="0">
                <a:solidFill>
                  <a:srgbClr val="002664"/>
                </a:solidFill>
                <a:latin typeface="Arial" panose="020B0604020202020204" pitchFamily="34" charset="0"/>
                <a:cs typeface="Arial" panose="020B0604020202020204" pitchFamily="34" charset="0"/>
              </a:rPr>
              <a:t> by </a:t>
            </a:r>
            <a:r>
              <a:rPr lang="en-AU" sz="1000" dirty="0">
                <a:solidFill>
                  <a:srgbClr val="002664"/>
                </a:solidFill>
                <a:latin typeface="Arial" panose="020B0604020202020204" pitchFamily="34" charset="0"/>
                <a:cs typeface="Arial" panose="020B0604020202020204" pitchFamily="34" charset="0"/>
                <a:hlinkClick r:id="rId5"/>
              </a:rPr>
              <a:t>Nevit Dilmen</a:t>
            </a:r>
            <a:r>
              <a:rPr lang="en-AU" sz="1000" dirty="0">
                <a:solidFill>
                  <a:srgbClr val="002664"/>
                </a:solidFill>
                <a:latin typeface="Arial" panose="020B0604020202020204" pitchFamily="34" charset="0"/>
                <a:cs typeface="Arial" panose="020B0604020202020204" pitchFamily="34" charset="0"/>
              </a:rPr>
              <a:t> is licensed under </a:t>
            </a:r>
            <a:r>
              <a:rPr lang="en-AU" sz="1000" dirty="0">
                <a:solidFill>
                  <a:srgbClr val="002664"/>
                </a:solidFill>
                <a:latin typeface="Arial" panose="020B0604020202020204" pitchFamily="34" charset="0"/>
                <a:cs typeface="Arial" panose="020B0604020202020204" pitchFamily="34" charset="0"/>
                <a:hlinkClick r:id="rId6"/>
              </a:rPr>
              <a:t>CC BY-SA 3.0</a:t>
            </a:r>
            <a:r>
              <a:rPr lang="en-AU" sz="1000" dirty="0">
                <a:solidFill>
                  <a:srgbClr val="002664"/>
                </a:solidFill>
                <a:latin typeface="Arial" panose="020B0604020202020204" pitchFamily="34" charset="0"/>
                <a:cs typeface="Arial" panose="020B0604020202020204" pitchFamily="34" charset="0"/>
              </a:rPr>
              <a:t>.</a:t>
            </a:r>
          </a:p>
        </p:txBody>
      </p:sp>
      <p:sp>
        <p:nvSpPr>
          <p:cNvPr id="8" name="What is it">
            <a:extLst>
              <a:ext uri="{FF2B5EF4-FFF2-40B4-BE49-F238E27FC236}">
                <a16:creationId xmlns:a16="http://schemas.microsoft.com/office/drawing/2014/main" id="{39933079-79FC-BCD5-223E-F972CEDA779C}"/>
              </a:ext>
            </a:extLst>
          </p:cNvPr>
          <p:cNvSpPr txBox="1"/>
          <p:nvPr/>
        </p:nvSpPr>
        <p:spPr>
          <a:xfrm>
            <a:off x="4172586" y="1631705"/>
            <a:ext cx="7451143" cy="532788"/>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Who made it?</a:t>
            </a:r>
          </a:p>
        </p:txBody>
      </p:sp>
      <p:sp>
        <p:nvSpPr>
          <p:cNvPr id="12" name="TextBox 11">
            <a:extLst>
              <a:ext uri="{FF2B5EF4-FFF2-40B4-BE49-F238E27FC236}">
                <a16:creationId xmlns:a16="http://schemas.microsoft.com/office/drawing/2014/main" id="{976886D6-0A42-FCC7-57C1-14CF30AF799F}"/>
              </a:ext>
            </a:extLst>
          </p:cNvPr>
          <p:cNvSpPr txBox="1"/>
          <p:nvPr/>
        </p:nvSpPr>
        <p:spPr>
          <a:xfrm>
            <a:off x="4172586" y="2242468"/>
            <a:ext cx="7659413" cy="365840"/>
          </a:xfrm>
          <a:prstGeom prst="rect">
            <a:avLst/>
          </a:prstGeom>
          <a:noFill/>
        </p:spPr>
        <p:txBody>
          <a:bodyPr wrap="square" lIns="0" tIns="0" rIns="0" bIns="0" rtlCol="0">
            <a:noAutofit/>
          </a:bodyPr>
          <a:lstStyle>
            <a:defPPr>
              <a:defRPr lang="en-US"/>
            </a:defPPr>
            <a:lvl1pPr>
              <a:lnSpc>
                <a:spcPct val="150000"/>
              </a:lnSpc>
              <a:defRPr sz="1600">
                <a:solidFill>
                  <a:schemeClr val="accent1"/>
                </a:solidFill>
                <a:latin typeface="+mj-lt"/>
              </a:defRPr>
            </a:lvl1pPr>
          </a:lstStyle>
          <a:p>
            <a:r>
              <a:rPr lang="en-AU" dirty="0">
                <a:solidFill>
                  <a:schemeClr val="tx1"/>
                </a:solidFill>
              </a:rPr>
              <a:t>The sculptor is unknown.</a:t>
            </a:r>
          </a:p>
        </p:txBody>
      </p:sp>
      <p:sp>
        <p:nvSpPr>
          <p:cNvPr id="17" name="made from">
            <a:extLst>
              <a:ext uri="{FF2B5EF4-FFF2-40B4-BE49-F238E27FC236}">
                <a16:creationId xmlns:a16="http://schemas.microsoft.com/office/drawing/2014/main" id="{B9D57926-CF67-9142-9516-200F9982A7AF}"/>
              </a:ext>
            </a:extLst>
          </p:cNvPr>
          <p:cNvSpPr txBox="1"/>
          <p:nvPr/>
        </p:nvSpPr>
        <p:spPr>
          <a:xfrm>
            <a:off x="4172586" y="2721013"/>
            <a:ext cx="7451143" cy="532788"/>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When was it made? </a:t>
            </a:r>
          </a:p>
        </p:txBody>
      </p:sp>
      <p:sp>
        <p:nvSpPr>
          <p:cNvPr id="18" name="TextBox 17">
            <a:extLst>
              <a:ext uri="{FF2B5EF4-FFF2-40B4-BE49-F238E27FC236}">
                <a16:creationId xmlns:a16="http://schemas.microsoft.com/office/drawing/2014/main" id="{73658DBA-8A66-A6C0-A33A-BBF23AF95B10}"/>
              </a:ext>
            </a:extLst>
          </p:cNvPr>
          <p:cNvSpPr txBox="1"/>
          <p:nvPr/>
        </p:nvSpPr>
        <p:spPr>
          <a:xfrm>
            <a:off x="4172587" y="3331776"/>
            <a:ext cx="7451142" cy="532788"/>
          </a:xfrm>
          <a:prstGeom prst="rect">
            <a:avLst/>
          </a:prstGeom>
          <a:noFill/>
        </p:spPr>
        <p:txBody>
          <a:bodyPr wrap="square" lIns="0" tIns="0" rIns="0" bIns="0" rtlCol="0">
            <a:noAutofit/>
          </a:bodyPr>
          <a:lstStyle>
            <a:defPPr>
              <a:defRPr lang="en-US"/>
            </a:defPPr>
            <a:lvl1pPr>
              <a:lnSpc>
                <a:spcPct val="150000"/>
              </a:lnSpc>
              <a:defRPr sz="1600">
                <a:solidFill>
                  <a:schemeClr val="accent1"/>
                </a:solidFill>
                <a:latin typeface="+mj-lt"/>
              </a:defRPr>
            </a:lvl1pPr>
          </a:lstStyle>
          <a:p>
            <a:r>
              <a:rPr lang="en-AU" dirty="0">
                <a:solidFill>
                  <a:schemeClr val="tx1"/>
                </a:solidFill>
              </a:rPr>
              <a:t>The artefact is dated from circa 7000–6000 BCE.</a:t>
            </a:r>
          </a:p>
        </p:txBody>
      </p:sp>
      <p:sp>
        <p:nvSpPr>
          <p:cNvPr id="22" name="made from">
            <a:extLst>
              <a:ext uri="{FF2B5EF4-FFF2-40B4-BE49-F238E27FC236}">
                <a16:creationId xmlns:a16="http://schemas.microsoft.com/office/drawing/2014/main" id="{3E68A199-95EB-97F0-B399-A9796E7CE545}"/>
              </a:ext>
            </a:extLst>
          </p:cNvPr>
          <p:cNvSpPr txBox="1"/>
          <p:nvPr/>
        </p:nvSpPr>
        <p:spPr>
          <a:xfrm>
            <a:off x="4172586" y="3844971"/>
            <a:ext cx="7451143" cy="532788"/>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Where was it found? </a:t>
            </a:r>
          </a:p>
        </p:txBody>
      </p:sp>
      <p:sp>
        <p:nvSpPr>
          <p:cNvPr id="23" name="TextBox 22">
            <a:extLst>
              <a:ext uri="{FF2B5EF4-FFF2-40B4-BE49-F238E27FC236}">
                <a16:creationId xmlns:a16="http://schemas.microsoft.com/office/drawing/2014/main" id="{B1CE41F5-975D-702D-8E01-A4A46A7A8DBF}"/>
              </a:ext>
            </a:extLst>
          </p:cNvPr>
          <p:cNvSpPr txBox="1"/>
          <p:nvPr/>
        </p:nvSpPr>
        <p:spPr>
          <a:xfrm>
            <a:off x="4172587" y="4455734"/>
            <a:ext cx="7451142" cy="532788"/>
          </a:xfrm>
          <a:prstGeom prst="rect">
            <a:avLst/>
          </a:prstGeom>
          <a:noFill/>
        </p:spPr>
        <p:txBody>
          <a:bodyPr wrap="square" lIns="0" tIns="0" rIns="0" bIns="0" rtlCol="0">
            <a:noAutofit/>
          </a:bodyPr>
          <a:lstStyle>
            <a:defPPr>
              <a:defRPr lang="en-US"/>
            </a:defPPr>
            <a:lvl1pPr>
              <a:lnSpc>
                <a:spcPct val="150000"/>
              </a:lnSpc>
              <a:defRPr sz="1600">
                <a:solidFill>
                  <a:schemeClr val="accent1"/>
                </a:solidFill>
                <a:latin typeface="+mj-lt"/>
              </a:defRPr>
            </a:lvl1pPr>
          </a:lstStyle>
          <a:p>
            <a:r>
              <a:rPr lang="en-AU" dirty="0" err="1">
                <a:solidFill>
                  <a:schemeClr val="tx1"/>
                </a:solidFill>
              </a:rPr>
              <a:t>Çatalhöyük</a:t>
            </a:r>
            <a:r>
              <a:rPr lang="en-AU" dirty="0">
                <a:solidFill>
                  <a:schemeClr val="tx1"/>
                </a:solidFill>
              </a:rPr>
              <a:t> archaeological site in modern day central </a:t>
            </a:r>
            <a:r>
              <a:rPr lang="en-AU" dirty="0" err="1">
                <a:solidFill>
                  <a:schemeClr val="tx1"/>
                </a:solidFill>
              </a:rPr>
              <a:t>Turkiye</a:t>
            </a:r>
            <a:r>
              <a:rPr lang="en-AU" dirty="0">
                <a:solidFill>
                  <a:schemeClr val="tx1"/>
                </a:solidFill>
              </a:rPr>
              <a:t> by James </a:t>
            </a:r>
            <a:r>
              <a:rPr lang="en-AU" dirty="0" err="1">
                <a:solidFill>
                  <a:schemeClr val="tx1"/>
                </a:solidFill>
              </a:rPr>
              <a:t>Mellaart</a:t>
            </a:r>
            <a:r>
              <a:rPr lang="en-AU" dirty="0">
                <a:solidFill>
                  <a:schemeClr val="tx1"/>
                </a:solidFill>
              </a:rPr>
              <a:t>. </a:t>
            </a:r>
          </a:p>
          <a:p>
            <a:endParaRPr lang="en-AU" dirty="0">
              <a:solidFill>
                <a:schemeClr val="tx1"/>
              </a:solidFill>
            </a:endParaRPr>
          </a:p>
        </p:txBody>
      </p:sp>
      <p:sp>
        <p:nvSpPr>
          <p:cNvPr id="24" name="made from">
            <a:extLst>
              <a:ext uri="{FF2B5EF4-FFF2-40B4-BE49-F238E27FC236}">
                <a16:creationId xmlns:a16="http://schemas.microsoft.com/office/drawing/2014/main" id="{FA20CEF8-5497-31FB-4336-CBF371A34B5C}"/>
              </a:ext>
            </a:extLst>
          </p:cNvPr>
          <p:cNvSpPr txBox="1"/>
          <p:nvPr/>
        </p:nvSpPr>
        <p:spPr>
          <a:xfrm>
            <a:off x="4172586" y="5028080"/>
            <a:ext cx="7451143" cy="532788"/>
          </a:xfrm>
          <a:prstGeom prst="rect">
            <a:avLst/>
          </a:prstGeom>
          <a:solidFill>
            <a:schemeClr val="accent4"/>
          </a:solidFill>
        </p:spPr>
        <p:txBody>
          <a:bodyPr wrap="square" lIns="180000" tIns="0" rIns="0" bIns="72000" rtlCol="0" anchor="ctr" anchorCtr="0">
            <a:noAutofit/>
          </a:bodyPr>
          <a:lstStyle/>
          <a:p>
            <a:pPr>
              <a:lnSpc>
                <a:spcPct val="150000"/>
              </a:lnSpc>
            </a:pPr>
            <a:r>
              <a:rPr lang="en-AU" sz="1600" b="1" dirty="0">
                <a:solidFill>
                  <a:schemeClr val="accent1"/>
                </a:solidFill>
                <a:latin typeface="+mj-lt"/>
              </a:rPr>
              <a:t>What was found near it? </a:t>
            </a:r>
          </a:p>
        </p:txBody>
      </p:sp>
      <p:sp>
        <p:nvSpPr>
          <p:cNvPr id="25" name="TextBox 24">
            <a:extLst>
              <a:ext uri="{FF2B5EF4-FFF2-40B4-BE49-F238E27FC236}">
                <a16:creationId xmlns:a16="http://schemas.microsoft.com/office/drawing/2014/main" id="{F26F4189-675C-6013-AA4E-E933103C4723}"/>
              </a:ext>
            </a:extLst>
          </p:cNvPr>
          <p:cNvSpPr txBox="1"/>
          <p:nvPr/>
        </p:nvSpPr>
        <p:spPr>
          <a:xfrm>
            <a:off x="4172587" y="5638843"/>
            <a:ext cx="7451142" cy="532788"/>
          </a:xfrm>
          <a:prstGeom prst="rect">
            <a:avLst/>
          </a:prstGeom>
          <a:noFill/>
        </p:spPr>
        <p:txBody>
          <a:bodyPr wrap="square" lIns="0" tIns="0" rIns="0" bIns="0" rtlCol="0">
            <a:noAutofit/>
          </a:bodyPr>
          <a:lstStyle>
            <a:defPPr>
              <a:defRPr lang="en-US"/>
            </a:defPPr>
            <a:lvl1pPr>
              <a:lnSpc>
                <a:spcPct val="150000"/>
              </a:lnSpc>
              <a:defRPr sz="1600">
                <a:solidFill>
                  <a:schemeClr val="accent1"/>
                </a:solidFill>
                <a:latin typeface="+mj-lt"/>
              </a:defRPr>
            </a:lvl1pPr>
          </a:lstStyle>
          <a:p>
            <a:r>
              <a:rPr lang="en-AU" dirty="0" err="1">
                <a:solidFill>
                  <a:schemeClr val="tx1"/>
                </a:solidFill>
              </a:rPr>
              <a:t>Mellaart’s</a:t>
            </a:r>
            <a:r>
              <a:rPr lang="en-AU" dirty="0">
                <a:solidFill>
                  <a:schemeClr val="tx1"/>
                </a:solidFill>
              </a:rPr>
              <a:t> excavation found 40 houses and figurines, pottery and wall art. Similar female figurines were found, most smaller in size. </a:t>
            </a:r>
          </a:p>
          <a:p>
            <a:endParaRPr lang="en-AU" dirty="0">
              <a:solidFill>
                <a:schemeClr val="tx1"/>
              </a:solidFill>
            </a:endParaRPr>
          </a:p>
        </p:txBody>
      </p:sp>
    </p:spTree>
    <p:extLst>
      <p:ext uri="{BB962C8B-B14F-4D97-AF65-F5344CB8AC3E}">
        <p14:creationId xmlns:p14="http://schemas.microsoft.com/office/powerpoint/2010/main" val="26729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3" grpId="0"/>
      <p:bldP spid="25" grpId="0"/>
    </p:bldLst>
  </p:timing>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5" ma:contentTypeDescription="Create a new document." ma:contentTypeScope="" ma:versionID="8a12dffa2fdfa493f6216ec6ababdbbc">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F8C717A-68C4-4340-B8EC-AB3422C97F73}">
  <ds:schemaRefs>
    <ds:schemaRef ds:uri="http://schemas.microsoft.com/sharepoint/v3/contenttype/forms"/>
  </ds:schemaRefs>
</ds:datastoreItem>
</file>

<file path=customXml/itemProps2.xml><?xml version="1.0" encoding="utf-8"?>
<ds:datastoreItem xmlns:ds="http://schemas.openxmlformats.org/officeDocument/2006/customXml" ds:itemID="{482F82B3-9552-4AEA-9BC1-ED6D7E14A4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029E7E-447B-44D5-904C-5494D3B04792}">
  <ds:schemaRefs>
    <ds:schemaRef ds:uri="http://purl.org/dc/elements/1.1/"/>
    <ds:schemaRef ds:uri="http://schemas.microsoft.com/office/2006/documentManagement/types"/>
    <ds:schemaRef ds:uri="http://purl.org/dc/terms/"/>
    <ds:schemaRef ds:uri="98740c54-966f-451d-a76c-e38eb7fddd55"/>
    <ds:schemaRef ds:uri="http://schemas.openxmlformats.org/package/2006/metadata/core-properties"/>
    <ds:schemaRef ds:uri="http://schemas.microsoft.com/office/2006/metadata/properties"/>
    <ds:schemaRef ds:uri="http://purl.org/dc/dcmitype/"/>
    <ds:schemaRef ds:uri="http://www.w3.org/XML/1998/namespace"/>
    <ds:schemaRef ds:uri="http://schemas.microsoft.com/office/infopath/2007/PartnerControls"/>
    <ds:schemaRef ds:uri="094ce8ca-8c20-4eb0-bb23-b47a1c76b753"/>
  </ds:schemaRefs>
</ds:datastoreItem>
</file>

<file path=docProps/app.xml><?xml version="1.0" encoding="utf-8"?>
<Properties xmlns="http://schemas.openxmlformats.org/officeDocument/2006/extended-properties" xmlns:vt="http://schemas.openxmlformats.org/officeDocument/2006/docPropsVTypes">
  <Template>student-facing-secondary-template-2025-v1</Template>
  <TotalTime>319</TotalTime>
  <Words>3436</Words>
  <Application>Microsoft Office PowerPoint</Application>
  <PresentationFormat>Widescreen</PresentationFormat>
  <Paragraphs>269</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Public Sans</vt:lpstr>
      <vt:lpstr>Calibri</vt:lpstr>
      <vt:lpstr>Times New Roman</vt:lpstr>
      <vt:lpstr>NSWG Corporate</vt:lpstr>
      <vt:lpstr>Instructions for use</vt:lpstr>
      <vt:lpstr>Analysing archaeological  sources</vt:lpstr>
      <vt:lpstr>Learning intentions and success criteria</vt:lpstr>
      <vt:lpstr>Types of sources</vt:lpstr>
      <vt:lpstr>Types of sources</vt:lpstr>
      <vt:lpstr>Check for understanding</vt:lpstr>
      <vt:lpstr>Archaeological  source analysis</vt:lpstr>
      <vt:lpstr>Questioning archaeological sources</vt:lpstr>
      <vt:lpstr>Questioning archaeological sources</vt:lpstr>
      <vt:lpstr>Questioning archaeological sources</vt:lpstr>
      <vt:lpstr>Questioning archaeological sources</vt:lpstr>
      <vt:lpstr>How do we get the facts?</vt:lpstr>
      <vt:lpstr>How do we know our interpretation is right?</vt:lpstr>
      <vt:lpstr>Analyse together</vt:lpstr>
      <vt:lpstr>Analyse together</vt:lpstr>
      <vt:lpstr>Analyse together</vt:lpstr>
      <vt:lpstr>References</vt:lpstr>
      <vt:lpstr>References</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investigation of ancient sites and sources – analysing archaeological sources</dc:title>
  <dc:creator>NSW Department of Eduation</dc:creator>
  <cp:keywords>Stage 6</cp:keywords>
  <dcterms:created xsi:type="dcterms:W3CDTF">2025-02-19T02:21:34Z</dcterms:created>
  <dcterms:modified xsi:type="dcterms:W3CDTF">2025-05-20T04:34:34Z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2024-07-31T04:44:31Z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86cc9e70-6da9-4653-95a8-be9aa2ad5056</vt:lpwstr>
  </property>
  <property fmtid="{D5CDD505-2E9C-101B-9397-08002B2CF9AE}" pid="8" name="MSIP_Label_b603dfd7-d93a-4381-a340-2995d8282205_ContentBits">
    <vt:lpwstr>0</vt:lpwstr>
  </property>
  <property fmtid="{D5CDD505-2E9C-101B-9397-08002B2CF9AE}" pid="9" name="ContentTypeId">
    <vt:lpwstr>0x010100C6BC20BCFB223D4189F17F47419ECBA2</vt:lpwstr>
  </property>
  <property fmtid="{D5CDD505-2E9C-101B-9397-08002B2CF9AE}" pid="10" name="MediaServiceImageTags">
    <vt:lpwstr/>
  </property>
</Properties>
</file>