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2"/>
  </p:notesMasterIdLst>
  <p:handoutMasterIdLst>
    <p:handoutMasterId r:id="rId23"/>
  </p:handoutMasterIdLst>
  <p:sldIdLst>
    <p:sldId id="26381" r:id="rId5"/>
    <p:sldId id="26505" r:id="rId6"/>
    <p:sldId id="26383" r:id="rId7"/>
    <p:sldId id="26387" r:id="rId8"/>
    <p:sldId id="26389" r:id="rId9"/>
    <p:sldId id="26375" r:id="rId10"/>
    <p:sldId id="26507" r:id="rId11"/>
    <p:sldId id="26508" r:id="rId12"/>
    <p:sldId id="26509" r:id="rId13"/>
    <p:sldId id="26511" r:id="rId14"/>
    <p:sldId id="26517" r:id="rId15"/>
    <p:sldId id="26514" r:id="rId16"/>
    <p:sldId id="26515" r:id="rId17"/>
    <p:sldId id="26510" r:id="rId18"/>
    <p:sldId id="26516" r:id="rId19"/>
    <p:sldId id="360" r:id="rId20"/>
    <p:sldId id="361" r:id="rId21"/>
  </p:sldIdLst>
  <p:sldSz cx="12192000" cy="6858000"/>
  <p:notesSz cx="6858000" cy="9144000"/>
  <p:embeddedFontLst>
    <p:embeddedFont>
      <p:font typeface="Montserrat" panose="00000500000000000000" pitchFamily="2" charset="0"/>
      <p:regular r:id="rId24"/>
      <p:bold r:id="rId25"/>
      <p:italic r:id="rId26"/>
      <p:boldItalic r:id="rId27"/>
    </p:embeddedFont>
    <p:embeddedFont>
      <p:font typeface="Public Sans" pitchFamily="2" charset="0"/>
      <p:regular r:id="rId28"/>
      <p:bold r:id="rId29"/>
      <p:italic r:id="rId30"/>
      <p:boldItalic r:id="rId31"/>
    </p:embeddedFont>
    <p:embeddedFont>
      <p:font typeface="Roboto" panose="02000000000000000000" pitchFamily="2" charset="0"/>
      <p:regular r:id="rId32"/>
      <p:bold r:id="rId33"/>
      <p:italic r:id="rId34"/>
      <p:boldItalic r:id="rId35"/>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for SMEs" id="{23C607E6-51AF-49F5-9C2D-C1C94399B444}">
          <p14:sldIdLst/>
        </p14:section>
        <p14:section name="Instructions for teachers" id="{E2540145-C446-48E2-9140-9B215E91A42D}">
          <p14:sldIdLst>
            <p14:sldId id="26381"/>
          </p14:sldIdLst>
        </p14:section>
        <p14:section name="Slide templates" id="{D5A8010D-981F-43AA-A0D6-182EC53CAA84}">
          <p14:sldIdLst>
            <p14:sldId id="26505"/>
          </p14:sldIdLst>
        </p14:section>
        <p14:section name="Learning intentions and success criteria –Group" id="{8D1B0335-997B-6648-BE6C-D1035052E2E2}">
          <p14:sldIdLst>
            <p14:sldId id="26383"/>
          </p14:sldIdLst>
        </p14:section>
        <p14:section name="Learning intentions and success criteria – Individual" id="{99969506-1D1B-1447-AE9D-4E98547FD42A}">
          <p14:sldIdLst>
            <p14:sldId id="26387"/>
            <p14:sldId id="26389"/>
            <p14:sldId id="26375"/>
            <p14:sldId id="26507"/>
            <p14:sldId id="26508"/>
            <p14:sldId id="26509"/>
            <p14:sldId id="26511"/>
            <p14:sldId id="26517"/>
            <p14:sldId id="26514"/>
            <p14:sldId id="26515"/>
            <p14:sldId id="26510"/>
          </p14:sldIdLst>
        </p14:section>
        <p14:section name="Assets" id="{ACCADEBA-79DB-4F18-8F19-E4DF86159DFB}">
          <p14:sldIdLst>
            <p14:sldId id="26516"/>
          </p14:sldIdLst>
        </p14:section>
        <p14:section name="References &amp; copyright" id="{DBC31484-F5F8-4CB1-8DB4-A562A9780899}">
          <p14:sldIdLst>
            <p14:sldId id="360"/>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8C581E3F-B4C6-C10F-21E7-411952CE1112}" name="Khaled Ajam" initials="KA" userId="S::Khaled.Ajam3@det.nsw.edu.au::44fe31ce-0bbf-400b-9a34-3e6df4857d64" providerId="AD"/>
  <p188:author id="{18762579-A23F-2AE4-7AD3-16A506390185}" name="Lauren Grenier" initials="LG" userId="S::Lauren.Grenier@det.nsw.edu.au::29f3ee26-d5e8-4043-bf04-370b383aa289" providerId="AD"/>
  <p188:author id="{CEB87279-0F86-5C5C-D4CD-07E8FF92D890}" name="Jane McDavitt" initials="JM" userId="S::Jane.Martin14@det.nsw.edu.au::4e2ed728-ef27-4d1e-9fb3-27f2c6f23b7b" providerId="AD"/>
  <p188:author id="{850D257B-F3EB-29F7-E624-B6047F584DA9}" name="Peter Nousis" initials="PN" userId="S::PETER.NOUSIS@det.nsw.edu.au::27f82ab4-4892-4347-8849-dbd19930a11a" providerId="AD"/>
  <p188:author id="{EF99939A-08B4-691C-D00B-2FD8534F43D3}" name="Emine Akrong" initials="EA" userId="S::emine.akrong1@det.nsw.edu.au::932556d1-7815-4297-a4ba-2367783e57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950C"/>
    <a:srgbClr val="00ACC2"/>
    <a:srgbClr val="B51458"/>
    <a:srgbClr val="EA9B0C"/>
    <a:srgbClr val="64BB47"/>
    <a:srgbClr val="FBDBE7"/>
    <a:srgbClr val="E5F7FC"/>
    <a:srgbClr val="EDF9E0"/>
    <a:srgbClr val="FFFFFF"/>
    <a:srgbClr val="63E2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A3EC1C-FD2D-4C5D-88B1-BD38A635A576}" v="4" dt="2026-07-03T08:09:47.612"/>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51"/>
    <p:restoredTop sz="94655"/>
  </p:normalViewPr>
  <p:slideViewPr>
    <p:cSldViewPr snapToGrid="0">
      <p:cViewPr varScale="1">
        <p:scale>
          <a:sx n="82" d="100"/>
          <a:sy n="82" d="100"/>
        </p:scale>
        <p:origin x="114" y="366"/>
      </p:cViewPr>
      <p:guideLst>
        <p:guide orient="horz" pos="2160"/>
        <p:guide pos="386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font" Target="fonts/font11.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3/07/2026</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3/07/2026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1933589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Now that we have analysed the sources for their meaning and determined how we will use them, we need to connect and be clear with how we are going to connect the sources in the response. We use the source as part of the evidence component of our PEEL paragraph structure. We will determine that our focus will be the loss of land and we will use the quote from Tench (source 2) to support. It is also important that we add our own knowledge to support and build on this evidence to show our content knowledge and understanding. Then finally we make the explicit link back to the question.</a:t>
            </a:r>
          </a:p>
          <a:p>
            <a:r>
              <a:rPr lang="en-AU" b="1"/>
              <a:t>CLICK</a:t>
            </a:r>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3507922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C1E06-6B99-2934-00A8-2C542FCD25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69E986-7C27-3285-752E-4B102F8817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3BC9B8-4DA8-9634-FFB9-66CF0E74C5EC}"/>
              </a:ext>
            </a:extLst>
          </p:cNvPr>
          <p:cNvSpPr>
            <a:spLocks noGrp="1"/>
          </p:cNvSpPr>
          <p:nvPr>
            <p:ph type="body" idx="1"/>
          </p:nvPr>
        </p:nvSpPr>
        <p:spPr/>
        <p:txBody>
          <a:bodyPr/>
          <a:lstStyle/>
          <a:p>
            <a:r>
              <a:rPr lang="en-AU"/>
              <a:t>Now that we know how to use the source, the main points we will use and where it will fit into our response, we must ensure that we integrate the source in a way that flows well and supports our main point. It is important that we always introduce our source or make direct specific reference to the source. Avoid just placing in a quote without any context. In the green you will see some sentence starters on how you can introduce your source to support your idea. For example. An account by Watkin Tench reveals…</a:t>
            </a:r>
          </a:p>
          <a:p>
            <a:endParaRPr lang="en-AU"/>
          </a:p>
          <a:p>
            <a:r>
              <a:rPr lang="en-AU"/>
              <a:t>Alternatively, you can embed the evidence by blending your quote into a sentence. Such as – this is shown through the words…. This allows for a logical flow to your writing.</a:t>
            </a:r>
          </a:p>
          <a:p>
            <a:endParaRPr lang="en-AU"/>
          </a:p>
          <a:p>
            <a:r>
              <a:rPr lang="en-AU"/>
              <a:t>It is important to then explain the evidence. Avoid just using a quote on its own. In the pink box you can find sentence starters that help when explaining a source, such as: This suggests that. </a:t>
            </a:r>
          </a:p>
          <a:p>
            <a:endParaRPr lang="en-AU"/>
          </a:p>
          <a:p>
            <a:r>
              <a:rPr lang="en-AU"/>
              <a:t>Finally, we want to make a clear connection, back to the question. In the orange you will see some sentence starters to help you do this. </a:t>
            </a:r>
          </a:p>
          <a:p>
            <a:endParaRPr lang="en-AU"/>
          </a:p>
          <a:p>
            <a:r>
              <a:rPr lang="en-AU"/>
              <a:t>So, when we use sources to support our response, we should go beyond using quotes, we need to integrate our sources in a clear and logical way.</a:t>
            </a:r>
          </a:p>
          <a:p>
            <a:endParaRPr lang="en-AU"/>
          </a:p>
          <a:p>
            <a:r>
              <a:rPr lang="en-AU" b="1"/>
              <a:t>CLICK</a:t>
            </a:r>
          </a:p>
        </p:txBody>
      </p:sp>
      <p:sp>
        <p:nvSpPr>
          <p:cNvPr id="4" name="Slide Number Placeholder 3">
            <a:extLst>
              <a:ext uri="{FF2B5EF4-FFF2-40B4-BE49-F238E27FC236}">
                <a16:creationId xmlns:a16="http://schemas.microsoft.com/office/drawing/2014/main" id="{7969F6FD-8BDC-35AD-7702-EEDC26BC4453}"/>
              </a:ext>
            </a:extLst>
          </p:cNvPr>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3635115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a:t>
            </a:r>
            <a:r>
              <a:rPr lang="en-AU"/>
              <a:t>:</a:t>
            </a:r>
          </a:p>
          <a:p>
            <a:r>
              <a:rPr lang="en-AU"/>
              <a:t>Provide students with a copy of the response in black font first and then have them colour code based on the effective integration of sources table.</a:t>
            </a:r>
          </a:p>
          <a:p>
            <a:endParaRPr lang="en-AU"/>
          </a:p>
          <a:p>
            <a:r>
              <a:rPr lang="en-AU" b="1"/>
              <a:t>Script: </a:t>
            </a:r>
            <a:r>
              <a:rPr lang="en-AU"/>
              <a:t>Let’s now look at the sample response above. We will read the source together as a class. As we read through the response. Colour code the response to show where the writer has effectively integrated the source. We will use the colours of the table in the previous slide:</a:t>
            </a:r>
          </a:p>
          <a:p>
            <a:endParaRPr lang="en-AU"/>
          </a:p>
          <a:p>
            <a:r>
              <a:rPr lang="en-AU"/>
              <a:t>green - introduced the source</a:t>
            </a:r>
          </a:p>
          <a:p>
            <a:r>
              <a:rPr lang="en-AU"/>
              <a:t>blue - embedded the evidence</a:t>
            </a:r>
          </a:p>
          <a:p>
            <a:r>
              <a:rPr lang="en-AU"/>
              <a:t>pink - explains the source</a:t>
            </a:r>
          </a:p>
          <a:p>
            <a:r>
              <a:rPr lang="en-AU"/>
              <a:t>Orange – connects to the question</a:t>
            </a:r>
          </a:p>
          <a:p>
            <a:endParaRPr lang="en-AU"/>
          </a:p>
          <a:p>
            <a:r>
              <a:rPr lang="en-AU" b="1"/>
              <a:t>CLICK</a:t>
            </a:r>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1054531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Now use the checklist for success- give a thumbs up if the response:</a:t>
            </a:r>
          </a:p>
          <a:p>
            <a:pPr marL="285750" indent="-285750">
              <a:buFontTx/>
              <a:buChar char="-"/>
            </a:pPr>
            <a:r>
              <a:rPr lang="en-AU"/>
              <a:t>Has a clear point?</a:t>
            </a:r>
          </a:p>
          <a:p>
            <a:pPr marL="285750" indent="-285750">
              <a:buFontTx/>
              <a:buChar char="-"/>
            </a:pPr>
            <a:r>
              <a:rPr lang="en-AU"/>
              <a:t>Uses the source effectively?</a:t>
            </a:r>
          </a:p>
          <a:p>
            <a:pPr marL="285750" indent="-285750">
              <a:buFontTx/>
              <a:buChar char="-"/>
            </a:pPr>
            <a:r>
              <a:rPr lang="en-AU"/>
              <a:t>Explains the impact?</a:t>
            </a:r>
          </a:p>
          <a:p>
            <a:pPr marL="285750" indent="-285750">
              <a:buFontTx/>
              <a:buChar char="-"/>
            </a:pPr>
            <a:r>
              <a:rPr lang="en-AU"/>
              <a:t>Links back to the question?</a:t>
            </a:r>
          </a:p>
          <a:p>
            <a:pPr marL="285750" indent="-285750">
              <a:buFontTx/>
              <a:buChar char="-"/>
            </a:pPr>
            <a:endParaRPr lang="en-AU"/>
          </a:p>
          <a:p>
            <a:pPr marL="0" indent="0">
              <a:buFontTx/>
              <a:buNone/>
            </a:pPr>
            <a:r>
              <a:rPr lang="en-AU"/>
              <a:t>How could this response be further improved? </a:t>
            </a:r>
            <a:r>
              <a:rPr lang="en-AU" b="1"/>
              <a:t>PAUSE</a:t>
            </a:r>
            <a:r>
              <a:rPr lang="en-AU"/>
              <a:t> for responses</a:t>
            </a:r>
          </a:p>
          <a:p>
            <a:pPr marL="0" indent="0">
              <a:buFontTx/>
              <a:buNone/>
            </a:pPr>
            <a:endParaRPr lang="en-AU"/>
          </a:p>
          <a:p>
            <a:pPr marL="0" indent="0">
              <a:buFontTx/>
              <a:buNone/>
            </a:pPr>
            <a:r>
              <a:rPr lang="en-AU" b="1"/>
              <a:t>CLICK</a:t>
            </a:r>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1528283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Now it is your turn to plan and write your response using the PEEL paragraph scaffold. Remember to state your main point. Use the evidence from the sources, Explain the point you are arguing using the evidence and link back to the question. The scaffold above provides you with some prompts on how to address your question and sentence starters to guide your writing.</a:t>
            </a:r>
          </a:p>
          <a:p>
            <a:endParaRPr lang="en-AU"/>
          </a:p>
          <a:p>
            <a:r>
              <a:rPr lang="en-AU"/>
              <a:t>Don’t forget to also integrate your own knowledge, as stated in the question</a:t>
            </a:r>
          </a:p>
          <a:p>
            <a:r>
              <a:rPr lang="en-AU" b="1"/>
              <a:t>CLICK</a:t>
            </a:r>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1943312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87A4F-9576-627E-6FC4-5A0387572E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1DDFBC-D2EF-EEA6-401F-BCC15DFE08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FD7A25-64D0-CD1B-5AE9-4A5EE8F9B53E}"/>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435DFBEB-9E30-4AFC-44AA-CB4C2E30867E}"/>
              </a:ext>
            </a:extLst>
          </p:cNvPr>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3721746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Arial" panose="020B0604020202020204" pitchFamily="34" charset="0"/>
                <a:cs typeface="Arial" panose="020B0604020202020204" pitchFamily="34" charset="0"/>
              </a:rPr>
              <a:t>Notes for teachers:</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a:latin typeface="Arial" panose="020B0604020202020204" pitchFamily="34" charset="0"/>
                <a:cs typeface="Arial" panose="020B0604020202020204" pitchFamily="34" charset="0"/>
              </a:rPr>
              <a:t>For more information See ⁠</a:t>
            </a:r>
            <a:r>
              <a:rPr lang="en-AU">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a:latin typeface="Arial" panose="020B0604020202020204" pitchFamily="34" charset="0"/>
                <a:cs typeface="Arial" panose="020B0604020202020204" pitchFamily="34" charset="0"/>
              </a:rPr>
              <a:t> or the NSW Department of Education explicit teaching strategies, ⁠</a:t>
            </a:r>
            <a:r>
              <a:rPr lang="en-AU">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a:latin typeface="Arial" panose="020B0604020202020204" pitchFamily="34" charset="0"/>
                <a:cs typeface="Arial" panose="020B0604020202020204" pitchFamily="34" charset="0"/>
              </a:rPr>
              <a:t> and ⁠</a:t>
            </a:r>
            <a:r>
              <a:rPr lang="en-AU">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LISC is not necessarily presented at the beginning of the lesson. </a:t>
            </a:r>
          </a:p>
          <a:p>
            <a:r>
              <a:rPr lang="en-AU" b="1">
                <a:latin typeface="Arial" panose="020B0604020202020204" pitchFamily="34" charset="0"/>
                <a:cs typeface="Arial" panose="020B0604020202020204" pitchFamily="34" charset="0"/>
              </a:rPr>
              <a:t>Script: </a:t>
            </a:r>
            <a:r>
              <a:rPr lang="en-AU" b="0">
                <a:latin typeface="Arial" panose="020B0604020202020204" pitchFamily="34" charset="0"/>
                <a:cs typeface="Arial" panose="020B0604020202020204" pitchFamily="34" charset="0"/>
              </a:rPr>
              <a:t>Many questions in history will ask you to use sources to support your argument. Today we will be learning to use historical sources as evidence in a response. By the end of this lesson you will be able to :</a:t>
            </a:r>
          </a:p>
          <a:p>
            <a:r>
              <a:rPr lang="en-AU" b="0">
                <a:latin typeface="Arial" panose="020B0604020202020204" pitchFamily="34" charset="0"/>
                <a:cs typeface="Arial" panose="020B0604020202020204" pitchFamily="34" charset="0"/>
              </a:rPr>
              <a:t>Identify key information in historical sources</a:t>
            </a:r>
          </a:p>
          <a:p>
            <a:r>
              <a:rPr lang="en-AU" b="0">
                <a:latin typeface="Arial" panose="020B0604020202020204" pitchFamily="34" charset="0"/>
                <a:cs typeface="Arial" panose="020B0604020202020204" pitchFamily="34" charset="0"/>
              </a:rPr>
              <a:t>Select relevant evidence</a:t>
            </a:r>
          </a:p>
          <a:p>
            <a:r>
              <a:rPr lang="en-AU" b="0">
                <a:latin typeface="Arial" panose="020B0604020202020204" pitchFamily="34" charset="0"/>
                <a:cs typeface="Arial" panose="020B0604020202020204" pitchFamily="34" charset="0"/>
              </a:rPr>
              <a:t>Explain how evidence helps answer a question</a:t>
            </a:r>
          </a:p>
          <a:p>
            <a:r>
              <a:rPr lang="en-AU" b="0">
                <a:latin typeface="Arial" panose="020B0604020202020204" pitchFamily="34" charset="0"/>
                <a:cs typeface="Arial" panose="020B0604020202020204" pitchFamily="34" charset="0"/>
              </a:rPr>
              <a:t>Write a structured PEEL paragraph with source integrated effectively</a:t>
            </a:r>
          </a:p>
          <a:p>
            <a:endParaRPr lang="en-AU" b="0">
              <a:latin typeface="Arial" panose="020B0604020202020204" pitchFamily="34" charset="0"/>
              <a:cs typeface="Arial" panose="020B0604020202020204" pitchFamily="34" charset="0"/>
            </a:endParaRPr>
          </a:p>
          <a:p>
            <a:r>
              <a:rPr lang="en-AU" b="1">
                <a:latin typeface="Arial" panose="020B0604020202020204" pitchFamily="34" charset="0"/>
                <a:cs typeface="Arial" panose="020B0604020202020204" pitchFamily="34" charset="0"/>
              </a:rPr>
              <a:t>CLICK</a:t>
            </a:r>
          </a:p>
          <a:p>
            <a:endParaRPr lang="en-AU" b="1">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3</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Before we start the process of effectively integrating a source, we should recap what a historical source is. A historical source is something written, spoken or physical that provides information about the past. This forms the evidence we use that informs our understanding. </a:t>
            </a:r>
          </a:p>
          <a:p>
            <a:r>
              <a:rPr lang="en-AU"/>
              <a:t>There are 2 types of sources we can use in history. Primary sources are those created at the time of the event or period being studied. Some examples could be a diary entry written by an early settler. Can you think of other primary sources that we can use to support our understanding of the topic we are currently studying? </a:t>
            </a:r>
            <a:r>
              <a:rPr lang="en-AU" b="1"/>
              <a:t>PAUSE</a:t>
            </a:r>
            <a:r>
              <a:rPr lang="en-AU"/>
              <a:t> for responses.</a:t>
            </a:r>
          </a:p>
          <a:p>
            <a:r>
              <a:rPr lang="en-AU"/>
              <a:t>A secondary source is something created after the time being studied. For example we may use a history textbook. Can you identify other secondary sources that may be useful.? </a:t>
            </a:r>
            <a:r>
              <a:rPr lang="en-AU" b="1"/>
              <a:t>PAUSE</a:t>
            </a:r>
          </a:p>
          <a:p>
            <a:endParaRPr lang="en-AU"/>
          </a:p>
          <a:p>
            <a:r>
              <a:rPr lang="en-AU"/>
              <a:t>It is essential that we can identify the sources we use and any information we find off the internet cannot be used as a source if we do not know its origin. For example information obtained through AI can not be a historical source. </a:t>
            </a:r>
            <a:r>
              <a:rPr lang="en-AU" b="1"/>
              <a:t>WHY might this be the case?</a:t>
            </a:r>
          </a:p>
          <a:p>
            <a:endParaRPr lang="en-AU" b="1"/>
          </a:p>
          <a:p>
            <a:r>
              <a:rPr lang="en-AU" b="1"/>
              <a:t>CLICK</a:t>
            </a:r>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1688771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When using a historical source to support a written response we take a series of steps to determine if the source is useful and valuable to supporting the main point or thesis we are trying to support.</a:t>
            </a:r>
          </a:p>
          <a:p>
            <a:r>
              <a:rPr lang="en-AU"/>
              <a:t>First, we want to locate a suitable source. We need to identify what the source is and who created it to ensure it is credible. We would further analyse the source using scaffolds to break down the source. The focus here is to work out what does the source say or show and the key perspectives presented. Step 3 involves working out which parts of the source are relevant in helping us answer the question provided. Step 4 we make direct connections to the question you may select the quotes to use. And finally, we integrate the source into our paragraph response or extended writing body paragraph to best support the point we are making.</a:t>
            </a:r>
          </a:p>
          <a:p>
            <a:r>
              <a:rPr lang="en-AU" b="1"/>
              <a:t>CLICK</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3762557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It is important to note that a source becomes evidence when it is used to support an argument or answer a specific question. So, when we are given a question to respond to using sources, we use those sources to support our main points and reference the perspectives they provide.</a:t>
            </a:r>
          </a:p>
          <a:p>
            <a:endParaRPr lang="en-AU"/>
          </a:p>
          <a:p>
            <a:r>
              <a:rPr lang="en-AU"/>
              <a:t>So let’s look at the question for this topic- Historical context: Making the modern world: Use Source 1 and 2 and your own knowledge to write a PEEL paragraph for the question: Explain the impact of the movement of people on Aboriginal people. It is clear here that you need to use the sources to support the response, we are not just conducting a source analysis. The questions also asks us to bring in our own knowledge.</a:t>
            </a:r>
          </a:p>
          <a:p>
            <a:endParaRPr lang="en-AU"/>
          </a:p>
          <a:p>
            <a:r>
              <a:rPr lang="en-AU" b="1"/>
              <a:t>CLICK</a:t>
            </a:r>
          </a:p>
          <a:p>
            <a:endParaRPr lang="en-AU"/>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2181643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000C7-C9C7-664A-5E29-DD8CF37255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6B219D-0DE2-B381-3AB8-1B90FF699D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8CC2B5-D2F8-C258-2739-CAC9FACACC49}"/>
              </a:ext>
            </a:extLst>
          </p:cNvPr>
          <p:cNvSpPr>
            <a:spLocks noGrp="1"/>
          </p:cNvSpPr>
          <p:nvPr>
            <p:ph type="body" idx="1"/>
          </p:nvPr>
        </p:nvSpPr>
        <p:spPr/>
        <p:txBody>
          <a:bodyPr/>
          <a:lstStyle/>
          <a:p>
            <a:r>
              <a:rPr lang="en-AU"/>
              <a:t>Let’s look at the first source. Take a moment to identify the key words or phrases. Break down any terms you may not understand. We need to ask questions of the source to gain the main ideas and perspectives and determine how it can be used to support our response.</a:t>
            </a:r>
          </a:p>
          <a:p>
            <a:endParaRPr lang="en-AU"/>
          </a:p>
          <a:p>
            <a:r>
              <a:rPr lang="en-AU"/>
              <a:t>What does this source tell us about Aboriginal like before impact? </a:t>
            </a:r>
            <a:r>
              <a:rPr lang="en-AU" b="1"/>
              <a:t>PAUSE</a:t>
            </a:r>
            <a:r>
              <a:rPr lang="en-AU"/>
              <a:t> for responses</a:t>
            </a:r>
          </a:p>
          <a:p>
            <a:r>
              <a:rPr lang="en-AU"/>
              <a:t>Why is this source important in answering the question? </a:t>
            </a:r>
            <a:r>
              <a:rPr lang="en-AU" b="1"/>
              <a:t>PAUSE </a:t>
            </a:r>
            <a:r>
              <a:rPr lang="en-AU" b="0"/>
              <a:t>for responses</a:t>
            </a:r>
          </a:p>
          <a:p>
            <a:endParaRPr lang="en-AU" b="0"/>
          </a:p>
          <a:p>
            <a:r>
              <a:rPr lang="en-AU" b="0"/>
              <a:t>So, by looking at this source we can determine 2 very important points; The aboriginal people had a very strong connection to land and resources. It also gives insight into the traditional lifestyle before contact.</a:t>
            </a:r>
          </a:p>
          <a:p>
            <a:endParaRPr lang="en-AU" b="0"/>
          </a:p>
          <a:p>
            <a:r>
              <a:rPr lang="en-AU" b="0"/>
              <a:t>Let’s now make a decision based on the information gathered from the source to determine if the source is valuable or not in addressing our question. Thumbs up if it is valuable, Thumbs down if it isn’t and hand up if it is somewhat useful </a:t>
            </a:r>
            <a:r>
              <a:rPr lang="en-AU" b="1"/>
              <a:t>Pause</a:t>
            </a:r>
          </a:p>
          <a:p>
            <a:endParaRPr lang="en-AU" b="1"/>
          </a:p>
          <a:p>
            <a:r>
              <a:rPr lang="en-AU" b="1"/>
              <a:t>CLICK</a:t>
            </a:r>
          </a:p>
        </p:txBody>
      </p:sp>
      <p:sp>
        <p:nvSpPr>
          <p:cNvPr id="4" name="Slide Number Placeholder 3">
            <a:extLst>
              <a:ext uri="{FF2B5EF4-FFF2-40B4-BE49-F238E27FC236}">
                <a16:creationId xmlns:a16="http://schemas.microsoft.com/office/drawing/2014/main" id="{E3FF2530-EB3E-B206-1C35-8E6A0F5599EF}"/>
              </a:ext>
            </a:extLst>
          </p:cNvPr>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2474404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33A07-8A43-4656-2D83-52C5887882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E4A70D-3D22-8DB0-02C0-B4466D5BFA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4EAE36-2EE0-1A49-3E15-4522A1C60DC9}"/>
              </a:ext>
            </a:extLst>
          </p:cNvPr>
          <p:cNvSpPr>
            <a:spLocks noGrp="1"/>
          </p:cNvSpPr>
          <p:nvPr>
            <p:ph type="body" idx="1"/>
          </p:nvPr>
        </p:nvSpPr>
        <p:spPr/>
        <p:txBody>
          <a:bodyPr/>
          <a:lstStyle/>
          <a:p>
            <a:r>
              <a:rPr lang="en-AU"/>
              <a:t>Now let’s look at the second source we will be using to support our response. Source 2: They took our land and drove us away. Again, we should spend some time to analyse the source. Identify key words and ask the following questions to help us with our response:</a:t>
            </a:r>
          </a:p>
          <a:p>
            <a:r>
              <a:rPr lang="en-AU"/>
              <a:t>What is the impact of the movement of people here? </a:t>
            </a:r>
            <a:r>
              <a:rPr lang="en-AU" b="1"/>
              <a:t>PAUSE</a:t>
            </a:r>
          </a:p>
          <a:p>
            <a:r>
              <a:rPr lang="en-AU"/>
              <a:t>Whose perspective is this source from? </a:t>
            </a:r>
            <a:r>
              <a:rPr lang="en-AU" b="1"/>
              <a:t>PAUSE</a:t>
            </a:r>
          </a:p>
          <a:p>
            <a:r>
              <a:rPr lang="en-AU"/>
              <a:t>What has changed from Source 1? </a:t>
            </a:r>
            <a:r>
              <a:rPr lang="en-AU" b="1"/>
              <a:t>PAUSE</a:t>
            </a:r>
          </a:p>
          <a:p>
            <a:endParaRPr lang="en-AU"/>
          </a:p>
          <a:p>
            <a:r>
              <a:rPr lang="en-AU"/>
              <a:t>So, when we look at Source 2 the key ideas are loss of land therefore shows a major impact.</a:t>
            </a:r>
          </a:p>
          <a:p>
            <a:endParaRPr lang="en-AU"/>
          </a:p>
          <a:p>
            <a:r>
              <a:rPr lang="en-AU"/>
              <a:t>Let’s vote on the value of Source 2 in addressing our question. Thumbs up for Yes, it is valuable, thumbs down for not valuable and hand up for somewhat valuable.</a:t>
            </a:r>
          </a:p>
          <a:p>
            <a:endParaRPr lang="en-AU"/>
          </a:p>
          <a:p>
            <a:endParaRPr lang="en-AU"/>
          </a:p>
          <a:p>
            <a:endParaRPr lang="en-AU"/>
          </a:p>
        </p:txBody>
      </p:sp>
      <p:sp>
        <p:nvSpPr>
          <p:cNvPr id="4" name="Slide Number Placeholder 3">
            <a:extLst>
              <a:ext uri="{FF2B5EF4-FFF2-40B4-BE49-F238E27FC236}">
                <a16:creationId xmlns:a16="http://schemas.microsoft.com/office/drawing/2014/main" id="{60051949-C255-09CD-CFF8-1F784A520862}"/>
              </a:ext>
            </a:extLst>
          </p:cNvPr>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854478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83860-7265-CC42-6DC9-9C06C68F89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18C9A1-B962-0A0A-AE8E-2784875EAC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CE757A-4A01-F135-7633-2BC47A00FC45}"/>
              </a:ext>
            </a:extLst>
          </p:cNvPr>
          <p:cNvSpPr>
            <a:spLocks noGrp="1"/>
          </p:cNvSpPr>
          <p:nvPr>
            <p:ph type="body" idx="1"/>
          </p:nvPr>
        </p:nvSpPr>
        <p:spPr/>
        <p:txBody>
          <a:bodyPr/>
          <a:lstStyle/>
          <a:p>
            <a:r>
              <a:rPr lang="en-AU"/>
              <a:t>Now that we have determined the sources as both valuable sources, we should now link them directly to the question. Remember that the focus of the question is the impact of the movement of people. So we should make a judgment on the impact. Based the sources what would you say was the level of impact? Is it high, significant, low or no impact? </a:t>
            </a:r>
            <a:r>
              <a:rPr lang="en-AU" b="1"/>
              <a:t>PAUSE</a:t>
            </a:r>
            <a:r>
              <a:rPr lang="en-AU"/>
              <a:t> for responses.</a:t>
            </a:r>
          </a:p>
          <a:p>
            <a:endParaRPr lang="en-AU"/>
          </a:p>
          <a:p>
            <a:r>
              <a:rPr lang="en-AU"/>
              <a:t>So one way we could use the source is: Source 1 shows life before the movement of people, Source 2 shows change and impact. Therefore, we could draw the conclusion that together both sources show disruption to traditional life. Do we agree of disagree with this judgment? </a:t>
            </a:r>
            <a:r>
              <a:rPr lang="en-AU" b="1"/>
              <a:t>PAUSE</a:t>
            </a:r>
            <a:r>
              <a:rPr lang="en-AU"/>
              <a:t> for responses.</a:t>
            </a:r>
          </a:p>
        </p:txBody>
      </p:sp>
      <p:sp>
        <p:nvSpPr>
          <p:cNvPr id="4" name="Slide Number Placeholder 3">
            <a:extLst>
              <a:ext uri="{FF2B5EF4-FFF2-40B4-BE49-F238E27FC236}">
                <a16:creationId xmlns:a16="http://schemas.microsoft.com/office/drawing/2014/main" id="{CB7392A1-E24C-3F5A-6026-9803B1C4663C}"/>
              </a:ext>
            </a:extLst>
          </p:cNvPr>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27522246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59999" y="360000"/>
            <a:ext cx="11483999"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399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036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 id="214748376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2.svg"/><Relationship Id="rId5" Type="http://schemas.openxmlformats.org/officeDocument/2006/relationships/image" Target="../media/image11.svg"/><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6.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6.xml"/><Relationship Id="rId1" Type="http://schemas.openxmlformats.org/officeDocument/2006/relationships/slideLayout" Target="../slideLayouts/slideLayout10.xm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8.svg"/><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8.svg"/><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998069-8808-F7B7-147A-0D45AF051C4E}"/>
              </a:ext>
            </a:extLst>
          </p:cNvPr>
          <p:cNvSpPr>
            <a:spLocks noGrp="1"/>
          </p:cNvSpPr>
          <p:nvPr>
            <p:ph type="title"/>
          </p:nvPr>
        </p:nvSpPr>
        <p:spPr/>
        <p:txBody>
          <a:bodyPr/>
          <a:lstStyle/>
          <a:p>
            <a:r>
              <a:rPr lang="en-AU">
                <a:latin typeface="+mj-lt"/>
              </a:rPr>
              <a:t>Instructions for use</a:t>
            </a:r>
          </a:p>
        </p:txBody>
      </p:sp>
      <p:sp>
        <p:nvSpPr>
          <p:cNvPr id="6" name="Text Placeholder 5">
            <a:extLst>
              <a:ext uri="{FF2B5EF4-FFF2-40B4-BE49-F238E27FC236}">
                <a16:creationId xmlns:a16="http://schemas.microsoft.com/office/drawing/2014/main" id="{8DD841B6-17E3-7C1D-D90A-3B640A08136D}"/>
              </a:ext>
            </a:extLst>
          </p:cNvPr>
          <p:cNvSpPr>
            <a:spLocks noGrp="1"/>
          </p:cNvSpPr>
          <p:nvPr>
            <p:ph type="body" sz="quarter" idx="18"/>
          </p:nvPr>
        </p:nvSpPr>
        <p:spPr/>
        <p:txBody>
          <a:bodyPr/>
          <a:lstStyle/>
          <a:p>
            <a:endParaRPr lang="en-AU">
              <a:latin typeface="+mj-lt"/>
            </a:endParaRPr>
          </a:p>
        </p:txBody>
      </p:sp>
      <p:sp>
        <p:nvSpPr>
          <p:cNvPr id="7" name="Picture Placeholder 6">
            <a:extLst>
              <a:ext uri="{FF2B5EF4-FFF2-40B4-BE49-F238E27FC236}">
                <a16:creationId xmlns:a16="http://schemas.microsoft.com/office/drawing/2014/main" id="{41E659CE-3503-CAAB-868D-643BC7328B29}"/>
              </a:ext>
            </a:extLst>
          </p:cNvPr>
          <p:cNvSpPr>
            <a:spLocks noGrp="1"/>
          </p:cNvSpPr>
          <p:nvPr>
            <p:ph type="pic" sz="quarter" idx="13"/>
          </p:nvPr>
        </p:nvSpPr>
        <p:spPr>
          <a:xfrm>
            <a:off x="354000" y="1931625"/>
            <a:ext cx="11483999" cy="4498641"/>
          </a:xfrm>
        </p:spPr>
        <p:txBody>
          <a:bodyPr/>
          <a:lstStyle/>
          <a:p>
            <a:pPr marL="342900" indent="-342900">
              <a:buFont typeface="Arial"/>
              <a:buChar char="•"/>
            </a:pPr>
            <a:r>
              <a:rPr lang="en-AU" sz="1800" dirty="0">
                <a:latin typeface="+mn-lt"/>
                <a:ea typeface="+mn-lt"/>
                <a:cs typeface="+mn-lt"/>
              </a:rPr>
              <a:t>This resource is not a teaching and learning program. It should be used in conjunction with Historical Context 4 (core): The making of the modern world sample program.</a:t>
            </a:r>
            <a:endParaRPr lang="en-AU" sz="1800" dirty="0">
              <a:latin typeface="+mn-lt"/>
            </a:endParaRPr>
          </a:p>
          <a:p>
            <a:pPr marL="342900" indent="-342900">
              <a:lnSpc>
                <a:spcPct val="150000"/>
              </a:lnSpc>
              <a:buFont typeface="Arial"/>
              <a:buChar char="•"/>
            </a:pPr>
            <a:r>
              <a:rPr lang="en-AU" sz="1800" dirty="0">
                <a:solidFill>
                  <a:srgbClr val="22272B"/>
                </a:solidFill>
                <a:latin typeface="+mn-lt"/>
              </a:rPr>
              <a:t>Classroom teachers are encouraged to </a:t>
            </a:r>
            <a:r>
              <a:rPr lang="en-AU" sz="1800" b="1" dirty="0">
                <a:solidFill>
                  <a:srgbClr val="22272B"/>
                </a:solidFill>
                <a:latin typeface="+mn-lt"/>
              </a:rPr>
              <a:t>add and adapt</a:t>
            </a:r>
            <a:r>
              <a:rPr lang="en-AU" sz="1800" dirty="0">
                <a:solidFill>
                  <a:srgbClr val="22272B"/>
                </a:solidFill>
                <a:latin typeface="+mn-lt"/>
              </a:rPr>
              <a:t> slides as required to meet the needs of their students.</a:t>
            </a:r>
          </a:p>
          <a:p>
            <a:pPr marL="342900" indent="-342900">
              <a:lnSpc>
                <a:spcPct val="150000"/>
              </a:lnSpc>
              <a:buFont typeface="Arial"/>
              <a:buChar char="•"/>
            </a:pPr>
            <a:r>
              <a:rPr lang="en-AU" sz="1800" dirty="0">
                <a:solidFill>
                  <a:srgbClr val="22272B"/>
                </a:solidFill>
                <a:latin typeface="+mn-lt"/>
              </a:rPr>
              <a:t>Save a copy of the file to make changes to the slide deck. Go to File &gt; Download a Copy (this downloads a copy to the computer to edit in the PowerPoint app).</a:t>
            </a:r>
          </a:p>
          <a:p>
            <a:pPr marL="342900" indent="-342900">
              <a:lnSpc>
                <a:spcPct val="150000"/>
              </a:lnSpc>
              <a:buFont typeface="Arial"/>
              <a:buChar char="•"/>
            </a:pPr>
            <a:r>
              <a:rPr lang="en-AU" sz="1800" dirty="0">
                <a:solidFill>
                  <a:srgbClr val="22272B"/>
                </a:solidFill>
                <a:latin typeface="+mn-lt"/>
              </a:rPr>
              <a:t>To convert the PowerPoint to Google Slides:</a:t>
            </a:r>
          </a:p>
          <a:p>
            <a:pPr marL="913765" lvl="1" indent="-457200">
              <a:lnSpc>
                <a:spcPct val="150000"/>
              </a:lnSpc>
              <a:buFont typeface="+mj-lt"/>
              <a:buAutoNum type="arabicPeriod"/>
            </a:pPr>
            <a:r>
              <a:rPr lang="en-AU" dirty="0">
                <a:solidFill>
                  <a:srgbClr val="22272B"/>
                </a:solidFill>
                <a:latin typeface="+mn-lt"/>
              </a:rPr>
              <a:t>Upload the file into Google Drive and open it.</a:t>
            </a:r>
          </a:p>
          <a:p>
            <a:pPr marL="913765" lvl="1" indent="-457200">
              <a:lnSpc>
                <a:spcPct val="150000"/>
              </a:lnSpc>
              <a:buFont typeface="+mj-lt"/>
              <a:buAutoNum type="arabicPeriod"/>
            </a:pPr>
            <a:r>
              <a:rPr lang="en-AU" dirty="0">
                <a:solidFill>
                  <a:srgbClr val="22272B"/>
                </a:solidFill>
                <a:latin typeface="+mn-lt"/>
              </a:rPr>
              <a:t>Go to File &gt; Save as Google Slides.</a:t>
            </a:r>
          </a:p>
          <a:p>
            <a:pPr marL="456565" lvl="1">
              <a:lnSpc>
                <a:spcPct val="150000"/>
              </a:lnSpc>
            </a:pPr>
            <a:r>
              <a:rPr lang="en-AU" dirty="0">
                <a:solidFill>
                  <a:srgbClr val="22272B"/>
                </a:solidFill>
                <a:latin typeface="+mn-lt"/>
              </a:rPr>
              <a:t>(Note – conversion may cause formatting changes in the slides.)</a:t>
            </a:r>
          </a:p>
        </p:txBody>
      </p:sp>
      <p:sp>
        <p:nvSpPr>
          <p:cNvPr id="2" name="Slide Number Placeholder 1">
            <a:extLst>
              <a:ext uri="{FF2B5EF4-FFF2-40B4-BE49-F238E27FC236}">
                <a16:creationId xmlns:a16="http://schemas.microsoft.com/office/drawing/2014/main" id="{CD087911-6789-4356-F538-4C4ABF1219E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a:t>
            </a:fld>
            <a:endParaRPr lang="en-AU"/>
          </a:p>
        </p:txBody>
      </p:sp>
    </p:spTree>
    <p:extLst>
      <p:ext uri="{BB962C8B-B14F-4D97-AF65-F5344CB8AC3E}">
        <p14:creationId xmlns:p14="http://schemas.microsoft.com/office/powerpoint/2010/main" val="397706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78BD04-2FF3-136D-BE03-CBC88097F5C7}"/>
              </a:ext>
              <a:ext uri="{C183D7F6-B498-43B3-948B-1728B52AA6E4}">
                <adec:decorative xmlns:adec="http://schemas.microsoft.com/office/drawing/2017/decorative" val="0"/>
              </a:ext>
            </a:extLst>
          </p:cNvPr>
          <p:cNvSpPr>
            <a:spLocks noGrp="1"/>
          </p:cNvSpPr>
          <p:nvPr>
            <p:ph type="title"/>
          </p:nvPr>
        </p:nvSpPr>
        <p:spPr>
          <a:xfrm>
            <a:off x="360000" y="360000"/>
            <a:ext cx="11484000" cy="545601"/>
          </a:xfrm>
        </p:spPr>
        <p:txBody>
          <a:bodyPr anchor="t">
            <a:normAutofit/>
          </a:bodyPr>
          <a:lstStyle/>
          <a:p>
            <a:r>
              <a:rPr lang="en-AU" dirty="0"/>
              <a:t>Suggested ways to connect the sources</a:t>
            </a:r>
          </a:p>
        </p:txBody>
      </p:sp>
      <p:sp>
        <p:nvSpPr>
          <p:cNvPr id="12" name="Text Placeholder 3">
            <a:extLst>
              <a:ext uri="{FF2B5EF4-FFF2-40B4-BE49-F238E27FC236}">
                <a16:creationId xmlns:a16="http://schemas.microsoft.com/office/drawing/2014/main" id="{4E237BFB-0AE5-8E16-7B9F-D8C83E4196C7}"/>
              </a:ext>
              <a:ext uri="{C183D7F6-B498-43B3-948B-1728B52AA6E4}">
                <adec:decorative xmlns:adec="http://schemas.microsoft.com/office/drawing/2017/decorative" val="0"/>
              </a:ext>
            </a:extLst>
          </p:cNvPr>
          <p:cNvSpPr>
            <a:spLocks noGrp="1"/>
          </p:cNvSpPr>
          <p:nvPr>
            <p:ph type="body" sz="quarter" idx="18"/>
          </p:nvPr>
        </p:nvSpPr>
        <p:spPr>
          <a:xfrm>
            <a:off x="359999" y="982520"/>
            <a:ext cx="11483999" cy="310015"/>
          </a:xfrm>
        </p:spPr>
        <p:txBody>
          <a:bodyPr/>
          <a:lstStyle/>
          <a:p>
            <a:r>
              <a:rPr lang="en-US" dirty="0"/>
              <a:t>Using Source 2</a:t>
            </a:r>
          </a:p>
        </p:txBody>
      </p:sp>
      <p:grpSp>
        <p:nvGrpSpPr>
          <p:cNvPr id="4" name="Group 3">
            <a:extLst>
              <a:ext uri="{FF2B5EF4-FFF2-40B4-BE49-F238E27FC236}">
                <a16:creationId xmlns:a16="http://schemas.microsoft.com/office/drawing/2014/main" id="{E53F0EE4-FF18-00DA-B5E7-533028C6A380}"/>
              </a:ext>
              <a:ext uri="{C183D7F6-B498-43B3-948B-1728B52AA6E4}">
                <adec:decorative xmlns:adec="http://schemas.microsoft.com/office/drawing/2017/decorative" val="1"/>
              </a:ext>
            </a:extLst>
          </p:cNvPr>
          <p:cNvGrpSpPr/>
          <p:nvPr/>
        </p:nvGrpSpPr>
        <p:grpSpPr>
          <a:xfrm>
            <a:off x="360362" y="1562471"/>
            <a:ext cx="5735637" cy="4812519"/>
            <a:chOff x="360362" y="1562471"/>
            <a:chExt cx="5735637" cy="4812519"/>
          </a:xfrm>
        </p:grpSpPr>
        <p:sp>
          <p:nvSpPr>
            <p:cNvPr id="6" name="Rounded Rectangle 5">
              <a:extLst>
                <a:ext uri="{FF2B5EF4-FFF2-40B4-BE49-F238E27FC236}">
                  <a16:creationId xmlns:a16="http://schemas.microsoft.com/office/drawing/2014/main" id="{1FB104FA-B6E0-9451-E63B-8B448CAEFE51}"/>
                </a:ext>
                <a:ext uri="{C183D7F6-B498-43B3-948B-1728B52AA6E4}">
                  <adec:decorative xmlns:adec="http://schemas.microsoft.com/office/drawing/2017/decorative" val="1"/>
                </a:ext>
              </a:extLst>
            </p:cNvPr>
            <p:cNvSpPr/>
            <p:nvPr/>
          </p:nvSpPr>
          <p:spPr>
            <a:xfrm>
              <a:off x="360362" y="1562471"/>
              <a:ext cx="5735637" cy="1012741"/>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7" name="Rectangle 6" descr="Plant">
              <a:extLst>
                <a:ext uri="{FF2B5EF4-FFF2-40B4-BE49-F238E27FC236}">
                  <a16:creationId xmlns:a16="http://schemas.microsoft.com/office/drawing/2014/main" id="{BBC4F5CB-8ECC-C767-D1AF-7DEDA9F9053B}"/>
                </a:ext>
              </a:extLst>
            </p:cNvPr>
            <p:cNvSpPr/>
            <p:nvPr/>
          </p:nvSpPr>
          <p:spPr>
            <a:xfrm>
              <a:off x="666716" y="1792336"/>
              <a:ext cx="557007" cy="557007"/>
            </a:xfrm>
            <a:prstGeom prst="rect">
              <a:avLst/>
            </a:prstGeom>
            <a: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0" name="Rounded Rectangle 9">
              <a:extLst>
                <a:ext uri="{FF2B5EF4-FFF2-40B4-BE49-F238E27FC236}">
                  <a16:creationId xmlns:a16="http://schemas.microsoft.com/office/drawing/2014/main" id="{979F6556-E1B8-895C-C917-4840F0B684C1}"/>
                </a:ext>
              </a:extLst>
            </p:cNvPr>
            <p:cNvSpPr/>
            <p:nvPr/>
          </p:nvSpPr>
          <p:spPr>
            <a:xfrm>
              <a:off x="360362" y="2825139"/>
              <a:ext cx="5735637" cy="1012741"/>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1" name="Rectangle 10" descr="Quotes">
              <a:extLst>
                <a:ext uri="{FF2B5EF4-FFF2-40B4-BE49-F238E27FC236}">
                  <a16:creationId xmlns:a16="http://schemas.microsoft.com/office/drawing/2014/main" id="{4217D90E-05E2-42CF-13A8-B211364AA55B}"/>
                </a:ext>
              </a:extLst>
            </p:cNvPr>
            <p:cNvSpPr/>
            <p:nvPr/>
          </p:nvSpPr>
          <p:spPr>
            <a:xfrm>
              <a:off x="666716" y="3058262"/>
              <a:ext cx="557007" cy="557007"/>
            </a:xfrm>
            <a:prstGeom prst="rect">
              <a:avLst/>
            </a:prstGeom>
            <a: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6" name="Rounded Rectangle 15">
              <a:extLst>
                <a:ext uri="{FF2B5EF4-FFF2-40B4-BE49-F238E27FC236}">
                  <a16:creationId xmlns:a16="http://schemas.microsoft.com/office/drawing/2014/main" id="{614C60E1-3AE6-9CD4-4C45-1A646177417D}"/>
                </a:ext>
              </a:extLst>
            </p:cNvPr>
            <p:cNvSpPr/>
            <p:nvPr/>
          </p:nvSpPr>
          <p:spPr>
            <a:xfrm>
              <a:off x="360362" y="4096322"/>
              <a:ext cx="5735637" cy="1012741"/>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7" name="Rectangle 16" descr="Group">
              <a:extLst>
                <a:ext uri="{FF2B5EF4-FFF2-40B4-BE49-F238E27FC236}">
                  <a16:creationId xmlns:a16="http://schemas.microsoft.com/office/drawing/2014/main" id="{F6F46858-FB51-2CE4-8639-19BF8DD5254F}"/>
                </a:ext>
              </a:extLst>
            </p:cNvPr>
            <p:cNvSpPr/>
            <p:nvPr/>
          </p:nvSpPr>
          <p:spPr>
            <a:xfrm>
              <a:off x="666716" y="4324189"/>
              <a:ext cx="557007" cy="557007"/>
            </a:xfrm>
            <a:prstGeom prst="rect">
              <a:avLst/>
            </a:prstGeom>
            <a: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9" name="Rounded Rectangle 18">
              <a:extLst>
                <a:ext uri="{FF2B5EF4-FFF2-40B4-BE49-F238E27FC236}">
                  <a16:creationId xmlns:a16="http://schemas.microsoft.com/office/drawing/2014/main" id="{7F02E7AD-3C2E-EA4F-5C08-B95D4147C1FC}"/>
                </a:ext>
              </a:extLst>
            </p:cNvPr>
            <p:cNvSpPr/>
            <p:nvPr/>
          </p:nvSpPr>
          <p:spPr>
            <a:xfrm>
              <a:off x="360362" y="5362249"/>
              <a:ext cx="5735637" cy="1012741"/>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0" name="Rectangle 19" descr="Connected">
              <a:extLst>
                <a:ext uri="{FF2B5EF4-FFF2-40B4-BE49-F238E27FC236}">
                  <a16:creationId xmlns:a16="http://schemas.microsoft.com/office/drawing/2014/main" id="{BED66D49-48E6-4A74-F8EC-7C5DA5E034E2}"/>
                </a:ext>
              </a:extLst>
            </p:cNvPr>
            <p:cNvSpPr/>
            <p:nvPr/>
          </p:nvSpPr>
          <p:spPr>
            <a:xfrm>
              <a:off x="666716" y="5590116"/>
              <a:ext cx="557007" cy="557007"/>
            </a:xfrm>
            <a:prstGeom prst="rect">
              <a:avLst/>
            </a:prstGeom>
            <a: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grpSp>
      <p:sp>
        <p:nvSpPr>
          <p:cNvPr id="9" name="Freeform 8">
            <a:extLst>
              <a:ext uri="{FF2B5EF4-FFF2-40B4-BE49-F238E27FC236}">
                <a16:creationId xmlns:a16="http://schemas.microsoft.com/office/drawing/2014/main" id="{5CB67F6A-66AE-0A1A-2372-373D88B59231}"/>
              </a:ext>
              <a:ext uri="{C183D7F6-B498-43B3-948B-1728B52AA6E4}">
                <adec:decorative xmlns:adec="http://schemas.microsoft.com/office/drawing/2017/decorative" val="0"/>
              </a:ext>
            </a:extLst>
          </p:cNvPr>
          <p:cNvSpPr/>
          <p:nvPr/>
        </p:nvSpPr>
        <p:spPr>
          <a:xfrm>
            <a:off x="1530079" y="1564469"/>
            <a:ext cx="4565920" cy="1012741"/>
          </a:xfrm>
          <a:custGeom>
            <a:avLst/>
            <a:gdLst>
              <a:gd name="csX0" fmla="*/ 0 w 4565920"/>
              <a:gd name="csY0" fmla="*/ 0 h 1012741"/>
              <a:gd name="csX1" fmla="*/ 4565920 w 4565920"/>
              <a:gd name="csY1" fmla="*/ 0 h 1012741"/>
              <a:gd name="csX2" fmla="*/ 4565920 w 4565920"/>
              <a:gd name="csY2" fmla="*/ 1012741 h 1012741"/>
              <a:gd name="csX3" fmla="*/ 0 w 4565920"/>
              <a:gd name="csY3" fmla="*/ 1012741 h 1012741"/>
              <a:gd name="csX4" fmla="*/ 0 w 4565920"/>
              <a:gd name="csY4" fmla="*/ 0 h 1012741"/>
            </a:gdLst>
            <a:ahLst/>
            <a:cxnLst>
              <a:cxn ang="0">
                <a:pos x="csX0" y="csY0"/>
              </a:cxn>
              <a:cxn ang="0">
                <a:pos x="csX1" y="csY1"/>
              </a:cxn>
              <a:cxn ang="0">
                <a:pos x="csX2" y="csY2"/>
              </a:cxn>
              <a:cxn ang="0">
                <a:pos x="csX3" y="csY3"/>
              </a:cxn>
              <a:cxn ang="0">
                <a:pos x="csX4" y="csY4"/>
              </a:cxn>
            </a:cxnLst>
            <a:rect l="l" t="t" r="r" b="b"/>
            <a:pathLst>
              <a:path w="4565920" h="1012741">
                <a:moveTo>
                  <a:pt x="0" y="0"/>
                </a:moveTo>
                <a:lnTo>
                  <a:pt x="4565920" y="0"/>
                </a:lnTo>
                <a:lnTo>
                  <a:pt x="4565920" y="1012741"/>
                </a:lnTo>
                <a:lnTo>
                  <a:pt x="0" y="10127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7182" tIns="107182" rIns="107182" bIns="107182" numCol="1" spcCol="1270" anchor="ctr" anchorCtr="0">
            <a:noAutofit/>
          </a:bodyPr>
          <a:lstStyle/>
          <a:p>
            <a:pPr marL="0" lvl="0" indent="0" algn="l" defTabSz="977900">
              <a:lnSpc>
                <a:spcPct val="90000"/>
              </a:lnSpc>
              <a:spcBef>
                <a:spcPct val="0"/>
              </a:spcBef>
              <a:spcAft>
                <a:spcPct val="35000"/>
              </a:spcAft>
              <a:buNone/>
            </a:pPr>
            <a:r>
              <a:rPr lang="en-US" sz="2200" b="1" i="0" kern="1200" baseline="0" dirty="0"/>
              <a:t>Point:</a:t>
            </a:r>
            <a:r>
              <a:rPr lang="en-US" sz="2200" b="0" i="0" kern="1200" baseline="0" dirty="0"/>
              <a:t> Loss of land </a:t>
            </a:r>
            <a:endParaRPr lang="en-US" sz="2200" kern="1200" dirty="0"/>
          </a:p>
        </p:txBody>
      </p:sp>
      <p:sp>
        <p:nvSpPr>
          <p:cNvPr id="14" name="Freeform 13">
            <a:extLst>
              <a:ext uri="{FF2B5EF4-FFF2-40B4-BE49-F238E27FC236}">
                <a16:creationId xmlns:a16="http://schemas.microsoft.com/office/drawing/2014/main" id="{09ADA315-6A64-7735-40EC-987E7E8ED983}"/>
              </a:ext>
              <a:ext uri="{C183D7F6-B498-43B3-948B-1728B52AA6E4}">
                <adec:decorative xmlns:adec="http://schemas.microsoft.com/office/drawing/2017/decorative" val="0"/>
              </a:ext>
            </a:extLst>
          </p:cNvPr>
          <p:cNvSpPr/>
          <p:nvPr/>
        </p:nvSpPr>
        <p:spPr>
          <a:xfrm>
            <a:off x="1530079" y="2830395"/>
            <a:ext cx="4565920" cy="1012741"/>
          </a:xfrm>
          <a:custGeom>
            <a:avLst/>
            <a:gdLst>
              <a:gd name="csX0" fmla="*/ 0 w 4565920"/>
              <a:gd name="csY0" fmla="*/ 0 h 1012741"/>
              <a:gd name="csX1" fmla="*/ 4565920 w 4565920"/>
              <a:gd name="csY1" fmla="*/ 0 h 1012741"/>
              <a:gd name="csX2" fmla="*/ 4565920 w 4565920"/>
              <a:gd name="csY2" fmla="*/ 1012741 h 1012741"/>
              <a:gd name="csX3" fmla="*/ 0 w 4565920"/>
              <a:gd name="csY3" fmla="*/ 1012741 h 1012741"/>
              <a:gd name="csX4" fmla="*/ 0 w 4565920"/>
              <a:gd name="csY4" fmla="*/ 0 h 1012741"/>
            </a:gdLst>
            <a:ahLst/>
            <a:cxnLst>
              <a:cxn ang="0">
                <a:pos x="csX0" y="csY0"/>
              </a:cxn>
              <a:cxn ang="0">
                <a:pos x="csX1" y="csY1"/>
              </a:cxn>
              <a:cxn ang="0">
                <a:pos x="csX2" y="csY2"/>
              </a:cxn>
              <a:cxn ang="0">
                <a:pos x="csX3" y="csY3"/>
              </a:cxn>
              <a:cxn ang="0">
                <a:pos x="csX4" y="csY4"/>
              </a:cxn>
            </a:cxnLst>
            <a:rect l="l" t="t" r="r" b="b"/>
            <a:pathLst>
              <a:path w="4565920" h="1012741">
                <a:moveTo>
                  <a:pt x="0" y="0"/>
                </a:moveTo>
                <a:lnTo>
                  <a:pt x="4565920" y="0"/>
                </a:lnTo>
                <a:lnTo>
                  <a:pt x="4565920" y="1012741"/>
                </a:lnTo>
                <a:lnTo>
                  <a:pt x="0" y="10127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7182" tIns="107182" rIns="107182" bIns="107182" numCol="1" spcCol="1270" anchor="ctr" anchorCtr="0">
            <a:noAutofit/>
          </a:bodyPr>
          <a:lstStyle/>
          <a:p>
            <a:pPr marL="0" lvl="0" indent="0" algn="l" defTabSz="977900">
              <a:lnSpc>
                <a:spcPct val="90000"/>
              </a:lnSpc>
              <a:spcBef>
                <a:spcPct val="0"/>
              </a:spcBef>
              <a:spcAft>
                <a:spcPct val="35000"/>
              </a:spcAft>
              <a:buNone/>
            </a:pPr>
            <a:r>
              <a:rPr lang="en-US" sz="2200" b="1" i="0" kern="1200" baseline="0" dirty="0"/>
              <a:t>Evidence:</a:t>
            </a:r>
            <a:r>
              <a:rPr lang="en-US" sz="2200" b="0" i="0" kern="1200" baseline="0" dirty="0"/>
              <a:t> Quote from Tench </a:t>
            </a:r>
            <a:endParaRPr lang="en-US" sz="2200" kern="1200" dirty="0"/>
          </a:p>
        </p:txBody>
      </p:sp>
      <p:sp>
        <p:nvSpPr>
          <p:cNvPr id="18" name="Freeform 17">
            <a:extLst>
              <a:ext uri="{FF2B5EF4-FFF2-40B4-BE49-F238E27FC236}">
                <a16:creationId xmlns:a16="http://schemas.microsoft.com/office/drawing/2014/main" id="{9531D530-C9B0-53A1-126B-0CBEE7F4BBD9}"/>
              </a:ext>
              <a:ext uri="{C183D7F6-B498-43B3-948B-1728B52AA6E4}">
                <adec:decorative xmlns:adec="http://schemas.microsoft.com/office/drawing/2017/decorative" val="0"/>
              </a:ext>
            </a:extLst>
          </p:cNvPr>
          <p:cNvSpPr/>
          <p:nvPr/>
        </p:nvSpPr>
        <p:spPr>
          <a:xfrm>
            <a:off x="1530079" y="4096322"/>
            <a:ext cx="4565920" cy="1012741"/>
          </a:xfrm>
          <a:custGeom>
            <a:avLst/>
            <a:gdLst>
              <a:gd name="csX0" fmla="*/ 0 w 4565920"/>
              <a:gd name="csY0" fmla="*/ 0 h 1012741"/>
              <a:gd name="csX1" fmla="*/ 4565920 w 4565920"/>
              <a:gd name="csY1" fmla="*/ 0 h 1012741"/>
              <a:gd name="csX2" fmla="*/ 4565920 w 4565920"/>
              <a:gd name="csY2" fmla="*/ 1012741 h 1012741"/>
              <a:gd name="csX3" fmla="*/ 0 w 4565920"/>
              <a:gd name="csY3" fmla="*/ 1012741 h 1012741"/>
              <a:gd name="csX4" fmla="*/ 0 w 4565920"/>
              <a:gd name="csY4" fmla="*/ 0 h 1012741"/>
            </a:gdLst>
            <a:ahLst/>
            <a:cxnLst>
              <a:cxn ang="0">
                <a:pos x="csX0" y="csY0"/>
              </a:cxn>
              <a:cxn ang="0">
                <a:pos x="csX1" y="csY1"/>
              </a:cxn>
              <a:cxn ang="0">
                <a:pos x="csX2" y="csY2"/>
              </a:cxn>
              <a:cxn ang="0">
                <a:pos x="csX3" y="csY3"/>
              </a:cxn>
              <a:cxn ang="0">
                <a:pos x="csX4" y="csY4"/>
              </a:cxn>
            </a:cxnLst>
            <a:rect l="l" t="t" r="r" b="b"/>
            <a:pathLst>
              <a:path w="4565920" h="1012741">
                <a:moveTo>
                  <a:pt x="0" y="0"/>
                </a:moveTo>
                <a:lnTo>
                  <a:pt x="4565920" y="0"/>
                </a:lnTo>
                <a:lnTo>
                  <a:pt x="4565920" y="1012741"/>
                </a:lnTo>
                <a:lnTo>
                  <a:pt x="0" y="10127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7182" tIns="107182" rIns="107182" bIns="107182" numCol="1" spcCol="1270" anchor="ctr" anchorCtr="0">
            <a:noAutofit/>
          </a:bodyPr>
          <a:lstStyle/>
          <a:p>
            <a:pPr marL="0" lvl="0" indent="0" algn="l" defTabSz="977900">
              <a:lnSpc>
                <a:spcPct val="90000"/>
              </a:lnSpc>
              <a:spcBef>
                <a:spcPct val="0"/>
              </a:spcBef>
              <a:spcAft>
                <a:spcPct val="35000"/>
              </a:spcAft>
              <a:buNone/>
            </a:pPr>
            <a:r>
              <a:rPr lang="en-US" sz="2200" b="1" i="0" kern="1200" baseline="0" dirty="0"/>
              <a:t>Explain:</a:t>
            </a:r>
            <a:r>
              <a:rPr lang="en-US" sz="2200" b="0" i="0" kern="1200" baseline="0" dirty="0"/>
              <a:t> Disruption to lifestyle  </a:t>
            </a:r>
            <a:r>
              <a:rPr lang="en-US" sz="2000" b="0" i="0" kern="1200" baseline="0" dirty="0"/>
              <a:t>(using your own knowledge)  </a:t>
            </a:r>
            <a:endParaRPr lang="en-US" sz="2200" kern="1200" dirty="0"/>
          </a:p>
        </p:txBody>
      </p:sp>
      <p:sp>
        <p:nvSpPr>
          <p:cNvPr id="21" name="Freeform 20">
            <a:extLst>
              <a:ext uri="{FF2B5EF4-FFF2-40B4-BE49-F238E27FC236}">
                <a16:creationId xmlns:a16="http://schemas.microsoft.com/office/drawing/2014/main" id="{4867D81F-A05B-ED12-DD5D-D5EB2DCD4482}"/>
              </a:ext>
              <a:ext uri="{C183D7F6-B498-43B3-948B-1728B52AA6E4}">
                <adec:decorative xmlns:adec="http://schemas.microsoft.com/office/drawing/2017/decorative" val="0"/>
              </a:ext>
            </a:extLst>
          </p:cNvPr>
          <p:cNvSpPr/>
          <p:nvPr/>
        </p:nvSpPr>
        <p:spPr>
          <a:xfrm>
            <a:off x="1530079" y="5362249"/>
            <a:ext cx="4565920" cy="1012741"/>
          </a:xfrm>
          <a:custGeom>
            <a:avLst/>
            <a:gdLst>
              <a:gd name="csX0" fmla="*/ 0 w 4565920"/>
              <a:gd name="csY0" fmla="*/ 0 h 1012741"/>
              <a:gd name="csX1" fmla="*/ 4565920 w 4565920"/>
              <a:gd name="csY1" fmla="*/ 0 h 1012741"/>
              <a:gd name="csX2" fmla="*/ 4565920 w 4565920"/>
              <a:gd name="csY2" fmla="*/ 1012741 h 1012741"/>
              <a:gd name="csX3" fmla="*/ 0 w 4565920"/>
              <a:gd name="csY3" fmla="*/ 1012741 h 1012741"/>
              <a:gd name="csX4" fmla="*/ 0 w 4565920"/>
              <a:gd name="csY4" fmla="*/ 0 h 1012741"/>
            </a:gdLst>
            <a:ahLst/>
            <a:cxnLst>
              <a:cxn ang="0">
                <a:pos x="csX0" y="csY0"/>
              </a:cxn>
              <a:cxn ang="0">
                <a:pos x="csX1" y="csY1"/>
              </a:cxn>
              <a:cxn ang="0">
                <a:pos x="csX2" y="csY2"/>
              </a:cxn>
              <a:cxn ang="0">
                <a:pos x="csX3" y="csY3"/>
              </a:cxn>
              <a:cxn ang="0">
                <a:pos x="csX4" y="csY4"/>
              </a:cxn>
            </a:cxnLst>
            <a:rect l="l" t="t" r="r" b="b"/>
            <a:pathLst>
              <a:path w="4565920" h="1012741">
                <a:moveTo>
                  <a:pt x="0" y="0"/>
                </a:moveTo>
                <a:lnTo>
                  <a:pt x="4565920" y="0"/>
                </a:lnTo>
                <a:lnTo>
                  <a:pt x="4565920" y="1012741"/>
                </a:lnTo>
                <a:lnTo>
                  <a:pt x="0" y="10127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7182" tIns="107182" rIns="107182" bIns="107182" numCol="1" spcCol="1270" anchor="ctr" anchorCtr="0">
            <a:noAutofit/>
          </a:bodyPr>
          <a:lstStyle/>
          <a:p>
            <a:pPr marL="0" lvl="0" indent="0" algn="l" defTabSz="977900">
              <a:lnSpc>
                <a:spcPct val="90000"/>
              </a:lnSpc>
              <a:spcBef>
                <a:spcPct val="0"/>
              </a:spcBef>
              <a:spcAft>
                <a:spcPct val="35000"/>
              </a:spcAft>
              <a:buNone/>
            </a:pPr>
            <a:r>
              <a:rPr lang="en-US" sz="2200" b="1" i="0" kern="1200" baseline="0" dirty="0"/>
              <a:t>Link:</a:t>
            </a:r>
            <a:r>
              <a:rPr lang="en-US" sz="2200" b="0" i="0" kern="1200" baseline="0" dirty="0"/>
              <a:t> Connects to movement of peoples </a:t>
            </a:r>
            <a:endParaRPr lang="en-US" sz="2200" kern="1200" dirty="0"/>
          </a:p>
        </p:txBody>
      </p:sp>
      <p:sp>
        <p:nvSpPr>
          <p:cNvPr id="15" name="Arrow: Right 14">
            <a:extLst>
              <a:ext uri="{FF2B5EF4-FFF2-40B4-BE49-F238E27FC236}">
                <a16:creationId xmlns:a16="http://schemas.microsoft.com/office/drawing/2014/main" id="{0845B5FD-D23C-BAE1-B74A-A1F358B25327}"/>
              </a:ext>
              <a:ext uri="{C183D7F6-B498-43B3-948B-1728B52AA6E4}">
                <adec:decorative xmlns:adec="http://schemas.microsoft.com/office/drawing/2017/decorative" val="1"/>
              </a:ext>
            </a:extLst>
          </p:cNvPr>
          <p:cNvSpPr/>
          <p:nvPr/>
        </p:nvSpPr>
        <p:spPr>
          <a:xfrm>
            <a:off x="6264166" y="3265086"/>
            <a:ext cx="1308537" cy="16816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6657AE35-DA63-D984-62E5-3E52C3727352}"/>
              </a:ext>
              <a:ext uri="{C183D7F6-B498-43B3-948B-1728B52AA6E4}">
                <adec:decorative xmlns:adec="http://schemas.microsoft.com/office/drawing/2017/decorative" val="0"/>
              </a:ext>
            </a:extLst>
          </p:cNvPr>
          <p:cNvSpPr/>
          <p:nvPr/>
        </p:nvSpPr>
        <p:spPr>
          <a:xfrm>
            <a:off x="7752828" y="1970689"/>
            <a:ext cx="3731172" cy="3368565"/>
          </a:xfrm>
          <a:prstGeom prst="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We are focusing on </a:t>
            </a:r>
          </a:p>
          <a:p>
            <a:pPr algn="ctr"/>
            <a:r>
              <a:rPr lang="en-AU" dirty="0">
                <a:solidFill>
                  <a:schemeClr val="tx1"/>
                </a:solidFill>
              </a:rPr>
              <a:t>the integration of evidence here to support our main point</a:t>
            </a:r>
          </a:p>
        </p:txBody>
      </p:sp>
      <p:sp>
        <p:nvSpPr>
          <p:cNvPr id="2" name="Slide Number Placeholder 1">
            <a:extLst>
              <a:ext uri="{FF2B5EF4-FFF2-40B4-BE49-F238E27FC236}">
                <a16:creationId xmlns:a16="http://schemas.microsoft.com/office/drawing/2014/main" id="{0801CB51-1E99-8A0F-54ED-ABA089E175A8}"/>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10</a:t>
            </a:fld>
            <a:endParaRPr lang="en-AU" dirty="0"/>
          </a:p>
        </p:txBody>
      </p:sp>
    </p:spTree>
    <p:extLst>
      <p:ext uri="{BB962C8B-B14F-4D97-AF65-F5344CB8AC3E}">
        <p14:creationId xmlns:p14="http://schemas.microsoft.com/office/powerpoint/2010/main" val="2500970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4BC20-2D37-B6C4-5DFC-76432341C59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9C426AA-A580-16F1-6140-298A5EAE7F8E}"/>
              </a:ext>
            </a:extLst>
          </p:cNvPr>
          <p:cNvSpPr>
            <a:spLocks noGrp="1"/>
          </p:cNvSpPr>
          <p:nvPr>
            <p:ph type="title"/>
          </p:nvPr>
        </p:nvSpPr>
        <p:spPr/>
        <p:txBody>
          <a:bodyPr/>
          <a:lstStyle/>
          <a:p>
            <a:r>
              <a:rPr lang="en-AU" dirty="0"/>
              <a:t>Effectively Integrating the evidence </a:t>
            </a:r>
            <a:endParaRPr lang="en-AU" dirty="0">
              <a:latin typeface="+mj-lt"/>
            </a:endParaRPr>
          </a:p>
        </p:txBody>
      </p:sp>
      <p:sp>
        <p:nvSpPr>
          <p:cNvPr id="14" name="TextBox 13">
            <a:extLst>
              <a:ext uri="{FF2B5EF4-FFF2-40B4-BE49-F238E27FC236}">
                <a16:creationId xmlns:a16="http://schemas.microsoft.com/office/drawing/2014/main" id="{BAEC225B-EB4A-1473-C616-A74A658AEAC6}"/>
              </a:ext>
            </a:extLst>
          </p:cNvPr>
          <p:cNvSpPr txBox="1"/>
          <p:nvPr/>
        </p:nvSpPr>
        <p:spPr>
          <a:xfrm>
            <a:off x="399709" y="1156397"/>
            <a:ext cx="2787929" cy="906366"/>
          </a:xfrm>
          <a:prstGeom prst="rect">
            <a:avLst/>
          </a:prstGeom>
          <a:noFill/>
          <a:ln w="38100">
            <a:solidFill>
              <a:srgbClr val="64BB47"/>
            </a:solidFill>
          </a:ln>
        </p:spPr>
        <p:txBody>
          <a:bodyPr wrap="square" tIns="144000" bIns="144000" anchor="ctr" anchorCtr="0">
            <a:spAutoFit/>
          </a:bodyPr>
          <a:lstStyle/>
          <a:p>
            <a:pPr marR="0" lvl="0" algn="ctr" defTabSz="914377" rtl="0" eaLnBrk="1" fontAlgn="auto" latinLnBrk="0" hangingPunct="1">
              <a:spcAft>
                <a:spcPts val="0"/>
              </a:spcAft>
              <a:buClrTx/>
              <a:buSzTx/>
              <a:buFontTx/>
              <a:buNone/>
              <a:tabLst/>
              <a:defRPr/>
            </a:pPr>
            <a:r>
              <a:rPr lang="en-AU" sz="2000" b="1" dirty="0">
                <a:solidFill>
                  <a:srgbClr val="427B2D"/>
                </a:solidFill>
                <a:latin typeface="+mj-lt"/>
                <a:cs typeface="Arial" panose="020B0604020202020204" pitchFamily="34" charset="0"/>
              </a:rPr>
              <a:t>Introduce</a:t>
            </a:r>
          </a:p>
          <a:p>
            <a:pPr marR="0" lvl="0" algn="ctr" defTabSz="914377" rtl="0" eaLnBrk="1" fontAlgn="auto" latinLnBrk="0" hangingPunct="1">
              <a:spcAft>
                <a:spcPts val="0"/>
              </a:spcAft>
              <a:buClrTx/>
              <a:buSzTx/>
              <a:buFontTx/>
              <a:buNone/>
              <a:tabLst/>
              <a:defRPr/>
            </a:pPr>
            <a:r>
              <a:rPr lang="en-AU" sz="2000" dirty="0">
                <a:solidFill>
                  <a:srgbClr val="427B2D"/>
                </a:solidFill>
                <a:latin typeface="+mj-lt"/>
                <a:cs typeface="Arial" panose="020B0604020202020204" pitchFamily="34" charset="0"/>
              </a:rPr>
              <a:t>the source</a:t>
            </a:r>
          </a:p>
        </p:txBody>
      </p:sp>
      <p:sp>
        <p:nvSpPr>
          <p:cNvPr id="9" name="Rectangle 8">
            <a:extLst>
              <a:ext uri="{FF2B5EF4-FFF2-40B4-BE49-F238E27FC236}">
                <a16:creationId xmlns:a16="http://schemas.microsoft.com/office/drawing/2014/main" id="{B82E4554-2558-B555-70FE-BB4EE2B40995}"/>
              </a:ext>
            </a:extLst>
          </p:cNvPr>
          <p:cNvSpPr/>
          <p:nvPr/>
        </p:nvSpPr>
        <p:spPr>
          <a:xfrm>
            <a:off x="384841" y="2062765"/>
            <a:ext cx="2824770" cy="3627863"/>
          </a:xfrm>
          <a:prstGeom prst="rect">
            <a:avLst/>
          </a:prstGeom>
          <a:solidFill>
            <a:srgbClr val="64BB47">
              <a:alpha val="2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lIns="144000" tIns="144000" rtlCol="0" anchor="t"/>
          <a:lstStyle/>
          <a:p>
            <a:pPr>
              <a:lnSpc>
                <a:spcPct val="130000"/>
              </a:lnSpc>
              <a:spcAft>
                <a:spcPts val="600"/>
              </a:spcAft>
            </a:pPr>
            <a:r>
              <a:rPr lang="en-AU" sz="1600" dirty="0">
                <a:solidFill>
                  <a:schemeClr val="tx1"/>
                </a:solidFill>
                <a:cs typeface="Arial" panose="020B0604020202020204" pitchFamily="34" charset="0"/>
              </a:rPr>
              <a:t>Use the source to support your idea.</a:t>
            </a:r>
          </a:p>
          <a:p>
            <a:pPr marL="285750" indent="-285750">
              <a:lnSpc>
                <a:spcPct val="130000"/>
              </a:lnSpc>
              <a:spcAft>
                <a:spcPts val="600"/>
              </a:spcAft>
              <a:buFont typeface="Arial" panose="020B0604020202020204" pitchFamily="34" charset="0"/>
              <a:buChar char="•"/>
            </a:pPr>
            <a:r>
              <a:rPr lang="en-AU" sz="1600" dirty="0">
                <a:solidFill>
                  <a:schemeClr val="tx1"/>
                </a:solidFill>
                <a:cs typeface="Arial" panose="020B0604020202020204" pitchFamily="34" charset="0"/>
              </a:rPr>
              <a:t>According to Source 1… </a:t>
            </a:r>
          </a:p>
          <a:p>
            <a:pPr marL="285750" indent="-285750">
              <a:lnSpc>
                <a:spcPct val="130000"/>
              </a:lnSpc>
              <a:spcAft>
                <a:spcPts val="600"/>
              </a:spcAft>
              <a:buFont typeface="Arial" panose="020B0604020202020204" pitchFamily="34" charset="0"/>
              <a:buChar char="•"/>
            </a:pPr>
            <a:r>
              <a:rPr lang="en-AU" sz="1600" dirty="0">
                <a:solidFill>
                  <a:schemeClr val="tx1"/>
                </a:solidFill>
                <a:cs typeface="Arial" panose="020B0604020202020204" pitchFamily="34" charset="0"/>
              </a:rPr>
              <a:t>Evidence of this can be found in Source 2… </a:t>
            </a:r>
          </a:p>
          <a:p>
            <a:pPr marL="285750" indent="-285750">
              <a:lnSpc>
                <a:spcPct val="130000"/>
              </a:lnSpc>
              <a:spcAft>
                <a:spcPts val="600"/>
              </a:spcAft>
              <a:buFont typeface="Arial" panose="020B0604020202020204" pitchFamily="34" charset="0"/>
              <a:buChar char="•"/>
            </a:pPr>
            <a:r>
              <a:rPr lang="en-AU" sz="1600" dirty="0">
                <a:solidFill>
                  <a:schemeClr val="tx1"/>
                </a:solidFill>
                <a:cs typeface="Arial" panose="020B0604020202020204" pitchFamily="34" charset="0"/>
              </a:rPr>
              <a:t>An account by Watkin Tench reveals… </a:t>
            </a:r>
          </a:p>
          <a:p>
            <a:pPr marL="285750" indent="-285750">
              <a:lnSpc>
                <a:spcPct val="130000"/>
              </a:lnSpc>
              <a:spcAft>
                <a:spcPts val="600"/>
              </a:spcAft>
              <a:buFont typeface="Arial" panose="020B0604020202020204" pitchFamily="34" charset="0"/>
              <a:buChar char="•"/>
            </a:pPr>
            <a:r>
              <a:rPr lang="en-AU" sz="1600" dirty="0">
                <a:solidFill>
                  <a:schemeClr val="tx1"/>
                </a:solidFill>
                <a:cs typeface="Arial" panose="020B0604020202020204" pitchFamily="34" charset="0"/>
              </a:rPr>
              <a:t>Source 1 suggests that… </a:t>
            </a:r>
          </a:p>
        </p:txBody>
      </p:sp>
      <p:sp>
        <p:nvSpPr>
          <p:cNvPr id="15" name="TextBox 14">
            <a:extLst>
              <a:ext uri="{FF2B5EF4-FFF2-40B4-BE49-F238E27FC236}">
                <a16:creationId xmlns:a16="http://schemas.microsoft.com/office/drawing/2014/main" id="{1D17245D-6D2F-8EC6-00AF-E9C3355069CA}"/>
              </a:ext>
            </a:extLst>
          </p:cNvPr>
          <p:cNvSpPr txBox="1"/>
          <p:nvPr/>
        </p:nvSpPr>
        <p:spPr>
          <a:xfrm>
            <a:off x="3281391" y="1156396"/>
            <a:ext cx="2787929" cy="906366"/>
          </a:xfrm>
          <a:prstGeom prst="rect">
            <a:avLst/>
          </a:prstGeom>
          <a:noFill/>
          <a:ln w="38100">
            <a:solidFill>
              <a:srgbClr val="00ACC2"/>
            </a:solidFill>
          </a:ln>
        </p:spPr>
        <p:txBody>
          <a:bodyPr wrap="square" tIns="144000" bIns="144000" anchor="ctr" anchorCtr="0">
            <a:spAutoFit/>
          </a:bodyPr>
          <a:lstStyle/>
          <a:p>
            <a:pPr lvl="0" algn="ctr" defTabSz="914377">
              <a:defRPr/>
            </a:pPr>
            <a:r>
              <a:rPr lang="en-AU" sz="2000" b="1" dirty="0">
                <a:solidFill>
                  <a:srgbClr val="007A8A"/>
                </a:solidFill>
                <a:cs typeface="Arial" panose="020B0604020202020204" pitchFamily="34" charset="0"/>
              </a:rPr>
              <a:t>Embed </a:t>
            </a:r>
          </a:p>
          <a:p>
            <a:pPr lvl="0" algn="ctr" defTabSz="914377">
              <a:defRPr/>
            </a:pPr>
            <a:r>
              <a:rPr lang="en-AU" sz="2000" dirty="0">
                <a:solidFill>
                  <a:srgbClr val="007A8A"/>
                </a:solidFill>
                <a:cs typeface="Arial" panose="020B0604020202020204" pitchFamily="34" charset="0"/>
              </a:rPr>
              <a:t>the evidence</a:t>
            </a:r>
          </a:p>
        </p:txBody>
      </p:sp>
      <p:sp>
        <p:nvSpPr>
          <p:cNvPr id="10" name="Rectangle 9">
            <a:extLst>
              <a:ext uri="{FF2B5EF4-FFF2-40B4-BE49-F238E27FC236}">
                <a16:creationId xmlns:a16="http://schemas.microsoft.com/office/drawing/2014/main" id="{0B31EE7F-A9CC-D39C-CBFE-0506D7EAD2F6}"/>
              </a:ext>
            </a:extLst>
          </p:cNvPr>
          <p:cNvSpPr/>
          <p:nvPr/>
        </p:nvSpPr>
        <p:spPr>
          <a:xfrm>
            <a:off x="3262971" y="2062764"/>
            <a:ext cx="2824770" cy="3627863"/>
          </a:xfrm>
          <a:prstGeom prst="rect">
            <a:avLst/>
          </a:prstGeom>
          <a:solidFill>
            <a:srgbClr val="00ACC2">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44000" rtlCol="0" anchor="t"/>
          <a:lstStyle/>
          <a:p>
            <a:pPr>
              <a:lnSpc>
                <a:spcPct val="130000"/>
              </a:lnSpc>
              <a:spcAft>
                <a:spcPts val="600"/>
              </a:spcAft>
            </a:pPr>
            <a:r>
              <a:rPr lang="en-AU" sz="1600" dirty="0">
                <a:solidFill>
                  <a:schemeClr val="tx1"/>
                </a:solidFill>
                <a:cs typeface="Arial" panose="020B0604020202020204" pitchFamily="34" charset="0"/>
              </a:rPr>
              <a:t>Blend the quote into your sentence:</a:t>
            </a:r>
          </a:p>
          <a:p>
            <a:pPr marL="285750" indent="-285750">
              <a:lnSpc>
                <a:spcPct val="130000"/>
              </a:lnSpc>
              <a:spcAft>
                <a:spcPts val="600"/>
              </a:spcAft>
              <a:buFont typeface="Arial" panose="020B0604020202020204" pitchFamily="34" charset="0"/>
              <a:buChar char="•"/>
            </a:pPr>
            <a:r>
              <a:rPr lang="en-AU" sz="1600" dirty="0">
                <a:solidFill>
                  <a:schemeClr val="tx1"/>
                </a:solidFill>
                <a:cs typeface="Arial" panose="020B0604020202020204" pitchFamily="34" charset="0"/>
              </a:rPr>
              <a:t>This is evident when the source states, “…” </a:t>
            </a:r>
          </a:p>
          <a:p>
            <a:pPr marL="285750" indent="-285750">
              <a:lnSpc>
                <a:spcPct val="130000"/>
              </a:lnSpc>
              <a:spcAft>
                <a:spcPts val="600"/>
              </a:spcAft>
              <a:buFont typeface="Arial" panose="020B0604020202020204" pitchFamily="34" charset="0"/>
              <a:buChar char="•"/>
            </a:pPr>
            <a:r>
              <a:rPr lang="en-AU" sz="1600" dirty="0">
                <a:solidFill>
                  <a:schemeClr val="tx1"/>
                </a:solidFill>
                <a:cs typeface="Arial" panose="020B0604020202020204" pitchFamily="34" charset="0"/>
              </a:rPr>
              <a:t>The phrase “…” highlights… </a:t>
            </a:r>
          </a:p>
          <a:p>
            <a:pPr marL="285750" indent="-285750">
              <a:lnSpc>
                <a:spcPct val="130000"/>
              </a:lnSpc>
              <a:spcAft>
                <a:spcPts val="600"/>
              </a:spcAft>
              <a:buFont typeface="Arial" panose="020B0604020202020204" pitchFamily="34" charset="0"/>
              <a:buChar char="•"/>
            </a:pPr>
            <a:r>
              <a:rPr lang="en-AU" sz="1600" dirty="0">
                <a:solidFill>
                  <a:schemeClr val="tx1"/>
                </a:solidFill>
                <a:cs typeface="Arial" panose="020B0604020202020204" pitchFamily="34" charset="0"/>
              </a:rPr>
              <a:t>This is shown through the words “…” </a:t>
            </a:r>
          </a:p>
        </p:txBody>
      </p:sp>
      <p:sp>
        <p:nvSpPr>
          <p:cNvPr id="16" name="TextBox 15">
            <a:extLst>
              <a:ext uri="{FF2B5EF4-FFF2-40B4-BE49-F238E27FC236}">
                <a16:creationId xmlns:a16="http://schemas.microsoft.com/office/drawing/2014/main" id="{B556A7ED-8490-7F67-B886-B18B04C4CCE8}"/>
              </a:ext>
            </a:extLst>
          </p:cNvPr>
          <p:cNvSpPr txBox="1"/>
          <p:nvPr/>
        </p:nvSpPr>
        <p:spPr>
          <a:xfrm>
            <a:off x="6155970" y="1156396"/>
            <a:ext cx="2787929" cy="906366"/>
          </a:xfrm>
          <a:prstGeom prst="rect">
            <a:avLst/>
          </a:prstGeom>
          <a:noFill/>
          <a:ln w="38100">
            <a:solidFill>
              <a:srgbClr val="B51458"/>
            </a:solidFill>
          </a:ln>
        </p:spPr>
        <p:txBody>
          <a:bodyPr wrap="square" tIns="144000" bIns="144000" anchor="ctr" anchorCtr="0">
            <a:spAutoFit/>
          </a:bodyPr>
          <a:lstStyle/>
          <a:p>
            <a:pPr lvl="0" algn="ctr" defTabSz="914377">
              <a:defRPr/>
            </a:pPr>
            <a:r>
              <a:rPr lang="en-AU" sz="2000" b="1" dirty="0">
                <a:solidFill>
                  <a:srgbClr val="B51458"/>
                </a:solidFill>
                <a:cs typeface="Arial" panose="020B0604020202020204" pitchFamily="34" charset="0"/>
              </a:rPr>
              <a:t>Explain </a:t>
            </a:r>
          </a:p>
          <a:p>
            <a:pPr lvl="0" algn="ctr" defTabSz="914377">
              <a:defRPr/>
            </a:pPr>
            <a:r>
              <a:rPr lang="en-AU" sz="2000" dirty="0">
                <a:solidFill>
                  <a:srgbClr val="B51458"/>
                </a:solidFill>
                <a:cs typeface="Arial" panose="020B0604020202020204" pitchFamily="34" charset="0"/>
              </a:rPr>
              <a:t>the evidence</a:t>
            </a:r>
          </a:p>
        </p:txBody>
      </p:sp>
      <p:sp>
        <p:nvSpPr>
          <p:cNvPr id="11" name="Rectangle 10">
            <a:extLst>
              <a:ext uri="{FF2B5EF4-FFF2-40B4-BE49-F238E27FC236}">
                <a16:creationId xmlns:a16="http://schemas.microsoft.com/office/drawing/2014/main" id="{259D3113-3CB4-9F5E-DC64-8F0673E26043}"/>
              </a:ext>
            </a:extLst>
          </p:cNvPr>
          <p:cNvSpPr/>
          <p:nvPr/>
        </p:nvSpPr>
        <p:spPr>
          <a:xfrm>
            <a:off x="6141101" y="2062764"/>
            <a:ext cx="2824770" cy="3627863"/>
          </a:xfrm>
          <a:prstGeom prst="rect">
            <a:avLst/>
          </a:prstGeom>
          <a:solidFill>
            <a:srgbClr val="B51458">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44000" rtlCol="0" anchor="t"/>
          <a:lstStyle/>
          <a:p>
            <a:pPr>
              <a:lnSpc>
                <a:spcPct val="130000"/>
              </a:lnSpc>
              <a:spcAft>
                <a:spcPts val="600"/>
              </a:spcAft>
            </a:pPr>
            <a:r>
              <a:rPr lang="en-AU" sz="1600" dirty="0">
                <a:solidFill>
                  <a:schemeClr val="tx1"/>
                </a:solidFill>
                <a:cs typeface="Arial" panose="020B0604020202020204" pitchFamily="34" charset="0"/>
              </a:rPr>
              <a:t>Tell us what the evidence means:</a:t>
            </a:r>
          </a:p>
          <a:p>
            <a:pPr marL="285750" indent="-285750">
              <a:lnSpc>
                <a:spcPct val="130000"/>
              </a:lnSpc>
              <a:spcAft>
                <a:spcPts val="600"/>
              </a:spcAft>
              <a:buFont typeface="Arial" panose="020B0604020202020204" pitchFamily="34" charset="0"/>
              <a:buChar char="•"/>
            </a:pPr>
            <a:r>
              <a:rPr lang="en-AU" sz="1600" dirty="0">
                <a:solidFill>
                  <a:schemeClr val="tx1"/>
                </a:solidFill>
                <a:cs typeface="Arial" panose="020B0604020202020204" pitchFamily="34" charset="0"/>
              </a:rPr>
              <a:t>This suggests that… </a:t>
            </a:r>
          </a:p>
          <a:p>
            <a:pPr marL="285750" indent="-285750">
              <a:lnSpc>
                <a:spcPct val="130000"/>
              </a:lnSpc>
              <a:spcAft>
                <a:spcPts val="600"/>
              </a:spcAft>
              <a:buFont typeface="Arial" panose="020B0604020202020204" pitchFamily="34" charset="0"/>
              <a:buChar char="•"/>
            </a:pPr>
            <a:r>
              <a:rPr lang="en-AU" sz="1600" dirty="0">
                <a:solidFill>
                  <a:schemeClr val="tx1"/>
                </a:solidFill>
                <a:cs typeface="Arial" panose="020B0604020202020204" pitchFamily="34" charset="0"/>
              </a:rPr>
              <a:t>This shows that… </a:t>
            </a:r>
          </a:p>
          <a:p>
            <a:pPr marL="285750" indent="-285750">
              <a:lnSpc>
                <a:spcPct val="130000"/>
              </a:lnSpc>
              <a:spcAft>
                <a:spcPts val="600"/>
              </a:spcAft>
              <a:buFont typeface="Arial" panose="020B0604020202020204" pitchFamily="34" charset="0"/>
              <a:buChar char="•"/>
            </a:pPr>
            <a:r>
              <a:rPr lang="en-AU" sz="1600" dirty="0">
                <a:solidFill>
                  <a:schemeClr val="tx1"/>
                </a:solidFill>
                <a:cs typeface="Arial" panose="020B0604020202020204" pitchFamily="34" charset="0"/>
              </a:rPr>
              <a:t>This is significant because… </a:t>
            </a:r>
          </a:p>
          <a:p>
            <a:pPr marL="285750" indent="-285750">
              <a:lnSpc>
                <a:spcPct val="130000"/>
              </a:lnSpc>
              <a:spcAft>
                <a:spcPts val="600"/>
              </a:spcAft>
              <a:buFont typeface="Arial" panose="020B0604020202020204" pitchFamily="34" charset="0"/>
              <a:buChar char="•"/>
            </a:pPr>
            <a:r>
              <a:rPr lang="en-AU" sz="1600" dirty="0">
                <a:solidFill>
                  <a:schemeClr val="tx1"/>
                </a:solidFill>
                <a:cs typeface="Arial" panose="020B0604020202020204" pitchFamily="34" charset="0"/>
              </a:rPr>
              <a:t>This highlights the impact of… </a:t>
            </a:r>
          </a:p>
          <a:p>
            <a:pPr marL="285750" indent="-285750">
              <a:lnSpc>
                <a:spcPct val="130000"/>
              </a:lnSpc>
              <a:spcAft>
                <a:spcPts val="600"/>
              </a:spcAft>
              <a:buFont typeface="Arial" panose="020B0604020202020204" pitchFamily="34" charset="0"/>
              <a:buChar char="•"/>
            </a:pPr>
            <a:r>
              <a:rPr lang="en-AU" sz="1600" dirty="0">
                <a:solidFill>
                  <a:schemeClr val="tx1"/>
                </a:solidFill>
                <a:cs typeface="Arial" panose="020B0604020202020204" pitchFamily="34" charset="0"/>
              </a:rPr>
              <a:t>As a result… </a:t>
            </a:r>
            <a:endParaRPr lang="en-US" sz="1600" dirty="0">
              <a:solidFill>
                <a:schemeClr val="tx1"/>
              </a:solidFill>
            </a:endParaRPr>
          </a:p>
        </p:txBody>
      </p:sp>
      <p:sp>
        <p:nvSpPr>
          <p:cNvPr id="17" name="TextBox 16">
            <a:extLst>
              <a:ext uri="{FF2B5EF4-FFF2-40B4-BE49-F238E27FC236}">
                <a16:creationId xmlns:a16="http://schemas.microsoft.com/office/drawing/2014/main" id="{7E6651A7-52B7-2D91-9F27-784877C3BC09}"/>
              </a:ext>
            </a:extLst>
          </p:cNvPr>
          <p:cNvSpPr txBox="1"/>
          <p:nvPr/>
        </p:nvSpPr>
        <p:spPr>
          <a:xfrm>
            <a:off x="9037652" y="1156395"/>
            <a:ext cx="2787929" cy="906366"/>
          </a:xfrm>
          <a:prstGeom prst="rect">
            <a:avLst/>
          </a:prstGeom>
          <a:noFill/>
          <a:ln w="38100">
            <a:solidFill>
              <a:srgbClr val="EA9B0C"/>
            </a:solidFill>
          </a:ln>
        </p:spPr>
        <p:txBody>
          <a:bodyPr wrap="square" tIns="144000" bIns="144000" anchor="ctr" anchorCtr="0">
            <a:spAutoFit/>
          </a:bodyPr>
          <a:lstStyle/>
          <a:p>
            <a:pPr lvl="0" algn="ctr" defTabSz="914377">
              <a:defRPr/>
            </a:pPr>
            <a:r>
              <a:rPr lang="en-AU" sz="2000" b="1" dirty="0">
                <a:solidFill>
                  <a:srgbClr val="E0950C"/>
                </a:solidFill>
                <a:cs typeface="Arial" panose="020B0604020202020204" pitchFamily="34" charset="0"/>
              </a:rPr>
              <a:t>Connect </a:t>
            </a:r>
          </a:p>
          <a:p>
            <a:pPr lvl="0" algn="ctr" defTabSz="914377">
              <a:defRPr/>
            </a:pPr>
            <a:r>
              <a:rPr lang="en-AU" sz="2000" dirty="0">
                <a:solidFill>
                  <a:srgbClr val="E0950C"/>
                </a:solidFill>
                <a:cs typeface="Arial" panose="020B0604020202020204" pitchFamily="34" charset="0"/>
              </a:rPr>
              <a:t>to the question</a:t>
            </a:r>
          </a:p>
        </p:txBody>
      </p:sp>
      <p:sp>
        <p:nvSpPr>
          <p:cNvPr id="12" name="Rectangle 11">
            <a:extLst>
              <a:ext uri="{FF2B5EF4-FFF2-40B4-BE49-F238E27FC236}">
                <a16:creationId xmlns:a16="http://schemas.microsoft.com/office/drawing/2014/main" id="{A696ACEA-17D6-68DD-B0ED-40FC59A0ECC6}"/>
              </a:ext>
            </a:extLst>
          </p:cNvPr>
          <p:cNvSpPr/>
          <p:nvPr/>
        </p:nvSpPr>
        <p:spPr>
          <a:xfrm>
            <a:off x="9019231" y="2062763"/>
            <a:ext cx="2824770" cy="3627863"/>
          </a:xfrm>
          <a:prstGeom prst="rect">
            <a:avLst/>
          </a:prstGeom>
          <a:solidFill>
            <a:srgbClr val="EA9B0C">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44000" rtlCol="0" anchor="t"/>
          <a:lstStyle/>
          <a:p>
            <a:pPr>
              <a:lnSpc>
                <a:spcPct val="130000"/>
              </a:lnSpc>
              <a:spcAft>
                <a:spcPts val="600"/>
              </a:spcAft>
            </a:pPr>
            <a:r>
              <a:rPr lang="en-AU" sz="1600" dirty="0">
                <a:solidFill>
                  <a:schemeClr val="tx1"/>
                </a:solidFill>
                <a:cs typeface="Arial" panose="020B0604020202020204" pitchFamily="34" charset="0"/>
              </a:rPr>
              <a:t>Connect back to the question:</a:t>
            </a:r>
          </a:p>
          <a:p>
            <a:pPr marL="285750" indent="-285750">
              <a:lnSpc>
                <a:spcPct val="130000"/>
              </a:lnSpc>
              <a:spcAft>
                <a:spcPts val="600"/>
              </a:spcAft>
              <a:buFont typeface="Arial" panose="020B0604020202020204" pitchFamily="34" charset="0"/>
              <a:buChar char="•"/>
            </a:pPr>
            <a:r>
              <a:rPr lang="en-AU" sz="1600" dirty="0">
                <a:solidFill>
                  <a:schemeClr val="tx1"/>
                </a:solidFill>
                <a:cs typeface="Arial" panose="020B0604020202020204" pitchFamily="34" charset="0"/>
              </a:rPr>
              <a:t>Therefore, this shows that… </a:t>
            </a:r>
          </a:p>
          <a:p>
            <a:pPr marL="285750" indent="-285750">
              <a:lnSpc>
                <a:spcPct val="130000"/>
              </a:lnSpc>
              <a:spcAft>
                <a:spcPts val="600"/>
              </a:spcAft>
              <a:buFont typeface="Arial" panose="020B0604020202020204" pitchFamily="34" charset="0"/>
              <a:buChar char="•"/>
            </a:pPr>
            <a:r>
              <a:rPr lang="en-AU" sz="1600" dirty="0">
                <a:solidFill>
                  <a:schemeClr val="tx1"/>
                </a:solidFill>
                <a:cs typeface="Arial" panose="020B0604020202020204" pitchFamily="34" charset="0"/>
              </a:rPr>
              <a:t>This demonstrates the impact of… </a:t>
            </a:r>
          </a:p>
          <a:p>
            <a:pPr marL="285750" indent="-285750">
              <a:lnSpc>
                <a:spcPct val="130000"/>
              </a:lnSpc>
              <a:spcAft>
                <a:spcPts val="600"/>
              </a:spcAft>
              <a:buFont typeface="Arial" panose="020B0604020202020204" pitchFamily="34" charset="0"/>
              <a:buChar char="•"/>
            </a:pPr>
            <a:r>
              <a:rPr lang="en-AU" sz="1600" dirty="0">
                <a:solidFill>
                  <a:schemeClr val="tx1"/>
                </a:solidFill>
                <a:cs typeface="Arial" panose="020B0604020202020204" pitchFamily="34" charset="0"/>
              </a:rPr>
              <a:t>Overall, this highlights how…</a:t>
            </a:r>
          </a:p>
        </p:txBody>
      </p:sp>
      <p:sp>
        <p:nvSpPr>
          <p:cNvPr id="8" name="Slide Number Placeholder 1">
            <a:extLst>
              <a:ext uri="{FF2B5EF4-FFF2-40B4-BE49-F238E27FC236}">
                <a16:creationId xmlns:a16="http://schemas.microsoft.com/office/drawing/2014/main" id="{FAFD76C4-2FA2-807F-0D49-A905D497461E}"/>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11</a:t>
            </a:fld>
            <a:endParaRPr lang="en-AU" dirty="0"/>
          </a:p>
        </p:txBody>
      </p:sp>
    </p:spTree>
    <p:extLst>
      <p:ext uri="{BB962C8B-B14F-4D97-AF65-F5344CB8AC3E}">
        <p14:creationId xmlns:p14="http://schemas.microsoft.com/office/powerpoint/2010/main" val="2213272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BC32A6-2DF5-BDE5-7085-FBDD09653532}"/>
              </a:ext>
              <a:ext uri="{C183D7F6-B498-43B3-948B-1728B52AA6E4}">
                <adec:decorative xmlns:adec="http://schemas.microsoft.com/office/drawing/2017/decorative" val="0"/>
              </a:ext>
            </a:extLst>
          </p:cNvPr>
          <p:cNvSpPr>
            <a:spLocks noGrp="1"/>
          </p:cNvSpPr>
          <p:nvPr>
            <p:ph type="title"/>
          </p:nvPr>
        </p:nvSpPr>
        <p:spPr/>
        <p:txBody>
          <a:bodyPr/>
          <a:lstStyle/>
          <a:p>
            <a:r>
              <a:rPr lang="en-AU" dirty="0"/>
              <a:t>Sample response</a:t>
            </a:r>
          </a:p>
        </p:txBody>
      </p:sp>
      <p:sp>
        <p:nvSpPr>
          <p:cNvPr id="4" name="Text Placeholder 3">
            <a:extLst>
              <a:ext uri="{FF2B5EF4-FFF2-40B4-BE49-F238E27FC236}">
                <a16:creationId xmlns:a16="http://schemas.microsoft.com/office/drawing/2014/main" id="{9C3862D4-1898-225A-6470-50C64CD90D56}"/>
              </a:ext>
              <a:ext uri="{C183D7F6-B498-43B3-948B-1728B52AA6E4}">
                <adec:decorative xmlns:adec="http://schemas.microsoft.com/office/drawing/2017/decorative" val="0"/>
              </a:ext>
            </a:extLst>
          </p:cNvPr>
          <p:cNvSpPr>
            <a:spLocks noGrp="1"/>
          </p:cNvSpPr>
          <p:nvPr>
            <p:ph type="body" sz="quarter" idx="18"/>
          </p:nvPr>
        </p:nvSpPr>
        <p:spPr/>
        <p:txBody>
          <a:bodyPr/>
          <a:lstStyle/>
          <a:p>
            <a:r>
              <a:rPr lang="en-AU" dirty="0"/>
              <a:t>Effective integration of sources as evidence</a:t>
            </a:r>
          </a:p>
        </p:txBody>
      </p:sp>
      <p:sp>
        <p:nvSpPr>
          <p:cNvPr id="5" name="Text Placeholder 4">
            <a:extLst>
              <a:ext uri="{FF2B5EF4-FFF2-40B4-BE49-F238E27FC236}">
                <a16:creationId xmlns:a16="http://schemas.microsoft.com/office/drawing/2014/main" id="{CFD311EE-4970-BFBD-6A3C-6ECEB50E0574}"/>
              </a:ext>
              <a:ext uri="{C183D7F6-B498-43B3-948B-1728B52AA6E4}">
                <adec:decorative xmlns:adec="http://schemas.microsoft.com/office/drawing/2017/decorative" val="0"/>
              </a:ext>
            </a:extLst>
          </p:cNvPr>
          <p:cNvSpPr>
            <a:spLocks noGrp="1"/>
          </p:cNvSpPr>
          <p:nvPr>
            <p:ph type="body" sz="quarter" idx="17"/>
          </p:nvPr>
        </p:nvSpPr>
        <p:spPr/>
        <p:txBody>
          <a:bodyPr/>
          <a:lstStyle/>
          <a:p>
            <a:r>
              <a:rPr lang="en-AU" dirty="0"/>
              <a:t>One significant impact of the movement of peoples on Aboriginal and Torres Strait Islander peoples was the loss of access to their traditional lands and resources. </a:t>
            </a:r>
            <a:r>
              <a:rPr lang="en-AU" dirty="0">
                <a:solidFill>
                  <a:srgbClr val="64BB47"/>
                </a:solidFill>
              </a:rPr>
              <a:t>For example, an account written by Watkin Tench in A Complete Account of the Settlement at Port Jackson (1793) </a:t>
            </a:r>
            <a:r>
              <a:rPr lang="en-AU" dirty="0"/>
              <a:t>recorded an Aboriginal perspective: </a:t>
            </a:r>
            <a:r>
              <a:rPr lang="en-AU" dirty="0">
                <a:solidFill>
                  <a:schemeClr val="accent3">
                    <a:lumMod val="75000"/>
                  </a:schemeClr>
                </a:solidFill>
              </a:rPr>
              <a:t>“They took our land and drove us away from the places where we hunted.” </a:t>
            </a:r>
            <a:r>
              <a:rPr lang="en-AU" dirty="0">
                <a:solidFill>
                  <a:schemeClr val="accent6">
                    <a:lumMod val="75000"/>
                  </a:schemeClr>
                </a:solidFill>
              </a:rPr>
              <a:t>This evidence shows that the arrival of Europeans disrupted Aboriginal peoples’ connection to Country. As settlers established farms and settlements around Port Jackson, Aboriginal groups were forced to leave areas they had traditionally used for hunting and gathering. This made it more difficult for communities to access food and maintain their traditional way of life</a:t>
            </a:r>
            <a:r>
              <a:rPr lang="en-AU" dirty="0"/>
              <a:t>. </a:t>
            </a:r>
            <a:r>
              <a:rPr lang="en-AU" dirty="0">
                <a:solidFill>
                  <a:srgbClr val="FFC000"/>
                </a:solidFill>
              </a:rPr>
              <a:t>Therefore, the movement of peoples to Australia had a significant impact on Aboriginal and Torres Strait Islander peoples </a:t>
            </a:r>
            <a:r>
              <a:rPr lang="en-AU" dirty="0"/>
              <a:t>because it led to the loss of land and disrupted traditional cultural and economic practices.</a:t>
            </a:r>
          </a:p>
        </p:txBody>
      </p:sp>
      <p:sp>
        <p:nvSpPr>
          <p:cNvPr id="2" name="Slide Number Placeholder 1">
            <a:extLst>
              <a:ext uri="{FF2B5EF4-FFF2-40B4-BE49-F238E27FC236}">
                <a16:creationId xmlns:a16="http://schemas.microsoft.com/office/drawing/2014/main" id="{12331DA9-8820-3D30-1863-CDC1B2251B0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a:p>
        </p:txBody>
      </p:sp>
    </p:spTree>
    <p:extLst>
      <p:ext uri="{BB962C8B-B14F-4D97-AF65-F5344CB8AC3E}">
        <p14:creationId xmlns:p14="http://schemas.microsoft.com/office/powerpoint/2010/main" val="2604549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8728E6-B658-E2B2-BBCA-CBB5A9DF3967}"/>
              </a:ext>
              <a:ext uri="{C183D7F6-B498-43B3-948B-1728B52AA6E4}">
                <adec:decorative xmlns:adec="http://schemas.microsoft.com/office/drawing/2017/decorative" val="0"/>
              </a:ext>
            </a:extLst>
          </p:cNvPr>
          <p:cNvSpPr>
            <a:spLocks noGrp="1"/>
          </p:cNvSpPr>
          <p:nvPr>
            <p:ph type="title"/>
          </p:nvPr>
        </p:nvSpPr>
        <p:spPr>
          <a:xfrm>
            <a:off x="360000" y="360000"/>
            <a:ext cx="11484000" cy="545601"/>
          </a:xfrm>
        </p:spPr>
        <p:txBody>
          <a:bodyPr anchor="t">
            <a:normAutofit/>
          </a:bodyPr>
          <a:lstStyle/>
          <a:p>
            <a:r>
              <a:rPr lang="en-AU" dirty="0"/>
              <a:t>Checklist for success</a:t>
            </a:r>
          </a:p>
        </p:txBody>
      </p:sp>
      <p:sp>
        <p:nvSpPr>
          <p:cNvPr id="11" name="Text Placeholder 3">
            <a:extLst>
              <a:ext uri="{FF2B5EF4-FFF2-40B4-BE49-F238E27FC236}">
                <a16:creationId xmlns:a16="http://schemas.microsoft.com/office/drawing/2014/main" id="{3DF6FDFF-5167-2FD2-FF9D-85463C65B479}"/>
              </a:ext>
              <a:ext uri="{C183D7F6-B498-43B3-948B-1728B52AA6E4}">
                <adec:decorative xmlns:adec="http://schemas.microsoft.com/office/drawing/2017/decorative" val="0"/>
              </a:ext>
            </a:extLst>
          </p:cNvPr>
          <p:cNvSpPr>
            <a:spLocks noGrp="1"/>
          </p:cNvSpPr>
          <p:nvPr>
            <p:ph type="body" sz="quarter" idx="18"/>
          </p:nvPr>
        </p:nvSpPr>
        <p:spPr>
          <a:xfrm>
            <a:off x="359999" y="982520"/>
            <a:ext cx="11483999" cy="310015"/>
          </a:xfrm>
        </p:spPr>
        <p:txBody>
          <a:bodyPr/>
          <a:lstStyle/>
          <a:p>
            <a:r>
              <a:rPr lang="en-US" dirty="0"/>
              <a:t>Read the response in the previous slide and identify if it effectively integrates the sources as evidence</a:t>
            </a:r>
          </a:p>
        </p:txBody>
      </p:sp>
      <p:sp>
        <p:nvSpPr>
          <p:cNvPr id="5" name="Freeform: Shape 4">
            <a:extLst>
              <a:ext uri="{FF2B5EF4-FFF2-40B4-BE49-F238E27FC236}">
                <a16:creationId xmlns:a16="http://schemas.microsoft.com/office/drawing/2014/main" id="{343A0242-7566-D56F-6AD1-F32C2E5DB307}"/>
              </a:ext>
              <a:ext uri="{C183D7F6-B498-43B3-948B-1728B52AA6E4}">
                <adec:decorative xmlns:adec="http://schemas.microsoft.com/office/drawing/2017/decorative" val="0"/>
              </a:ext>
            </a:extLst>
          </p:cNvPr>
          <p:cNvSpPr/>
          <p:nvPr/>
        </p:nvSpPr>
        <p:spPr>
          <a:xfrm>
            <a:off x="360363" y="1604529"/>
            <a:ext cx="5735637" cy="842400"/>
          </a:xfrm>
          <a:custGeom>
            <a:avLst/>
            <a:gdLst>
              <a:gd name="csX0" fmla="*/ 0 w 5735637"/>
              <a:gd name="csY0" fmla="*/ 140403 h 842400"/>
              <a:gd name="csX1" fmla="*/ 140403 w 5735637"/>
              <a:gd name="csY1" fmla="*/ 0 h 842400"/>
              <a:gd name="csX2" fmla="*/ 5595234 w 5735637"/>
              <a:gd name="csY2" fmla="*/ 0 h 842400"/>
              <a:gd name="csX3" fmla="*/ 5735637 w 5735637"/>
              <a:gd name="csY3" fmla="*/ 140403 h 842400"/>
              <a:gd name="csX4" fmla="*/ 5735637 w 5735637"/>
              <a:gd name="csY4" fmla="*/ 701997 h 842400"/>
              <a:gd name="csX5" fmla="*/ 5595234 w 5735637"/>
              <a:gd name="csY5" fmla="*/ 842400 h 842400"/>
              <a:gd name="csX6" fmla="*/ 140403 w 5735637"/>
              <a:gd name="csY6" fmla="*/ 842400 h 842400"/>
              <a:gd name="csX7" fmla="*/ 0 w 5735637"/>
              <a:gd name="csY7" fmla="*/ 701997 h 842400"/>
              <a:gd name="csX8" fmla="*/ 0 w 5735637"/>
              <a:gd name="csY8" fmla="*/ 140403 h 8424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735637" h="842400">
                <a:moveTo>
                  <a:pt x="0" y="140403"/>
                </a:moveTo>
                <a:cubicBezTo>
                  <a:pt x="0" y="62861"/>
                  <a:pt x="62861" y="0"/>
                  <a:pt x="140403" y="0"/>
                </a:cubicBezTo>
                <a:lnTo>
                  <a:pt x="5595234" y="0"/>
                </a:lnTo>
                <a:cubicBezTo>
                  <a:pt x="5672776" y="0"/>
                  <a:pt x="5735637" y="62861"/>
                  <a:pt x="5735637" y="140403"/>
                </a:cubicBezTo>
                <a:lnTo>
                  <a:pt x="5735637" y="701997"/>
                </a:lnTo>
                <a:cubicBezTo>
                  <a:pt x="5735637" y="779539"/>
                  <a:pt x="5672776" y="842400"/>
                  <a:pt x="5595234" y="842400"/>
                </a:cubicBezTo>
                <a:lnTo>
                  <a:pt x="140403" y="842400"/>
                </a:lnTo>
                <a:cubicBezTo>
                  <a:pt x="62861" y="842400"/>
                  <a:pt x="0" y="779539"/>
                  <a:pt x="0" y="701997"/>
                </a:cubicBezTo>
                <a:lnTo>
                  <a:pt x="0" y="140403"/>
                </a:lnTo>
                <a:close/>
              </a:path>
            </a:pathLst>
          </a:custGeom>
          <a:solidFill>
            <a:schemeClr val="accent3"/>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32563" tIns="132563" rIns="132563" bIns="132563" numCol="1" spcCol="1270" anchor="ctr" anchorCtr="0">
            <a:noAutofit/>
          </a:bodyPr>
          <a:lstStyle/>
          <a:p>
            <a:pPr marL="0" lvl="0" indent="0" algn="l" defTabSz="1066800">
              <a:lnSpc>
                <a:spcPct val="90000"/>
              </a:lnSpc>
              <a:spcBef>
                <a:spcPct val="0"/>
              </a:spcBef>
              <a:spcAft>
                <a:spcPct val="35000"/>
              </a:spcAft>
              <a:buNone/>
            </a:pPr>
            <a:r>
              <a:rPr lang="en-AU" sz="2400" b="1" kern="1200" dirty="0">
                <a:solidFill>
                  <a:schemeClr val="tx1"/>
                </a:solidFill>
              </a:rPr>
              <a:t>Success Checklist:</a:t>
            </a:r>
            <a:endParaRPr lang="en-US" sz="2400" b="1" kern="1200" dirty="0">
              <a:solidFill>
                <a:schemeClr val="tx1"/>
              </a:solidFill>
            </a:endParaRPr>
          </a:p>
        </p:txBody>
      </p:sp>
      <p:sp>
        <p:nvSpPr>
          <p:cNvPr id="13" name="Freeform: Shape 12">
            <a:extLst>
              <a:ext uri="{FF2B5EF4-FFF2-40B4-BE49-F238E27FC236}">
                <a16:creationId xmlns:a16="http://schemas.microsoft.com/office/drawing/2014/main" id="{1498903C-890F-A4EE-B0E1-641AA138A861}"/>
              </a:ext>
              <a:ext uri="{C183D7F6-B498-43B3-948B-1728B52AA6E4}">
                <adec:decorative xmlns:adec="http://schemas.microsoft.com/office/drawing/2017/decorative" val="0"/>
              </a:ext>
            </a:extLst>
          </p:cNvPr>
          <p:cNvSpPr/>
          <p:nvPr/>
        </p:nvSpPr>
        <p:spPr>
          <a:xfrm>
            <a:off x="360363" y="2576529"/>
            <a:ext cx="5735637" cy="842400"/>
          </a:xfrm>
          <a:custGeom>
            <a:avLst/>
            <a:gdLst>
              <a:gd name="csX0" fmla="*/ 0 w 5735637"/>
              <a:gd name="csY0" fmla="*/ 140403 h 842400"/>
              <a:gd name="csX1" fmla="*/ 140403 w 5735637"/>
              <a:gd name="csY1" fmla="*/ 0 h 842400"/>
              <a:gd name="csX2" fmla="*/ 5595234 w 5735637"/>
              <a:gd name="csY2" fmla="*/ 0 h 842400"/>
              <a:gd name="csX3" fmla="*/ 5735637 w 5735637"/>
              <a:gd name="csY3" fmla="*/ 140403 h 842400"/>
              <a:gd name="csX4" fmla="*/ 5735637 w 5735637"/>
              <a:gd name="csY4" fmla="*/ 701997 h 842400"/>
              <a:gd name="csX5" fmla="*/ 5595234 w 5735637"/>
              <a:gd name="csY5" fmla="*/ 842400 h 842400"/>
              <a:gd name="csX6" fmla="*/ 140403 w 5735637"/>
              <a:gd name="csY6" fmla="*/ 842400 h 842400"/>
              <a:gd name="csX7" fmla="*/ 0 w 5735637"/>
              <a:gd name="csY7" fmla="*/ 701997 h 842400"/>
              <a:gd name="csX8" fmla="*/ 0 w 5735637"/>
              <a:gd name="csY8" fmla="*/ 140403 h 8424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735637" h="842400">
                <a:moveTo>
                  <a:pt x="0" y="140403"/>
                </a:moveTo>
                <a:cubicBezTo>
                  <a:pt x="0" y="62861"/>
                  <a:pt x="62861" y="0"/>
                  <a:pt x="140403" y="0"/>
                </a:cubicBezTo>
                <a:lnTo>
                  <a:pt x="5595234" y="0"/>
                </a:lnTo>
                <a:cubicBezTo>
                  <a:pt x="5672776" y="0"/>
                  <a:pt x="5735637" y="62861"/>
                  <a:pt x="5735637" y="140403"/>
                </a:cubicBezTo>
                <a:lnTo>
                  <a:pt x="5735637" y="701997"/>
                </a:lnTo>
                <a:cubicBezTo>
                  <a:pt x="5735637" y="779539"/>
                  <a:pt x="5672776" y="842400"/>
                  <a:pt x="5595234" y="842400"/>
                </a:cubicBezTo>
                <a:lnTo>
                  <a:pt x="140403" y="842400"/>
                </a:lnTo>
                <a:cubicBezTo>
                  <a:pt x="62861" y="842400"/>
                  <a:pt x="0" y="779539"/>
                  <a:pt x="0" y="701997"/>
                </a:cubicBezTo>
                <a:lnTo>
                  <a:pt x="0" y="140403"/>
                </a:lnTo>
                <a:close/>
              </a:path>
            </a:pathLst>
          </a:custGeom>
          <a:solidFill>
            <a:schemeClr val="accent3"/>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32563" tIns="132563" rIns="132563" bIns="132563" numCol="1" spcCol="1270" anchor="ctr" anchorCtr="0">
            <a:noAutofit/>
          </a:bodyPr>
          <a:lstStyle/>
          <a:p>
            <a:pPr marL="0" lvl="0" indent="0" algn="l" defTabSz="1066800">
              <a:lnSpc>
                <a:spcPct val="90000"/>
              </a:lnSpc>
              <a:spcBef>
                <a:spcPct val="0"/>
              </a:spcBef>
              <a:spcAft>
                <a:spcPct val="35000"/>
              </a:spcAft>
              <a:buNone/>
            </a:pPr>
            <a:r>
              <a:rPr lang="en-AU" sz="2400" b="0" kern="1200" dirty="0">
                <a:solidFill>
                  <a:schemeClr val="tx1"/>
                </a:solidFill>
              </a:rPr>
              <a:t>Clear point</a:t>
            </a:r>
            <a:endParaRPr lang="en-US" sz="2400" kern="1200" dirty="0">
              <a:solidFill>
                <a:schemeClr val="tx1"/>
              </a:solidFill>
            </a:endParaRPr>
          </a:p>
        </p:txBody>
      </p:sp>
      <p:pic>
        <p:nvPicPr>
          <p:cNvPr id="10" name="Picture 9" descr="Yes, thumbs up">
            <a:extLst>
              <a:ext uri="{FF2B5EF4-FFF2-40B4-BE49-F238E27FC236}">
                <a16:creationId xmlns:a16="http://schemas.microsoft.com/office/drawing/2014/main" id="{907EAC7B-D721-5D91-70A6-2A40B0B30DE2}"/>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8647220" y="2466379"/>
            <a:ext cx="914479" cy="914479"/>
          </a:xfrm>
          <a:prstGeom prst="rect">
            <a:avLst/>
          </a:prstGeom>
        </p:spPr>
      </p:pic>
      <p:sp>
        <p:nvSpPr>
          <p:cNvPr id="14" name="Freeform: Shape 13">
            <a:extLst>
              <a:ext uri="{FF2B5EF4-FFF2-40B4-BE49-F238E27FC236}">
                <a16:creationId xmlns:a16="http://schemas.microsoft.com/office/drawing/2014/main" id="{0374CA1A-FAEA-0CBF-9396-5A9EF3579FF0}"/>
              </a:ext>
              <a:ext uri="{C183D7F6-B498-43B3-948B-1728B52AA6E4}">
                <adec:decorative xmlns:adec="http://schemas.microsoft.com/office/drawing/2017/decorative" val="0"/>
              </a:ext>
            </a:extLst>
          </p:cNvPr>
          <p:cNvSpPr/>
          <p:nvPr/>
        </p:nvSpPr>
        <p:spPr>
          <a:xfrm>
            <a:off x="360363" y="3549142"/>
            <a:ext cx="5735637" cy="842400"/>
          </a:xfrm>
          <a:custGeom>
            <a:avLst/>
            <a:gdLst>
              <a:gd name="csX0" fmla="*/ 0 w 5735637"/>
              <a:gd name="csY0" fmla="*/ 140403 h 842400"/>
              <a:gd name="csX1" fmla="*/ 140403 w 5735637"/>
              <a:gd name="csY1" fmla="*/ 0 h 842400"/>
              <a:gd name="csX2" fmla="*/ 5595234 w 5735637"/>
              <a:gd name="csY2" fmla="*/ 0 h 842400"/>
              <a:gd name="csX3" fmla="*/ 5735637 w 5735637"/>
              <a:gd name="csY3" fmla="*/ 140403 h 842400"/>
              <a:gd name="csX4" fmla="*/ 5735637 w 5735637"/>
              <a:gd name="csY4" fmla="*/ 701997 h 842400"/>
              <a:gd name="csX5" fmla="*/ 5595234 w 5735637"/>
              <a:gd name="csY5" fmla="*/ 842400 h 842400"/>
              <a:gd name="csX6" fmla="*/ 140403 w 5735637"/>
              <a:gd name="csY6" fmla="*/ 842400 h 842400"/>
              <a:gd name="csX7" fmla="*/ 0 w 5735637"/>
              <a:gd name="csY7" fmla="*/ 701997 h 842400"/>
              <a:gd name="csX8" fmla="*/ 0 w 5735637"/>
              <a:gd name="csY8" fmla="*/ 140403 h 8424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735637" h="842400">
                <a:moveTo>
                  <a:pt x="0" y="140403"/>
                </a:moveTo>
                <a:cubicBezTo>
                  <a:pt x="0" y="62861"/>
                  <a:pt x="62861" y="0"/>
                  <a:pt x="140403" y="0"/>
                </a:cubicBezTo>
                <a:lnTo>
                  <a:pt x="5595234" y="0"/>
                </a:lnTo>
                <a:cubicBezTo>
                  <a:pt x="5672776" y="0"/>
                  <a:pt x="5735637" y="62861"/>
                  <a:pt x="5735637" y="140403"/>
                </a:cubicBezTo>
                <a:lnTo>
                  <a:pt x="5735637" y="701997"/>
                </a:lnTo>
                <a:cubicBezTo>
                  <a:pt x="5735637" y="779539"/>
                  <a:pt x="5672776" y="842400"/>
                  <a:pt x="5595234" y="842400"/>
                </a:cubicBezTo>
                <a:lnTo>
                  <a:pt x="140403" y="842400"/>
                </a:lnTo>
                <a:cubicBezTo>
                  <a:pt x="62861" y="842400"/>
                  <a:pt x="0" y="779539"/>
                  <a:pt x="0" y="701997"/>
                </a:cubicBezTo>
                <a:lnTo>
                  <a:pt x="0" y="140403"/>
                </a:lnTo>
                <a:close/>
              </a:path>
            </a:pathLst>
          </a:custGeom>
          <a:solidFill>
            <a:schemeClr val="accent3"/>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32563" tIns="132563" rIns="132563" bIns="132563" numCol="1" spcCol="1270" anchor="ctr" anchorCtr="0">
            <a:noAutofit/>
          </a:bodyPr>
          <a:lstStyle/>
          <a:p>
            <a:pPr marL="0" lvl="0" indent="0" algn="l" defTabSz="1066800">
              <a:lnSpc>
                <a:spcPct val="90000"/>
              </a:lnSpc>
              <a:spcBef>
                <a:spcPct val="0"/>
              </a:spcBef>
              <a:spcAft>
                <a:spcPct val="35000"/>
              </a:spcAft>
              <a:buNone/>
            </a:pPr>
            <a:r>
              <a:rPr lang="en-AU" sz="2400" b="0" kern="1200" dirty="0">
                <a:solidFill>
                  <a:schemeClr val="tx1"/>
                </a:solidFill>
              </a:rPr>
              <a:t>Uses source evidence</a:t>
            </a:r>
            <a:endParaRPr lang="en-US" sz="2400" kern="1200" dirty="0">
              <a:solidFill>
                <a:schemeClr val="tx1"/>
              </a:solidFill>
            </a:endParaRPr>
          </a:p>
        </p:txBody>
      </p:sp>
      <p:pic>
        <p:nvPicPr>
          <p:cNvPr id="9" name="Graphic 8" descr="Yes, thumbs up">
            <a:extLst>
              <a:ext uri="{FF2B5EF4-FFF2-40B4-BE49-F238E27FC236}">
                <a16:creationId xmlns:a16="http://schemas.microsoft.com/office/drawing/2014/main" id="{CABED9D9-2AE5-9B81-3D37-6617D362D855}"/>
              </a:ext>
              <a:ext uri="{C183D7F6-B498-43B3-948B-1728B52AA6E4}">
                <adec:decorative xmlns:adec="http://schemas.microsoft.com/office/drawing/2017/decorative" val="0"/>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647220" y="3477142"/>
            <a:ext cx="914400" cy="914400"/>
          </a:xfrm>
          <a:prstGeom prst="rect">
            <a:avLst/>
          </a:prstGeom>
        </p:spPr>
      </p:pic>
      <p:sp>
        <p:nvSpPr>
          <p:cNvPr id="15" name="Freeform: Shape 14">
            <a:extLst>
              <a:ext uri="{FF2B5EF4-FFF2-40B4-BE49-F238E27FC236}">
                <a16:creationId xmlns:a16="http://schemas.microsoft.com/office/drawing/2014/main" id="{E54D9EBB-C1AF-5644-0833-01A1F4EF1373}"/>
              </a:ext>
              <a:ext uri="{C183D7F6-B498-43B3-948B-1728B52AA6E4}">
                <adec:decorative xmlns:adec="http://schemas.microsoft.com/office/drawing/2017/decorative" val="0"/>
              </a:ext>
            </a:extLst>
          </p:cNvPr>
          <p:cNvSpPr/>
          <p:nvPr/>
        </p:nvSpPr>
        <p:spPr>
          <a:xfrm>
            <a:off x="360363" y="4520529"/>
            <a:ext cx="5735637" cy="842400"/>
          </a:xfrm>
          <a:custGeom>
            <a:avLst/>
            <a:gdLst>
              <a:gd name="csX0" fmla="*/ 0 w 5735637"/>
              <a:gd name="csY0" fmla="*/ 140403 h 842400"/>
              <a:gd name="csX1" fmla="*/ 140403 w 5735637"/>
              <a:gd name="csY1" fmla="*/ 0 h 842400"/>
              <a:gd name="csX2" fmla="*/ 5595234 w 5735637"/>
              <a:gd name="csY2" fmla="*/ 0 h 842400"/>
              <a:gd name="csX3" fmla="*/ 5735637 w 5735637"/>
              <a:gd name="csY3" fmla="*/ 140403 h 842400"/>
              <a:gd name="csX4" fmla="*/ 5735637 w 5735637"/>
              <a:gd name="csY4" fmla="*/ 701997 h 842400"/>
              <a:gd name="csX5" fmla="*/ 5595234 w 5735637"/>
              <a:gd name="csY5" fmla="*/ 842400 h 842400"/>
              <a:gd name="csX6" fmla="*/ 140403 w 5735637"/>
              <a:gd name="csY6" fmla="*/ 842400 h 842400"/>
              <a:gd name="csX7" fmla="*/ 0 w 5735637"/>
              <a:gd name="csY7" fmla="*/ 701997 h 842400"/>
              <a:gd name="csX8" fmla="*/ 0 w 5735637"/>
              <a:gd name="csY8" fmla="*/ 140403 h 8424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735637" h="842400">
                <a:moveTo>
                  <a:pt x="0" y="140403"/>
                </a:moveTo>
                <a:cubicBezTo>
                  <a:pt x="0" y="62861"/>
                  <a:pt x="62861" y="0"/>
                  <a:pt x="140403" y="0"/>
                </a:cubicBezTo>
                <a:lnTo>
                  <a:pt x="5595234" y="0"/>
                </a:lnTo>
                <a:cubicBezTo>
                  <a:pt x="5672776" y="0"/>
                  <a:pt x="5735637" y="62861"/>
                  <a:pt x="5735637" y="140403"/>
                </a:cubicBezTo>
                <a:lnTo>
                  <a:pt x="5735637" y="701997"/>
                </a:lnTo>
                <a:cubicBezTo>
                  <a:pt x="5735637" y="779539"/>
                  <a:pt x="5672776" y="842400"/>
                  <a:pt x="5595234" y="842400"/>
                </a:cubicBezTo>
                <a:lnTo>
                  <a:pt x="140403" y="842400"/>
                </a:lnTo>
                <a:cubicBezTo>
                  <a:pt x="62861" y="842400"/>
                  <a:pt x="0" y="779539"/>
                  <a:pt x="0" y="701997"/>
                </a:cubicBezTo>
                <a:lnTo>
                  <a:pt x="0" y="140403"/>
                </a:lnTo>
                <a:close/>
              </a:path>
            </a:pathLst>
          </a:custGeom>
          <a:solidFill>
            <a:schemeClr val="accent3"/>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32563" tIns="132563" rIns="132563" bIns="132563" numCol="1" spcCol="1270" anchor="ctr" anchorCtr="0">
            <a:noAutofit/>
          </a:bodyPr>
          <a:lstStyle/>
          <a:p>
            <a:pPr marL="0" lvl="0" indent="0" algn="l" defTabSz="1066800">
              <a:lnSpc>
                <a:spcPct val="90000"/>
              </a:lnSpc>
              <a:spcBef>
                <a:spcPct val="0"/>
              </a:spcBef>
              <a:spcAft>
                <a:spcPct val="35000"/>
              </a:spcAft>
              <a:buNone/>
            </a:pPr>
            <a:r>
              <a:rPr lang="en-AU" sz="2400" b="0" kern="1200" dirty="0">
                <a:solidFill>
                  <a:schemeClr val="tx1"/>
                </a:solidFill>
              </a:rPr>
              <a:t>Explains impact</a:t>
            </a:r>
            <a:endParaRPr lang="en-US" sz="2400" kern="1200" dirty="0">
              <a:solidFill>
                <a:schemeClr val="tx1"/>
              </a:solidFill>
            </a:endParaRPr>
          </a:p>
        </p:txBody>
      </p:sp>
      <p:pic>
        <p:nvPicPr>
          <p:cNvPr id="8" name="Graphic 7" descr="Yes, thumbs up">
            <a:extLst>
              <a:ext uri="{FF2B5EF4-FFF2-40B4-BE49-F238E27FC236}">
                <a16:creationId xmlns:a16="http://schemas.microsoft.com/office/drawing/2014/main" id="{E045E596-A7ED-DDF5-807D-AAB1C3C69B71}"/>
              </a:ext>
              <a:ext uri="{C183D7F6-B498-43B3-948B-1728B52AA6E4}">
                <adec:decorative xmlns:adec="http://schemas.microsoft.com/office/drawing/2017/decorative" val="0"/>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629557" y="4448529"/>
            <a:ext cx="914400" cy="914400"/>
          </a:xfrm>
          <a:prstGeom prst="rect">
            <a:avLst/>
          </a:prstGeom>
        </p:spPr>
      </p:pic>
      <p:sp>
        <p:nvSpPr>
          <p:cNvPr id="16" name="Freeform: Shape 15">
            <a:extLst>
              <a:ext uri="{FF2B5EF4-FFF2-40B4-BE49-F238E27FC236}">
                <a16:creationId xmlns:a16="http://schemas.microsoft.com/office/drawing/2014/main" id="{FF224CA2-92AD-21E8-0D0E-CF9D3D896E03}"/>
              </a:ext>
              <a:ext uri="{C183D7F6-B498-43B3-948B-1728B52AA6E4}">
                <adec:decorative xmlns:adec="http://schemas.microsoft.com/office/drawing/2017/decorative" val="0"/>
              </a:ext>
            </a:extLst>
          </p:cNvPr>
          <p:cNvSpPr/>
          <p:nvPr/>
        </p:nvSpPr>
        <p:spPr>
          <a:xfrm>
            <a:off x="360363" y="5454280"/>
            <a:ext cx="5735637" cy="842400"/>
          </a:xfrm>
          <a:custGeom>
            <a:avLst/>
            <a:gdLst>
              <a:gd name="csX0" fmla="*/ 0 w 5735637"/>
              <a:gd name="csY0" fmla="*/ 140403 h 842400"/>
              <a:gd name="csX1" fmla="*/ 140403 w 5735637"/>
              <a:gd name="csY1" fmla="*/ 0 h 842400"/>
              <a:gd name="csX2" fmla="*/ 5595234 w 5735637"/>
              <a:gd name="csY2" fmla="*/ 0 h 842400"/>
              <a:gd name="csX3" fmla="*/ 5735637 w 5735637"/>
              <a:gd name="csY3" fmla="*/ 140403 h 842400"/>
              <a:gd name="csX4" fmla="*/ 5735637 w 5735637"/>
              <a:gd name="csY4" fmla="*/ 701997 h 842400"/>
              <a:gd name="csX5" fmla="*/ 5595234 w 5735637"/>
              <a:gd name="csY5" fmla="*/ 842400 h 842400"/>
              <a:gd name="csX6" fmla="*/ 140403 w 5735637"/>
              <a:gd name="csY6" fmla="*/ 842400 h 842400"/>
              <a:gd name="csX7" fmla="*/ 0 w 5735637"/>
              <a:gd name="csY7" fmla="*/ 701997 h 842400"/>
              <a:gd name="csX8" fmla="*/ 0 w 5735637"/>
              <a:gd name="csY8" fmla="*/ 140403 h 8424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735637" h="842400">
                <a:moveTo>
                  <a:pt x="0" y="140403"/>
                </a:moveTo>
                <a:cubicBezTo>
                  <a:pt x="0" y="62861"/>
                  <a:pt x="62861" y="0"/>
                  <a:pt x="140403" y="0"/>
                </a:cubicBezTo>
                <a:lnTo>
                  <a:pt x="5595234" y="0"/>
                </a:lnTo>
                <a:cubicBezTo>
                  <a:pt x="5672776" y="0"/>
                  <a:pt x="5735637" y="62861"/>
                  <a:pt x="5735637" y="140403"/>
                </a:cubicBezTo>
                <a:lnTo>
                  <a:pt x="5735637" y="701997"/>
                </a:lnTo>
                <a:cubicBezTo>
                  <a:pt x="5735637" y="779539"/>
                  <a:pt x="5672776" y="842400"/>
                  <a:pt x="5595234" y="842400"/>
                </a:cubicBezTo>
                <a:lnTo>
                  <a:pt x="140403" y="842400"/>
                </a:lnTo>
                <a:cubicBezTo>
                  <a:pt x="62861" y="842400"/>
                  <a:pt x="0" y="779539"/>
                  <a:pt x="0" y="701997"/>
                </a:cubicBezTo>
                <a:lnTo>
                  <a:pt x="0" y="140403"/>
                </a:lnTo>
                <a:close/>
              </a:path>
            </a:pathLst>
          </a:custGeom>
          <a:solidFill>
            <a:schemeClr val="accent3"/>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32563" tIns="132563" rIns="132563" bIns="132563" numCol="1" spcCol="1270" anchor="ctr" anchorCtr="0">
            <a:noAutofit/>
          </a:bodyPr>
          <a:lstStyle/>
          <a:p>
            <a:pPr marL="0" lvl="0" indent="0" algn="l" defTabSz="1066800">
              <a:lnSpc>
                <a:spcPct val="90000"/>
              </a:lnSpc>
              <a:spcBef>
                <a:spcPct val="0"/>
              </a:spcBef>
              <a:spcAft>
                <a:spcPct val="35000"/>
              </a:spcAft>
              <a:buNone/>
            </a:pPr>
            <a:r>
              <a:rPr lang="en-AU" sz="2400" b="0" kern="1200" dirty="0">
                <a:solidFill>
                  <a:schemeClr val="tx1"/>
                </a:solidFill>
              </a:rPr>
              <a:t>Links to question</a:t>
            </a:r>
            <a:endParaRPr lang="en-US" sz="2400" kern="1200" dirty="0">
              <a:solidFill>
                <a:schemeClr val="tx1"/>
              </a:solidFill>
            </a:endParaRPr>
          </a:p>
        </p:txBody>
      </p:sp>
      <p:pic>
        <p:nvPicPr>
          <p:cNvPr id="12" name="Picture 11" descr="Yes, thumbs up">
            <a:extLst>
              <a:ext uri="{FF2B5EF4-FFF2-40B4-BE49-F238E27FC236}">
                <a16:creationId xmlns:a16="http://schemas.microsoft.com/office/drawing/2014/main" id="{70C1781A-B2FC-08E7-4345-304C79F64196}"/>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8647141" y="5382201"/>
            <a:ext cx="914479" cy="914479"/>
          </a:xfrm>
          <a:prstGeom prst="rect">
            <a:avLst/>
          </a:prstGeom>
        </p:spPr>
      </p:pic>
      <p:sp>
        <p:nvSpPr>
          <p:cNvPr id="6" name="Rectangle: Rounded Corners 5">
            <a:extLst>
              <a:ext uri="{FF2B5EF4-FFF2-40B4-BE49-F238E27FC236}">
                <a16:creationId xmlns:a16="http://schemas.microsoft.com/office/drawing/2014/main" id="{0AFB836E-8B0C-31B0-3BAF-0F205EA9BE43}"/>
              </a:ext>
              <a:ext uri="{C183D7F6-B498-43B3-948B-1728B52AA6E4}">
                <adec:decorative xmlns:adec="http://schemas.microsoft.com/office/drawing/2017/decorative" val="1"/>
              </a:ext>
            </a:extLst>
          </p:cNvPr>
          <p:cNvSpPr/>
          <p:nvPr/>
        </p:nvSpPr>
        <p:spPr>
          <a:xfrm>
            <a:off x="6791501" y="1292535"/>
            <a:ext cx="4625919" cy="106767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b="1" dirty="0">
                <a:solidFill>
                  <a:schemeClr val="tx1"/>
                </a:solidFill>
              </a:rPr>
              <a:t>Has the response effectively answered the question:</a:t>
            </a:r>
            <a:r>
              <a:rPr lang="en-AU" dirty="0">
                <a:solidFill>
                  <a:schemeClr val="tx1"/>
                </a:solidFill>
              </a:rPr>
              <a:t>        </a:t>
            </a:r>
          </a:p>
        </p:txBody>
      </p:sp>
      <p:sp>
        <p:nvSpPr>
          <p:cNvPr id="2" name="Slide Number Placeholder 1">
            <a:extLst>
              <a:ext uri="{FF2B5EF4-FFF2-40B4-BE49-F238E27FC236}">
                <a16:creationId xmlns:a16="http://schemas.microsoft.com/office/drawing/2014/main" id="{6619E176-5AE9-1A84-D39C-683D941A8E0F}"/>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13</a:t>
            </a:fld>
            <a:endParaRPr lang="en-AU" dirty="0"/>
          </a:p>
        </p:txBody>
      </p:sp>
    </p:spTree>
    <p:extLst>
      <p:ext uri="{BB962C8B-B14F-4D97-AF65-F5344CB8AC3E}">
        <p14:creationId xmlns:p14="http://schemas.microsoft.com/office/powerpoint/2010/main" val="13933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0CA0C3-2E5D-E102-4430-A6959BF3E0E7}"/>
              </a:ext>
              <a:ext uri="{C183D7F6-B498-43B3-948B-1728B52AA6E4}">
                <adec:decorative xmlns:adec="http://schemas.microsoft.com/office/drawing/2017/decorative" val="0"/>
              </a:ext>
            </a:extLst>
          </p:cNvPr>
          <p:cNvSpPr>
            <a:spLocks noGrp="1"/>
          </p:cNvSpPr>
          <p:nvPr>
            <p:ph type="title"/>
          </p:nvPr>
        </p:nvSpPr>
        <p:spPr/>
        <p:txBody>
          <a:bodyPr/>
          <a:lstStyle/>
          <a:p>
            <a:r>
              <a:rPr lang="en-AU" dirty="0"/>
              <a:t>Use the sources to now write your response</a:t>
            </a:r>
          </a:p>
        </p:txBody>
      </p:sp>
      <p:sp>
        <p:nvSpPr>
          <p:cNvPr id="4" name="Text Placeholder 3">
            <a:extLst>
              <a:ext uri="{FF2B5EF4-FFF2-40B4-BE49-F238E27FC236}">
                <a16:creationId xmlns:a16="http://schemas.microsoft.com/office/drawing/2014/main" id="{FAA6F88B-A24C-FC6E-DB52-F13E3E884F68}"/>
              </a:ext>
              <a:ext uri="{C183D7F6-B498-43B3-948B-1728B52AA6E4}">
                <adec:decorative xmlns:adec="http://schemas.microsoft.com/office/drawing/2017/decorative" val="0"/>
              </a:ext>
            </a:extLst>
          </p:cNvPr>
          <p:cNvSpPr>
            <a:spLocks noGrp="1"/>
          </p:cNvSpPr>
          <p:nvPr>
            <p:ph type="body" sz="quarter" idx="18"/>
          </p:nvPr>
        </p:nvSpPr>
        <p:spPr/>
        <p:txBody>
          <a:bodyPr/>
          <a:lstStyle/>
          <a:p>
            <a:r>
              <a:rPr lang="en-AU" dirty="0"/>
              <a:t>Use the PEEL paragraph scaffold to plan your response first</a:t>
            </a:r>
          </a:p>
        </p:txBody>
      </p:sp>
      <p:sp>
        <p:nvSpPr>
          <p:cNvPr id="8" name="Rectangle: Rounded Corners 7">
            <a:extLst>
              <a:ext uri="{FF2B5EF4-FFF2-40B4-BE49-F238E27FC236}">
                <a16:creationId xmlns:a16="http://schemas.microsoft.com/office/drawing/2014/main" id="{7F4F6970-5527-951D-B582-2E28A09A3C64}"/>
              </a:ext>
              <a:ext uri="{C183D7F6-B498-43B3-948B-1728B52AA6E4}">
                <adec:decorative xmlns:adec="http://schemas.microsoft.com/office/drawing/2017/decorative" val="1"/>
              </a:ext>
            </a:extLst>
          </p:cNvPr>
          <p:cNvSpPr/>
          <p:nvPr/>
        </p:nvSpPr>
        <p:spPr>
          <a:xfrm>
            <a:off x="1790007" y="5880538"/>
            <a:ext cx="8678488" cy="420414"/>
          </a:xfrm>
          <a:prstGeom prst="roundRect">
            <a:avLst/>
          </a:prstGeom>
          <a:solidFill>
            <a:schemeClr val="tx2">
              <a:lumMod val="20000"/>
              <a:lumOff val="80000"/>
            </a:schemeClr>
          </a:solidFill>
          <a:ln>
            <a:solidFill>
              <a:schemeClr val="tx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6" name="Table 5">
            <a:extLst>
              <a:ext uri="{FF2B5EF4-FFF2-40B4-BE49-F238E27FC236}">
                <a16:creationId xmlns:a16="http://schemas.microsoft.com/office/drawing/2014/main" id="{7EBED1FA-1EDE-CDCB-2284-51FD9F3E7497}"/>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672585360"/>
              </p:ext>
            </p:extLst>
          </p:nvPr>
        </p:nvGraphicFramePr>
        <p:xfrm>
          <a:off x="1049281" y="1639320"/>
          <a:ext cx="9834180" cy="3815745"/>
        </p:xfrm>
        <a:graphic>
          <a:graphicData uri="http://schemas.openxmlformats.org/drawingml/2006/table">
            <a:tbl>
              <a:tblPr firstRow="1" bandRow="1">
                <a:tableStyleId>{F5AB1C69-6EDB-4FF4-983F-18BD219EF322}</a:tableStyleId>
              </a:tblPr>
              <a:tblGrid>
                <a:gridCol w="3278060">
                  <a:extLst>
                    <a:ext uri="{9D8B030D-6E8A-4147-A177-3AD203B41FA5}">
                      <a16:colId xmlns:a16="http://schemas.microsoft.com/office/drawing/2014/main" val="499214669"/>
                    </a:ext>
                  </a:extLst>
                </a:gridCol>
                <a:gridCol w="3278060">
                  <a:extLst>
                    <a:ext uri="{9D8B030D-6E8A-4147-A177-3AD203B41FA5}">
                      <a16:colId xmlns:a16="http://schemas.microsoft.com/office/drawing/2014/main" val="1691180610"/>
                    </a:ext>
                  </a:extLst>
                </a:gridCol>
                <a:gridCol w="3278060">
                  <a:extLst>
                    <a:ext uri="{9D8B030D-6E8A-4147-A177-3AD203B41FA5}">
                      <a16:colId xmlns:a16="http://schemas.microsoft.com/office/drawing/2014/main" val="2517235072"/>
                    </a:ext>
                  </a:extLst>
                </a:gridCol>
              </a:tblGrid>
              <a:tr h="763149">
                <a:tc>
                  <a:txBody>
                    <a:bodyPr/>
                    <a:lstStyle/>
                    <a:p>
                      <a:pPr algn="ctr"/>
                      <a:r>
                        <a:rPr lang="en-AU" dirty="0">
                          <a:solidFill>
                            <a:schemeClr val="tx1"/>
                          </a:solidFill>
                        </a:rPr>
                        <a:t>Structure</a:t>
                      </a:r>
                    </a:p>
                  </a:txBody>
                  <a:tcPr anchor="ctr"/>
                </a:tc>
                <a:tc>
                  <a:txBody>
                    <a:bodyPr/>
                    <a:lstStyle/>
                    <a:p>
                      <a:pPr algn="ctr"/>
                      <a:r>
                        <a:rPr lang="en-AU" dirty="0">
                          <a:solidFill>
                            <a:schemeClr val="tx1"/>
                          </a:solidFill>
                        </a:rPr>
                        <a:t>What to include</a:t>
                      </a:r>
                    </a:p>
                  </a:txBody>
                  <a:tcPr anchor="ctr"/>
                </a:tc>
                <a:tc>
                  <a:txBody>
                    <a:bodyPr/>
                    <a:lstStyle/>
                    <a:p>
                      <a:pPr algn="ctr"/>
                      <a:r>
                        <a:rPr lang="en-AU" dirty="0">
                          <a:solidFill>
                            <a:schemeClr val="tx1"/>
                          </a:solidFill>
                        </a:rPr>
                        <a:t>Sentence starters</a:t>
                      </a:r>
                    </a:p>
                  </a:txBody>
                  <a:tcPr anchor="ctr"/>
                </a:tc>
                <a:extLst>
                  <a:ext uri="{0D108BD9-81ED-4DB2-BD59-A6C34878D82A}">
                    <a16:rowId xmlns:a16="http://schemas.microsoft.com/office/drawing/2014/main" val="921419217"/>
                  </a:ext>
                </a:extLst>
              </a:tr>
              <a:tr h="763149">
                <a:tc>
                  <a:txBody>
                    <a:bodyPr/>
                    <a:lstStyle/>
                    <a:p>
                      <a:r>
                        <a:rPr lang="en-AU" dirty="0"/>
                        <a:t>Point </a:t>
                      </a:r>
                    </a:p>
                  </a:txBody>
                  <a:tcPr/>
                </a:tc>
                <a:tc>
                  <a:txBody>
                    <a:bodyPr/>
                    <a:lstStyle/>
                    <a:p>
                      <a:r>
                        <a:rPr lang="en-AU" dirty="0"/>
                        <a:t>Main impact</a:t>
                      </a:r>
                    </a:p>
                  </a:txBody>
                  <a:tcPr/>
                </a:tc>
                <a:tc>
                  <a:txBody>
                    <a:bodyPr/>
                    <a:lstStyle/>
                    <a:p>
                      <a:r>
                        <a:rPr lang="en-AU" dirty="0"/>
                        <a:t>One significant impact was…</a:t>
                      </a:r>
                    </a:p>
                  </a:txBody>
                  <a:tcPr/>
                </a:tc>
                <a:extLst>
                  <a:ext uri="{0D108BD9-81ED-4DB2-BD59-A6C34878D82A}">
                    <a16:rowId xmlns:a16="http://schemas.microsoft.com/office/drawing/2014/main" val="2680659286"/>
                  </a:ext>
                </a:extLst>
              </a:tr>
              <a:tr h="763149">
                <a:tc>
                  <a:txBody>
                    <a:bodyPr/>
                    <a:lstStyle/>
                    <a:p>
                      <a:r>
                        <a:rPr lang="en-AU" dirty="0"/>
                        <a:t>Evidence</a:t>
                      </a:r>
                    </a:p>
                  </a:txBody>
                  <a:tcPr/>
                </a:tc>
                <a:tc>
                  <a:txBody>
                    <a:bodyPr/>
                    <a:lstStyle/>
                    <a:p>
                      <a:r>
                        <a:rPr lang="en-AU" dirty="0"/>
                        <a:t>Source/example</a:t>
                      </a:r>
                    </a:p>
                  </a:txBody>
                  <a:tcPr/>
                </a:tc>
                <a:tc>
                  <a:txBody>
                    <a:bodyPr/>
                    <a:lstStyle/>
                    <a:p>
                      <a:r>
                        <a:rPr lang="en-AU" dirty="0"/>
                        <a:t>Evidence of this can be found in…</a:t>
                      </a:r>
                    </a:p>
                  </a:txBody>
                  <a:tcPr/>
                </a:tc>
                <a:extLst>
                  <a:ext uri="{0D108BD9-81ED-4DB2-BD59-A6C34878D82A}">
                    <a16:rowId xmlns:a16="http://schemas.microsoft.com/office/drawing/2014/main" val="3494097476"/>
                  </a:ext>
                </a:extLst>
              </a:tr>
              <a:tr h="763149">
                <a:tc>
                  <a:txBody>
                    <a:bodyPr/>
                    <a:lstStyle/>
                    <a:p>
                      <a:r>
                        <a:rPr lang="en-AU" dirty="0"/>
                        <a:t>Explain</a:t>
                      </a:r>
                    </a:p>
                  </a:txBody>
                  <a:tcPr/>
                </a:tc>
                <a:tc>
                  <a:txBody>
                    <a:bodyPr/>
                    <a:lstStyle/>
                    <a:p>
                      <a:r>
                        <a:rPr lang="en-AU" dirty="0"/>
                        <a:t>How it shows impact</a:t>
                      </a:r>
                    </a:p>
                  </a:txBody>
                  <a:tcPr/>
                </a:tc>
                <a:tc>
                  <a:txBody>
                    <a:bodyPr/>
                    <a:lstStyle/>
                    <a:p>
                      <a:r>
                        <a:rPr lang="en-AU" dirty="0"/>
                        <a:t>This is significant because…</a:t>
                      </a:r>
                    </a:p>
                  </a:txBody>
                  <a:tcPr/>
                </a:tc>
                <a:extLst>
                  <a:ext uri="{0D108BD9-81ED-4DB2-BD59-A6C34878D82A}">
                    <a16:rowId xmlns:a16="http://schemas.microsoft.com/office/drawing/2014/main" val="1607789534"/>
                  </a:ext>
                </a:extLst>
              </a:tr>
              <a:tr h="763149">
                <a:tc>
                  <a:txBody>
                    <a:bodyPr/>
                    <a:lstStyle/>
                    <a:p>
                      <a:r>
                        <a:rPr lang="en-AU" dirty="0"/>
                        <a:t>Link</a:t>
                      </a:r>
                    </a:p>
                  </a:txBody>
                  <a:tcPr/>
                </a:tc>
                <a:tc>
                  <a:txBody>
                    <a:bodyPr/>
                    <a:lstStyle/>
                    <a:p>
                      <a:r>
                        <a:rPr lang="en-AU" dirty="0"/>
                        <a:t>Back to question</a:t>
                      </a:r>
                    </a:p>
                  </a:txBody>
                  <a:tcPr/>
                </a:tc>
                <a:tc>
                  <a:txBody>
                    <a:bodyPr/>
                    <a:lstStyle/>
                    <a:p>
                      <a:r>
                        <a:rPr lang="en-AU" dirty="0"/>
                        <a:t>Therefore…</a:t>
                      </a:r>
                    </a:p>
                  </a:txBody>
                  <a:tcPr/>
                </a:tc>
                <a:extLst>
                  <a:ext uri="{0D108BD9-81ED-4DB2-BD59-A6C34878D82A}">
                    <a16:rowId xmlns:a16="http://schemas.microsoft.com/office/drawing/2014/main" val="3307903381"/>
                  </a:ext>
                </a:extLst>
              </a:tr>
            </a:tbl>
          </a:graphicData>
        </a:graphic>
      </p:graphicFrame>
      <p:sp>
        <p:nvSpPr>
          <p:cNvPr id="5" name="Text Placeholder 4">
            <a:extLst>
              <a:ext uri="{FF2B5EF4-FFF2-40B4-BE49-F238E27FC236}">
                <a16:creationId xmlns:a16="http://schemas.microsoft.com/office/drawing/2014/main" id="{BE80199A-16EC-FA32-0696-A24232DCF743}"/>
              </a:ext>
              <a:ext uri="{C183D7F6-B498-43B3-948B-1728B52AA6E4}">
                <adec:decorative xmlns:adec="http://schemas.microsoft.com/office/drawing/2017/decorative" val="0"/>
              </a:ext>
            </a:extLst>
          </p:cNvPr>
          <p:cNvSpPr>
            <a:spLocks noGrp="1"/>
          </p:cNvSpPr>
          <p:nvPr>
            <p:ph type="body" sz="quarter" idx="17"/>
          </p:nvPr>
        </p:nvSpPr>
        <p:spPr>
          <a:xfrm>
            <a:off x="359999" y="1601220"/>
            <a:ext cx="11484000" cy="4807835"/>
          </a:xfrm>
        </p:spPr>
        <p:txBody>
          <a:bodyPr/>
          <a:lstStyle/>
          <a:p>
            <a:endParaRPr lang="en-AU" dirty="0"/>
          </a:p>
          <a:p>
            <a:endParaRPr lang="en-AU" dirty="0"/>
          </a:p>
          <a:p>
            <a:endParaRPr lang="en-AU" dirty="0"/>
          </a:p>
          <a:p>
            <a:endParaRPr lang="en-AU" dirty="0"/>
          </a:p>
          <a:p>
            <a:endParaRPr lang="en-AU" dirty="0"/>
          </a:p>
          <a:p>
            <a:endParaRPr lang="en-AU" dirty="0"/>
          </a:p>
          <a:p>
            <a:endParaRPr lang="en-AU" dirty="0"/>
          </a:p>
          <a:p>
            <a:pPr algn="ctr"/>
            <a:r>
              <a:rPr lang="en-AU" dirty="0"/>
              <a:t>Choose the most important focus of the sources to address in your question</a:t>
            </a:r>
          </a:p>
        </p:txBody>
      </p:sp>
      <p:sp>
        <p:nvSpPr>
          <p:cNvPr id="2" name="Slide Number Placeholder 1">
            <a:extLst>
              <a:ext uri="{FF2B5EF4-FFF2-40B4-BE49-F238E27FC236}">
                <a16:creationId xmlns:a16="http://schemas.microsoft.com/office/drawing/2014/main" id="{76274F3D-3E43-4442-2132-984252BECCB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dirty="0"/>
          </a:p>
        </p:txBody>
      </p:sp>
    </p:spTree>
    <p:extLst>
      <p:ext uri="{BB962C8B-B14F-4D97-AF65-F5344CB8AC3E}">
        <p14:creationId xmlns:p14="http://schemas.microsoft.com/office/powerpoint/2010/main" val="3850150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9FF1A-D16C-0A09-6186-86CBE9F5B5A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66827B-B3C3-7F85-2092-E90D2BDF0F53}"/>
              </a:ext>
            </a:extLst>
          </p:cNvPr>
          <p:cNvSpPr>
            <a:spLocks noGrp="1"/>
          </p:cNvSpPr>
          <p:nvPr>
            <p:ph type="title"/>
          </p:nvPr>
        </p:nvSpPr>
        <p:spPr/>
        <p:txBody>
          <a:bodyPr/>
          <a:lstStyle/>
          <a:p>
            <a:r>
              <a:rPr lang="en-AU" dirty="0">
                <a:latin typeface="+mj-lt"/>
              </a:rPr>
              <a:t>3-2-1 things I learned today</a:t>
            </a:r>
          </a:p>
        </p:txBody>
      </p:sp>
      <p:grpSp>
        <p:nvGrpSpPr>
          <p:cNvPr id="5" name="Group 4" descr="3. List 3 things you learned today about the integration of sources in responses">
            <a:extLst>
              <a:ext uri="{FF2B5EF4-FFF2-40B4-BE49-F238E27FC236}">
                <a16:creationId xmlns:a16="http://schemas.microsoft.com/office/drawing/2014/main" id="{2ED6CBA1-64ED-EFD7-0F9A-5D4529E40DCF}"/>
              </a:ext>
            </a:extLst>
          </p:cNvPr>
          <p:cNvGrpSpPr/>
          <p:nvPr/>
        </p:nvGrpSpPr>
        <p:grpSpPr>
          <a:xfrm>
            <a:off x="224569" y="950571"/>
            <a:ext cx="11742862" cy="1784466"/>
            <a:chOff x="224569" y="950571"/>
            <a:chExt cx="11742862" cy="1784466"/>
          </a:xfrm>
        </p:grpSpPr>
        <p:sp>
          <p:nvSpPr>
            <p:cNvPr id="8" name="Rectangle: Rounded Corners 7">
              <a:extLst>
                <a:ext uri="{FF2B5EF4-FFF2-40B4-BE49-F238E27FC236}">
                  <a16:creationId xmlns:a16="http://schemas.microsoft.com/office/drawing/2014/main" id="{2A6F618E-A373-214A-4DA9-1690725A59A5}"/>
                </a:ext>
                <a:ext uri="{C183D7F6-B498-43B3-948B-1728B52AA6E4}">
                  <adec:decorative xmlns:adec="http://schemas.microsoft.com/office/drawing/2017/decorative" val="1"/>
                </a:ext>
              </a:extLst>
            </p:cNvPr>
            <p:cNvSpPr/>
            <p:nvPr/>
          </p:nvSpPr>
          <p:spPr>
            <a:xfrm>
              <a:off x="804077" y="950571"/>
              <a:ext cx="11163354" cy="1784466"/>
            </a:xfrm>
            <a:prstGeom prst="roundRect">
              <a:avLst/>
            </a:prstGeom>
            <a:solidFill>
              <a:srgbClr val="EDF9E0"/>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endParaRPr lang="en-AU" sz="3200" b="1">
                <a:solidFill>
                  <a:schemeClr val="tx1"/>
                </a:solidFill>
                <a:latin typeface="Arial" panose="020B0604020202020204" pitchFamily="34" charset="0"/>
                <a:cs typeface="Arial" panose="020B0604020202020204" pitchFamily="34" charset="0"/>
              </a:endParaRPr>
            </a:p>
          </p:txBody>
        </p:sp>
        <p:sp>
          <p:nvSpPr>
            <p:cNvPr id="21" name="Google Shape;91;p15">
              <a:extLst>
                <a:ext uri="{FF2B5EF4-FFF2-40B4-BE49-F238E27FC236}">
                  <a16:creationId xmlns:a16="http://schemas.microsoft.com/office/drawing/2014/main" id="{D5D14A31-8AA2-C0E4-2FC3-83005ED37E55}"/>
                </a:ext>
              </a:extLst>
            </p:cNvPr>
            <p:cNvSpPr txBox="1"/>
            <p:nvPr/>
          </p:nvSpPr>
          <p:spPr>
            <a:xfrm>
              <a:off x="1641474" y="950571"/>
              <a:ext cx="7580111" cy="554000"/>
            </a:xfrm>
            <a:prstGeom prst="rect">
              <a:avLst/>
            </a:prstGeom>
            <a:noFill/>
            <a:ln>
              <a:noFill/>
            </a:ln>
          </p:spPr>
          <p:txBody>
            <a:bodyPr spcFirstLastPara="1" wrap="square" lIns="121900" tIns="121900" rIns="121900" bIns="121900" anchor="t" anchorCtr="0">
              <a:noAutofit/>
            </a:bodyPr>
            <a:lstStyle/>
            <a:p>
              <a:r>
                <a:rPr lang="en" sz="1600" dirty="0">
                  <a:ea typeface="Montserrat"/>
                  <a:cs typeface="Arial"/>
                  <a:sym typeface="Montserrat"/>
                </a:rPr>
                <a:t>List 3 things you learned today about the integration of source in responses</a:t>
              </a:r>
              <a:r>
                <a:rPr lang="en" sz="1600" dirty="0">
                  <a:ea typeface="Montserrat"/>
                  <a:cs typeface="Montserrat"/>
                  <a:sym typeface="Montserrat"/>
                </a:rPr>
                <a:t>:</a:t>
              </a:r>
              <a:endParaRPr sz="3200" dirty="0">
                <a:ea typeface="Roboto"/>
                <a:cs typeface="Roboto"/>
                <a:sym typeface="Roboto"/>
              </a:endParaRPr>
            </a:p>
          </p:txBody>
        </p:sp>
        <p:sp>
          <p:nvSpPr>
            <p:cNvPr id="18" name="Google Shape;92;p15">
              <a:extLst>
                <a:ext uri="{FF2B5EF4-FFF2-40B4-BE49-F238E27FC236}">
                  <a16:creationId xmlns:a16="http://schemas.microsoft.com/office/drawing/2014/main" id="{9544D712-F57B-368E-FB3B-03037E76BFE1}"/>
                </a:ext>
              </a:extLst>
            </p:cNvPr>
            <p:cNvSpPr txBox="1"/>
            <p:nvPr/>
          </p:nvSpPr>
          <p:spPr>
            <a:xfrm>
              <a:off x="1782255" y="1431560"/>
              <a:ext cx="3018000" cy="1168603"/>
            </a:xfrm>
            <a:prstGeom prst="rect">
              <a:avLst/>
            </a:prstGeom>
            <a:solidFill>
              <a:schemeClr val="bg1"/>
            </a:solidFill>
            <a:ln w="19050" cap="flat" cmpd="sng">
              <a:solidFill>
                <a:srgbClr val="64BB47"/>
              </a:solidFill>
              <a:prstDash val="solid"/>
              <a:round/>
              <a:headEnd type="none" w="sm" len="sm"/>
              <a:tailEnd type="none" w="sm" len="sm"/>
            </a:ln>
          </p:spPr>
          <p:txBody>
            <a:bodyPr spcFirstLastPara="1" wrap="square" lIns="121900" tIns="121900" rIns="121900" bIns="121900" anchor="t" anchorCtr="0">
              <a:noAutofit/>
            </a:bodyPr>
            <a:lstStyle>
              <a:defPPr>
                <a:defRPr lang="en-US"/>
              </a:defPPr>
              <a:lvl1pPr>
                <a:defRPr sz="1600">
                  <a:latin typeface="Arial" panose="020B0604020202020204" pitchFamily="34" charset="0"/>
                  <a:ea typeface="Montserrat"/>
                  <a:cs typeface="Arial" panose="020B0604020202020204" pitchFamily="34" charset="0"/>
                </a:defRPr>
              </a:lvl1pPr>
            </a:lstStyle>
            <a:p>
              <a:r>
                <a:rPr lang="en">
                  <a:latin typeface="+mn-lt"/>
                  <a:sym typeface="Montserrat"/>
                </a:rPr>
                <a:t>1. </a:t>
              </a:r>
              <a:endParaRPr>
                <a:latin typeface="+mn-lt"/>
                <a:sym typeface="Montserrat"/>
              </a:endParaRPr>
            </a:p>
          </p:txBody>
        </p:sp>
        <p:sp>
          <p:nvSpPr>
            <p:cNvPr id="19" name="Google Shape;93;p15">
              <a:extLst>
                <a:ext uri="{FF2B5EF4-FFF2-40B4-BE49-F238E27FC236}">
                  <a16:creationId xmlns:a16="http://schemas.microsoft.com/office/drawing/2014/main" id="{BB329CE9-4F49-D146-1AC8-1BE671CB2EE8}"/>
                </a:ext>
              </a:extLst>
            </p:cNvPr>
            <p:cNvSpPr txBox="1"/>
            <p:nvPr/>
          </p:nvSpPr>
          <p:spPr>
            <a:xfrm>
              <a:off x="5285289" y="1431560"/>
              <a:ext cx="3018000" cy="1168603"/>
            </a:xfrm>
            <a:prstGeom prst="rect">
              <a:avLst/>
            </a:prstGeom>
            <a:solidFill>
              <a:schemeClr val="bg1"/>
            </a:solidFill>
            <a:ln w="19050" cap="flat" cmpd="sng">
              <a:solidFill>
                <a:srgbClr val="64BB47"/>
              </a:solidFill>
              <a:prstDash val="solid"/>
              <a:round/>
              <a:headEnd type="none" w="sm" len="sm"/>
              <a:tailEnd type="none" w="sm" len="sm"/>
            </a:ln>
          </p:spPr>
          <p:txBody>
            <a:bodyPr spcFirstLastPara="1" wrap="square" lIns="121900" tIns="121900" rIns="121900" bIns="121900" anchor="t" anchorCtr="0">
              <a:noAutofit/>
            </a:bodyPr>
            <a:lstStyle/>
            <a:p>
              <a:r>
                <a:rPr lang="en" sz="1600">
                  <a:ea typeface="Montserrat"/>
                  <a:cs typeface="Arial" panose="020B0604020202020204" pitchFamily="34" charset="0"/>
                  <a:sym typeface="Montserrat"/>
                </a:rPr>
                <a:t>2. </a:t>
              </a:r>
              <a:endParaRPr sz="1600">
                <a:ea typeface="Montserrat"/>
                <a:cs typeface="Arial" panose="020B0604020202020204" pitchFamily="34" charset="0"/>
                <a:sym typeface="Montserrat"/>
              </a:endParaRPr>
            </a:p>
          </p:txBody>
        </p:sp>
        <p:sp>
          <p:nvSpPr>
            <p:cNvPr id="20" name="Google Shape;94;p15">
              <a:extLst>
                <a:ext uri="{FF2B5EF4-FFF2-40B4-BE49-F238E27FC236}">
                  <a16:creationId xmlns:a16="http://schemas.microsoft.com/office/drawing/2014/main" id="{EB73AA48-BBDF-3B10-767D-82E3784E2270}"/>
                </a:ext>
              </a:extLst>
            </p:cNvPr>
            <p:cNvSpPr txBox="1"/>
            <p:nvPr/>
          </p:nvSpPr>
          <p:spPr>
            <a:xfrm>
              <a:off x="8694422" y="1431560"/>
              <a:ext cx="3018000" cy="1168603"/>
            </a:xfrm>
            <a:prstGeom prst="rect">
              <a:avLst/>
            </a:prstGeom>
            <a:solidFill>
              <a:schemeClr val="bg1"/>
            </a:solidFill>
            <a:ln w="19050" cap="flat" cmpd="sng">
              <a:solidFill>
                <a:srgbClr val="64BB47"/>
              </a:solidFill>
              <a:prstDash val="solid"/>
              <a:round/>
              <a:headEnd type="none" w="sm" len="sm"/>
              <a:tailEnd type="none" w="sm" len="sm"/>
            </a:ln>
          </p:spPr>
          <p:txBody>
            <a:bodyPr spcFirstLastPara="1" wrap="square" lIns="121900" tIns="121900" rIns="121900" bIns="121900" anchor="t" anchorCtr="0">
              <a:noAutofit/>
            </a:bodyPr>
            <a:lstStyle/>
            <a:p>
              <a:r>
                <a:rPr lang="en" sz="1600">
                  <a:ea typeface="Montserrat"/>
                  <a:cs typeface="Arial" panose="020B0604020202020204" pitchFamily="34" charset="0"/>
                  <a:sym typeface="Montserrat"/>
                </a:rPr>
                <a:t>3. </a:t>
              </a:r>
              <a:endParaRPr sz="1600">
                <a:ea typeface="Montserrat"/>
                <a:cs typeface="Arial" panose="020B0604020202020204" pitchFamily="34" charset="0"/>
                <a:sym typeface="Montserrat"/>
              </a:endParaRPr>
            </a:p>
          </p:txBody>
        </p:sp>
        <p:sp>
          <p:nvSpPr>
            <p:cNvPr id="4" name="Oval 3">
              <a:extLst>
                <a:ext uri="{FF2B5EF4-FFF2-40B4-BE49-F238E27FC236}">
                  <a16:creationId xmlns:a16="http://schemas.microsoft.com/office/drawing/2014/main" id="{77BC5DDF-7029-5F55-D785-91E52143D02B}"/>
                </a:ext>
                <a:ext uri="{C183D7F6-B498-43B3-948B-1728B52AA6E4}">
                  <adec:decorative xmlns:adec="http://schemas.microsoft.com/office/drawing/2017/decorative" val="1"/>
                </a:ext>
              </a:extLst>
            </p:cNvPr>
            <p:cNvSpPr/>
            <p:nvPr/>
          </p:nvSpPr>
          <p:spPr>
            <a:xfrm>
              <a:off x="224569" y="1161745"/>
              <a:ext cx="1362119" cy="1362119"/>
            </a:xfrm>
            <a:prstGeom prst="ellipse">
              <a:avLst/>
            </a:prstGeom>
            <a:solidFill>
              <a:srgbClr val="64BB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6600" b="1" dirty="0">
                  <a:latin typeface="+mj-lt"/>
                  <a:cs typeface="Arial" panose="020B0604020202020204" pitchFamily="34" charset="0"/>
                </a:rPr>
                <a:t>3</a:t>
              </a:r>
            </a:p>
          </p:txBody>
        </p:sp>
      </p:grpSp>
      <p:grpSp>
        <p:nvGrpSpPr>
          <p:cNvPr id="10" name="Group 9" descr="2. List 2 questions you have about source integration">
            <a:extLst>
              <a:ext uri="{FF2B5EF4-FFF2-40B4-BE49-F238E27FC236}">
                <a16:creationId xmlns:a16="http://schemas.microsoft.com/office/drawing/2014/main" id="{924C067C-C855-B37B-F03D-32C1FBB69FEF}"/>
              </a:ext>
            </a:extLst>
          </p:cNvPr>
          <p:cNvGrpSpPr/>
          <p:nvPr/>
        </p:nvGrpSpPr>
        <p:grpSpPr>
          <a:xfrm>
            <a:off x="224568" y="2808768"/>
            <a:ext cx="11742863" cy="1784466"/>
            <a:chOff x="224568" y="2808768"/>
            <a:chExt cx="11742863" cy="1784466"/>
          </a:xfrm>
        </p:grpSpPr>
        <p:sp>
          <p:nvSpPr>
            <p:cNvPr id="9" name="Rectangle: Rounded Corners 8">
              <a:extLst>
                <a:ext uri="{FF2B5EF4-FFF2-40B4-BE49-F238E27FC236}">
                  <a16:creationId xmlns:a16="http://schemas.microsoft.com/office/drawing/2014/main" id="{DE2DC752-5E3D-1D6F-3DD0-0A70EEC0DADB}"/>
                </a:ext>
                <a:ext uri="{C183D7F6-B498-43B3-948B-1728B52AA6E4}">
                  <adec:decorative xmlns:adec="http://schemas.microsoft.com/office/drawing/2017/decorative" val="1"/>
                </a:ext>
              </a:extLst>
            </p:cNvPr>
            <p:cNvSpPr/>
            <p:nvPr/>
          </p:nvSpPr>
          <p:spPr>
            <a:xfrm>
              <a:off x="804077" y="2808768"/>
              <a:ext cx="11163354" cy="1784466"/>
            </a:xfrm>
            <a:prstGeom prst="roundRect">
              <a:avLst/>
            </a:prstGeom>
            <a:solidFill>
              <a:srgbClr val="E5F7FC"/>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endParaRPr lang="en-AU" sz="3200" b="1">
                <a:solidFill>
                  <a:schemeClr val="tx1"/>
                </a:solidFill>
                <a:latin typeface="Arial" panose="020B0604020202020204" pitchFamily="34" charset="0"/>
                <a:cs typeface="Arial" panose="020B0604020202020204" pitchFamily="34" charset="0"/>
              </a:endParaRPr>
            </a:p>
          </p:txBody>
        </p:sp>
        <p:sp>
          <p:nvSpPr>
            <p:cNvPr id="25" name="Google Shape;91;p15">
              <a:extLst>
                <a:ext uri="{FF2B5EF4-FFF2-40B4-BE49-F238E27FC236}">
                  <a16:creationId xmlns:a16="http://schemas.microsoft.com/office/drawing/2014/main" id="{E115D25E-3419-EF62-F6A7-7548469179AD}"/>
                </a:ext>
              </a:extLst>
            </p:cNvPr>
            <p:cNvSpPr txBox="1"/>
            <p:nvPr/>
          </p:nvSpPr>
          <p:spPr>
            <a:xfrm>
              <a:off x="1641476" y="2822179"/>
              <a:ext cx="5197128" cy="554000"/>
            </a:xfrm>
            <a:prstGeom prst="rect">
              <a:avLst/>
            </a:prstGeom>
            <a:noFill/>
            <a:ln>
              <a:noFill/>
            </a:ln>
          </p:spPr>
          <p:txBody>
            <a:bodyPr spcFirstLastPara="1" wrap="square" lIns="121900" tIns="121900" rIns="121900" bIns="121900" anchor="t" anchorCtr="0">
              <a:noAutofit/>
            </a:bodyPr>
            <a:lstStyle/>
            <a:p>
              <a:r>
                <a:rPr lang="en" sz="1600">
                  <a:ea typeface="Montserrat"/>
                  <a:cs typeface="Arial" panose="020B0604020202020204" pitchFamily="34" charset="0"/>
                  <a:sym typeface="Montserrat"/>
                </a:rPr>
                <a:t>List 2 questions you have about source integration</a:t>
              </a:r>
              <a:r>
                <a:rPr lang="en" sz="1600">
                  <a:ea typeface="Montserrat"/>
                  <a:cs typeface="Montserrat"/>
                  <a:sym typeface="Montserrat"/>
                </a:rPr>
                <a:t>:</a:t>
              </a:r>
              <a:endParaRPr sz="3200">
                <a:ea typeface="Roboto"/>
                <a:cs typeface="Roboto"/>
                <a:sym typeface="Roboto"/>
              </a:endParaRPr>
            </a:p>
          </p:txBody>
        </p:sp>
        <p:sp>
          <p:nvSpPr>
            <p:cNvPr id="22" name="Google Shape;92;p15">
              <a:extLst>
                <a:ext uri="{FF2B5EF4-FFF2-40B4-BE49-F238E27FC236}">
                  <a16:creationId xmlns:a16="http://schemas.microsoft.com/office/drawing/2014/main" id="{560A013C-E37C-F2F5-120F-DB9D9200A386}"/>
                </a:ext>
              </a:extLst>
            </p:cNvPr>
            <p:cNvSpPr txBox="1"/>
            <p:nvPr/>
          </p:nvSpPr>
          <p:spPr>
            <a:xfrm>
              <a:off x="1782255" y="3303168"/>
              <a:ext cx="3018000" cy="1168603"/>
            </a:xfrm>
            <a:prstGeom prst="rect">
              <a:avLst/>
            </a:prstGeom>
            <a:solidFill>
              <a:schemeClr val="bg1"/>
            </a:solidFill>
            <a:ln w="19050" cap="flat" cmpd="sng">
              <a:solidFill>
                <a:srgbClr val="00ACC2"/>
              </a:solidFill>
              <a:prstDash val="solid"/>
              <a:round/>
              <a:headEnd type="none" w="sm" len="sm"/>
              <a:tailEnd type="none" w="sm" len="sm"/>
            </a:ln>
          </p:spPr>
          <p:txBody>
            <a:bodyPr spcFirstLastPara="1" wrap="square" lIns="121900" tIns="121900" rIns="121900" bIns="121900" anchor="t" anchorCtr="0">
              <a:noAutofit/>
            </a:bodyPr>
            <a:lstStyle/>
            <a:p>
              <a:r>
                <a:rPr lang="en" sz="1600">
                  <a:ea typeface="Montserrat"/>
                  <a:cs typeface="Arial" panose="020B0604020202020204" pitchFamily="34" charset="0"/>
                  <a:sym typeface="Montserrat"/>
                </a:rPr>
                <a:t>1. </a:t>
              </a:r>
              <a:endParaRPr sz="1600">
                <a:ea typeface="Montserrat"/>
                <a:cs typeface="Arial" panose="020B0604020202020204" pitchFamily="34" charset="0"/>
                <a:sym typeface="Montserrat"/>
              </a:endParaRPr>
            </a:p>
          </p:txBody>
        </p:sp>
        <p:sp>
          <p:nvSpPr>
            <p:cNvPr id="23" name="Google Shape;93;p15">
              <a:extLst>
                <a:ext uri="{FF2B5EF4-FFF2-40B4-BE49-F238E27FC236}">
                  <a16:creationId xmlns:a16="http://schemas.microsoft.com/office/drawing/2014/main" id="{B6F14538-89DE-067B-4B81-1252D3A6F826}"/>
                </a:ext>
              </a:extLst>
            </p:cNvPr>
            <p:cNvSpPr txBox="1"/>
            <p:nvPr/>
          </p:nvSpPr>
          <p:spPr>
            <a:xfrm>
              <a:off x="5285289" y="3303168"/>
              <a:ext cx="3018000" cy="1168603"/>
            </a:xfrm>
            <a:prstGeom prst="rect">
              <a:avLst/>
            </a:prstGeom>
            <a:solidFill>
              <a:schemeClr val="bg1"/>
            </a:solidFill>
            <a:ln w="19050" cap="flat" cmpd="sng">
              <a:solidFill>
                <a:srgbClr val="00ACC2"/>
              </a:solidFill>
              <a:prstDash val="solid"/>
              <a:round/>
              <a:headEnd type="none" w="sm" len="sm"/>
              <a:tailEnd type="none" w="sm" len="sm"/>
            </a:ln>
          </p:spPr>
          <p:txBody>
            <a:bodyPr spcFirstLastPara="1" wrap="square" lIns="121900" tIns="121900" rIns="121900" bIns="121900" anchor="t" anchorCtr="0">
              <a:noAutofit/>
            </a:bodyPr>
            <a:lstStyle/>
            <a:p>
              <a:r>
                <a:rPr lang="en" sz="1600">
                  <a:ea typeface="Montserrat"/>
                  <a:cs typeface="Arial" panose="020B0604020202020204" pitchFamily="34" charset="0"/>
                  <a:sym typeface="Montserrat"/>
                </a:rPr>
                <a:t>2. </a:t>
              </a:r>
              <a:endParaRPr sz="1600">
                <a:ea typeface="Montserrat"/>
                <a:cs typeface="Arial" panose="020B0604020202020204" pitchFamily="34" charset="0"/>
                <a:sym typeface="Montserrat"/>
              </a:endParaRPr>
            </a:p>
          </p:txBody>
        </p:sp>
        <p:sp>
          <p:nvSpPr>
            <p:cNvPr id="6" name="Oval 5">
              <a:extLst>
                <a:ext uri="{FF2B5EF4-FFF2-40B4-BE49-F238E27FC236}">
                  <a16:creationId xmlns:a16="http://schemas.microsoft.com/office/drawing/2014/main" id="{13B57C3C-D9C2-CE2B-7564-7F9A56FF6A0F}"/>
                </a:ext>
                <a:ext uri="{C183D7F6-B498-43B3-948B-1728B52AA6E4}">
                  <adec:decorative xmlns:adec="http://schemas.microsoft.com/office/drawing/2017/decorative" val="1"/>
                </a:ext>
              </a:extLst>
            </p:cNvPr>
            <p:cNvSpPr/>
            <p:nvPr/>
          </p:nvSpPr>
          <p:spPr>
            <a:xfrm>
              <a:off x="224568" y="3019942"/>
              <a:ext cx="1362119" cy="1362119"/>
            </a:xfrm>
            <a:prstGeom prst="ellipse">
              <a:avLst/>
            </a:prstGeom>
            <a:solidFill>
              <a:srgbClr val="00AC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6600" b="1">
                  <a:latin typeface="+mj-lt"/>
                  <a:cs typeface="Arial" panose="020B0604020202020204" pitchFamily="34" charset="0"/>
                </a:rPr>
                <a:t>2</a:t>
              </a:r>
            </a:p>
          </p:txBody>
        </p:sp>
      </p:grpSp>
      <p:grpSp>
        <p:nvGrpSpPr>
          <p:cNvPr id="12" name="Group 11" descr="1. Give 1 reason why it's important to learn how to integrate sources effectively in a response">
            <a:extLst>
              <a:ext uri="{FF2B5EF4-FFF2-40B4-BE49-F238E27FC236}">
                <a16:creationId xmlns:a16="http://schemas.microsoft.com/office/drawing/2014/main" id="{83B79D6F-A3DA-9401-732F-75BD4E80B524}"/>
              </a:ext>
            </a:extLst>
          </p:cNvPr>
          <p:cNvGrpSpPr/>
          <p:nvPr/>
        </p:nvGrpSpPr>
        <p:grpSpPr>
          <a:xfrm>
            <a:off x="208967" y="4666965"/>
            <a:ext cx="11758464" cy="1784467"/>
            <a:chOff x="208967" y="4666965"/>
            <a:chExt cx="11758464" cy="1784467"/>
          </a:xfrm>
        </p:grpSpPr>
        <p:sp>
          <p:nvSpPr>
            <p:cNvPr id="11" name="Rectangle: Rounded Corners 10">
              <a:extLst>
                <a:ext uri="{FF2B5EF4-FFF2-40B4-BE49-F238E27FC236}">
                  <a16:creationId xmlns:a16="http://schemas.microsoft.com/office/drawing/2014/main" id="{30BBA57D-2012-7646-0D26-F68E6F1A0196}"/>
                </a:ext>
                <a:ext uri="{C183D7F6-B498-43B3-948B-1728B52AA6E4}">
                  <adec:decorative xmlns:adec="http://schemas.microsoft.com/office/drawing/2017/decorative" val="1"/>
                </a:ext>
              </a:extLst>
            </p:cNvPr>
            <p:cNvSpPr/>
            <p:nvPr/>
          </p:nvSpPr>
          <p:spPr>
            <a:xfrm>
              <a:off x="804077" y="4666966"/>
              <a:ext cx="11163354" cy="1784466"/>
            </a:xfrm>
            <a:prstGeom prst="roundRect">
              <a:avLst/>
            </a:prstGeom>
            <a:solidFill>
              <a:srgbClr val="FBDBE7"/>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endParaRPr lang="en-AU" sz="3200" b="1">
                <a:solidFill>
                  <a:schemeClr val="tx1"/>
                </a:solidFill>
                <a:latin typeface="Arial" panose="020B0604020202020204" pitchFamily="34" charset="0"/>
                <a:cs typeface="Arial" panose="020B0604020202020204" pitchFamily="34" charset="0"/>
              </a:endParaRPr>
            </a:p>
          </p:txBody>
        </p:sp>
        <p:sp>
          <p:nvSpPr>
            <p:cNvPr id="29" name="Google Shape;91;p15">
              <a:extLst>
                <a:ext uri="{FF2B5EF4-FFF2-40B4-BE49-F238E27FC236}">
                  <a16:creationId xmlns:a16="http://schemas.microsoft.com/office/drawing/2014/main" id="{D54ED4AE-8A13-5CA6-F9EC-B50CF660B196}"/>
                </a:ext>
              </a:extLst>
            </p:cNvPr>
            <p:cNvSpPr txBox="1"/>
            <p:nvPr/>
          </p:nvSpPr>
          <p:spPr>
            <a:xfrm>
              <a:off x="1641474" y="4666965"/>
              <a:ext cx="8810395" cy="554000"/>
            </a:xfrm>
            <a:prstGeom prst="rect">
              <a:avLst/>
            </a:prstGeom>
            <a:noFill/>
            <a:ln>
              <a:noFill/>
            </a:ln>
          </p:spPr>
          <p:txBody>
            <a:bodyPr spcFirstLastPara="1" wrap="square" lIns="121900" tIns="121900" rIns="121900" bIns="121900" anchor="t" anchorCtr="0">
              <a:noAutofit/>
            </a:bodyPr>
            <a:lstStyle/>
            <a:p>
              <a:r>
                <a:rPr lang="en" sz="1600">
                  <a:ea typeface="Montserrat"/>
                  <a:cs typeface="Arial" panose="020B0604020202020204" pitchFamily="34" charset="0"/>
                  <a:sym typeface="Montserrat"/>
                </a:rPr>
                <a:t>Give 1 reason why it’s important to learn how to integrate sources effectively in a response:</a:t>
              </a:r>
              <a:endParaRPr sz="3200">
                <a:ea typeface="Roboto"/>
                <a:cs typeface="Roboto"/>
                <a:sym typeface="Roboto"/>
              </a:endParaRPr>
            </a:p>
          </p:txBody>
        </p:sp>
        <p:sp>
          <p:nvSpPr>
            <p:cNvPr id="26" name="Google Shape;92;p15">
              <a:extLst>
                <a:ext uri="{FF2B5EF4-FFF2-40B4-BE49-F238E27FC236}">
                  <a16:creationId xmlns:a16="http://schemas.microsoft.com/office/drawing/2014/main" id="{23B72398-3063-21B5-704B-6991E369C06B}"/>
                </a:ext>
              </a:extLst>
            </p:cNvPr>
            <p:cNvSpPr txBox="1"/>
            <p:nvPr/>
          </p:nvSpPr>
          <p:spPr>
            <a:xfrm>
              <a:off x="1782255" y="5147954"/>
              <a:ext cx="3018000" cy="1168603"/>
            </a:xfrm>
            <a:prstGeom prst="rect">
              <a:avLst/>
            </a:prstGeom>
            <a:solidFill>
              <a:schemeClr val="bg1"/>
            </a:solidFill>
            <a:ln w="19050" cap="flat" cmpd="sng">
              <a:solidFill>
                <a:srgbClr val="B51458"/>
              </a:solidFill>
              <a:prstDash val="solid"/>
              <a:round/>
              <a:headEnd type="none" w="sm" len="sm"/>
              <a:tailEnd type="none" w="sm" len="sm"/>
            </a:ln>
          </p:spPr>
          <p:txBody>
            <a:bodyPr spcFirstLastPara="1" wrap="square" lIns="121900" tIns="121900" rIns="121900" bIns="121900" anchor="t" anchorCtr="0">
              <a:noAutofit/>
            </a:bodyPr>
            <a:lstStyle/>
            <a:p>
              <a:r>
                <a:rPr lang="en" sz="1600">
                  <a:ea typeface="Montserrat"/>
                  <a:cs typeface="Arial" panose="020B0604020202020204" pitchFamily="34" charset="0"/>
                  <a:sym typeface="Montserrat"/>
                </a:rPr>
                <a:t>1. </a:t>
              </a:r>
              <a:endParaRPr sz="1600">
                <a:ea typeface="Montserrat"/>
                <a:cs typeface="Arial" panose="020B0604020202020204" pitchFamily="34" charset="0"/>
                <a:sym typeface="Montserrat"/>
              </a:endParaRPr>
            </a:p>
          </p:txBody>
        </p:sp>
        <p:sp>
          <p:nvSpPr>
            <p:cNvPr id="7" name="Oval 6">
              <a:extLst>
                <a:ext uri="{FF2B5EF4-FFF2-40B4-BE49-F238E27FC236}">
                  <a16:creationId xmlns:a16="http://schemas.microsoft.com/office/drawing/2014/main" id="{0C2385F0-BFDA-BB0A-0063-4F969E76340F}"/>
                </a:ext>
                <a:ext uri="{C183D7F6-B498-43B3-948B-1728B52AA6E4}">
                  <adec:decorative xmlns:adec="http://schemas.microsoft.com/office/drawing/2017/decorative" val="1"/>
                </a:ext>
              </a:extLst>
            </p:cNvPr>
            <p:cNvSpPr/>
            <p:nvPr/>
          </p:nvSpPr>
          <p:spPr>
            <a:xfrm>
              <a:off x="208967" y="4878140"/>
              <a:ext cx="1362119" cy="1362119"/>
            </a:xfrm>
            <a:prstGeom prst="ellipse">
              <a:avLst/>
            </a:prstGeom>
            <a:solidFill>
              <a:srgbClr val="B514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6600" b="1">
                  <a:latin typeface="+mj-lt"/>
                  <a:cs typeface="Arial" panose="020B0604020202020204" pitchFamily="34" charset="0"/>
                </a:rPr>
                <a:t>1</a:t>
              </a:r>
            </a:p>
          </p:txBody>
        </p:sp>
      </p:grpSp>
      <p:sp>
        <p:nvSpPr>
          <p:cNvPr id="2" name="Slide Number Placeholder 1">
            <a:extLst>
              <a:ext uri="{FF2B5EF4-FFF2-40B4-BE49-F238E27FC236}">
                <a16:creationId xmlns:a16="http://schemas.microsoft.com/office/drawing/2014/main" id="{89CE9C23-7DF5-4DED-1507-E6ACC4D56EAE}"/>
              </a:ext>
              <a:ext uri="{C183D7F6-B498-43B3-948B-1728B52AA6E4}">
                <adec:decorative xmlns:adec="http://schemas.microsoft.com/office/drawing/2017/decorative" val="0"/>
              </a:ext>
            </a:extLst>
          </p:cNvPr>
          <p:cNvSpPr>
            <a:spLocks noGrp="1"/>
          </p:cNvSpPr>
          <p:nvPr>
            <p:ph type="sldNum" sz="quarter" idx="12"/>
          </p:nvPr>
        </p:nvSpPr>
        <p:spPr/>
        <p:txBody>
          <a:bodyPr/>
          <a:lstStyle/>
          <a:p>
            <a:fld id="{10A01DC5-1685-4615-8240-15192985C6A2}" type="slidenum">
              <a:rPr lang="en-AU" smtClean="0"/>
              <a:t>15</a:t>
            </a:fld>
            <a:endParaRPr lang="en-AU" dirty="0"/>
          </a:p>
        </p:txBody>
      </p:sp>
    </p:spTree>
    <p:extLst>
      <p:ext uri="{BB962C8B-B14F-4D97-AF65-F5344CB8AC3E}">
        <p14:creationId xmlns:p14="http://schemas.microsoft.com/office/powerpoint/2010/main" val="1920472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a:ln>
                  <a:noFill/>
                </a:ln>
                <a:solidFill>
                  <a:srgbClr val="CBEDFD"/>
                </a:solidFill>
                <a:effectLst/>
                <a:uLnTx/>
                <a:uFillTx/>
                <a:ea typeface="+mn-ea"/>
                <a:cs typeface="+mn-cs"/>
              </a:rPr>
              <a:t> </a:t>
            </a:r>
            <a:r>
              <a:rPr kumimoji="0" lang="en-AU" sz="1200" b="0" i="0" u="none" strike="noStrike" kern="1200" cap="none" spc="0" normalizeH="0" baseline="0" noProof="0">
                <a:ln>
                  <a:noFill/>
                </a:ln>
                <a:solidFill>
                  <a:srgbClr val="FFFFFF"/>
                </a:solidFill>
                <a:effectLst/>
                <a:uLnTx/>
                <a:uFillTx/>
                <a:ea typeface="+mn-ea"/>
                <a:cs typeface="+mn-cs"/>
              </a:rPr>
              <a:t>and the NSW Curriculum website </a:t>
            </a:r>
            <a:r>
              <a:rPr kumimoji="0" lang="en-AU" sz="1200" b="0" i="0" u="none" strike="noStrike" kern="1200" cap="none" spc="0" normalizeH="0" baseline="0" noProof="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r>
              <a:rPr lang="en-AU">
                <a:latin typeface="+mn-lt"/>
              </a:rPr>
              <a:t>History 7 – 10 Year 9 © Syllabus NSW Education Standards Authority (NESA) for and on behalf of the Crown in right of the State of New South Wales, 2024.</a:t>
            </a:r>
          </a:p>
          <a:p>
            <a:r>
              <a:rPr lang="en-AU"/>
              <a:t>Tench, W. (1793). </a:t>
            </a:r>
            <a:r>
              <a:rPr lang="en-AU" i="1"/>
              <a:t>A complete account of the settlement at Port Jackson</a:t>
            </a:r>
            <a:r>
              <a:rPr lang="en-AU"/>
              <a:t>. Public Domain.</a:t>
            </a:r>
            <a:endParaRPr lang="en-AU">
              <a:latin typeface="+mn-lt"/>
            </a:endParaRPr>
          </a:p>
          <a:p>
            <a:endParaRPr lang="en-AU">
              <a:latin typeface="+mn-lt"/>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16</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2026</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a:solidFill>
                  <a:schemeClr val="bg1"/>
                </a:solidFill>
              </a:rPr>
              <a:t>The copyright material published in this resource is subject to the </a:t>
            </a:r>
            <a:r>
              <a:rPr lang="en-AU" sz="1200" i="1">
                <a:solidFill>
                  <a:schemeClr val="bg1"/>
                </a:solidFill>
              </a:rPr>
              <a:t>Copyright Act 1968</a:t>
            </a:r>
            <a:r>
              <a:rPr lang="en-AU" sz="1200">
                <a:solidFill>
                  <a:schemeClr val="bg1"/>
                </a:solidFill>
              </a:rPr>
              <a:t> (</a:t>
            </a:r>
            <a:r>
              <a:rPr lang="en-AU" sz="1200" err="1">
                <a:solidFill>
                  <a:schemeClr val="bg1"/>
                </a:solidFill>
              </a:rPr>
              <a:t>Cth</a:t>
            </a:r>
            <a:r>
              <a:rPr lang="en-AU" sz="120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a:solidFill>
                  <a:schemeClr val="bg1"/>
                </a:solidFill>
              </a:rPr>
              <a:t>Copyright material available in this resource and owned by the NSW Department of Education is licensed under a </a:t>
            </a:r>
            <a:r>
              <a:rPr lang="en-AU" sz="120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a:solidFill>
                  <a:schemeClr val="bg1"/>
                </a:solidFill>
              </a:rPr>
              <a:t>.</a:t>
            </a:r>
          </a:p>
          <a:p>
            <a:pPr algn="l">
              <a:lnSpc>
                <a:spcPct val="150000"/>
              </a:lnSpc>
              <a:spcAft>
                <a:spcPts val="600"/>
              </a:spcAft>
            </a:pPr>
            <a:r>
              <a:rPr lang="en-AU" sz="1200">
                <a:solidFill>
                  <a:schemeClr val="bg1"/>
                </a:solidFill>
              </a:rPr>
              <a:t>This license allows you to share and adapt the material for any purpose, even commercially.</a:t>
            </a:r>
          </a:p>
          <a:p>
            <a:pPr algn="l">
              <a:lnSpc>
                <a:spcPct val="150000"/>
              </a:lnSpc>
              <a:spcAft>
                <a:spcPts val="600"/>
              </a:spcAft>
            </a:pPr>
            <a:r>
              <a:rPr lang="en-AU" sz="1200">
                <a:solidFill>
                  <a:schemeClr val="bg1"/>
                </a:solidFill>
              </a:rPr>
              <a:t>Attribution should be given to © State of New South Wales (Department of Education), 2025.</a:t>
            </a:r>
          </a:p>
          <a:p>
            <a:pPr algn="l">
              <a:lnSpc>
                <a:spcPct val="150000"/>
              </a:lnSpc>
            </a:pPr>
            <a:r>
              <a:rPr lang="en-AU" sz="120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a:solidFill>
                  <a:schemeClr val="bg1"/>
                </a:solidFill>
                <a:latin typeface="+mj-lt"/>
              </a:rPr>
              <a:t>Links to third-party material and websites</a:t>
            </a:r>
          </a:p>
          <a:p>
            <a:pPr algn="l">
              <a:lnSpc>
                <a:spcPct val="150000"/>
              </a:lnSpc>
              <a:spcAft>
                <a:spcPts val="600"/>
              </a:spcAft>
            </a:pPr>
            <a:r>
              <a:rPr lang="en-AU" sz="120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a:solidFill>
                  <a:schemeClr val="bg1"/>
                </a:solidFill>
              </a:rPr>
              <a:t>Copyright Act 1968 </a:t>
            </a:r>
            <a:r>
              <a:rPr lang="en-AU" sz="1200">
                <a:solidFill>
                  <a:schemeClr val="bg1"/>
                </a:solidFill>
              </a:rPr>
              <a:t>(</a:t>
            </a:r>
            <a:r>
              <a:rPr lang="en-AU" sz="1200" err="1">
                <a:solidFill>
                  <a:schemeClr val="bg1"/>
                </a:solidFill>
              </a:rPr>
              <a:t>Cth</a:t>
            </a:r>
            <a:r>
              <a:rPr lang="en-AU" sz="120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Effective integration of historical sources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7 – 10 History  – Stage 5</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a:xfrm>
            <a:off x="540000" y="4925697"/>
            <a:ext cx="6406900" cy="902673"/>
          </a:xfrm>
        </p:spPr>
        <p:txBody>
          <a:bodyPr/>
          <a:lstStyle/>
          <a:p>
            <a:r>
              <a:rPr lang="en-AU" dirty="0">
                <a:latin typeface="+mj-lt"/>
              </a:rPr>
              <a:t>Historical Context 4 (core): The making of </a:t>
            </a:r>
            <a:br>
              <a:rPr lang="en-AU" dirty="0">
                <a:latin typeface="+mj-lt"/>
              </a:rPr>
            </a:br>
            <a:r>
              <a:rPr lang="en-AU" dirty="0">
                <a:latin typeface="+mj-lt"/>
              </a:rPr>
              <a:t>the modern world</a:t>
            </a:r>
          </a:p>
        </p:txBody>
      </p:sp>
      <p:pic>
        <p:nvPicPr>
          <p:cNvPr id="5" name="Picture Placeholder 4" descr="Old vintage books in a row">
            <a:extLst>
              <a:ext uri="{FF2B5EF4-FFF2-40B4-BE49-F238E27FC236}">
                <a16:creationId xmlns:a16="http://schemas.microsoft.com/office/drawing/2014/main" id="{7CB14CB2-7DA1-E21B-BF50-4076FEDBD21E}"/>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5373" r="25373"/>
          <a:stretch/>
        </p:blipFill>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889000" y="2021417"/>
            <a:ext cx="11303000" cy="363631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We are learning to</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2000" dirty="0">
                <a:cs typeface="Arial" panose="020B0604020202020204" pitchFamily="34" charset="0"/>
              </a:rPr>
              <a:t> use historical sources as evidence in a structured response</a:t>
            </a:r>
          </a:p>
          <a:p>
            <a:pPr>
              <a:lnSpc>
                <a:spcPct val="150000"/>
              </a:lnSpc>
              <a:spcAft>
                <a:spcPts val="600"/>
              </a:spcAft>
            </a:pPr>
            <a:r>
              <a:rPr lang="en-AU" sz="2000" b="1" dirty="0">
                <a:solidFill>
                  <a:schemeClr val="accent1"/>
                </a:solidFill>
                <a:latin typeface="+mj-lt"/>
                <a:cs typeface="Arial" panose="020B0604020202020204" pitchFamily="34" charset="0"/>
              </a:rPr>
              <a:t>We can</a:t>
            </a:r>
            <a:endParaRPr lang="en-US" sz="2000" dirty="0">
              <a:solidFill>
                <a:schemeClr val="accent1"/>
              </a:solidFill>
              <a:latin typeface="+mj-lt"/>
              <a:cs typeface="Arial" panose="020B0604020202020204" pitchFamily="34" charset="0"/>
            </a:endParaRPr>
          </a:p>
          <a:p>
            <a:pPr marL="342900" indent="-342900">
              <a:lnSpc>
                <a:spcPct val="150000"/>
              </a:lnSpc>
              <a:spcAft>
                <a:spcPts val="600"/>
              </a:spcAft>
              <a:buFont typeface="Arial"/>
              <a:buChar char="•"/>
            </a:pPr>
            <a:r>
              <a:rPr lang="en-AU" sz="2000" dirty="0">
                <a:cs typeface="Arial" panose="020B0604020202020204" pitchFamily="34" charset="0"/>
              </a:rPr>
              <a:t>identify key information in historical sources</a:t>
            </a:r>
          </a:p>
          <a:p>
            <a:pPr marL="342900" indent="-342900">
              <a:lnSpc>
                <a:spcPct val="150000"/>
              </a:lnSpc>
              <a:spcAft>
                <a:spcPts val="600"/>
              </a:spcAft>
              <a:buFont typeface="Arial"/>
              <a:buChar char="•"/>
            </a:pPr>
            <a:r>
              <a:rPr lang="en-AU" sz="2000" dirty="0">
                <a:cs typeface="Arial" panose="020B0604020202020204" pitchFamily="34" charset="0"/>
              </a:rPr>
              <a:t>select relevant evidence</a:t>
            </a:r>
          </a:p>
          <a:p>
            <a:pPr marL="342900" indent="-342900">
              <a:lnSpc>
                <a:spcPct val="150000"/>
              </a:lnSpc>
              <a:spcAft>
                <a:spcPts val="600"/>
              </a:spcAft>
              <a:buFont typeface="Arial"/>
              <a:buChar char="•"/>
            </a:pPr>
            <a:r>
              <a:rPr lang="en-AU" sz="2000" dirty="0">
                <a:cs typeface="Arial" panose="020B0604020202020204" pitchFamily="34" charset="0"/>
              </a:rPr>
              <a:t>explain how evidence helps answer a question</a:t>
            </a:r>
          </a:p>
          <a:p>
            <a:pPr marL="342900" indent="-342900">
              <a:lnSpc>
                <a:spcPct val="150000"/>
              </a:lnSpc>
              <a:spcAft>
                <a:spcPts val="600"/>
              </a:spcAft>
              <a:buFont typeface="Arial"/>
              <a:buChar char="•"/>
            </a:pPr>
            <a:r>
              <a:rPr lang="en-AU" sz="2000" dirty="0">
                <a:cs typeface="Arial" panose="020B0604020202020204" pitchFamily="34" charset="0"/>
              </a:rPr>
              <a:t>write a structured PEEL paragraph with source integrated effectively.</a:t>
            </a:r>
            <a:endParaRPr lang="en-US" sz="2000" dirty="0">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3648967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D91289-EFA1-2A0B-F525-10593DC34D0E}"/>
              </a:ext>
            </a:extLst>
          </p:cNvPr>
          <p:cNvSpPr>
            <a:spLocks noGrp="1"/>
          </p:cNvSpPr>
          <p:nvPr>
            <p:ph type="title"/>
          </p:nvPr>
        </p:nvSpPr>
        <p:spPr/>
        <p:txBody>
          <a:bodyPr/>
          <a:lstStyle/>
          <a:p>
            <a:r>
              <a:rPr lang="en-AU">
                <a:latin typeface="+mj-lt"/>
              </a:rPr>
              <a:t>What is a historical source?</a:t>
            </a:r>
          </a:p>
        </p:txBody>
      </p:sp>
      <p:grpSp>
        <p:nvGrpSpPr>
          <p:cNvPr id="4" name="Group 3">
            <a:extLst>
              <a:ext uri="{FF2B5EF4-FFF2-40B4-BE49-F238E27FC236}">
                <a16:creationId xmlns:a16="http://schemas.microsoft.com/office/drawing/2014/main" id="{9CFA5A09-5826-8D9A-D993-AC329AA41726}"/>
              </a:ext>
              <a:ext uri="{C183D7F6-B498-43B3-948B-1728B52AA6E4}">
                <adec:decorative xmlns:adec="http://schemas.microsoft.com/office/drawing/2017/decorative" val="1"/>
              </a:ext>
            </a:extLst>
          </p:cNvPr>
          <p:cNvGrpSpPr/>
          <p:nvPr/>
        </p:nvGrpSpPr>
        <p:grpSpPr>
          <a:xfrm>
            <a:off x="1496502" y="1059232"/>
            <a:ext cx="9198995" cy="5266768"/>
            <a:chOff x="1496502" y="1059232"/>
            <a:chExt cx="9198995" cy="5266768"/>
          </a:xfrm>
        </p:grpSpPr>
        <p:sp>
          <p:nvSpPr>
            <p:cNvPr id="5" name="Google Shape;72;p15">
              <a:extLst>
                <a:ext uri="{FF2B5EF4-FFF2-40B4-BE49-F238E27FC236}">
                  <a16:creationId xmlns:a16="http://schemas.microsoft.com/office/drawing/2014/main" id="{B9D6B4E5-9E93-B797-C630-047A8AA7C573}"/>
                </a:ext>
                <a:ext uri="{C183D7F6-B498-43B3-948B-1728B52AA6E4}">
                  <adec:decorative xmlns:adec="http://schemas.microsoft.com/office/drawing/2017/decorative" val="1"/>
                </a:ext>
              </a:extLst>
            </p:cNvPr>
            <p:cNvSpPr/>
            <p:nvPr/>
          </p:nvSpPr>
          <p:spPr>
            <a:xfrm rot="16200000">
              <a:off x="2509649" y="61201"/>
              <a:ext cx="2525626" cy="4551266"/>
            </a:xfrm>
            <a:prstGeom prst="round1Rect">
              <a:avLst>
                <a:gd name="adj" fmla="val 16667"/>
              </a:avLst>
            </a:prstGeom>
            <a:solidFill>
              <a:srgbClr val="E5F7FC"/>
            </a:solidFill>
            <a:ln w="19050" cap="rnd" cmpd="sng">
              <a:solidFill>
                <a:schemeClr val="bg1"/>
              </a:solidFill>
              <a:prstDash val="dot"/>
              <a:round/>
              <a:headEnd type="none" w="sm" len="sm"/>
              <a:tailEnd type="none" w="sm" len="sm"/>
            </a:ln>
            <a:effectLst/>
          </p:spPr>
          <p:txBody>
            <a:bodyPr spcFirstLastPara="1" wrap="square" lIns="121900" tIns="121900" rIns="121900" bIns="121900" anchor="ctr" anchorCtr="0">
              <a:noAutofit/>
            </a:bodyPr>
            <a:lstStyle/>
            <a:p>
              <a:endParaRPr sz="3200">
                <a:cs typeface="Arial" panose="020B0604020202020204" pitchFamily="34" charset="0"/>
              </a:endParaRPr>
            </a:p>
          </p:txBody>
        </p:sp>
        <p:sp>
          <p:nvSpPr>
            <p:cNvPr id="7" name="Google Shape;74;p15">
              <a:extLst>
                <a:ext uri="{FF2B5EF4-FFF2-40B4-BE49-F238E27FC236}">
                  <a16:creationId xmlns:a16="http://schemas.microsoft.com/office/drawing/2014/main" id="{ACE9AFB6-504F-E966-D3E6-0982C9D9B403}"/>
                </a:ext>
                <a:ext uri="{C183D7F6-B498-43B3-948B-1728B52AA6E4}">
                  <adec:decorative xmlns:adec="http://schemas.microsoft.com/office/drawing/2017/decorative" val="1"/>
                </a:ext>
              </a:extLst>
            </p:cNvPr>
            <p:cNvSpPr/>
            <p:nvPr/>
          </p:nvSpPr>
          <p:spPr>
            <a:xfrm>
              <a:off x="6198194" y="1059232"/>
              <a:ext cx="4497303" cy="2527829"/>
            </a:xfrm>
            <a:prstGeom prst="round1Rect">
              <a:avLst>
                <a:gd name="adj" fmla="val 16667"/>
              </a:avLst>
            </a:prstGeom>
            <a:solidFill>
              <a:srgbClr val="E5F7FC"/>
            </a:solidFill>
            <a:ln w="19050" cap="rnd" cmpd="sng">
              <a:solidFill>
                <a:schemeClr val="bg1"/>
              </a:solidFill>
              <a:prstDash val="dot"/>
              <a:round/>
              <a:headEnd type="none" w="sm" len="sm"/>
              <a:tailEnd type="none" w="sm" len="sm"/>
            </a:ln>
            <a:effectLst/>
          </p:spPr>
          <p:txBody>
            <a:bodyPr spcFirstLastPara="1" wrap="square" lIns="121900" tIns="121900" rIns="121900" bIns="121900" anchor="ctr" anchorCtr="0">
              <a:noAutofit/>
            </a:bodyPr>
            <a:lstStyle/>
            <a:p>
              <a:endParaRPr sz="3200">
                <a:cs typeface="Arial" panose="020B0604020202020204" pitchFamily="34" charset="0"/>
                <a:sym typeface="Calibri"/>
              </a:endParaRPr>
            </a:p>
          </p:txBody>
        </p:sp>
        <p:sp>
          <p:nvSpPr>
            <p:cNvPr id="9" name="Google Shape;76;p15">
              <a:extLst>
                <a:ext uri="{FF2B5EF4-FFF2-40B4-BE49-F238E27FC236}">
                  <a16:creationId xmlns:a16="http://schemas.microsoft.com/office/drawing/2014/main" id="{654479C0-7B02-5005-0AF7-67C0EE900317}"/>
                </a:ext>
                <a:ext uri="{C183D7F6-B498-43B3-948B-1728B52AA6E4}">
                  <adec:decorative xmlns:adec="http://schemas.microsoft.com/office/drawing/2017/decorative" val="1"/>
                </a:ext>
              </a:extLst>
            </p:cNvPr>
            <p:cNvSpPr/>
            <p:nvPr/>
          </p:nvSpPr>
          <p:spPr>
            <a:xfrm rot="10800000">
              <a:off x="1496502" y="3693916"/>
              <a:ext cx="4551266" cy="2632084"/>
            </a:xfrm>
            <a:prstGeom prst="round1Rect">
              <a:avLst>
                <a:gd name="adj" fmla="val 16667"/>
              </a:avLst>
            </a:prstGeom>
            <a:solidFill>
              <a:srgbClr val="E5F7FC"/>
            </a:solidFill>
            <a:ln w="19050" cap="rnd" cmpd="sng">
              <a:solidFill>
                <a:schemeClr val="bg1"/>
              </a:solidFill>
              <a:prstDash val="dot"/>
              <a:round/>
              <a:headEnd type="none" w="sm" len="sm"/>
              <a:tailEnd type="none" w="sm" len="sm"/>
            </a:ln>
            <a:effectLst/>
          </p:spPr>
          <p:txBody>
            <a:bodyPr spcFirstLastPara="1" wrap="square" lIns="121900" tIns="121900" rIns="121900" bIns="121900" anchor="ctr" anchorCtr="0">
              <a:noAutofit/>
            </a:bodyPr>
            <a:lstStyle/>
            <a:p>
              <a:endParaRPr sz="3200">
                <a:latin typeface="+mj-lt"/>
                <a:cs typeface="Arial" panose="020B0604020202020204" pitchFamily="34" charset="0"/>
              </a:endParaRPr>
            </a:p>
          </p:txBody>
        </p:sp>
        <p:sp>
          <p:nvSpPr>
            <p:cNvPr id="11" name="Google Shape;78;p15">
              <a:extLst>
                <a:ext uri="{FF2B5EF4-FFF2-40B4-BE49-F238E27FC236}">
                  <a16:creationId xmlns:a16="http://schemas.microsoft.com/office/drawing/2014/main" id="{A70112CF-B458-EE21-D197-F749A960826E}"/>
                </a:ext>
                <a:ext uri="{C183D7F6-B498-43B3-948B-1728B52AA6E4}">
                  <adec:decorative xmlns:adec="http://schemas.microsoft.com/office/drawing/2017/decorative" val="1"/>
                </a:ext>
              </a:extLst>
            </p:cNvPr>
            <p:cNvSpPr/>
            <p:nvPr/>
          </p:nvSpPr>
          <p:spPr>
            <a:xfrm rot="5400000">
              <a:off x="7132622" y="2768367"/>
              <a:ext cx="2628413" cy="4483354"/>
            </a:xfrm>
            <a:prstGeom prst="round1Rect">
              <a:avLst>
                <a:gd name="adj" fmla="val 16667"/>
              </a:avLst>
            </a:prstGeom>
            <a:solidFill>
              <a:srgbClr val="E5F7FC"/>
            </a:solidFill>
            <a:ln w="19050" cap="rnd" cmpd="sng">
              <a:solidFill>
                <a:schemeClr val="bg1"/>
              </a:solidFill>
              <a:prstDash val="dot"/>
              <a:round/>
              <a:headEnd type="none" w="sm" len="sm"/>
              <a:tailEnd type="none" w="sm" len="sm"/>
            </a:ln>
            <a:effectLst/>
          </p:spPr>
          <p:txBody>
            <a:bodyPr spcFirstLastPara="1" wrap="square" lIns="121900" tIns="121900" rIns="121900" bIns="121900" anchor="ctr" anchorCtr="0">
              <a:noAutofit/>
            </a:bodyPr>
            <a:lstStyle/>
            <a:p>
              <a:endParaRPr sz="3200">
                <a:latin typeface="+mj-lt"/>
                <a:cs typeface="Arial" panose="020B0604020202020204" pitchFamily="34" charset="0"/>
              </a:endParaRPr>
            </a:p>
          </p:txBody>
        </p:sp>
        <p:sp>
          <p:nvSpPr>
            <p:cNvPr id="13" name="Google Shape;80;p15">
              <a:extLst>
                <a:ext uri="{FF2B5EF4-FFF2-40B4-BE49-F238E27FC236}">
                  <a16:creationId xmlns:a16="http://schemas.microsoft.com/office/drawing/2014/main" id="{A62C944F-23E5-C8E7-9836-BD34D0F59ABD}"/>
                </a:ext>
                <a:ext uri="{C183D7F6-B498-43B3-948B-1728B52AA6E4}">
                  <adec:decorative xmlns:adec="http://schemas.microsoft.com/office/drawing/2017/decorative" val="1"/>
                </a:ext>
              </a:extLst>
            </p:cNvPr>
            <p:cNvSpPr/>
            <p:nvPr/>
          </p:nvSpPr>
          <p:spPr>
            <a:xfrm>
              <a:off x="4813068" y="3140242"/>
              <a:ext cx="2594640" cy="1039985"/>
            </a:xfrm>
            <a:prstGeom prst="roundRect">
              <a:avLst>
                <a:gd name="adj" fmla="val 16667"/>
              </a:avLst>
            </a:prstGeom>
            <a:solidFill>
              <a:schemeClr val="bg1"/>
            </a:solidFill>
            <a:ln w="38100" cap="flat" cmpd="sng">
              <a:solidFill>
                <a:schemeClr val="tx1"/>
              </a:solidFill>
              <a:prstDash val="solid"/>
              <a:miter lim="800000"/>
              <a:headEnd type="none" w="sm" len="sm"/>
              <a:tailEnd type="none" w="sm" len="sm"/>
            </a:ln>
          </p:spPr>
          <p:txBody>
            <a:bodyPr spcFirstLastPara="1" wrap="square" lIns="79125" tIns="39550" rIns="79125" bIns="39550" anchor="ctr" anchorCtr="0">
              <a:noAutofit/>
            </a:bodyPr>
            <a:lstStyle/>
            <a:p>
              <a:pPr algn="ctr">
                <a:buClr>
                  <a:srgbClr val="000000"/>
                </a:buClr>
              </a:pPr>
              <a:endParaRPr sz="2000" b="1">
                <a:latin typeface="Arial" panose="020B0604020202020204" pitchFamily="34" charset="0"/>
                <a:cs typeface="Arial" panose="020B0604020202020204" pitchFamily="34" charset="0"/>
              </a:endParaRPr>
            </a:p>
          </p:txBody>
        </p:sp>
      </p:grpSp>
      <p:sp>
        <p:nvSpPr>
          <p:cNvPr id="14" name="Google Shape;81;p15">
            <a:extLst>
              <a:ext uri="{FF2B5EF4-FFF2-40B4-BE49-F238E27FC236}">
                <a16:creationId xmlns:a16="http://schemas.microsoft.com/office/drawing/2014/main" id="{5839A77F-3456-77D9-817C-2DE6B6AB4595}"/>
              </a:ext>
              <a:ext uri="{C183D7F6-B498-43B3-948B-1728B52AA6E4}">
                <adec:decorative xmlns:adec="http://schemas.microsoft.com/office/drawing/2017/decorative" val="0"/>
              </a:ext>
            </a:extLst>
          </p:cNvPr>
          <p:cNvSpPr txBox="1"/>
          <p:nvPr/>
        </p:nvSpPr>
        <p:spPr>
          <a:xfrm>
            <a:off x="4863817" y="3191467"/>
            <a:ext cx="2492955" cy="937932"/>
          </a:xfrm>
          <a:prstGeom prst="rect">
            <a:avLst/>
          </a:prstGeom>
          <a:noFill/>
          <a:ln>
            <a:noFill/>
          </a:ln>
        </p:spPr>
        <p:txBody>
          <a:bodyPr spcFirstLastPara="1" wrap="square" lIns="101600" tIns="101600" rIns="101600" bIns="101600" anchor="ctr" anchorCtr="0">
            <a:noAutofit/>
          </a:bodyPr>
          <a:lstStyle/>
          <a:p>
            <a:pPr algn="ctr">
              <a:buClr>
                <a:srgbClr val="1E4E79"/>
              </a:buClr>
              <a:buSzPts val="2000"/>
            </a:pPr>
            <a:r>
              <a:rPr lang="en" b="1" dirty="0">
                <a:latin typeface="+mj-lt"/>
                <a:ea typeface="Calibri"/>
                <a:cs typeface="Arial" panose="020B0604020202020204" pitchFamily="34" charset="0"/>
                <a:sym typeface="Calibri"/>
              </a:rPr>
              <a:t>Historical Source</a:t>
            </a:r>
            <a:endParaRPr dirty="0">
              <a:latin typeface="+mj-lt"/>
              <a:cs typeface="Arial" panose="020B0604020202020204" pitchFamily="34" charset="0"/>
            </a:endParaRPr>
          </a:p>
        </p:txBody>
      </p:sp>
      <p:sp>
        <p:nvSpPr>
          <p:cNvPr id="6" name="Google Shape;73;p15">
            <a:extLst>
              <a:ext uri="{FF2B5EF4-FFF2-40B4-BE49-F238E27FC236}">
                <a16:creationId xmlns:a16="http://schemas.microsoft.com/office/drawing/2014/main" id="{155B17CE-58EE-4032-EBBD-41AA0AD38601}"/>
              </a:ext>
            </a:extLst>
          </p:cNvPr>
          <p:cNvSpPr txBox="1"/>
          <p:nvPr/>
        </p:nvSpPr>
        <p:spPr>
          <a:xfrm>
            <a:off x="1496829" y="1074256"/>
            <a:ext cx="4551266" cy="2354744"/>
          </a:xfrm>
          <a:prstGeom prst="rect">
            <a:avLst/>
          </a:prstGeom>
          <a:noFill/>
          <a:ln>
            <a:noFill/>
          </a:ln>
        </p:spPr>
        <p:txBody>
          <a:bodyPr spcFirstLastPara="1" wrap="square" lIns="151700" tIns="360000" rIns="151700" bIns="151700" anchor="t" anchorCtr="0">
            <a:noAutofit/>
          </a:bodyPr>
          <a:lstStyle/>
          <a:p>
            <a:pPr marL="479988">
              <a:lnSpc>
                <a:spcPct val="90000"/>
              </a:lnSpc>
              <a:buClr>
                <a:srgbClr val="1E4E79"/>
              </a:buClr>
              <a:buSzPts val="1600"/>
            </a:pPr>
            <a:r>
              <a:rPr lang="en" sz="2000" b="1" dirty="0">
                <a:ea typeface="Calibri"/>
                <a:cs typeface="Arial" panose="020B0604020202020204" pitchFamily="34" charset="0"/>
                <a:sym typeface="Calibri"/>
              </a:rPr>
              <a:t>Definition </a:t>
            </a:r>
          </a:p>
          <a:p>
            <a:pPr marL="479988">
              <a:lnSpc>
                <a:spcPct val="90000"/>
              </a:lnSpc>
              <a:buClr>
                <a:srgbClr val="1E4E79"/>
              </a:buClr>
              <a:buSzPts val="1600"/>
            </a:pPr>
            <a:endParaRPr lang="en" sz="2000" b="1" dirty="0">
              <a:ea typeface="Calibri"/>
              <a:cs typeface="Arial" panose="020B0604020202020204" pitchFamily="34" charset="0"/>
              <a:sym typeface="Calibri"/>
            </a:endParaRPr>
          </a:p>
          <a:p>
            <a:pPr marL="479988">
              <a:lnSpc>
                <a:spcPct val="90000"/>
              </a:lnSpc>
              <a:buClr>
                <a:srgbClr val="1E4E79"/>
              </a:buClr>
              <a:buSzPts val="1600"/>
            </a:pPr>
            <a:r>
              <a:rPr lang="en-AU" sz="1800" dirty="0"/>
              <a:t>Any evidence—</a:t>
            </a:r>
            <a:r>
              <a:rPr lang="en-AU" sz="1800" b="1" dirty="0"/>
              <a:t>written, oral, or physical</a:t>
            </a:r>
            <a:r>
              <a:rPr lang="en-AU" sz="1800" dirty="0"/>
              <a:t>—created during, or about a past event that provides information for understanding history</a:t>
            </a:r>
            <a:endParaRPr sz="1600" dirty="0">
              <a:cs typeface="Arial" panose="020B0604020202020204" pitchFamily="34" charset="0"/>
            </a:endParaRPr>
          </a:p>
        </p:txBody>
      </p:sp>
      <p:sp>
        <p:nvSpPr>
          <p:cNvPr id="8" name="Google Shape;75;p15">
            <a:extLst>
              <a:ext uri="{FF2B5EF4-FFF2-40B4-BE49-F238E27FC236}">
                <a16:creationId xmlns:a16="http://schemas.microsoft.com/office/drawing/2014/main" id="{EAA24362-2F3E-5787-7000-91A7ADFA07E0}"/>
              </a:ext>
            </a:extLst>
          </p:cNvPr>
          <p:cNvSpPr txBox="1"/>
          <p:nvPr/>
        </p:nvSpPr>
        <p:spPr>
          <a:xfrm>
            <a:off x="6198194" y="1059232"/>
            <a:ext cx="4497303" cy="2080650"/>
          </a:xfrm>
          <a:prstGeom prst="rect">
            <a:avLst/>
          </a:prstGeom>
          <a:noFill/>
          <a:ln>
            <a:noFill/>
          </a:ln>
        </p:spPr>
        <p:txBody>
          <a:bodyPr spcFirstLastPara="1" wrap="square" lIns="0" tIns="360000" rIns="170667" bIns="170667" anchor="t" anchorCtr="0">
            <a:noAutofit/>
          </a:bodyPr>
          <a:lstStyle/>
          <a:p>
            <a:pPr marL="479988">
              <a:lnSpc>
                <a:spcPct val="90000"/>
              </a:lnSpc>
              <a:buClr>
                <a:srgbClr val="1E4E79"/>
              </a:buClr>
              <a:buSzPts val="1800"/>
            </a:pPr>
            <a:r>
              <a:rPr lang="en" sz="2000" b="1" dirty="0">
                <a:ea typeface="Calibri"/>
                <a:cs typeface="Arial" panose="020B0604020202020204" pitchFamily="34" charset="0"/>
                <a:sym typeface="Calibri"/>
              </a:rPr>
              <a:t>Types of historical sources</a:t>
            </a:r>
          </a:p>
          <a:p>
            <a:pPr marL="479988">
              <a:lnSpc>
                <a:spcPct val="90000"/>
              </a:lnSpc>
              <a:buClr>
                <a:srgbClr val="1E4E79"/>
              </a:buClr>
              <a:buSzPts val="1800"/>
            </a:pPr>
            <a:endParaRPr lang="en" sz="1800" b="1" dirty="0">
              <a:ea typeface="Calibri"/>
              <a:cs typeface="Arial" panose="020B0604020202020204" pitchFamily="34" charset="0"/>
              <a:sym typeface="Calibri"/>
            </a:endParaRPr>
          </a:p>
          <a:p>
            <a:pPr marL="479988">
              <a:lnSpc>
                <a:spcPct val="90000"/>
              </a:lnSpc>
              <a:buClr>
                <a:srgbClr val="1E4E79"/>
              </a:buClr>
              <a:buSzPts val="1800"/>
            </a:pPr>
            <a:r>
              <a:rPr lang="en" sz="1800" b="1" dirty="0">
                <a:ea typeface="Calibri"/>
                <a:cs typeface="Arial" panose="020B0604020202020204" pitchFamily="34" charset="0"/>
                <a:sym typeface="Calibri"/>
              </a:rPr>
              <a:t>Primary: </a:t>
            </a:r>
            <a:r>
              <a:rPr lang="en" sz="1800" dirty="0">
                <a:ea typeface="Calibri"/>
                <a:cs typeface="Arial" panose="020B0604020202020204" pitchFamily="34" charset="0"/>
                <a:sym typeface="Calibri"/>
              </a:rPr>
              <a:t>created at the time of an event</a:t>
            </a:r>
          </a:p>
          <a:p>
            <a:pPr marL="479988">
              <a:lnSpc>
                <a:spcPct val="90000"/>
              </a:lnSpc>
              <a:buClr>
                <a:srgbClr val="1E4E79"/>
              </a:buClr>
              <a:buSzPts val="1800"/>
            </a:pPr>
            <a:r>
              <a:rPr lang="en" sz="1800" b="1" dirty="0">
                <a:ea typeface="Calibri"/>
                <a:cs typeface="Arial" panose="020B0604020202020204" pitchFamily="34" charset="0"/>
                <a:sym typeface="Calibri"/>
              </a:rPr>
              <a:t>Secondary: </a:t>
            </a:r>
            <a:r>
              <a:rPr lang="en" sz="1800" dirty="0">
                <a:ea typeface="Calibri"/>
                <a:cs typeface="Arial" panose="020B0604020202020204" pitchFamily="34" charset="0"/>
                <a:sym typeface="Calibri"/>
              </a:rPr>
              <a:t>created after the time period being studied</a:t>
            </a:r>
            <a:endParaRPr sz="1800" dirty="0">
              <a:ea typeface="Calibri"/>
              <a:cs typeface="Arial" panose="020B0604020202020204" pitchFamily="34" charset="0"/>
              <a:sym typeface="Calibri"/>
            </a:endParaRPr>
          </a:p>
        </p:txBody>
      </p:sp>
      <p:sp>
        <p:nvSpPr>
          <p:cNvPr id="10" name="Google Shape;77;p15">
            <a:extLst>
              <a:ext uri="{FF2B5EF4-FFF2-40B4-BE49-F238E27FC236}">
                <a16:creationId xmlns:a16="http://schemas.microsoft.com/office/drawing/2014/main" id="{2CCF9001-759D-8324-2DF9-1254DE857686}"/>
              </a:ext>
            </a:extLst>
          </p:cNvPr>
          <p:cNvSpPr txBox="1"/>
          <p:nvPr/>
        </p:nvSpPr>
        <p:spPr>
          <a:xfrm>
            <a:off x="1496829" y="3690082"/>
            <a:ext cx="4551266" cy="2635516"/>
          </a:xfrm>
          <a:prstGeom prst="rect">
            <a:avLst/>
          </a:prstGeom>
          <a:noFill/>
          <a:ln>
            <a:noFill/>
          </a:ln>
        </p:spPr>
        <p:txBody>
          <a:bodyPr spcFirstLastPara="1" wrap="square" lIns="151700" tIns="720000" rIns="151700" bIns="151700" anchor="t" anchorCtr="0">
            <a:noAutofit/>
          </a:bodyPr>
          <a:lstStyle/>
          <a:p>
            <a:pPr marL="479988">
              <a:buClr>
                <a:srgbClr val="1E4E79"/>
              </a:buClr>
              <a:buSzPts val="1600"/>
            </a:pPr>
            <a:r>
              <a:rPr lang="en" sz="2000" b="1" dirty="0">
                <a:ea typeface="Calibri"/>
                <a:cs typeface="Arial" panose="020B0604020202020204" pitchFamily="34" charset="0"/>
                <a:sym typeface="Calibri"/>
              </a:rPr>
              <a:t>Examples</a:t>
            </a:r>
            <a:br>
              <a:rPr lang="en" sz="2000" b="1" dirty="0">
                <a:ea typeface="Calibri"/>
                <a:cs typeface="Arial" panose="020B0604020202020204" pitchFamily="34" charset="0"/>
                <a:sym typeface="Calibri"/>
              </a:rPr>
            </a:br>
            <a:endParaRPr lang="en" sz="2000" b="1" dirty="0">
              <a:ea typeface="Calibri"/>
              <a:cs typeface="Arial" panose="020B0604020202020204" pitchFamily="34" charset="0"/>
              <a:sym typeface="Calibri"/>
            </a:endParaRPr>
          </a:p>
          <a:p>
            <a:pPr marL="479988">
              <a:buClr>
                <a:srgbClr val="1E4E79"/>
              </a:buClr>
              <a:buSzPts val="1600"/>
            </a:pPr>
            <a:r>
              <a:rPr lang="en" sz="1800" b="1" dirty="0">
                <a:ea typeface="Calibri"/>
                <a:cs typeface="Arial" panose="020B0604020202020204" pitchFamily="34" charset="0"/>
                <a:sym typeface="Calibri"/>
              </a:rPr>
              <a:t>Primary: </a:t>
            </a:r>
            <a:r>
              <a:rPr lang="en" sz="1800" dirty="0">
                <a:ea typeface="Calibri"/>
                <a:cs typeface="Arial" panose="020B0604020202020204" pitchFamily="34" charset="0"/>
                <a:sym typeface="Calibri"/>
              </a:rPr>
              <a:t>a diary entry written by an early settler</a:t>
            </a:r>
          </a:p>
          <a:p>
            <a:pPr marL="479988">
              <a:buClr>
                <a:srgbClr val="1E4E79"/>
              </a:buClr>
              <a:buSzPts val="1600"/>
            </a:pPr>
            <a:r>
              <a:rPr lang="en" sz="1800" b="1" dirty="0">
                <a:ea typeface="Calibri"/>
                <a:cs typeface="Arial" panose="020B0604020202020204" pitchFamily="34" charset="0"/>
                <a:sym typeface="Calibri"/>
              </a:rPr>
              <a:t>Secondary: </a:t>
            </a:r>
            <a:r>
              <a:rPr lang="en" sz="1800" dirty="0">
                <a:ea typeface="Calibri"/>
                <a:cs typeface="Arial" panose="020B0604020202020204" pitchFamily="34" charset="0"/>
                <a:sym typeface="Calibri"/>
              </a:rPr>
              <a:t>a history textbook on the modern world</a:t>
            </a:r>
          </a:p>
          <a:p>
            <a:pPr marL="479988">
              <a:buClr>
                <a:srgbClr val="1E4E79"/>
              </a:buClr>
              <a:buSzPts val="1600"/>
            </a:pPr>
            <a:endParaRPr lang="en" sz="2000" b="1" dirty="0">
              <a:ea typeface="Calibri"/>
              <a:cs typeface="Arial" panose="020B0604020202020204" pitchFamily="34" charset="0"/>
              <a:sym typeface="Calibri"/>
            </a:endParaRPr>
          </a:p>
          <a:p>
            <a:pPr marL="479988">
              <a:buClr>
                <a:srgbClr val="1E4E79"/>
              </a:buClr>
              <a:buSzPts val="1600"/>
            </a:pPr>
            <a:endParaRPr sz="2000" dirty="0">
              <a:ea typeface="Calibri"/>
              <a:cs typeface="Arial" panose="020B0604020202020204" pitchFamily="34" charset="0"/>
              <a:sym typeface="Calibri"/>
            </a:endParaRPr>
          </a:p>
        </p:txBody>
      </p:sp>
      <p:sp>
        <p:nvSpPr>
          <p:cNvPr id="12" name="Google Shape;79;p15">
            <a:extLst>
              <a:ext uri="{FF2B5EF4-FFF2-40B4-BE49-F238E27FC236}">
                <a16:creationId xmlns:a16="http://schemas.microsoft.com/office/drawing/2014/main" id="{33005813-EAC2-1551-6AB4-22EBA739B63E}"/>
              </a:ext>
            </a:extLst>
          </p:cNvPr>
          <p:cNvSpPr txBox="1"/>
          <p:nvPr/>
        </p:nvSpPr>
        <p:spPr>
          <a:xfrm>
            <a:off x="6205065" y="3691806"/>
            <a:ext cx="4483354" cy="2632085"/>
          </a:xfrm>
          <a:prstGeom prst="rect">
            <a:avLst/>
          </a:prstGeom>
          <a:noFill/>
          <a:ln>
            <a:noFill/>
          </a:ln>
        </p:spPr>
        <p:txBody>
          <a:bodyPr spcFirstLastPara="1" wrap="square" lIns="0" tIns="720000" rIns="151700" bIns="151700" anchor="t" anchorCtr="0">
            <a:noAutofit/>
          </a:bodyPr>
          <a:lstStyle/>
          <a:p>
            <a:pPr marL="479988">
              <a:lnSpc>
                <a:spcPct val="90000"/>
              </a:lnSpc>
              <a:buClr>
                <a:srgbClr val="1E4E79"/>
              </a:buClr>
              <a:buSzPts val="1600"/>
            </a:pPr>
            <a:r>
              <a:rPr lang="en" sz="2000" b="1" dirty="0">
                <a:ea typeface="Calibri"/>
                <a:cs typeface="Arial" panose="020B0604020202020204" pitchFamily="34" charset="0"/>
                <a:sym typeface="Calibri"/>
              </a:rPr>
              <a:t>Non-examples</a:t>
            </a:r>
          </a:p>
          <a:p>
            <a:pPr marL="479988">
              <a:lnSpc>
                <a:spcPct val="90000"/>
              </a:lnSpc>
              <a:buClr>
                <a:srgbClr val="1E4E79"/>
              </a:buClr>
              <a:buSzPts val="1600"/>
            </a:pPr>
            <a:endParaRPr lang="en" sz="2000" b="1" dirty="0">
              <a:ea typeface="Calibri"/>
              <a:cs typeface="Arial" panose="020B0604020202020204" pitchFamily="34" charset="0"/>
              <a:sym typeface="Calibri"/>
            </a:endParaRPr>
          </a:p>
          <a:p>
            <a:pPr marL="479988">
              <a:lnSpc>
                <a:spcPct val="90000"/>
              </a:lnSpc>
              <a:buClr>
                <a:srgbClr val="1E4E79"/>
              </a:buClr>
              <a:buSzPts val="1600"/>
            </a:pPr>
            <a:r>
              <a:rPr lang="en" sz="1800" dirty="0">
                <a:ea typeface="Calibri"/>
                <a:cs typeface="Arial" panose="020B0604020202020204" pitchFamily="34" charset="0"/>
                <a:sym typeface="Calibri"/>
              </a:rPr>
              <a:t>N</a:t>
            </a:r>
            <a:r>
              <a:rPr lang="en-AU" sz="1800" dirty="0">
                <a:ea typeface="Calibri"/>
                <a:cs typeface="Arial" panose="020B0604020202020204" pitchFamily="34" charset="0"/>
                <a:sym typeface="Calibri"/>
              </a:rPr>
              <a:t>o</a:t>
            </a:r>
            <a:r>
              <a:rPr lang="en" sz="1800" dirty="0">
                <a:ea typeface="Calibri"/>
                <a:cs typeface="Arial" panose="020B0604020202020204" pitchFamily="34" charset="0"/>
                <a:sym typeface="Calibri"/>
              </a:rPr>
              <a:t>t just information you find on the internet</a:t>
            </a:r>
            <a:br>
              <a:rPr lang="en" sz="1800" b="1" dirty="0">
                <a:ea typeface="Calibri"/>
                <a:cs typeface="Arial" panose="020B0604020202020204" pitchFamily="34" charset="0"/>
                <a:sym typeface="Calibri"/>
              </a:rPr>
            </a:br>
            <a:endParaRPr sz="1800" dirty="0">
              <a:ea typeface="Calibri"/>
              <a:cs typeface="Arial" panose="020B0604020202020204" pitchFamily="34" charset="0"/>
              <a:sym typeface="Calibri"/>
            </a:endParaRPr>
          </a:p>
        </p:txBody>
      </p:sp>
      <p:sp>
        <p:nvSpPr>
          <p:cNvPr id="2" name="Slide Number Placeholder 1">
            <a:extLst>
              <a:ext uri="{FF2B5EF4-FFF2-40B4-BE49-F238E27FC236}">
                <a16:creationId xmlns:a16="http://schemas.microsoft.com/office/drawing/2014/main" id="{A4070155-F260-7BBF-5A58-0C4E16363B7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t>4</a:t>
            </a:fld>
            <a:endParaRPr lang="en-AU">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420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FB4A71-FB7A-EF84-8877-38FAB4E1BEF5}"/>
              </a:ext>
              <a:ext uri="{C183D7F6-B498-43B3-948B-1728B52AA6E4}">
                <adec:decorative xmlns:adec="http://schemas.microsoft.com/office/drawing/2017/decorative" val="0"/>
              </a:ext>
            </a:extLst>
          </p:cNvPr>
          <p:cNvSpPr>
            <a:spLocks noGrp="1"/>
          </p:cNvSpPr>
          <p:nvPr>
            <p:ph type="title"/>
          </p:nvPr>
        </p:nvSpPr>
        <p:spPr>
          <a:xfrm>
            <a:off x="360000" y="384976"/>
            <a:ext cx="11484000" cy="545601"/>
          </a:xfrm>
        </p:spPr>
        <p:txBody>
          <a:bodyPr/>
          <a:lstStyle/>
          <a:p>
            <a:r>
              <a:rPr lang="en-AU" dirty="0"/>
              <a:t>Using a source to support a written response?</a:t>
            </a:r>
            <a:endParaRPr lang="en-AU" dirty="0">
              <a:latin typeface="+mj-lt"/>
            </a:endParaRPr>
          </a:p>
        </p:txBody>
      </p:sp>
      <p:grpSp>
        <p:nvGrpSpPr>
          <p:cNvPr id="14" name="Group 13" descr="1. Locate - what is the source? Who created it?">
            <a:extLst>
              <a:ext uri="{FF2B5EF4-FFF2-40B4-BE49-F238E27FC236}">
                <a16:creationId xmlns:a16="http://schemas.microsoft.com/office/drawing/2014/main" id="{21DBEE14-F438-C0E4-8F2A-568F1C0149DA}"/>
              </a:ext>
            </a:extLst>
          </p:cNvPr>
          <p:cNvGrpSpPr/>
          <p:nvPr/>
        </p:nvGrpSpPr>
        <p:grpSpPr>
          <a:xfrm>
            <a:off x="1028942" y="1122778"/>
            <a:ext cx="9951294" cy="946546"/>
            <a:chOff x="1028942" y="1122778"/>
            <a:chExt cx="9951294" cy="946546"/>
          </a:xfrm>
        </p:grpSpPr>
        <p:sp>
          <p:nvSpPr>
            <p:cNvPr id="8" name="Rectangle: Rounded Corners 7">
              <a:extLst>
                <a:ext uri="{FF2B5EF4-FFF2-40B4-BE49-F238E27FC236}">
                  <a16:creationId xmlns:a16="http://schemas.microsoft.com/office/drawing/2014/main" id="{54C1E855-FE35-4023-154D-792099412C25}"/>
                </a:ext>
                <a:ext uri="{C183D7F6-B498-43B3-948B-1728B52AA6E4}">
                  <adec:decorative xmlns:adec="http://schemas.microsoft.com/office/drawing/2017/decorative" val="0"/>
                </a:ext>
              </a:extLst>
            </p:cNvPr>
            <p:cNvSpPr/>
            <p:nvPr/>
          </p:nvSpPr>
          <p:spPr>
            <a:xfrm>
              <a:off x="1427357" y="1122778"/>
              <a:ext cx="9552879" cy="946546"/>
            </a:xfrm>
            <a:prstGeom prst="roundRect">
              <a:avLst/>
            </a:prstGeom>
            <a:solidFill>
              <a:srgbClr val="EDF9E0"/>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720000" rtlCol="0" anchor="ctr"/>
            <a:lstStyle/>
            <a:p>
              <a:r>
                <a:rPr lang="en-AU" sz="2000" dirty="0">
                  <a:solidFill>
                    <a:schemeClr val="tx1"/>
                  </a:solidFill>
                </a:rPr>
                <a:t> Locate - what is the source? Who created it?</a:t>
              </a:r>
            </a:p>
          </p:txBody>
        </p:sp>
        <p:sp>
          <p:nvSpPr>
            <p:cNvPr id="4" name="Oval 3">
              <a:extLst>
                <a:ext uri="{FF2B5EF4-FFF2-40B4-BE49-F238E27FC236}">
                  <a16:creationId xmlns:a16="http://schemas.microsoft.com/office/drawing/2014/main" id="{F6713399-4E93-FA0D-F7D9-914B524BC640}"/>
                </a:ext>
                <a:ext uri="{C183D7F6-B498-43B3-948B-1728B52AA6E4}">
                  <adec:decorative xmlns:adec="http://schemas.microsoft.com/office/drawing/2017/decorative" val="0"/>
                </a:ext>
              </a:extLst>
            </p:cNvPr>
            <p:cNvSpPr/>
            <p:nvPr/>
          </p:nvSpPr>
          <p:spPr>
            <a:xfrm>
              <a:off x="1028942" y="1154416"/>
              <a:ext cx="961697" cy="909147"/>
            </a:xfrm>
            <a:prstGeom prst="ellipse">
              <a:avLst/>
            </a:prstGeom>
            <a:solidFill>
              <a:srgbClr val="64BB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4000" b="1" dirty="0">
                  <a:solidFill>
                    <a:schemeClr val="tx1"/>
                  </a:solidFill>
                  <a:latin typeface="+mj-lt"/>
                  <a:cs typeface="Arial" panose="020B0604020202020204" pitchFamily="34" charset="0"/>
                </a:rPr>
                <a:t>1</a:t>
              </a:r>
            </a:p>
          </p:txBody>
        </p:sp>
      </p:grpSp>
      <p:grpSp>
        <p:nvGrpSpPr>
          <p:cNvPr id="15" name="Group 14" descr="2. Analyse - what does it say or show?">
            <a:extLst>
              <a:ext uri="{FF2B5EF4-FFF2-40B4-BE49-F238E27FC236}">
                <a16:creationId xmlns:a16="http://schemas.microsoft.com/office/drawing/2014/main" id="{5999A7C8-B5E5-03AA-567A-49BB4B6D0ECC}"/>
              </a:ext>
            </a:extLst>
          </p:cNvPr>
          <p:cNvGrpSpPr/>
          <p:nvPr/>
        </p:nvGrpSpPr>
        <p:grpSpPr>
          <a:xfrm>
            <a:off x="1028942" y="2207271"/>
            <a:ext cx="9951294" cy="946546"/>
            <a:chOff x="1028942" y="2207271"/>
            <a:chExt cx="9951294" cy="946546"/>
          </a:xfrm>
        </p:grpSpPr>
        <p:sp>
          <p:nvSpPr>
            <p:cNvPr id="6" name="Rectangle: Rounded Corners 7">
              <a:extLst>
                <a:ext uri="{FF2B5EF4-FFF2-40B4-BE49-F238E27FC236}">
                  <a16:creationId xmlns:a16="http://schemas.microsoft.com/office/drawing/2014/main" id="{61945D89-2694-BCE4-EF8F-D71136B0F140}"/>
                </a:ext>
                <a:ext uri="{C183D7F6-B498-43B3-948B-1728B52AA6E4}">
                  <adec:decorative xmlns:adec="http://schemas.microsoft.com/office/drawing/2017/decorative" val="0"/>
                </a:ext>
              </a:extLst>
            </p:cNvPr>
            <p:cNvSpPr/>
            <p:nvPr/>
          </p:nvSpPr>
          <p:spPr>
            <a:xfrm>
              <a:off x="1427357" y="2207271"/>
              <a:ext cx="9552879" cy="946546"/>
            </a:xfrm>
            <a:prstGeom prst="roundRect">
              <a:avLst/>
            </a:prstGeom>
            <a:solidFill>
              <a:srgbClr val="EDF9E0"/>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720000" rtlCol="0" anchor="ctr"/>
            <a:lstStyle/>
            <a:p>
              <a:r>
                <a:rPr lang="en-AU" sz="2000" dirty="0">
                  <a:solidFill>
                    <a:schemeClr val="tx1"/>
                  </a:solidFill>
                </a:rPr>
                <a:t> Analyse - what does it say or show?</a:t>
              </a:r>
            </a:p>
          </p:txBody>
        </p:sp>
        <p:sp>
          <p:nvSpPr>
            <p:cNvPr id="24" name="Oval 23">
              <a:extLst>
                <a:ext uri="{FF2B5EF4-FFF2-40B4-BE49-F238E27FC236}">
                  <a16:creationId xmlns:a16="http://schemas.microsoft.com/office/drawing/2014/main" id="{E6009498-475B-E300-6405-9F8A47B56D05}"/>
                </a:ext>
                <a:ext uri="{C183D7F6-B498-43B3-948B-1728B52AA6E4}">
                  <adec:decorative xmlns:adec="http://schemas.microsoft.com/office/drawing/2017/decorative" val="0"/>
                </a:ext>
              </a:extLst>
            </p:cNvPr>
            <p:cNvSpPr/>
            <p:nvPr/>
          </p:nvSpPr>
          <p:spPr>
            <a:xfrm>
              <a:off x="1028942" y="2217241"/>
              <a:ext cx="961697" cy="909147"/>
            </a:xfrm>
            <a:prstGeom prst="ellipse">
              <a:avLst/>
            </a:prstGeom>
            <a:solidFill>
              <a:srgbClr val="64BB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4000" b="1" dirty="0">
                  <a:solidFill>
                    <a:schemeClr val="tx1"/>
                  </a:solidFill>
                  <a:latin typeface="+mj-lt"/>
                  <a:cs typeface="Arial" panose="020B0604020202020204" pitchFamily="34" charset="0"/>
                </a:rPr>
                <a:t>2</a:t>
              </a:r>
            </a:p>
          </p:txBody>
        </p:sp>
      </p:grpSp>
      <p:grpSp>
        <p:nvGrpSpPr>
          <p:cNvPr id="5" name="Group 4" descr="3. Select - what is relevant to the question?">
            <a:extLst>
              <a:ext uri="{FF2B5EF4-FFF2-40B4-BE49-F238E27FC236}">
                <a16:creationId xmlns:a16="http://schemas.microsoft.com/office/drawing/2014/main" id="{1D78A079-6057-A57B-2392-C8447D0E3973}"/>
              </a:ext>
            </a:extLst>
          </p:cNvPr>
          <p:cNvGrpSpPr/>
          <p:nvPr/>
        </p:nvGrpSpPr>
        <p:grpSpPr>
          <a:xfrm>
            <a:off x="1028942" y="3283035"/>
            <a:ext cx="9951293" cy="946546"/>
            <a:chOff x="1028942" y="3283035"/>
            <a:chExt cx="9951293" cy="946546"/>
          </a:xfrm>
        </p:grpSpPr>
        <p:sp>
          <p:nvSpPr>
            <p:cNvPr id="7" name="Rectangle: Rounded Corners 7">
              <a:extLst>
                <a:ext uri="{FF2B5EF4-FFF2-40B4-BE49-F238E27FC236}">
                  <a16:creationId xmlns:a16="http://schemas.microsoft.com/office/drawing/2014/main" id="{4E774832-39A8-C418-7E5C-0A5B9F01DE9E}"/>
                </a:ext>
                <a:ext uri="{C183D7F6-B498-43B3-948B-1728B52AA6E4}">
                  <adec:decorative xmlns:adec="http://schemas.microsoft.com/office/drawing/2017/decorative" val="0"/>
                </a:ext>
              </a:extLst>
            </p:cNvPr>
            <p:cNvSpPr/>
            <p:nvPr/>
          </p:nvSpPr>
          <p:spPr>
            <a:xfrm>
              <a:off x="1427356" y="3283035"/>
              <a:ext cx="9552879" cy="946546"/>
            </a:xfrm>
            <a:prstGeom prst="roundRect">
              <a:avLst/>
            </a:prstGeom>
            <a:solidFill>
              <a:srgbClr val="EDF9E0"/>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720000" rtlCol="0" anchor="ctr"/>
            <a:lstStyle/>
            <a:p>
              <a:r>
                <a:rPr lang="en-AU" sz="2000" dirty="0">
                  <a:solidFill>
                    <a:schemeClr val="tx1"/>
                  </a:solidFill>
                </a:rPr>
                <a:t>Select – what is relevant to the question?</a:t>
              </a:r>
            </a:p>
          </p:txBody>
        </p:sp>
        <p:sp>
          <p:nvSpPr>
            <p:cNvPr id="30" name="Oval 29">
              <a:extLst>
                <a:ext uri="{FF2B5EF4-FFF2-40B4-BE49-F238E27FC236}">
                  <a16:creationId xmlns:a16="http://schemas.microsoft.com/office/drawing/2014/main" id="{502421DC-AD52-FA90-0E2E-FDA188DDCA7C}"/>
                </a:ext>
                <a:ext uri="{C183D7F6-B498-43B3-948B-1728B52AA6E4}">
                  <adec:decorative xmlns:adec="http://schemas.microsoft.com/office/drawing/2017/decorative" val="0"/>
                </a:ext>
              </a:extLst>
            </p:cNvPr>
            <p:cNvSpPr/>
            <p:nvPr/>
          </p:nvSpPr>
          <p:spPr>
            <a:xfrm>
              <a:off x="1028942" y="3295006"/>
              <a:ext cx="961697" cy="909147"/>
            </a:xfrm>
            <a:prstGeom prst="ellipse">
              <a:avLst/>
            </a:prstGeom>
            <a:solidFill>
              <a:srgbClr val="64BB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4000" b="1" dirty="0">
                  <a:solidFill>
                    <a:schemeClr val="tx1"/>
                  </a:solidFill>
                  <a:latin typeface="+mj-lt"/>
                  <a:cs typeface="Arial" panose="020B0604020202020204" pitchFamily="34" charset="0"/>
                </a:rPr>
                <a:t>3</a:t>
              </a:r>
            </a:p>
          </p:txBody>
        </p:sp>
      </p:grpSp>
      <p:grpSp>
        <p:nvGrpSpPr>
          <p:cNvPr id="10" name="Group 9" descr="4. Connect - to the question">
            <a:extLst>
              <a:ext uri="{FF2B5EF4-FFF2-40B4-BE49-F238E27FC236}">
                <a16:creationId xmlns:a16="http://schemas.microsoft.com/office/drawing/2014/main" id="{AD5DEE25-FEC2-41ED-C805-6D744C5BF95E}"/>
              </a:ext>
            </a:extLst>
          </p:cNvPr>
          <p:cNvGrpSpPr/>
          <p:nvPr/>
        </p:nvGrpSpPr>
        <p:grpSpPr>
          <a:xfrm>
            <a:off x="1028942" y="4358799"/>
            <a:ext cx="9951293" cy="946546"/>
            <a:chOff x="1028942" y="4358799"/>
            <a:chExt cx="9951293" cy="946546"/>
          </a:xfrm>
        </p:grpSpPr>
        <p:sp>
          <p:nvSpPr>
            <p:cNvPr id="9" name="Rectangle: Rounded Corners 7" descr="4">
              <a:extLst>
                <a:ext uri="{FF2B5EF4-FFF2-40B4-BE49-F238E27FC236}">
                  <a16:creationId xmlns:a16="http://schemas.microsoft.com/office/drawing/2014/main" id="{2D5A2B12-5445-D400-950C-D040390054C8}"/>
                </a:ext>
                <a:ext uri="{C183D7F6-B498-43B3-948B-1728B52AA6E4}">
                  <adec:decorative xmlns:adec="http://schemas.microsoft.com/office/drawing/2017/decorative" val="0"/>
                </a:ext>
              </a:extLst>
            </p:cNvPr>
            <p:cNvSpPr/>
            <p:nvPr/>
          </p:nvSpPr>
          <p:spPr>
            <a:xfrm>
              <a:off x="1427356" y="4358799"/>
              <a:ext cx="9552879" cy="946546"/>
            </a:xfrm>
            <a:prstGeom prst="roundRect">
              <a:avLst/>
            </a:prstGeom>
            <a:solidFill>
              <a:srgbClr val="EDF9E0"/>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720000" rtlCol="0" anchor="ctr"/>
            <a:lstStyle/>
            <a:p>
              <a:r>
                <a:rPr lang="en-AU" sz="2000" dirty="0">
                  <a:solidFill>
                    <a:schemeClr val="tx1"/>
                  </a:solidFill>
                </a:rPr>
                <a:t> Connect – to the question</a:t>
              </a:r>
            </a:p>
          </p:txBody>
        </p:sp>
        <p:sp>
          <p:nvSpPr>
            <p:cNvPr id="31" name="Oval 30" descr="4">
              <a:extLst>
                <a:ext uri="{FF2B5EF4-FFF2-40B4-BE49-F238E27FC236}">
                  <a16:creationId xmlns:a16="http://schemas.microsoft.com/office/drawing/2014/main" id="{E978E041-E15B-1B4E-BB58-8D732452EE5D}"/>
                </a:ext>
                <a:ext uri="{C183D7F6-B498-43B3-948B-1728B52AA6E4}">
                  <adec:decorative xmlns:adec="http://schemas.microsoft.com/office/drawing/2017/decorative" val="0"/>
                </a:ext>
              </a:extLst>
            </p:cNvPr>
            <p:cNvSpPr/>
            <p:nvPr/>
          </p:nvSpPr>
          <p:spPr>
            <a:xfrm>
              <a:off x="1028942" y="4377499"/>
              <a:ext cx="961697" cy="909147"/>
            </a:xfrm>
            <a:prstGeom prst="ellipse">
              <a:avLst/>
            </a:prstGeom>
            <a:solidFill>
              <a:srgbClr val="64BB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4000" b="1" dirty="0">
                  <a:solidFill>
                    <a:schemeClr val="tx1"/>
                  </a:solidFill>
                  <a:latin typeface="+mj-lt"/>
                  <a:cs typeface="Arial" panose="020B0604020202020204" pitchFamily="34" charset="0"/>
                </a:rPr>
                <a:t>4</a:t>
              </a:r>
            </a:p>
          </p:txBody>
        </p:sp>
      </p:grpSp>
      <p:grpSp>
        <p:nvGrpSpPr>
          <p:cNvPr id="12" name="Group 11" descr="5. Integrate - use the source to support your main points or ideas.">
            <a:extLst>
              <a:ext uri="{FF2B5EF4-FFF2-40B4-BE49-F238E27FC236}">
                <a16:creationId xmlns:a16="http://schemas.microsoft.com/office/drawing/2014/main" id="{6A595DC9-1348-32A2-2AA2-3DA3DB982F90}"/>
              </a:ext>
            </a:extLst>
          </p:cNvPr>
          <p:cNvGrpSpPr/>
          <p:nvPr/>
        </p:nvGrpSpPr>
        <p:grpSpPr>
          <a:xfrm>
            <a:off x="1028942" y="5434563"/>
            <a:ext cx="9951293" cy="946546"/>
            <a:chOff x="1028942" y="5434563"/>
            <a:chExt cx="9951293" cy="946546"/>
          </a:xfrm>
        </p:grpSpPr>
        <p:sp>
          <p:nvSpPr>
            <p:cNvPr id="11" name="Rectangle: Rounded Corners 7">
              <a:extLst>
                <a:ext uri="{FF2B5EF4-FFF2-40B4-BE49-F238E27FC236}">
                  <a16:creationId xmlns:a16="http://schemas.microsoft.com/office/drawing/2014/main" id="{D6422C5E-85FE-AD02-258D-4AD8DB0A2B13}"/>
                </a:ext>
                <a:ext uri="{C183D7F6-B498-43B3-948B-1728B52AA6E4}">
                  <adec:decorative xmlns:adec="http://schemas.microsoft.com/office/drawing/2017/decorative" val="0"/>
                </a:ext>
              </a:extLst>
            </p:cNvPr>
            <p:cNvSpPr/>
            <p:nvPr/>
          </p:nvSpPr>
          <p:spPr>
            <a:xfrm>
              <a:off x="1427356" y="5434563"/>
              <a:ext cx="9552879" cy="946546"/>
            </a:xfrm>
            <a:prstGeom prst="roundRect">
              <a:avLst/>
            </a:prstGeom>
            <a:solidFill>
              <a:srgbClr val="EDF9E0"/>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720000" rtlCol="0" anchor="ctr"/>
            <a:lstStyle/>
            <a:p>
              <a:r>
                <a:rPr lang="en-AU" sz="2000" dirty="0">
                  <a:solidFill>
                    <a:schemeClr val="tx1"/>
                  </a:solidFill>
                </a:rPr>
                <a:t>Integrate- use the source to support your main points or idea</a:t>
              </a:r>
            </a:p>
          </p:txBody>
        </p:sp>
        <p:sp>
          <p:nvSpPr>
            <p:cNvPr id="32" name="Oval 31">
              <a:extLst>
                <a:ext uri="{FF2B5EF4-FFF2-40B4-BE49-F238E27FC236}">
                  <a16:creationId xmlns:a16="http://schemas.microsoft.com/office/drawing/2014/main" id="{15AD3688-761C-52E9-3856-2B9938D90E7E}"/>
                </a:ext>
                <a:ext uri="{C183D7F6-B498-43B3-948B-1728B52AA6E4}">
                  <adec:decorative xmlns:adec="http://schemas.microsoft.com/office/drawing/2017/decorative" val="0"/>
                </a:ext>
              </a:extLst>
            </p:cNvPr>
            <p:cNvSpPr/>
            <p:nvPr/>
          </p:nvSpPr>
          <p:spPr>
            <a:xfrm>
              <a:off x="1028942" y="5453263"/>
              <a:ext cx="961697" cy="909147"/>
            </a:xfrm>
            <a:prstGeom prst="ellipse">
              <a:avLst/>
            </a:prstGeom>
            <a:solidFill>
              <a:srgbClr val="64BB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4000" b="1" dirty="0">
                  <a:solidFill>
                    <a:schemeClr val="tx1"/>
                  </a:solidFill>
                  <a:latin typeface="+mj-lt"/>
                  <a:cs typeface="Arial" panose="020B0604020202020204" pitchFamily="34" charset="0"/>
                </a:rPr>
                <a:t>5</a:t>
              </a:r>
            </a:p>
          </p:txBody>
        </p:sp>
      </p:grpSp>
      <p:sp>
        <p:nvSpPr>
          <p:cNvPr id="2" name="Slide Number Placeholder 1">
            <a:extLst>
              <a:ext uri="{FF2B5EF4-FFF2-40B4-BE49-F238E27FC236}">
                <a16:creationId xmlns:a16="http://schemas.microsoft.com/office/drawing/2014/main" id="{2F9B91D8-D263-DC15-F49B-8DC67887CDB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2137746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4D7262-3B42-2952-1BE6-D903B1F21E5B}"/>
              </a:ext>
              <a:ext uri="{C183D7F6-B498-43B3-948B-1728B52AA6E4}">
                <adec:decorative xmlns:adec="http://schemas.microsoft.com/office/drawing/2017/decorative" val="0"/>
              </a:ext>
            </a:extLst>
          </p:cNvPr>
          <p:cNvSpPr>
            <a:spLocks noGrp="1"/>
          </p:cNvSpPr>
          <p:nvPr>
            <p:ph type="title"/>
          </p:nvPr>
        </p:nvSpPr>
        <p:spPr/>
        <p:txBody>
          <a:bodyPr/>
          <a:lstStyle/>
          <a:p>
            <a:r>
              <a:rPr lang="en-AU" dirty="0">
                <a:latin typeface="+mj-lt"/>
              </a:rPr>
              <a:t>When does a source become evidence?</a:t>
            </a:r>
          </a:p>
        </p:txBody>
      </p:sp>
      <p:sp>
        <p:nvSpPr>
          <p:cNvPr id="7" name="Rectangle: Rounded Corners 6">
            <a:extLst>
              <a:ext uri="{FF2B5EF4-FFF2-40B4-BE49-F238E27FC236}">
                <a16:creationId xmlns:a16="http://schemas.microsoft.com/office/drawing/2014/main" id="{1492CF89-D1E7-FB91-225A-3794799763F8}"/>
              </a:ext>
              <a:ext uri="{C183D7F6-B498-43B3-948B-1728B52AA6E4}">
                <adec:decorative xmlns:adec="http://schemas.microsoft.com/office/drawing/2017/decorative" val="1"/>
              </a:ext>
            </a:extLst>
          </p:cNvPr>
          <p:cNvSpPr/>
          <p:nvPr/>
        </p:nvSpPr>
        <p:spPr>
          <a:xfrm>
            <a:off x="227899" y="1140141"/>
            <a:ext cx="11616101" cy="1282700"/>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AU" sz="2000" b="0" i="0" u="none" strike="noStrike" kern="1200" cap="none" spc="0" normalizeH="0" baseline="0" noProof="0" dirty="0">
                <a:ln>
                  <a:noFill/>
                </a:ln>
                <a:solidFill>
                  <a:srgbClr val="22272B"/>
                </a:solidFill>
                <a:effectLst/>
                <a:uLnTx/>
                <a:uFillTx/>
                <a:latin typeface="Arial" panose="020B0604020202020204" pitchFamily="34" charset="0"/>
                <a:ea typeface="+mn-ea"/>
                <a:cs typeface="Arial" panose="020B0604020202020204" pitchFamily="34" charset="0"/>
              </a:rPr>
              <a:t>A source becomes </a:t>
            </a:r>
            <a:r>
              <a:rPr kumimoji="0" lang="en-AU" sz="2000" b="1" i="0" u="none" strike="noStrike" kern="1200" cap="none" spc="0" normalizeH="0" baseline="0" noProof="0" dirty="0">
                <a:ln>
                  <a:noFill/>
                </a:ln>
                <a:solidFill>
                  <a:srgbClr val="22272B"/>
                </a:solidFill>
                <a:effectLst/>
                <a:uLnTx/>
                <a:uFillTx/>
                <a:latin typeface="Arial" panose="020B0604020202020204" pitchFamily="34" charset="0"/>
                <a:ea typeface="+mn-ea"/>
                <a:cs typeface="Arial" panose="020B0604020202020204" pitchFamily="34" charset="0"/>
              </a:rPr>
              <a:t>evidence</a:t>
            </a:r>
            <a:r>
              <a:rPr kumimoji="0" lang="en-AU" sz="2000" b="0" i="0" u="none" strike="noStrike" kern="1200" cap="none" spc="0" normalizeH="0" baseline="0" noProof="0" dirty="0">
                <a:ln>
                  <a:noFill/>
                </a:ln>
                <a:solidFill>
                  <a:srgbClr val="22272B"/>
                </a:solidFill>
                <a:effectLst/>
                <a:uLnTx/>
                <a:uFillTx/>
                <a:latin typeface="Arial" panose="020B0604020202020204" pitchFamily="34" charset="0"/>
                <a:ea typeface="+mn-ea"/>
                <a:cs typeface="Arial" panose="020B0604020202020204" pitchFamily="34" charset="0"/>
              </a:rPr>
              <a:t> when it is selected and used to support an argument or answer a specific historical question</a:t>
            </a:r>
            <a:endParaRPr lang="en-AU" dirty="0"/>
          </a:p>
        </p:txBody>
      </p:sp>
      <p:sp>
        <p:nvSpPr>
          <p:cNvPr id="4" name="Text Placeholder 3">
            <a:extLst>
              <a:ext uri="{FF2B5EF4-FFF2-40B4-BE49-F238E27FC236}">
                <a16:creationId xmlns:a16="http://schemas.microsoft.com/office/drawing/2014/main" id="{02300286-F8DD-744C-185B-0E2AE7555E71}"/>
              </a:ext>
              <a:ext uri="{C183D7F6-B498-43B3-948B-1728B52AA6E4}">
                <adec:decorative xmlns:adec="http://schemas.microsoft.com/office/drawing/2017/decorative" val="0"/>
              </a:ext>
            </a:extLst>
          </p:cNvPr>
          <p:cNvSpPr>
            <a:spLocks noGrp="1"/>
          </p:cNvSpPr>
          <p:nvPr>
            <p:ph type="body" sz="quarter" idx="17"/>
          </p:nvPr>
        </p:nvSpPr>
        <p:spPr>
          <a:xfrm>
            <a:off x="343437" y="1799492"/>
            <a:ext cx="11484000" cy="4698507"/>
          </a:xfrm>
        </p:spPr>
        <p:txBody>
          <a:bodyPr vert="horz" lIns="0" tIns="0" rIns="0" bIns="0" rtlCol="0" anchor="t">
            <a:noAutofit/>
          </a:bodyPr>
          <a:lstStyle/>
          <a:p>
            <a:pPr algn="ctr"/>
            <a:endParaRPr lang="en-AU" dirty="0"/>
          </a:p>
          <a:p>
            <a:r>
              <a:rPr lang="en-AU" b="1" dirty="0">
                <a:latin typeface="Arial"/>
                <a:cs typeface="Arial"/>
              </a:rPr>
              <a:t>Let’s answer this question:</a:t>
            </a:r>
          </a:p>
          <a:p>
            <a:r>
              <a:rPr lang="en-AU" sz="2400" i="1" dirty="0">
                <a:latin typeface="Arial"/>
                <a:ea typeface="Calibri" panose="020F0502020204030204" pitchFamily="34" charset="0"/>
                <a:cs typeface="Arial"/>
              </a:rPr>
              <a:t>Explain the impact of the movement of peoples on Aboriginal people.</a:t>
            </a:r>
            <a:endParaRPr lang="en-AU" dirty="0"/>
          </a:p>
          <a:p>
            <a:r>
              <a:rPr lang="en-AU" sz="2400" dirty="0">
                <a:effectLst/>
                <a:latin typeface="Arial"/>
                <a:ea typeface="Calibri"/>
                <a:cs typeface="Arial"/>
              </a:rPr>
              <a:t>Use Sources 1 and 2 and your own knowledge to write a PEEL paragraph addressing the following question: </a:t>
            </a:r>
          </a:p>
          <a:p>
            <a:endParaRPr lang="en-AU" i="1" dirty="0">
              <a:latin typeface="Arial"/>
              <a:ea typeface="Calibri"/>
              <a:cs typeface="Arial"/>
            </a:endParaRPr>
          </a:p>
          <a:p>
            <a:r>
              <a:rPr lang="en-AU" i="1" dirty="0">
                <a:latin typeface="Arial"/>
                <a:ea typeface="Calibri"/>
                <a:cs typeface="Arial"/>
              </a:rPr>
              <a:t>We are using Sources 1 and 2 as evidence to support an argument on the impact of the movement of people</a:t>
            </a:r>
            <a:endParaRPr lang="en-AU" sz="2400" i="1" dirty="0">
              <a:ea typeface="Calibri" panose="020F0502020204030204" pitchFamily="34" charset="0"/>
            </a:endParaRPr>
          </a:p>
          <a:p>
            <a:endParaRPr lang="en-AU" i="1" dirty="0">
              <a:ea typeface="Calibri" panose="020F0502020204030204" pitchFamily="34" charset="0"/>
            </a:endParaRPr>
          </a:p>
        </p:txBody>
      </p:sp>
      <p:sp>
        <p:nvSpPr>
          <p:cNvPr id="9" name="Rectangle 8">
            <a:extLst>
              <a:ext uri="{FF2B5EF4-FFF2-40B4-BE49-F238E27FC236}">
                <a16:creationId xmlns:a16="http://schemas.microsoft.com/office/drawing/2014/main" id="{A5A51DF6-594E-58C1-77EE-96AB50006D16}"/>
              </a:ext>
              <a:ext uri="{C183D7F6-B498-43B3-948B-1728B52AA6E4}">
                <adec:decorative xmlns:adec="http://schemas.microsoft.com/office/drawing/2017/decorative" val="1"/>
              </a:ext>
            </a:extLst>
          </p:cNvPr>
          <p:cNvSpPr/>
          <p:nvPr/>
        </p:nvSpPr>
        <p:spPr>
          <a:xfrm>
            <a:off x="940675" y="3819466"/>
            <a:ext cx="2304931" cy="42245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B57F2BE9-BE9C-A669-6283-A8CEC32183B3}"/>
              </a:ext>
              <a:ext uri="{C183D7F6-B498-43B3-948B-1728B52AA6E4}">
                <adec:decorative xmlns:adec="http://schemas.microsoft.com/office/drawing/2017/decorative" val="1"/>
              </a:ext>
            </a:extLst>
          </p:cNvPr>
          <p:cNvSpPr/>
          <p:nvPr/>
        </p:nvSpPr>
        <p:spPr>
          <a:xfrm>
            <a:off x="1857467" y="3113537"/>
            <a:ext cx="4860505" cy="39370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3" name="Straight Arrow Connector 12">
            <a:extLst>
              <a:ext uri="{FF2B5EF4-FFF2-40B4-BE49-F238E27FC236}">
                <a16:creationId xmlns:a16="http://schemas.microsoft.com/office/drawing/2014/main" id="{59638D3C-AD9B-32C8-3F21-979137930867}"/>
              </a:ext>
              <a:ext uri="{C183D7F6-B498-43B3-948B-1728B52AA6E4}">
                <adec:decorative xmlns:adec="http://schemas.microsoft.com/office/drawing/2017/decorative" val="1"/>
              </a:ext>
            </a:extLst>
          </p:cNvPr>
          <p:cNvCxnSpPr/>
          <p:nvPr/>
        </p:nvCxnSpPr>
        <p:spPr>
          <a:xfrm>
            <a:off x="6106201" y="3523052"/>
            <a:ext cx="2366752" cy="212377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3DFCF00-E123-7F65-68B2-C2CC94290A2E}"/>
              </a:ext>
              <a:ext uri="{C183D7F6-B498-43B3-948B-1728B52AA6E4}">
                <adec:decorative xmlns:adec="http://schemas.microsoft.com/office/drawing/2017/decorative" val="1"/>
              </a:ext>
            </a:extLst>
          </p:cNvPr>
          <p:cNvCxnSpPr/>
          <p:nvPr/>
        </p:nvCxnSpPr>
        <p:spPr>
          <a:xfrm>
            <a:off x="2091055" y="4312368"/>
            <a:ext cx="603849" cy="138238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dirty="0"/>
          </a:p>
        </p:txBody>
      </p:sp>
    </p:spTree>
    <p:extLst>
      <p:ext uri="{BB962C8B-B14F-4D97-AF65-F5344CB8AC3E}">
        <p14:creationId xmlns:p14="http://schemas.microsoft.com/office/powerpoint/2010/main" val="70740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1A221-F593-6402-A434-9A717F1955C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C796617-9922-884D-2C66-9C028396A77C}"/>
              </a:ext>
            </a:extLst>
          </p:cNvPr>
          <p:cNvSpPr>
            <a:spLocks noGrp="1"/>
          </p:cNvSpPr>
          <p:nvPr>
            <p:ph type="title"/>
          </p:nvPr>
        </p:nvSpPr>
        <p:spPr>
          <a:xfrm>
            <a:off x="359999" y="360000"/>
            <a:ext cx="11483999" cy="545601"/>
          </a:xfrm>
        </p:spPr>
        <p:txBody>
          <a:bodyPr vert="horz" lIns="0" tIns="0" rIns="0" bIns="0" rtlCol="0" anchor="t">
            <a:normAutofit/>
          </a:bodyPr>
          <a:lstStyle/>
          <a:p>
            <a:r>
              <a:rPr lang="en-AU" dirty="0"/>
              <a:t>Analysing the source -  source 1</a:t>
            </a:r>
          </a:p>
        </p:txBody>
      </p:sp>
      <p:sp>
        <p:nvSpPr>
          <p:cNvPr id="10" name="Text Placeholder 3">
            <a:extLst>
              <a:ext uri="{FF2B5EF4-FFF2-40B4-BE49-F238E27FC236}">
                <a16:creationId xmlns:a16="http://schemas.microsoft.com/office/drawing/2014/main" id="{069CC625-35EB-F57D-B20B-BF362666C207}"/>
              </a:ext>
            </a:extLst>
          </p:cNvPr>
          <p:cNvSpPr>
            <a:spLocks noGrp="1"/>
          </p:cNvSpPr>
          <p:nvPr>
            <p:ph type="body" sz="quarter" idx="18"/>
          </p:nvPr>
        </p:nvSpPr>
        <p:spPr>
          <a:xfrm>
            <a:off x="360000" y="982520"/>
            <a:ext cx="11483998" cy="310015"/>
          </a:xfrm>
        </p:spPr>
        <p:txBody>
          <a:bodyPr/>
          <a:lstStyle/>
          <a:p>
            <a:r>
              <a:rPr lang="en-US" dirty="0"/>
              <a:t>European perspective</a:t>
            </a:r>
          </a:p>
        </p:txBody>
      </p:sp>
      <p:sp>
        <p:nvSpPr>
          <p:cNvPr id="12" name="Rectangle: Rounded Corners 11">
            <a:extLst>
              <a:ext uri="{FF2B5EF4-FFF2-40B4-BE49-F238E27FC236}">
                <a16:creationId xmlns:a16="http://schemas.microsoft.com/office/drawing/2014/main" id="{87CFB858-847E-9A90-4718-1515A43DC63D}"/>
              </a:ext>
              <a:ext uri="{C183D7F6-B498-43B3-948B-1728B52AA6E4}">
                <adec:decorative xmlns:adec="http://schemas.microsoft.com/office/drawing/2017/decorative" val="1"/>
              </a:ext>
            </a:extLst>
          </p:cNvPr>
          <p:cNvSpPr/>
          <p:nvPr/>
        </p:nvSpPr>
        <p:spPr>
          <a:xfrm>
            <a:off x="437666" y="1795987"/>
            <a:ext cx="11285761" cy="769792"/>
          </a:xfrm>
          <a:prstGeom prst="round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4F0C7C82-8524-4C3B-9208-DA25E974327D}"/>
              </a:ext>
            </a:extLst>
          </p:cNvPr>
          <p:cNvSpPr txBox="1"/>
          <p:nvPr/>
        </p:nvSpPr>
        <p:spPr>
          <a:xfrm>
            <a:off x="360000" y="1567086"/>
            <a:ext cx="11484000" cy="4807835"/>
          </a:xfrm>
          <a:prstGeom prst="rect">
            <a:avLst/>
          </a:prstGeom>
        </p:spPr>
        <p:txBody>
          <a:bodyPr vert="horz" lIns="0" tIns="0" rIns="0" bIns="0" rtlCol="0">
            <a:normAutofit fontScale="92500" lnSpcReduction="10000"/>
          </a:bodyPr>
          <a:lstStyle/>
          <a:p>
            <a:pPr algn="ctr" defTabSz="914377">
              <a:lnSpc>
                <a:spcPct val="150000"/>
              </a:lnSpc>
              <a:spcAft>
                <a:spcPts val="1200"/>
              </a:spcAft>
            </a:pPr>
            <a:br>
              <a:rPr lang="en-US" sz="2000" b="0" dirty="0">
                <a:latin typeface="Arial" panose="020B0604020202020204" pitchFamily="34" charset="0"/>
                <a:cs typeface="Arial" panose="020B0604020202020204" pitchFamily="34" charset="0"/>
              </a:rPr>
            </a:br>
            <a:r>
              <a:rPr lang="en-US" sz="2000" b="0" dirty="0">
                <a:latin typeface="Arial" panose="020B0604020202020204" pitchFamily="34" charset="0"/>
                <a:cs typeface="Arial" panose="020B0604020202020204" pitchFamily="34" charset="0"/>
              </a:rPr>
              <a:t>“The </a:t>
            </a:r>
            <a:r>
              <a:rPr lang="en-US" sz="2000" b="0" u="sng" dirty="0">
                <a:latin typeface="Arial" panose="020B0604020202020204" pitchFamily="34" charset="0"/>
                <a:cs typeface="Arial" panose="020B0604020202020204" pitchFamily="34" charset="0"/>
              </a:rPr>
              <a:t>natives appear </a:t>
            </a:r>
            <a:r>
              <a:rPr lang="en-US" sz="2000" b="0" dirty="0">
                <a:latin typeface="Arial" panose="020B0604020202020204" pitchFamily="34" charset="0"/>
                <a:cs typeface="Arial" panose="020B0604020202020204" pitchFamily="34" charset="0"/>
              </a:rPr>
              <a:t>to be divided into families… derive their </a:t>
            </a:r>
            <a:r>
              <a:rPr lang="en-US" sz="2000" b="0" u="sng" dirty="0">
                <a:latin typeface="Arial" panose="020B0604020202020204" pitchFamily="34" charset="0"/>
                <a:cs typeface="Arial" panose="020B0604020202020204" pitchFamily="34" charset="0"/>
              </a:rPr>
              <a:t>subsistence</a:t>
            </a:r>
            <a:r>
              <a:rPr lang="en-US" sz="2000" b="0" dirty="0">
                <a:latin typeface="Arial" panose="020B0604020202020204" pitchFamily="34" charset="0"/>
                <a:cs typeface="Arial" panose="020B0604020202020204" pitchFamily="34" charset="0"/>
              </a:rPr>
              <a:t> from </a:t>
            </a:r>
            <a:r>
              <a:rPr lang="en-US" sz="2000" b="0" u="sng" dirty="0">
                <a:latin typeface="Arial" panose="020B0604020202020204" pitchFamily="34" charset="0"/>
                <a:cs typeface="Arial" panose="020B0604020202020204" pitchFamily="34" charset="0"/>
              </a:rPr>
              <a:t>fishing and hunting</a:t>
            </a:r>
            <a:r>
              <a:rPr lang="en-US" sz="2000" b="0" dirty="0">
                <a:latin typeface="Arial" panose="020B0604020202020204" pitchFamily="34" charset="0"/>
                <a:cs typeface="Arial" panose="020B0604020202020204" pitchFamily="34" charset="0"/>
              </a:rPr>
              <a:t>…”</a:t>
            </a:r>
          </a:p>
          <a:p>
            <a:pPr defTabSz="914377">
              <a:lnSpc>
                <a:spcPct val="150000"/>
              </a:lnSpc>
              <a:spcAft>
                <a:spcPts val="1200"/>
              </a:spcAft>
            </a:pPr>
            <a:r>
              <a:rPr lang="en-US" sz="1300" dirty="0">
                <a:latin typeface="Arial" panose="020B0604020202020204" pitchFamily="34" charset="0"/>
                <a:cs typeface="Arial" panose="020B0604020202020204" pitchFamily="34" charset="0"/>
              </a:rPr>
              <a:t>   </a:t>
            </a:r>
            <a:r>
              <a:rPr lang="en-US" sz="1300" dirty="0">
                <a:solidFill>
                  <a:schemeClr val="accent1">
                    <a:lumMod val="90000"/>
                    <a:lumOff val="10000"/>
                  </a:schemeClr>
                </a:solidFill>
                <a:latin typeface="Arial" panose="020B0604020202020204" pitchFamily="34" charset="0"/>
                <a:cs typeface="Arial" panose="020B0604020202020204" pitchFamily="34" charset="0"/>
              </a:rPr>
              <a:t>Source: </a:t>
            </a:r>
            <a:r>
              <a:rPr lang="en-AU" sz="1300" dirty="0">
                <a:solidFill>
                  <a:schemeClr val="accent1">
                    <a:lumMod val="90000"/>
                    <a:lumOff val="10000"/>
                  </a:schemeClr>
                </a:solidFill>
              </a:rPr>
              <a:t>Tench, W. (1793). </a:t>
            </a:r>
            <a:r>
              <a:rPr lang="en-AU" sz="1300" i="1" dirty="0">
                <a:solidFill>
                  <a:schemeClr val="accent1">
                    <a:lumMod val="90000"/>
                    <a:lumOff val="10000"/>
                  </a:schemeClr>
                </a:solidFill>
              </a:rPr>
              <a:t>A complete account of the settlement at Port Jackson. Public Domain</a:t>
            </a:r>
            <a:endParaRPr lang="en-US" sz="1300" dirty="0">
              <a:solidFill>
                <a:schemeClr val="accent1">
                  <a:lumMod val="90000"/>
                  <a:lumOff val="10000"/>
                </a:schemeClr>
              </a:solidFill>
              <a:latin typeface="Arial" panose="020B0604020202020204" pitchFamily="34" charset="0"/>
              <a:cs typeface="Arial" panose="020B0604020202020204" pitchFamily="34" charset="0"/>
            </a:endParaRPr>
          </a:p>
          <a:p>
            <a:pPr defTabSz="914377">
              <a:lnSpc>
                <a:spcPct val="150000"/>
              </a:lnSpc>
              <a:spcAft>
                <a:spcPts val="1200"/>
              </a:spcAft>
            </a:pPr>
            <a:r>
              <a:rPr lang="en-US" sz="2000" dirty="0">
                <a:latin typeface="Arial" panose="020B0604020202020204" pitchFamily="34" charset="0"/>
                <a:cs typeface="Arial" panose="020B0604020202020204" pitchFamily="34" charset="0"/>
              </a:rPr>
              <a:t>Ask the following questions of the source:</a:t>
            </a:r>
            <a:endParaRPr lang="en-US" sz="2000" b="0" dirty="0">
              <a:latin typeface="Arial" panose="020B0604020202020204" pitchFamily="34" charset="0"/>
              <a:cs typeface="Arial" panose="020B0604020202020204" pitchFamily="34" charset="0"/>
            </a:endParaRPr>
          </a:p>
          <a:p>
            <a:pPr marL="342900" indent="-342900" defTabSz="914377">
              <a:lnSpc>
                <a:spcPct val="150000"/>
              </a:lnSpc>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w</a:t>
            </a:r>
            <a:r>
              <a:rPr lang="en-US" sz="2000" b="0" dirty="0">
                <a:latin typeface="Arial" panose="020B0604020202020204" pitchFamily="34" charset="0"/>
                <a:cs typeface="Arial" panose="020B0604020202020204" pitchFamily="34" charset="0"/>
              </a:rPr>
              <a:t>hat does this tell us about Aboriginal life before impact? </a:t>
            </a:r>
          </a:p>
          <a:p>
            <a:pPr marL="342900" indent="-342900" defTabSz="914377">
              <a:lnSpc>
                <a:spcPct val="150000"/>
              </a:lnSpc>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w</a:t>
            </a:r>
            <a:r>
              <a:rPr lang="en-US" sz="2000" b="0" dirty="0">
                <a:latin typeface="Arial" panose="020B0604020202020204" pitchFamily="34" charset="0"/>
                <a:cs typeface="Arial" panose="020B0604020202020204" pitchFamily="34" charset="0"/>
              </a:rPr>
              <a:t>hy is this important?</a:t>
            </a:r>
          </a:p>
          <a:p>
            <a:pPr defTabSz="914377">
              <a:lnSpc>
                <a:spcPct val="150000"/>
              </a:lnSpc>
              <a:spcAft>
                <a:spcPts val="1200"/>
              </a:spcAft>
            </a:pPr>
            <a:r>
              <a:rPr lang="en-US" sz="2000" b="1" dirty="0">
                <a:latin typeface="Arial" panose="020B0604020202020204" pitchFamily="34" charset="0"/>
                <a:cs typeface="Arial" panose="020B0604020202020204" pitchFamily="34" charset="0"/>
              </a:rPr>
              <a:t>Key idea</a:t>
            </a:r>
            <a:r>
              <a:rPr lang="en-US" sz="2000" b="0" dirty="0">
                <a:latin typeface="Arial" panose="020B0604020202020204" pitchFamily="34" charset="0"/>
                <a:cs typeface="Arial" panose="020B0604020202020204" pitchFamily="34" charset="0"/>
              </a:rPr>
              <a:t>: </a:t>
            </a:r>
          </a:p>
          <a:p>
            <a:pPr defTabSz="914377">
              <a:lnSpc>
                <a:spcPct val="150000"/>
              </a:lnSpc>
              <a:spcAft>
                <a:spcPts val="1200"/>
              </a:spcAft>
            </a:pPr>
            <a:r>
              <a:rPr lang="en-AU" sz="2000" dirty="0"/>
              <a:t> connection to land and resources</a:t>
            </a:r>
          </a:p>
          <a:p>
            <a:pPr defTabSz="914377">
              <a:lnSpc>
                <a:spcPct val="150000"/>
              </a:lnSpc>
              <a:spcAft>
                <a:spcPts val="1200"/>
              </a:spcAft>
            </a:pPr>
            <a:r>
              <a:rPr lang="en-AU" sz="2000" dirty="0"/>
              <a:t> this source shows traditional lifestyle.</a:t>
            </a:r>
          </a:p>
          <a:p>
            <a:pPr defTabSz="914377">
              <a:lnSpc>
                <a:spcPct val="150000"/>
              </a:lnSpc>
              <a:spcAft>
                <a:spcPts val="1200"/>
              </a:spcAft>
            </a:pPr>
            <a:endParaRPr lang="en-AU" sz="2000" dirty="0"/>
          </a:p>
          <a:p>
            <a:pPr defTabSz="914377">
              <a:lnSpc>
                <a:spcPct val="150000"/>
              </a:lnSpc>
              <a:spcAft>
                <a:spcPts val="1200"/>
              </a:spcAft>
            </a:pPr>
            <a:endParaRPr lang="en-US" sz="2000" b="0" dirty="0">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63E9F5EA-6025-39B9-E7E9-C83950FA471D}"/>
              </a:ext>
              <a:ext uri="{C183D7F6-B498-43B3-948B-1728B52AA6E4}">
                <adec:decorative xmlns:adec="http://schemas.microsoft.com/office/drawing/2017/decorative" val="1"/>
              </a:ext>
            </a:extLst>
          </p:cNvPr>
          <p:cNvSpPr/>
          <p:nvPr/>
        </p:nvSpPr>
        <p:spPr>
          <a:xfrm>
            <a:off x="7199586" y="2019936"/>
            <a:ext cx="1329560" cy="323872"/>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a16="http://schemas.microsoft.com/office/drawing/2014/main" id="{731D221F-277F-6CAE-90FC-FBE686AC42B7}"/>
              </a:ext>
              <a:ext uri="{C183D7F6-B498-43B3-948B-1728B52AA6E4}">
                <adec:decorative xmlns:adec="http://schemas.microsoft.com/office/drawing/2017/decorative" val="1"/>
              </a:ext>
            </a:extLst>
          </p:cNvPr>
          <p:cNvSpPr/>
          <p:nvPr/>
        </p:nvSpPr>
        <p:spPr>
          <a:xfrm>
            <a:off x="9086192" y="2019936"/>
            <a:ext cx="2154622" cy="367270"/>
          </a:xfrm>
          <a:prstGeom prst="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7" name="Group 6" descr="Is this source valuable in answering our question? Yes, somewhat or no.">
            <a:extLst>
              <a:ext uri="{FF2B5EF4-FFF2-40B4-BE49-F238E27FC236}">
                <a16:creationId xmlns:a16="http://schemas.microsoft.com/office/drawing/2014/main" id="{6985661D-D1E9-3F41-8DC4-4807C37DD8F5}"/>
              </a:ext>
            </a:extLst>
          </p:cNvPr>
          <p:cNvGrpSpPr/>
          <p:nvPr/>
        </p:nvGrpSpPr>
        <p:grpSpPr>
          <a:xfrm>
            <a:off x="7605395" y="2902470"/>
            <a:ext cx="4238603" cy="3613530"/>
            <a:chOff x="7605395" y="2902470"/>
            <a:chExt cx="4238603" cy="3613530"/>
          </a:xfrm>
        </p:grpSpPr>
        <p:sp>
          <p:nvSpPr>
            <p:cNvPr id="15" name="Rectangle: Rounded Corners 14">
              <a:extLst>
                <a:ext uri="{FF2B5EF4-FFF2-40B4-BE49-F238E27FC236}">
                  <a16:creationId xmlns:a16="http://schemas.microsoft.com/office/drawing/2014/main" id="{27AA82B1-612F-1F1C-6BCB-1F802C282357}"/>
                </a:ext>
              </a:extLst>
            </p:cNvPr>
            <p:cNvSpPr/>
            <p:nvPr/>
          </p:nvSpPr>
          <p:spPr>
            <a:xfrm>
              <a:off x="7605395" y="2902470"/>
              <a:ext cx="4238603" cy="3613530"/>
            </a:xfrm>
            <a:prstGeom prst="roundRect">
              <a:avLst>
                <a:gd name="adj" fmla="val 16117"/>
              </a:avLst>
            </a:prstGeom>
            <a:noFill/>
            <a:ln>
              <a:solidFill>
                <a:schemeClr val="accent6">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1"/>
                  </a:solidFill>
                </a:rPr>
                <a:t>Is this source valuable in answering our question?</a:t>
              </a:r>
            </a:p>
            <a:p>
              <a:pPr algn="ctr"/>
              <a:endParaRPr lang="en-AU" b="1" dirty="0">
                <a:solidFill>
                  <a:schemeClr val="tx1"/>
                </a:solidFill>
              </a:endParaRPr>
            </a:p>
            <a:p>
              <a:pPr algn="ctr"/>
              <a:endParaRPr lang="en-AU" dirty="0">
                <a:solidFill>
                  <a:schemeClr val="tx1"/>
                </a:solidFill>
              </a:endParaRPr>
            </a:p>
            <a:p>
              <a:pPr algn="ctr"/>
              <a:endParaRPr lang="en-AU" dirty="0">
                <a:solidFill>
                  <a:schemeClr val="tx1"/>
                </a:solidFill>
              </a:endParaRPr>
            </a:p>
            <a:p>
              <a:pPr algn="ctr"/>
              <a:endParaRPr lang="en-AU" dirty="0">
                <a:solidFill>
                  <a:schemeClr val="tx1"/>
                </a:solidFill>
              </a:endParaRPr>
            </a:p>
          </p:txBody>
        </p:sp>
        <p:pic>
          <p:nvPicPr>
            <p:cNvPr id="19" name="Graphic 18" descr="Thumbs up sign with solid fill for Yes.">
              <a:extLst>
                <a:ext uri="{FF2B5EF4-FFF2-40B4-BE49-F238E27FC236}">
                  <a16:creationId xmlns:a16="http://schemas.microsoft.com/office/drawing/2014/main" id="{75079E0C-2354-2185-FC02-813CDCB6678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042196" y="5290914"/>
              <a:ext cx="914400" cy="914400"/>
            </a:xfrm>
            <a:prstGeom prst="rect">
              <a:avLst/>
            </a:prstGeom>
          </p:spPr>
        </p:pic>
        <p:pic>
          <p:nvPicPr>
            <p:cNvPr id="21" name="Graphic 20" descr="Thumbs Down with solid fill for not valuable">
              <a:extLst>
                <a:ext uri="{FF2B5EF4-FFF2-40B4-BE49-F238E27FC236}">
                  <a16:creationId xmlns:a16="http://schemas.microsoft.com/office/drawing/2014/main" id="{7F58A60E-7DDF-7FED-7A16-66CFB1A74B3B}"/>
                </a:ext>
                <a:ext uri="{C183D7F6-B498-43B3-948B-1728B52AA6E4}">
                  <adec:decorative xmlns:adec="http://schemas.microsoft.com/office/drawing/2017/decorative" val="0"/>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666800" y="5418280"/>
              <a:ext cx="914400" cy="914400"/>
            </a:xfrm>
            <a:prstGeom prst="rect">
              <a:avLst/>
            </a:prstGeom>
          </p:spPr>
        </p:pic>
        <p:pic>
          <p:nvPicPr>
            <p:cNvPr id="23" name="Graphic 22" descr="Raised hand with solid fill for somewhat valuable">
              <a:extLst>
                <a:ext uri="{FF2B5EF4-FFF2-40B4-BE49-F238E27FC236}">
                  <a16:creationId xmlns:a16="http://schemas.microsoft.com/office/drawing/2014/main" id="{C9829966-C4BD-632F-103C-80A3A5BEC9BB}"/>
                </a:ext>
                <a:ext uri="{C183D7F6-B498-43B3-948B-1728B52AA6E4}">
                  <adec:decorative xmlns:adec="http://schemas.microsoft.com/office/drawing/2017/decorative" val="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388122" y="5319787"/>
              <a:ext cx="914400" cy="914400"/>
            </a:xfrm>
            <a:prstGeom prst="rect">
              <a:avLst/>
            </a:prstGeom>
          </p:spPr>
        </p:pic>
        <p:sp>
          <p:nvSpPr>
            <p:cNvPr id="3" name="TextBox 2">
              <a:extLst>
                <a:ext uri="{FF2B5EF4-FFF2-40B4-BE49-F238E27FC236}">
                  <a16:creationId xmlns:a16="http://schemas.microsoft.com/office/drawing/2014/main" id="{538326C6-0E3D-6945-70D9-5F4B0A77B0F4}"/>
                </a:ext>
                <a:ext uri="{C183D7F6-B498-43B3-948B-1728B52AA6E4}">
                  <adec:decorative xmlns:adec="http://schemas.microsoft.com/office/drawing/2017/decorative" val="0"/>
                </a:ext>
              </a:extLst>
            </p:cNvPr>
            <p:cNvSpPr txBox="1"/>
            <p:nvPr/>
          </p:nvSpPr>
          <p:spPr>
            <a:xfrm>
              <a:off x="7982697" y="5058691"/>
              <a:ext cx="973899" cy="283183"/>
            </a:xfrm>
            <a:prstGeom prst="rect">
              <a:avLst/>
            </a:prstGeom>
            <a:noFill/>
          </p:spPr>
          <p:txBody>
            <a:bodyPr wrap="none" lIns="0" tIns="0" rIns="0" bIns="0" rtlCol="0">
              <a:noAutofit/>
            </a:bodyPr>
            <a:lstStyle/>
            <a:p>
              <a:pPr algn="l"/>
              <a:r>
                <a:rPr lang="en-AU" sz="1800"/>
                <a:t>    YES</a:t>
              </a:r>
            </a:p>
          </p:txBody>
        </p:sp>
        <p:sp>
          <p:nvSpPr>
            <p:cNvPr id="4" name="TextBox 3">
              <a:extLst>
                <a:ext uri="{FF2B5EF4-FFF2-40B4-BE49-F238E27FC236}">
                  <a16:creationId xmlns:a16="http://schemas.microsoft.com/office/drawing/2014/main" id="{72A9B2A7-B96C-B9A8-348E-A43D9BDED2C7}"/>
                </a:ext>
                <a:ext uri="{C183D7F6-B498-43B3-948B-1728B52AA6E4}">
                  <adec:decorative xmlns:adec="http://schemas.microsoft.com/office/drawing/2017/decorative" val="0"/>
                </a:ext>
              </a:extLst>
            </p:cNvPr>
            <p:cNvSpPr txBox="1"/>
            <p:nvPr/>
          </p:nvSpPr>
          <p:spPr>
            <a:xfrm>
              <a:off x="9205571" y="5007730"/>
              <a:ext cx="1280570" cy="283183"/>
            </a:xfrm>
            <a:prstGeom prst="rect">
              <a:avLst/>
            </a:prstGeom>
            <a:noFill/>
          </p:spPr>
          <p:txBody>
            <a:bodyPr wrap="none" lIns="0" tIns="0" rIns="0" bIns="0" rtlCol="0">
              <a:noAutofit/>
            </a:bodyPr>
            <a:lstStyle/>
            <a:p>
              <a:pPr algn="ctr"/>
              <a:r>
                <a:rPr lang="en-AU" sz="1800" dirty="0"/>
                <a:t>Somewhat</a:t>
              </a:r>
            </a:p>
          </p:txBody>
        </p:sp>
        <p:sp>
          <p:nvSpPr>
            <p:cNvPr id="8" name="TextBox 7">
              <a:extLst>
                <a:ext uri="{FF2B5EF4-FFF2-40B4-BE49-F238E27FC236}">
                  <a16:creationId xmlns:a16="http://schemas.microsoft.com/office/drawing/2014/main" id="{A930CA56-E873-5AEC-658E-6E6470D9E320}"/>
                </a:ext>
                <a:ext uri="{C183D7F6-B498-43B3-948B-1728B52AA6E4}">
                  <adec:decorative xmlns:adec="http://schemas.microsoft.com/office/drawing/2017/decorative" val="0"/>
                </a:ext>
              </a:extLst>
            </p:cNvPr>
            <p:cNvSpPr txBox="1"/>
            <p:nvPr/>
          </p:nvSpPr>
          <p:spPr>
            <a:xfrm>
              <a:off x="10836165" y="5058690"/>
              <a:ext cx="730469" cy="283183"/>
            </a:xfrm>
            <a:prstGeom prst="rect">
              <a:avLst/>
            </a:prstGeom>
            <a:noFill/>
          </p:spPr>
          <p:txBody>
            <a:bodyPr wrap="square" lIns="0" tIns="0" rIns="0" bIns="0" rtlCol="0">
              <a:noAutofit/>
            </a:bodyPr>
            <a:lstStyle/>
            <a:p>
              <a:pPr algn="l"/>
              <a:r>
                <a:rPr lang="en-AU" sz="1800" dirty="0"/>
                <a:t>NO</a:t>
              </a:r>
            </a:p>
          </p:txBody>
        </p:sp>
      </p:grpSp>
      <p:sp>
        <p:nvSpPr>
          <p:cNvPr id="2" name="Slide Number Placeholder 1">
            <a:extLst>
              <a:ext uri="{FF2B5EF4-FFF2-40B4-BE49-F238E27FC236}">
                <a16:creationId xmlns:a16="http://schemas.microsoft.com/office/drawing/2014/main" id="{19405F47-07A9-93D5-2945-20155D1377D8}"/>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vert="horz" lIns="0" tIns="0" rIns="0" bIns="0" rtlCol="0" anchor="t">
            <a:normAutofit/>
          </a:bodyPr>
          <a:lstStyle/>
          <a:p>
            <a:pPr>
              <a:lnSpc>
                <a:spcPct val="90000"/>
              </a:lnSpc>
              <a:spcAft>
                <a:spcPts val="600"/>
              </a:spcAft>
            </a:pPr>
            <a:fld id="{10A01DC5-1685-4615-8240-15192985C6A2}" type="slidenum">
              <a:rPr lang="en-AU" smtClean="0"/>
              <a:pPr>
                <a:lnSpc>
                  <a:spcPct val="90000"/>
                </a:lnSpc>
                <a:spcAft>
                  <a:spcPts val="600"/>
                </a:spcAft>
              </a:pPr>
              <a:t>7</a:t>
            </a:fld>
            <a:endParaRPr lang="en-AU" dirty="0"/>
          </a:p>
        </p:txBody>
      </p:sp>
    </p:spTree>
    <p:extLst>
      <p:ext uri="{BB962C8B-B14F-4D97-AF65-F5344CB8AC3E}">
        <p14:creationId xmlns:p14="http://schemas.microsoft.com/office/powerpoint/2010/main" val="1373550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AF17C-FA2F-ACCB-F0A4-9756B4A817F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6C0DB2E-A51A-5031-CB45-25821DD82BBE}"/>
              </a:ext>
              <a:ext uri="{C183D7F6-B498-43B3-948B-1728B52AA6E4}">
                <adec:decorative xmlns:adec="http://schemas.microsoft.com/office/drawing/2017/decorative" val="0"/>
              </a:ext>
            </a:extLst>
          </p:cNvPr>
          <p:cNvSpPr>
            <a:spLocks noGrp="1"/>
          </p:cNvSpPr>
          <p:nvPr>
            <p:ph type="title"/>
          </p:nvPr>
        </p:nvSpPr>
        <p:spPr>
          <a:xfrm>
            <a:off x="359999" y="360000"/>
            <a:ext cx="11483999" cy="545601"/>
          </a:xfrm>
        </p:spPr>
        <p:txBody>
          <a:bodyPr vert="horz" lIns="0" tIns="0" rIns="0" bIns="0" rtlCol="0" anchor="t">
            <a:normAutofit/>
          </a:bodyPr>
          <a:lstStyle/>
          <a:p>
            <a:r>
              <a:rPr lang="en-AU" dirty="0"/>
              <a:t>Analysing the source – source 2</a:t>
            </a:r>
          </a:p>
        </p:txBody>
      </p:sp>
      <p:sp>
        <p:nvSpPr>
          <p:cNvPr id="10" name="Text Placeholder 3">
            <a:extLst>
              <a:ext uri="{FF2B5EF4-FFF2-40B4-BE49-F238E27FC236}">
                <a16:creationId xmlns:a16="http://schemas.microsoft.com/office/drawing/2014/main" id="{26A75096-DCB4-305B-03E3-1B6B5341C415}"/>
              </a:ext>
              <a:ext uri="{C183D7F6-B498-43B3-948B-1728B52AA6E4}">
                <adec:decorative xmlns:adec="http://schemas.microsoft.com/office/drawing/2017/decorative" val="0"/>
              </a:ext>
            </a:extLst>
          </p:cNvPr>
          <p:cNvSpPr>
            <a:spLocks noGrp="1"/>
          </p:cNvSpPr>
          <p:nvPr>
            <p:ph type="body" sz="quarter" idx="18"/>
          </p:nvPr>
        </p:nvSpPr>
        <p:spPr>
          <a:xfrm>
            <a:off x="360000" y="982520"/>
            <a:ext cx="11483998" cy="310015"/>
          </a:xfrm>
        </p:spPr>
        <p:txBody>
          <a:bodyPr/>
          <a:lstStyle/>
          <a:p>
            <a:r>
              <a:rPr lang="en-US" dirty="0"/>
              <a:t>Aboriginal and Torres/Strait Islander perspective</a:t>
            </a:r>
          </a:p>
        </p:txBody>
      </p:sp>
      <p:sp>
        <p:nvSpPr>
          <p:cNvPr id="12" name="Rectangle: Rounded Corners 11">
            <a:extLst>
              <a:ext uri="{FF2B5EF4-FFF2-40B4-BE49-F238E27FC236}">
                <a16:creationId xmlns:a16="http://schemas.microsoft.com/office/drawing/2014/main" id="{3B8E699E-E4B4-442C-7752-DFF74DDE1426}"/>
              </a:ext>
              <a:ext uri="{C183D7F6-B498-43B3-948B-1728B52AA6E4}">
                <adec:decorative xmlns:adec="http://schemas.microsoft.com/office/drawing/2017/decorative" val="1"/>
              </a:ext>
            </a:extLst>
          </p:cNvPr>
          <p:cNvSpPr/>
          <p:nvPr/>
        </p:nvSpPr>
        <p:spPr>
          <a:xfrm>
            <a:off x="317957" y="1602828"/>
            <a:ext cx="11406332" cy="688427"/>
          </a:xfrm>
          <a:prstGeom prst="roundRect">
            <a:avLst>
              <a:gd name="adj" fmla="val 30407"/>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2FE10E96-71F0-6147-0758-59D7C7F192AB}"/>
              </a:ext>
              <a:ext uri="{C183D7F6-B498-43B3-948B-1728B52AA6E4}">
                <adec:decorative xmlns:adec="http://schemas.microsoft.com/office/drawing/2017/decorative" val="0"/>
              </a:ext>
            </a:extLst>
          </p:cNvPr>
          <p:cNvSpPr txBox="1"/>
          <p:nvPr/>
        </p:nvSpPr>
        <p:spPr>
          <a:xfrm>
            <a:off x="1008790" y="1602828"/>
            <a:ext cx="9921766" cy="4812693"/>
          </a:xfrm>
          <a:prstGeom prst="rect">
            <a:avLst/>
          </a:prstGeom>
        </p:spPr>
        <p:txBody>
          <a:bodyPr vert="horz" lIns="0" tIns="0" rIns="0" bIns="0" rtlCol="0">
            <a:normAutofit fontScale="40000" lnSpcReduction="20000"/>
          </a:bodyPr>
          <a:lstStyle/>
          <a:p>
            <a:pPr algn="ctr" defTabSz="914377">
              <a:lnSpc>
                <a:spcPct val="150000"/>
              </a:lnSpc>
              <a:spcAft>
                <a:spcPts val="1200"/>
              </a:spcAft>
            </a:pPr>
            <a:br>
              <a:rPr lang="en-US" sz="2000" b="0" dirty="0">
                <a:latin typeface="Arial" panose="020B0604020202020204" pitchFamily="34" charset="0"/>
                <a:cs typeface="Arial" panose="020B0604020202020204" pitchFamily="34" charset="0"/>
              </a:rPr>
            </a:br>
            <a:r>
              <a:rPr lang="en-AU" sz="5100" b="0" dirty="0">
                <a:latin typeface="Arial" panose="020B0604020202020204" pitchFamily="34" charset="0"/>
                <a:cs typeface="Arial" panose="020B0604020202020204" pitchFamily="34" charset="0"/>
              </a:rPr>
              <a:t>“They took our land and drove us away…”</a:t>
            </a:r>
            <a:endParaRPr lang="en-US" sz="4200" b="0" dirty="0">
              <a:latin typeface="Arial" panose="020B0604020202020204" pitchFamily="34" charset="0"/>
              <a:cs typeface="Arial" panose="020B0604020202020204" pitchFamily="34" charset="0"/>
            </a:endParaRPr>
          </a:p>
          <a:p>
            <a:pPr defTabSz="914377">
              <a:lnSpc>
                <a:spcPct val="150000"/>
              </a:lnSpc>
              <a:spcAft>
                <a:spcPts val="1200"/>
              </a:spcAft>
            </a:pPr>
            <a:r>
              <a:rPr lang="en-AU" sz="2800" dirty="0">
                <a:solidFill>
                  <a:schemeClr val="accent1">
                    <a:lumMod val="90000"/>
                    <a:lumOff val="10000"/>
                  </a:schemeClr>
                </a:solidFill>
                <a:latin typeface="Arial" panose="020B0604020202020204" pitchFamily="34" charset="0"/>
                <a:ea typeface="Calibri" panose="020F0502020204030204" pitchFamily="34" charset="0"/>
              </a:rPr>
              <a:t>Source: Tench, W. (1793). </a:t>
            </a:r>
            <a:r>
              <a:rPr lang="en-AU" sz="2800" i="1" dirty="0">
                <a:solidFill>
                  <a:schemeClr val="accent1">
                    <a:lumMod val="90000"/>
                    <a:lumOff val="10000"/>
                  </a:schemeClr>
                </a:solidFill>
                <a:latin typeface="Arial" panose="020B0604020202020204" pitchFamily="34" charset="0"/>
                <a:ea typeface="Calibri" panose="020F0502020204030204" pitchFamily="34" charset="0"/>
              </a:rPr>
              <a:t>A complete account of the settlement at Port Jackson. Public Domain</a:t>
            </a:r>
            <a:endParaRPr lang="en-US" sz="2800" dirty="0">
              <a:latin typeface="Arial" panose="020B0604020202020204" pitchFamily="34" charset="0"/>
              <a:cs typeface="Arial" panose="020B0604020202020204" pitchFamily="34" charset="0"/>
            </a:endParaRPr>
          </a:p>
          <a:p>
            <a:pPr defTabSz="914377">
              <a:lnSpc>
                <a:spcPct val="150000"/>
              </a:lnSpc>
              <a:spcAft>
                <a:spcPts val="1200"/>
              </a:spcAft>
            </a:pPr>
            <a:r>
              <a:rPr lang="en-US" sz="1800" b="1" dirty="0">
                <a:latin typeface="Arial" panose="020B0604020202020204" pitchFamily="34" charset="0"/>
                <a:cs typeface="Arial" panose="020B0604020202020204" pitchFamily="34" charset="0"/>
              </a:rPr>
              <a:t> </a:t>
            </a:r>
            <a:r>
              <a:rPr lang="en-US" sz="4500" b="1" dirty="0">
                <a:latin typeface="Arial" panose="020B0604020202020204" pitchFamily="34" charset="0"/>
                <a:cs typeface="Arial" panose="020B0604020202020204" pitchFamily="34" charset="0"/>
              </a:rPr>
              <a:t>Ask the following questions of the source:</a:t>
            </a:r>
          </a:p>
          <a:p>
            <a:pPr marL="342900" indent="-342900" defTabSz="914377">
              <a:lnSpc>
                <a:spcPct val="150000"/>
              </a:lnSpc>
              <a:spcAft>
                <a:spcPts val="1200"/>
              </a:spcAft>
              <a:buFont typeface="Arial" panose="020B0604020202020204" pitchFamily="34" charset="0"/>
              <a:buChar char="•"/>
            </a:pPr>
            <a:r>
              <a:rPr lang="en-AU" sz="4500" dirty="0">
                <a:latin typeface="Arial" panose="020B0604020202020204" pitchFamily="34" charset="0"/>
                <a:cs typeface="Arial" panose="020B0604020202020204" pitchFamily="34" charset="0"/>
              </a:rPr>
              <a:t>w</a:t>
            </a:r>
            <a:r>
              <a:rPr lang="en-AU" sz="4500" b="0" dirty="0">
                <a:latin typeface="Arial" panose="020B0604020202020204" pitchFamily="34" charset="0"/>
                <a:cs typeface="Arial" panose="020B0604020202020204" pitchFamily="34" charset="0"/>
              </a:rPr>
              <a:t>hat is the impact shown here?</a:t>
            </a:r>
          </a:p>
          <a:p>
            <a:pPr marL="342900" indent="-342900" defTabSz="914377">
              <a:lnSpc>
                <a:spcPct val="150000"/>
              </a:lnSpc>
              <a:spcAft>
                <a:spcPts val="1200"/>
              </a:spcAft>
              <a:buFont typeface="Arial" panose="020B0604020202020204" pitchFamily="34" charset="0"/>
              <a:buChar char="•"/>
            </a:pPr>
            <a:r>
              <a:rPr lang="en-AU" sz="4500" dirty="0">
                <a:latin typeface="Arial" panose="020B0604020202020204" pitchFamily="34" charset="0"/>
                <a:cs typeface="Arial" panose="020B0604020202020204" pitchFamily="34" charset="0"/>
              </a:rPr>
              <a:t>w</a:t>
            </a:r>
            <a:r>
              <a:rPr lang="en-AU" sz="4500" b="0" dirty="0">
                <a:latin typeface="Arial" panose="020B0604020202020204" pitchFamily="34" charset="0"/>
                <a:cs typeface="Arial" panose="020B0604020202020204" pitchFamily="34" charset="0"/>
              </a:rPr>
              <a:t>ho is speaking?</a:t>
            </a:r>
          </a:p>
          <a:p>
            <a:pPr marL="342900" indent="-342900" defTabSz="914377">
              <a:lnSpc>
                <a:spcPct val="150000"/>
              </a:lnSpc>
              <a:spcAft>
                <a:spcPts val="1200"/>
              </a:spcAft>
              <a:buFont typeface="Arial" panose="020B0604020202020204" pitchFamily="34" charset="0"/>
              <a:buChar char="•"/>
            </a:pPr>
            <a:r>
              <a:rPr lang="en-AU" sz="4500" dirty="0">
                <a:latin typeface="Arial" panose="020B0604020202020204" pitchFamily="34" charset="0"/>
                <a:cs typeface="Arial" panose="020B0604020202020204" pitchFamily="34" charset="0"/>
              </a:rPr>
              <a:t>w</a:t>
            </a:r>
            <a:r>
              <a:rPr lang="en-AU" sz="4500" b="0" dirty="0">
                <a:latin typeface="Arial" panose="020B0604020202020204" pitchFamily="34" charset="0"/>
                <a:cs typeface="Arial" panose="020B0604020202020204" pitchFamily="34" charset="0"/>
              </a:rPr>
              <a:t>hat has changed?</a:t>
            </a:r>
          </a:p>
          <a:p>
            <a:pPr defTabSz="914377">
              <a:lnSpc>
                <a:spcPct val="150000"/>
              </a:lnSpc>
              <a:spcAft>
                <a:spcPts val="1200"/>
              </a:spcAft>
            </a:pPr>
            <a:r>
              <a:rPr lang="en-US" sz="4500" b="1" dirty="0">
                <a:latin typeface="Arial" panose="020B0604020202020204" pitchFamily="34" charset="0"/>
                <a:cs typeface="Arial" panose="020B0604020202020204" pitchFamily="34" charset="0"/>
              </a:rPr>
              <a:t>Key Ideas:</a:t>
            </a:r>
          </a:p>
          <a:p>
            <a:pPr defTabSz="914377">
              <a:lnSpc>
                <a:spcPct val="150000"/>
              </a:lnSpc>
              <a:spcAft>
                <a:spcPts val="1200"/>
              </a:spcAft>
            </a:pPr>
            <a:r>
              <a:rPr lang="en-US" sz="4500" dirty="0">
                <a:latin typeface="Arial" panose="020B0604020202020204" pitchFamily="34" charset="0"/>
                <a:cs typeface="Arial" panose="020B0604020202020204" pitchFamily="34" charset="0"/>
              </a:rPr>
              <a:t>loss of Land</a:t>
            </a:r>
          </a:p>
          <a:p>
            <a:pPr defTabSz="914377">
              <a:lnSpc>
                <a:spcPct val="150000"/>
              </a:lnSpc>
              <a:spcAft>
                <a:spcPts val="1200"/>
              </a:spcAft>
            </a:pPr>
            <a:r>
              <a:rPr lang="en-US" sz="4500" dirty="0">
                <a:latin typeface="Arial" panose="020B0604020202020204" pitchFamily="34" charset="0"/>
                <a:cs typeface="Arial" panose="020B0604020202020204" pitchFamily="34" charset="0"/>
              </a:rPr>
              <a:t>t</a:t>
            </a:r>
            <a:r>
              <a:rPr lang="en-US" sz="4500" b="0" dirty="0">
                <a:latin typeface="Arial" panose="020B0604020202020204" pitchFamily="34" charset="0"/>
                <a:cs typeface="Arial" panose="020B0604020202020204" pitchFamily="34" charset="0"/>
              </a:rPr>
              <a:t>his shows major impact</a:t>
            </a:r>
          </a:p>
          <a:p>
            <a:pPr defTabSz="914377">
              <a:lnSpc>
                <a:spcPct val="150000"/>
              </a:lnSpc>
              <a:spcAft>
                <a:spcPts val="1200"/>
              </a:spcAft>
            </a:pPr>
            <a:endParaRPr lang="en-US" sz="2000" b="0" dirty="0">
              <a:latin typeface="Arial" panose="020B0604020202020204" pitchFamily="34" charset="0"/>
              <a:cs typeface="Arial" panose="020B0604020202020204" pitchFamily="34" charset="0"/>
            </a:endParaRPr>
          </a:p>
        </p:txBody>
      </p:sp>
      <p:grpSp>
        <p:nvGrpSpPr>
          <p:cNvPr id="8" name="Group 7" descr="Is this source valuable in answering our question? Yes, somewhat or no.">
            <a:extLst>
              <a:ext uri="{FF2B5EF4-FFF2-40B4-BE49-F238E27FC236}">
                <a16:creationId xmlns:a16="http://schemas.microsoft.com/office/drawing/2014/main" id="{2E02BAD6-28FA-3E2B-8329-F55F24BCD55D}"/>
              </a:ext>
            </a:extLst>
          </p:cNvPr>
          <p:cNvGrpSpPr/>
          <p:nvPr/>
        </p:nvGrpSpPr>
        <p:grpSpPr>
          <a:xfrm>
            <a:off x="7605395" y="2902470"/>
            <a:ext cx="4238603" cy="3613530"/>
            <a:chOff x="7605395" y="2902470"/>
            <a:chExt cx="4238603" cy="3613530"/>
          </a:xfrm>
        </p:grpSpPr>
        <p:sp>
          <p:nvSpPr>
            <p:cNvPr id="11" name="Rectangle: Rounded Corners 14">
              <a:extLst>
                <a:ext uri="{FF2B5EF4-FFF2-40B4-BE49-F238E27FC236}">
                  <a16:creationId xmlns:a16="http://schemas.microsoft.com/office/drawing/2014/main" id="{45858B1D-A88A-F042-6668-D231C5A4245C}"/>
                </a:ext>
              </a:extLst>
            </p:cNvPr>
            <p:cNvSpPr/>
            <p:nvPr/>
          </p:nvSpPr>
          <p:spPr>
            <a:xfrm>
              <a:off x="7605395" y="2902470"/>
              <a:ext cx="4238603" cy="3613530"/>
            </a:xfrm>
            <a:prstGeom prst="roundRect">
              <a:avLst>
                <a:gd name="adj" fmla="val 16117"/>
              </a:avLst>
            </a:prstGeom>
            <a:noFill/>
            <a:ln>
              <a:solidFill>
                <a:schemeClr val="accent6">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1"/>
                  </a:solidFill>
                </a:rPr>
                <a:t>Is this source valuable in answering our question?</a:t>
              </a:r>
            </a:p>
            <a:p>
              <a:pPr algn="ctr"/>
              <a:endParaRPr lang="en-AU" b="1" dirty="0">
                <a:solidFill>
                  <a:schemeClr val="tx1"/>
                </a:solidFill>
              </a:endParaRPr>
            </a:p>
            <a:p>
              <a:pPr algn="ctr"/>
              <a:endParaRPr lang="en-AU" dirty="0">
                <a:solidFill>
                  <a:schemeClr val="tx1"/>
                </a:solidFill>
              </a:endParaRPr>
            </a:p>
            <a:p>
              <a:pPr algn="ctr"/>
              <a:endParaRPr lang="en-AU" dirty="0">
                <a:solidFill>
                  <a:schemeClr val="tx1"/>
                </a:solidFill>
              </a:endParaRPr>
            </a:p>
            <a:p>
              <a:pPr algn="ctr"/>
              <a:endParaRPr lang="en-AU" dirty="0">
                <a:solidFill>
                  <a:schemeClr val="tx1"/>
                </a:solidFill>
              </a:endParaRPr>
            </a:p>
          </p:txBody>
        </p:sp>
        <p:pic>
          <p:nvPicPr>
            <p:cNvPr id="14" name="Graphic 13" descr="Thumbs up sign with solid fill for Yes.">
              <a:extLst>
                <a:ext uri="{FF2B5EF4-FFF2-40B4-BE49-F238E27FC236}">
                  <a16:creationId xmlns:a16="http://schemas.microsoft.com/office/drawing/2014/main" id="{FA5CE409-72B8-ECC3-1231-BA1C8B4DA3F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042196" y="5290914"/>
              <a:ext cx="914400" cy="914400"/>
            </a:xfrm>
            <a:prstGeom prst="rect">
              <a:avLst/>
            </a:prstGeom>
          </p:spPr>
        </p:pic>
        <p:pic>
          <p:nvPicPr>
            <p:cNvPr id="18" name="Graphic 17" descr="Thumbs Down with solid fill for not valuable">
              <a:extLst>
                <a:ext uri="{FF2B5EF4-FFF2-40B4-BE49-F238E27FC236}">
                  <a16:creationId xmlns:a16="http://schemas.microsoft.com/office/drawing/2014/main" id="{4779CF03-01EF-E858-F0C1-4F9387831282}"/>
                </a:ext>
                <a:ext uri="{C183D7F6-B498-43B3-948B-1728B52AA6E4}">
                  <adec:decorative xmlns:adec="http://schemas.microsoft.com/office/drawing/2017/decorative" val="0"/>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666800" y="5418280"/>
              <a:ext cx="914400" cy="914400"/>
            </a:xfrm>
            <a:prstGeom prst="rect">
              <a:avLst/>
            </a:prstGeom>
          </p:spPr>
        </p:pic>
        <p:pic>
          <p:nvPicPr>
            <p:cNvPr id="20" name="Graphic 19" descr="Raised hand with solid fill for somewhat valuable">
              <a:extLst>
                <a:ext uri="{FF2B5EF4-FFF2-40B4-BE49-F238E27FC236}">
                  <a16:creationId xmlns:a16="http://schemas.microsoft.com/office/drawing/2014/main" id="{5B935676-936E-7C42-1E4F-87054375B99E}"/>
                </a:ext>
                <a:ext uri="{C183D7F6-B498-43B3-948B-1728B52AA6E4}">
                  <adec:decorative xmlns:adec="http://schemas.microsoft.com/office/drawing/2017/decorative" val="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388122" y="5319787"/>
              <a:ext cx="914400" cy="914400"/>
            </a:xfrm>
            <a:prstGeom prst="rect">
              <a:avLst/>
            </a:prstGeom>
          </p:spPr>
        </p:pic>
        <p:sp>
          <p:nvSpPr>
            <p:cNvPr id="21" name="TextBox 20">
              <a:extLst>
                <a:ext uri="{FF2B5EF4-FFF2-40B4-BE49-F238E27FC236}">
                  <a16:creationId xmlns:a16="http://schemas.microsoft.com/office/drawing/2014/main" id="{DCFAB805-413D-51E1-7BED-9863953E0F7D}"/>
                </a:ext>
                <a:ext uri="{C183D7F6-B498-43B3-948B-1728B52AA6E4}">
                  <adec:decorative xmlns:adec="http://schemas.microsoft.com/office/drawing/2017/decorative" val="0"/>
                </a:ext>
              </a:extLst>
            </p:cNvPr>
            <p:cNvSpPr txBox="1"/>
            <p:nvPr/>
          </p:nvSpPr>
          <p:spPr>
            <a:xfrm>
              <a:off x="7982697" y="5058691"/>
              <a:ext cx="973899" cy="283183"/>
            </a:xfrm>
            <a:prstGeom prst="rect">
              <a:avLst/>
            </a:prstGeom>
            <a:noFill/>
          </p:spPr>
          <p:txBody>
            <a:bodyPr wrap="none" lIns="0" tIns="0" rIns="0" bIns="0" rtlCol="0">
              <a:noAutofit/>
            </a:bodyPr>
            <a:lstStyle/>
            <a:p>
              <a:pPr algn="l"/>
              <a:r>
                <a:rPr lang="en-AU" sz="1800"/>
                <a:t>    YES</a:t>
              </a:r>
            </a:p>
          </p:txBody>
        </p:sp>
        <p:sp>
          <p:nvSpPr>
            <p:cNvPr id="22" name="TextBox 21">
              <a:extLst>
                <a:ext uri="{FF2B5EF4-FFF2-40B4-BE49-F238E27FC236}">
                  <a16:creationId xmlns:a16="http://schemas.microsoft.com/office/drawing/2014/main" id="{2561F26B-A493-F681-E28C-412BE03D7000}"/>
                </a:ext>
                <a:ext uri="{C183D7F6-B498-43B3-948B-1728B52AA6E4}">
                  <adec:decorative xmlns:adec="http://schemas.microsoft.com/office/drawing/2017/decorative" val="0"/>
                </a:ext>
              </a:extLst>
            </p:cNvPr>
            <p:cNvSpPr txBox="1"/>
            <p:nvPr/>
          </p:nvSpPr>
          <p:spPr>
            <a:xfrm>
              <a:off x="9205571" y="5007730"/>
              <a:ext cx="1280570" cy="283183"/>
            </a:xfrm>
            <a:prstGeom prst="rect">
              <a:avLst/>
            </a:prstGeom>
            <a:noFill/>
          </p:spPr>
          <p:txBody>
            <a:bodyPr wrap="none" lIns="0" tIns="0" rIns="0" bIns="0" rtlCol="0">
              <a:noAutofit/>
            </a:bodyPr>
            <a:lstStyle/>
            <a:p>
              <a:pPr algn="ctr"/>
              <a:r>
                <a:rPr lang="en-AU" sz="1800" dirty="0"/>
                <a:t>Somewhat</a:t>
              </a:r>
            </a:p>
          </p:txBody>
        </p:sp>
        <p:sp>
          <p:nvSpPr>
            <p:cNvPr id="23" name="TextBox 22">
              <a:extLst>
                <a:ext uri="{FF2B5EF4-FFF2-40B4-BE49-F238E27FC236}">
                  <a16:creationId xmlns:a16="http://schemas.microsoft.com/office/drawing/2014/main" id="{EB64906D-B3FA-73AB-C8B8-DE5A5D1BAC60}"/>
                </a:ext>
                <a:ext uri="{C183D7F6-B498-43B3-948B-1728B52AA6E4}">
                  <adec:decorative xmlns:adec="http://schemas.microsoft.com/office/drawing/2017/decorative" val="0"/>
                </a:ext>
              </a:extLst>
            </p:cNvPr>
            <p:cNvSpPr txBox="1"/>
            <p:nvPr/>
          </p:nvSpPr>
          <p:spPr>
            <a:xfrm>
              <a:off x="10836165" y="5058690"/>
              <a:ext cx="730469" cy="283183"/>
            </a:xfrm>
            <a:prstGeom prst="rect">
              <a:avLst/>
            </a:prstGeom>
            <a:noFill/>
          </p:spPr>
          <p:txBody>
            <a:bodyPr wrap="square" lIns="0" tIns="0" rIns="0" bIns="0" rtlCol="0">
              <a:noAutofit/>
            </a:bodyPr>
            <a:lstStyle/>
            <a:p>
              <a:pPr algn="l"/>
              <a:r>
                <a:rPr lang="en-AU" sz="1800" dirty="0"/>
                <a:t>NO</a:t>
              </a:r>
            </a:p>
          </p:txBody>
        </p:sp>
      </p:grpSp>
      <p:sp>
        <p:nvSpPr>
          <p:cNvPr id="2" name="Slide Number Placeholder 1">
            <a:extLst>
              <a:ext uri="{FF2B5EF4-FFF2-40B4-BE49-F238E27FC236}">
                <a16:creationId xmlns:a16="http://schemas.microsoft.com/office/drawing/2014/main" id="{EC0F40D9-19A8-7079-1DD7-5B36C94126B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vert="horz" lIns="0" tIns="0" rIns="0" bIns="0" rtlCol="0" anchor="t">
            <a:normAutofit/>
          </a:bodyPr>
          <a:lstStyle/>
          <a:p>
            <a:pPr>
              <a:lnSpc>
                <a:spcPct val="90000"/>
              </a:lnSpc>
              <a:spcAft>
                <a:spcPts val="600"/>
              </a:spcAft>
            </a:pPr>
            <a:fld id="{10A01DC5-1685-4615-8240-15192985C6A2}" type="slidenum">
              <a:rPr lang="en-AU" smtClean="0"/>
              <a:pPr>
                <a:lnSpc>
                  <a:spcPct val="90000"/>
                </a:lnSpc>
                <a:spcAft>
                  <a:spcPts val="600"/>
                </a:spcAft>
              </a:pPr>
              <a:t>8</a:t>
            </a:fld>
            <a:endParaRPr lang="en-AU" dirty="0"/>
          </a:p>
        </p:txBody>
      </p:sp>
    </p:spTree>
    <p:extLst>
      <p:ext uri="{BB962C8B-B14F-4D97-AF65-F5344CB8AC3E}">
        <p14:creationId xmlns:p14="http://schemas.microsoft.com/office/powerpoint/2010/main" val="2498583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2F777-5F95-3B76-C582-66035A601CF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EA2355C-7E45-8571-92EC-4188540D1444}"/>
              </a:ext>
              <a:ext uri="{C183D7F6-B498-43B3-948B-1728B52AA6E4}">
                <adec:decorative xmlns:adec="http://schemas.microsoft.com/office/drawing/2017/decorative" val="0"/>
              </a:ext>
            </a:extLst>
          </p:cNvPr>
          <p:cNvSpPr>
            <a:spLocks noGrp="1"/>
          </p:cNvSpPr>
          <p:nvPr>
            <p:ph type="title"/>
          </p:nvPr>
        </p:nvSpPr>
        <p:spPr>
          <a:xfrm>
            <a:off x="359999" y="360000"/>
            <a:ext cx="11483999" cy="545601"/>
          </a:xfrm>
        </p:spPr>
        <p:txBody>
          <a:bodyPr vert="horz" lIns="0" tIns="0" rIns="0" bIns="0" rtlCol="0" anchor="t">
            <a:normAutofit/>
          </a:bodyPr>
          <a:lstStyle/>
          <a:p>
            <a:r>
              <a:rPr lang="en-AU" dirty="0"/>
              <a:t>Connecting sources to the question</a:t>
            </a:r>
          </a:p>
        </p:txBody>
      </p:sp>
      <p:sp>
        <p:nvSpPr>
          <p:cNvPr id="12" name="Rectangle: Rounded Corners 11">
            <a:extLst>
              <a:ext uri="{FF2B5EF4-FFF2-40B4-BE49-F238E27FC236}">
                <a16:creationId xmlns:a16="http://schemas.microsoft.com/office/drawing/2014/main" id="{6D1ECE13-B7C8-92A1-2908-6A039BDE1C4A}"/>
              </a:ext>
              <a:ext uri="{C183D7F6-B498-43B3-948B-1728B52AA6E4}">
                <adec:decorative xmlns:adec="http://schemas.microsoft.com/office/drawing/2017/decorative" val="0"/>
              </a:ext>
            </a:extLst>
          </p:cNvPr>
          <p:cNvSpPr/>
          <p:nvPr/>
        </p:nvSpPr>
        <p:spPr>
          <a:xfrm>
            <a:off x="1617204" y="1532534"/>
            <a:ext cx="9454055" cy="824903"/>
          </a:xfrm>
          <a:prstGeom prst="roundRect">
            <a:avLst/>
          </a:prstGeom>
          <a:solidFill>
            <a:schemeClr val="tx2">
              <a:lumMod val="20000"/>
              <a:lumOff val="80000"/>
            </a:schemeClr>
          </a:solidFill>
          <a:ln>
            <a:solidFill>
              <a:schemeClr val="tx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defTabSz="914377">
              <a:lnSpc>
                <a:spcPct val="150000"/>
              </a:lnSpc>
              <a:spcAft>
                <a:spcPts val="1200"/>
              </a:spcAft>
              <a:defRPr/>
            </a:pPr>
            <a:r>
              <a:rPr lang="en-US">
                <a:solidFill>
                  <a:srgbClr val="22272B"/>
                </a:solidFill>
                <a:latin typeface="Arial" panose="020B0604020202020204" pitchFamily="34" charset="0"/>
                <a:cs typeface="Arial" panose="020B0604020202020204" pitchFamily="34" charset="0"/>
              </a:rPr>
              <a:t>We must link sources directly to the question</a:t>
            </a:r>
            <a:endParaRPr lang="en-US" dirty="0">
              <a:solidFill>
                <a:srgbClr val="22272B"/>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2141A865-9B6C-F012-4D8E-72D6E4EBE027}"/>
              </a:ext>
              <a:ext uri="{C183D7F6-B498-43B3-948B-1728B52AA6E4}">
                <adec:decorative xmlns:adec="http://schemas.microsoft.com/office/drawing/2017/decorative" val="0"/>
              </a:ext>
            </a:extLst>
          </p:cNvPr>
          <p:cNvSpPr txBox="1"/>
          <p:nvPr/>
        </p:nvSpPr>
        <p:spPr>
          <a:xfrm>
            <a:off x="809295" y="2497015"/>
            <a:ext cx="6110570" cy="3947800"/>
          </a:xfrm>
          <a:prstGeom prst="rect">
            <a:avLst/>
          </a:prstGeom>
        </p:spPr>
        <p:txBody>
          <a:bodyPr vert="horz" lIns="0" tIns="0" rIns="0" bIns="0" rtlCol="0">
            <a:normAutofit/>
          </a:bodyPr>
          <a:lstStyle/>
          <a:p>
            <a:pPr algn="ctr" defTabSz="914377">
              <a:lnSpc>
                <a:spcPct val="150000"/>
              </a:lnSpc>
              <a:spcAft>
                <a:spcPts val="1200"/>
              </a:spcAft>
            </a:pPr>
            <a:endParaRPr lang="en-US" sz="2000" b="1" dirty="0">
              <a:latin typeface="Arial" panose="020B0604020202020204" pitchFamily="34" charset="0"/>
              <a:cs typeface="Arial" panose="020B0604020202020204" pitchFamily="34" charset="0"/>
            </a:endParaRPr>
          </a:p>
          <a:p>
            <a:pPr defTabSz="914377">
              <a:lnSpc>
                <a:spcPct val="150000"/>
              </a:lnSpc>
              <a:spcAft>
                <a:spcPts val="1200"/>
              </a:spcAft>
            </a:pPr>
            <a:r>
              <a:rPr lang="en-US" sz="2000" b="1" dirty="0">
                <a:latin typeface="Arial" panose="020B0604020202020204" pitchFamily="34" charset="0"/>
                <a:cs typeface="Arial" panose="020B0604020202020204" pitchFamily="34" charset="0"/>
              </a:rPr>
              <a:t>Question focus: </a:t>
            </a:r>
            <a:r>
              <a:rPr lang="en-US" sz="2000" dirty="0">
                <a:latin typeface="Arial" panose="020B0604020202020204" pitchFamily="34" charset="0"/>
                <a:cs typeface="Arial" panose="020B0604020202020204" pitchFamily="34" charset="0"/>
              </a:rPr>
              <a:t>Impact of the movement of people.</a:t>
            </a:r>
          </a:p>
          <a:p>
            <a:pPr defTabSz="914377">
              <a:lnSpc>
                <a:spcPct val="150000"/>
              </a:lnSpc>
              <a:spcAft>
                <a:spcPts val="1200"/>
              </a:spcAft>
            </a:pPr>
            <a:r>
              <a:rPr lang="en-US" sz="2000" dirty="0">
                <a:latin typeface="Arial" panose="020B0604020202020204" pitchFamily="34" charset="0"/>
                <a:cs typeface="Arial" panose="020B0604020202020204" pitchFamily="34" charset="0"/>
              </a:rPr>
              <a:t>How to use the sources</a:t>
            </a:r>
            <a:r>
              <a:rPr lang="en-US" sz="2000" b="1" dirty="0">
                <a:latin typeface="Arial" panose="020B0604020202020204" pitchFamily="34" charset="0"/>
                <a:cs typeface="Arial" panose="020B0604020202020204" pitchFamily="34" charset="0"/>
              </a:rPr>
              <a:t>:</a:t>
            </a:r>
          </a:p>
          <a:p>
            <a:pPr defTabSz="914377">
              <a:lnSpc>
                <a:spcPct val="150000"/>
              </a:lnSpc>
              <a:spcAft>
                <a:spcPts val="1200"/>
              </a:spcAft>
            </a:pPr>
            <a:r>
              <a:rPr lang="en-AU" sz="2000" b="1" dirty="0">
                <a:latin typeface="Arial" panose="020B0604020202020204" pitchFamily="34" charset="0"/>
                <a:cs typeface="Arial" panose="020B0604020202020204" pitchFamily="34" charset="0"/>
              </a:rPr>
              <a:t>Source 1 → </a:t>
            </a:r>
            <a:r>
              <a:rPr lang="en-AU" sz="2000" dirty="0">
                <a:latin typeface="Arial" panose="020B0604020202020204" pitchFamily="34" charset="0"/>
                <a:cs typeface="Arial" panose="020B0604020202020204" pitchFamily="34" charset="0"/>
              </a:rPr>
              <a:t>Shows life before</a:t>
            </a:r>
          </a:p>
          <a:p>
            <a:pPr defTabSz="914377">
              <a:lnSpc>
                <a:spcPct val="150000"/>
              </a:lnSpc>
              <a:spcAft>
                <a:spcPts val="1200"/>
              </a:spcAft>
            </a:pPr>
            <a:r>
              <a:rPr lang="en-AU" sz="2000" b="1" dirty="0">
                <a:latin typeface="Arial" panose="020B0604020202020204" pitchFamily="34" charset="0"/>
                <a:cs typeface="Arial" panose="020B0604020202020204" pitchFamily="34" charset="0"/>
              </a:rPr>
              <a:t>Source 2 → </a:t>
            </a:r>
            <a:r>
              <a:rPr lang="en-AU" sz="2000" dirty="0">
                <a:latin typeface="Arial" panose="020B0604020202020204" pitchFamily="34" charset="0"/>
                <a:cs typeface="Arial" panose="020B0604020202020204" pitchFamily="34" charset="0"/>
              </a:rPr>
              <a:t>Shows change/impact</a:t>
            </a:r>
            <a:endParaRPr lang="en-US" sz="2000" dirty="0">
              <a:latin typeface="Arial" panose="020B0604020202020204" pitchFamily="34" charset="0"/>
              <a:cs typeface="Arial" panose="020B0604020202020204" pitchFamily="34" charset="0"/>
            </a:endParaRPr>
          </a:p>
          <a:p>
            <a:pPr defTabSz="914377">
              <a:lnSpc>
                <a:spcPct val="150000"/>
              </a:lnSpc>
              <a:spcAft>
                <a:spcPts val="1200"/>
              </a:spcAft>
            </a:pPr>
            <a:endParaRPr lang="en-US" sz="2000" b="0" dirty="0">
              <a:latin typeface="Arial" panose="020B0604020202020204" pitchFamily="34" charset="0"/>
              <a:cs typeface="Arial" panose="020B0604020202020204" pitchFamily="34" charset="0"/>
            </a:endParaRPr>
          </a:p>
        </p:txBody>
      </p:sp>
      <p:grpSp>
        <p:nvGrpSpPr>
          <p:cNvPr id="3" name="Group 2" descr="&#10;&#10;Conclusion:&#10;Together both sources show disruption to traditional life.&#10;&#10;Yes, or no?&#10;">
            <a:extLst>
              <a:ext uri="{FF2B5EF4-FFF2-40B4-BE49-F238E27FC236}">
                <a16:creationId xmlns:a16="http://schemas.microsoft.com/office/drawing/2014/main" id="{B04C5643-A7F4-38C4-F787-3B4CDDF3C69E}"/>
              </a:ext>
            </a:extLst>
          </p:cNvPr>
          <p:cNvGrpSpPr/>
          <p:nvPr/>
        </p:nvGrpSpPr>
        <p:grpSpPr>
          <a:xfrm>
            <a:off x="7273158" y="2900855"/>
            <a:ext cx="4009696" cy="3333353"/>
            <a:chOff x="7273158" y="2900855"/>
            <a:chExt cx="4009696" cy="3333353"/>
          </a:xfrm>
        </p:grpSpPr>
        <p:sp>
          <p:nvSpPr>
            <p:cNvPr id="15" name="Rectangle: Rounded Corners 14">
              <a:extLst>
                <a:ext uri="{FF2B5EF4-FFF2-40B4-BE49-F238E27FC236}">
                  <a16:creationId xmlns:a16="http://schemas.microsoft.com/office/drawing/2014/main" id="{8E0B115C-6602-D890-7F71-ED8A5414AF8B}"/>
                </a:ext>
                <a:ext uri="{C183D7F6-B498-43B3-948B-1728B52AA6E4}">
                  <adec:decorative xmlns:adec="http://schemas.microsoft.com/office/drawing/2017/decorative" val="0"/>
                </a:ext>
              </a:extLst>
            </p:cNvPr>
            <p:cNvSpPr/>
            <p:nvPr/>
          </p:nvSpPr>
          <p:spPr>
            <a:xfrm>
              <a:off x="7273158" y="2900855"/>
              <a:ext cx="4009696" cy="3333353"/>
            </a:xfrm>
            <a:prstGeom prst="roundRect">
              <a:avLst/>
            </a:prstGeom>
            <a:noFill/>
            <a:ln>
              <a:solidFill>
                <a:schemeClr val="accent6">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a:p>
              <a:pPr algn="ctr"/>
              <a:endParaRPr lang="en-AU" dirty="0">
                <a:solidFill>
                  <a:schemeClr val="tx1"/>
                </a:solidFill>
              </a:endParaRPr>
            </a:p>
            <a:p>
              <a:pPr algn="ctr"/>
              <a:r>
                <a:rPr lang="en-AU" dirty="0">
                  <a:solidFill>
                    <a:schemeClr val="tx1"/>
                  </a:solidFill>
                </a:rPr>
                <a:t>Conclusion:</a:t>
              </a:r>
            </a:p>
            <a:p>
              <a:pPr algn="ctr"/>
              <a:endParaRPr lang="en-AU" dirty="0">
                <a:solidFill>
                  <a:schemeClr val="tx1"/>
                </a:solidFill>
              </a:endParaRPr>
            </a:p>
            <a:p>
              <a:pPr algn="ctr"/>
              <a:r>
                <a:rPr lang="en-AU" dirty="0">
                  <a:solidFill>
                    <a:schemeClr val="tx1"/>
                  </a:solidFill>
                </a:rPr>
                <a:t>Together both sources show disruption to traditional life</a:t>
              </a:r>
            </a:p>
            <a:p>
              <a:pPr algn="ctr"/>
              <a:endParaRPr lang="en-AU" dirty="0">
                <a:solidFill>
                  <a:schemeClr val="tx1"/>
                </a:solidFill>
              </a:endParaRPr>
            </a:p>
            <a:p>
              <a:pPr algn="ctr"/>
              <a:endParaRPr lang="en-AU" dirty="0">
                <a:solidFill>
                  <a:schemeClr val="tx1"/>
                </a:solidFill>
              </a:endParaRPr>
            </a:p>
            <a:p>
              <a:pPr algn="ctr"/>
              <a:endParaRPr lang="en-AU" dirty="0">
                <a:solidFill>
                  <a:schemeClr val="tx1"/>
                </a:solidFill>
              </a:endParaRPr>
            </a:p>
            <a:p>
              <a:pPr algn="ctr"/>
              <a:endParaRPr lang="en-AU" dirty="0">
                <a:solidFill>
                  <a:schemeClr val="tx1"/>
                </a:solidFill>
              </a:endParaRPr>
            </a:p>
          </p:txBody>
        </p:sp>
        <p:pic>
          <p:nvPicPr>
            <p:cNvPr id="19" name="Graphic 18">
              <a:extLst>
                <a:ext uri="{FF2B5EF4-FFF2-40B4-BE49-F238E27FC236}">
                  <a16:creationId xmlns:a16="http://schemas.microsoft.com/office/drawing/2014/main" id="{26902F74-FA16-4080-C2F3-DF64D8688FA7}"/>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729759" y="5225216"/>
              <a:ext cx="914400" cy="914400"/>
            </a:xfrm>
            <a:prstGeom prst="rect">
              <a:avLst/>
            </a:prstGeom>
          </p:spPr>
        </p:pic>
        <p:pic>
          <p:nvPicPr>
            <p:cNvPr id="21" name="Graphic 20">
              <a:extLst>
                <a:ext uri="{FF2B5EF4-FFF2-40B4-BE49-F238E27FC236}">
                  <a16:creationId xmlns:a16="http://schemas.microsoft.com/office/drawing/2014/main" id="{4F7D65B7-9510-7370-9D6E-93C63E9AD4E0}"/>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015160" y="5225216"/>
              <a:ext cx="914400" cy="914400"/>
            </a:xfrm>
            <a:prstGeom prst="rect">
              <a:avLst/>
            </a:prstGeom>
          </p:spPr>
        </p:pic>
      </p:grpSp>
      <p:sp>
        <p:nvSpPr>
          <p:cNvPr id="2" name="Slide Number Placeholder 1">
            <a:extLst>
              <a:ext uri="{FF2B5EF4-FFF2-40B4-BE49-F238E27FC236}">
                <a16:creationId xmlns:a16="http://schemas.microsoft.com/office/drawing/2014/main" id="{A20A29D2-8568-E179-A73F-195E7F5A18D1}"/>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vert="horz" lIns="0" tIns="0" rIns="0" bIns="0" rtlCol="0" anchor="t">
            <a:normAutofit/>
          </a:bodyPr>
          <a:lstStyle/>
          <a:p>
            <a:pPr>
              <a:lnSpc>
                <a:spcPct val="90000"/>
              </a:lnSpc>
              <a:spcAft>
                <a:spcPts val="600"/>
              </a:spcAft>
            </a:pPr>
            <a:fld id="{10A01DC5-1685-4615-8240-15192985C6A2}" type="slidenum">
              <a:rPr lang="en-AU" smtClean="0"/>
              <a:pPr>
                <a:lnSpc>
                  <a:spcPct val="90000"/>
                </a:lnSpc>
                <a:spcAft>
                  <a:spcPts val="600"/>
                </a:spcAft>
              </a:pPr>
              <a:t>9</a:t>
            </a:fld>
            <a:endParaRPr lang="en-AU" dirty="0"/>
          </a:p>
        </p:txBody>
      </p:sp>
    </p:spTree>
    <p:extLst>
      <p:ext uri="{BB962C8B-B14F-4D97-AF65-F5344CB8AC3E}">
        <p14:creationId xmlns:p14="http://schemas.microsoft.com/office/powerpoint/2010/main" val="298665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student-facing-secondary-template-2025-v2" id="{99F003DF-8232-8143-89A4-6040FEB636AB}" vid="{7C8CAE53-5C2F-0E42-AA60-E2459FA830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1D8124FFB2A1438B815462E05615AB" ma:contentTypeVersion="29" ma:contentTypeDescription="Create a new document." ma:contentTypeScope="" ma:versionID="db09465f9babd3d8136b419077a66f80">
  <xsd:schema xmlns:xsd="http://www.w3.org/2001/XMLSchema" xmlns:xs="http://www.w3.org/2001/XMLSchema" xmlns:p="http://schemas.microsoft.com/office/2006/metadata/properties" xmlns:ns1="http://schemas.microsoft.com/sharepoint/v3" xmlns:ns2="95386ad3-46d6-4eb6-bbc1-9b19b13a5756" xmlns:ns3="9191b990-ddf9-46cb-8ffe-20db9d3a58aa" targetNamespace="http://schemas.microsoft.com/office/2006/metadata/properties" ma:root="true" ma:fieldsID="2328d8c77bc68cff09f947cedbb569bc" ns1:_="" ns2:_="" ns3:_="">
    <xsd:import namespace="http://schemas.microsoft.com/sharepoint/v3"/>
    <xsd:import namespace="95386ad3-46d6-4eb6-bbc1-9b19b13a5756"/>
    <xsd:import namespace="9191b990-ddf9-46cb-8ffe-20db9d3a58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InDAM" minOccurs="0"/>
                <xsd:element ref="ns2:Readytopublish" minOccurs="0"/>
                <xsd:element ref="ns2:MediaServiceObjectDetectorVersions" minOccurs="0"/>
                <xsd:element ref="ns2:MediaServiceSearchProperties" minOccurs="0"/>
                <xsd:element ref="ns2:Migrated" minOccurs="0"/>
                <xsd:element ref="ns2:Description2" minOccurs="0"/>
                <xsd:element ref="ns2:MediaServiceBillingMetadata" minOccurs="0"/>
                <xsd:element ref="ns1:_ip_UnifiedCompliancePolicyProperties" minOccurs="0"/>
                <xsd:element ref="ns1:_ip_UnifiedCompliancePolicyUIAction"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31" nillable="true" ma:displayName="Unified Compliance Policy Properties" ma:hidden="true" ma:internalName="_ip_UnifiedCompliancePolicyProperties">
      <xsd:simpleType>
        <xsd:restriction base="dms:Note"/>
      </xsd:simpleType>
    </xsd:element>
    <xsd:element name="_ip_UnifiedCompliancePolicyUIAction" ma:index="3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386ad3-46d6-4eb6-bbc1-9b19b13a57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InDAM" ma:index="24" nillable="true" ma:displayName="In DAM" ma:default="0" ma:format="Dropdown" ma:internalName="InDAM">
      <xsd:simpleType>
        <xsd:restriction base="dms:Boolean"/>
      </xsd:simpleType>
    </xsd:element>
    <xsd:element name="Readytopublish" ma:index="25" nillable="true" ma:displayName="Ready to publish" ma:default="0" ma:format="Dropdown" ma:internalName="Readytopublish">
      <xsd:simpleType>
        <xsd:restriction base="dms:Boolea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igrated" ma:index="28" nillable="true" ma:displayName="Migrated" ma:default="1" ma:format="Dropdown" ma:internalName="Migrated">
      <xsd:simpleType>
        <xsd:restriction base="dms:Boolean"/>
      </xsd:simpleType>
    </xsd:element>
    <xsd:element name="Description2" ma:index="29" nillable="true" ma:displayName="Description" ma:format="Dropdown" ma:internalName="Description2">
      <xsd:simpleType>
        <xsd:restriction base="dms:Note">
          <xsd:maxLength value="255"/>
        </xsd:restriction>
      </xsd:simpleType>
    </xsd:element>
    <xsd:element name="MediaServiceBillingMetadata" ma:index="30" nillable="true" ma:displayName="MediaServiceBillingMetadata" ma:hidden="true" ma:internalName="MediaServiceBillingMetadata" ma:readOnly="true">
      <xsd:simpleType>
        <xsd:restriction base="dms:Note"/>
      </xsd:simpleType>
    </xsd:element>
    <xsd:element name="Notes" ma:index="33" nillable="true" ma:displayName="Notes" ma:format="Dropdown" ma:internalName="Not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191b990-ddf9-46cb-8ffe-20db9d3a58a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063c910-61e7-482c-9a48-4fe9d05e06db}" ma:internalName="TaxCatchAll" ma:showField="CatchAllData" ma:web="9191b990-ddf9-46cb-8ffe-20db9d3a58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95386ad3-46d6-4eb6-bbc1-9b19b13a5756">
      <Terms xmlns="http://schemas.microsoft.com/office/infopath/2007/PartnerControls"/>
    </lcf76f155ced4ddcb4097134ff3c332f>
    <TaxCatchAll xmlns="9191b990-ddf9-46cb-8ffe-20db9d3a58aa" xsi:nil="true"/>
    <Description2 xmlns="95386ad3-46d6-4eb6-bbc1-9b19b13a5756" xsi:nil="true"/>
    <Notes xmlns="95386ad3-46d6-4eb6-bbc1-9b19b13a5756" xsi:nil="true"/>
    <Migrated xmlns="95386ad3-46d6-4eb6-bbc1-9b19b13a5756">true</Migrated>
    <Readytopublish xmlns="95386ad3-46d6-4eb6-bbc1-9b19b13a5756">false</Readytopublish>
    <InDAM xmlns="95386ad3-46d6-4eb6-bbc1-9b19b13a5756">false</InDAM>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5D0E65-C8C8-4A56-BBDD-24F54E4616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5386ad3-46d6-4eb6-bbc1-9b19b13a5756"/>
    <ds:schemaRef ds:uri="9191b990-ddf9-46cb-8ffe-20db9d3a5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9D4BBB8-D89B-42BA-BDFE-94808D32606A}">
  <ds:schemaRefs>
    <ds:schemaRef ds:uri="http://www.w3.org/XML/1998/namespace"/>
    <ds:schemaRef ds:uri="http://schemas.microsoft.com/sharepoint/v3"/>
    <ds:schemaRef ds:uri="http://purl.org/dc/elements/1.1/"/>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9191b990-ddf9-46cb-8ffe-20db9d3a58aa"/>
    <ds:schemaRef ds:uri="95386ad3-46d6-4eb6-bbc1-9b19b13a5756"/>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1C466289-E018-42D4-BAE2-EDCE604AB646}">
  <ds:schemaRefs>
    <ds:schemaRef ds:uri="http://schemas.microsoft.com/sharepoint/v3/contenttype/forms"/>
  </ds:schemaRefs>
</ds:datastoreItem>
</file>

<file path=docMetadata/LabelInfo.xml><?xml version="1.0" encoding="utf-8"?>
<clbl:labelList xmlns:clbl="http://schemas.microsoft.com/office/2020/mipLabelMetadata">
  <clbl:label id="{b603dfd7-d93a-4381-a340-2995d8282205}" enabled="1" method="Standard" siteId="{05a0e69a-418a-47c1-9c25-9387261bf991}" removed="0"/>
</clbl:labelList>
</file>

<file path=docProps/app.xml><?xml version="1.0" encoding="utf-8"?>
<Properties xmlns="http://schemas.openxmlformats.org/officeDocument/2006/extended-properties" xmlns:vt="http://schemas.openxmlformats.org/officeDocument/2006/docPropsVTypes">
  <Template>s5-Aboriginal Peoples and technologies-ppt1</Template>
  <TotalTime>251</TotalTime>
  <Words>3444</Words>
  <Application>Microsoft Office PowerPoint</Application>
  <PresentationFormat>Widescreen</PresentationFormat>
  <Paragraphs>320</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Roboto</vt:lpstr>
      <vt:lpstr>Arial</vt:lpstr>
      <vt:lpstr>Public Sans</vt:lpstr>
      <vt:lpstr>Times New Roman</vt:lpstr>
      <vt:lpstr>Calibri</vt:lpstr>
      <vt:lpstr>Montserrat</vt:lpstr>
      <vt:lpstr>NSWG Corporate</vt:lpstr>
      <vt:lpstr>Instructions for use</vt:lpstr>
      <vt:lpstr>Effective integration of historical sources</vt:lpstr>
      <vt:lpstr>Learning intentions and success criteria</vt:lpstr>
      <vt:lpstr>What is a historical source?</vt:lpstr>
      <vt:lpstr>Using a source to support a written response?</vt:lpstr>
      <vt:lpstr>When does a source become evidence?</vt:lpstr>
      <vt:lpstr>Analysing the source -  source 1</vt:lpstr>
      <vt:lpstr>Analysing the source – source 2</vt:lpstr>
      <vt:lpstr>Connecting sources to the question</vt:lpstr>
      <vt:lpstr>Suggested ways to connect the sources</vt:lpstr>
      <vt:lpstr>Effectively Integrating the evidence </vt:lpstr>
      <vt:lpstr>Sample response</vt:lpstr>
      <vt:lpstr>Checklist for success</vt:lpstr>
      <vt:lpstr>Use the sources to now write your response</vt:lpstr>
      <vt:lpstr>3-2-1 things I learned today</vt:lpstr>
      <vt:lpstr>References</vt:lpstr>
      <vt:lpstr>Copyright</vt:lpstr>
    </vt:vector>
  </TitlesOfParts>
  <Company>NSW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the modern world effective integration – Modern History, Stage 5</dc:title>
  <dc:creator>NSW Department of Education</dc:creator>
  <dcterms:created xsi:type="dcterms:W3CDTF">2026-03-25T03:26:14Z</dcterms:created>
  <dcterms:modified xsi:type="dcterms:W3CDTF">2026-07-03T08:09:56Z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y fmtid="{D5CDD505-2E9C-101B-9397-08002B2CF9AE}" pid="9" name="ContentTypeId">
    <vt:lpwstr>0x0101004A1D8124FFB2A1438B815462E05615AB</vt:lpwstr>
  </property>
  <property fmtid="{D5CDD505-2E9C-101B-9397-08002B2CF9AE}" pid="10" name="MediaServiceImageTags">
    <vt:lpwstr/>
  </property>
</Properties>
</file>