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9"/>
  </p:notesMasterIdLst>
  <p:handoutMasterIdLst>
    <p:handoutMasterId r:id="rId20"/>
  </p:handoutMasterIdLst>
  <p:sldIdLst>
    <p:sldId id="26505" r:id="rId5"/>
    <p:sldId id="26383" r:id="rId6"/>
    <p:sldId id="289" r:id="rId7"/>
    <p:sldId id="26514" r:id="rId8"/>
    <p:sldId id="26508" r:id="rId9"/>
    <p:sldId id="26516" r:id="rId10"/>
    <p:sldId id="26515" r:id="rId11"/>
    <p:sldId id="26510" r:id="rId12"/>
    <p:sldId id="26509" r:id="rId13"/>
    <p:sldId id="26518" r:id="rId14"/>
    <p:sldId id="26517" r:id="rId15"/>
    <p:sldId id="26519" r:id="rId16"/>
    <p:sldId id="360" r:id="rId17"/>
    <p:sldId id="361" r:id="rId18"/>
  </p:sldIdLst>
  <p:sldSz cx="12192000" cy="6858000"/>
  <p:notesSz cx="6858000" cy="9144000"/>
  <p:embeddedFontLst>
    <p:embeddedFont>
      <p:font typeface="Public Sans" pitchFamily="2" charset="0"/>
      <p:regular r:id="rId21"/>
      <p:bold r:id="rId22"/>
      <p:italic r:id="rId23"/>
      <p:boldItalic r:id="rId2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emplates" id="{D5A8010D-981F-43AA-A0D6-182EC53CAA84}">
          <p14:sldIdLst>
            <p14:sldId id="26505"/>
            <p14:sldId id="26383"/>
            <p14:sldId id="289"/>
            <p14:sldId id="26514"/>
            <p14:sldId id="26508"/>
            <p14:sldId id="26516"/>
            <p14:sldId id="26515"/>
            <p14:sldId id="26510"/>
            <p14:sldId id="26509"/>
            <p14:sldId id="26518"/>
            <p14:sldId id="26517"/>
            <p14:sldId id="26519"/>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0F1AB33-5863-B829-FF4A-616B8CF70F1A}" name="Louise Dark" initials="LD" userId="S::louise.dark@det.nsw.edu.au::74f29dce-466e-4f6e-809f-66290da3f3ed" providerId="AD"/>
  <p188:author id="{E818A1AD-97C2-E5AB-73F5-C5195B97A116}" name="Melissa Ellis" initials="ME" userId="S::Melissa.ELLIS13@det.nsw.edu.au::256dc9ba-729a-41e3-ae2d-aa8692cb5800" providerId="AD"/>
  <p188:author id="{C45BE1FD-1D76-FF4B-9268-ED6C3C772169}" name="Louise Dark" initials="LD" userId="S::Louise.Dark@det.nsw.edu.au::74f29dce-466e-4f6e-809f-66290da3f3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11789-88E8-47BF-A2A7-06ADF7636E5B}" v="3" dt="2025-05-12T05:08:24.03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040" autoAdjust="0"/>
  </p:normalViewPr>
  <p:slideViewPr>
    <p:cSldViewPr snapToGrid="0">
      <p:cViewPr varScale="1">
        <p:scale>
          <a:sx n="71" d="100"/>
          <a:sy n="71" d="100"/>
        </p:scale>
        <p:origin x="2112" y="72"/>
      </p:cViewPr>
      <p:guideLst>
        <p:guide orient="horz" pos="2160"/>
        <p:guide pos="3863"/>
      </p:guideLst>
    </p:cSldViewPr>
  </p:slideViewPr>
  <p:outlineViewPr>
    <p:cViewPr>
      <p:scale>
        <a:sx n="33" d="100"/>
        <a:sy n="33" d="100"/>
      </p:scale>
      <p:origin x="0" y="-1960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082" y="16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3DDD5-397C-4C05-A89B-69B90A2ACBC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AU"/>
        </a:p>
      </dgm:t>
    </dgm:pt>
    <dgm:pt modelId="{3AD3F806-035F-4EFD-8E55-B6EC00EE6A1D}">
      <dgm:prSet phldrT="[Text]"/>
      <dgm:spPr/>
      <dgm:t>
        <a:bodyPr/>
        <a:lstStyle/>
        <a:p>
          <a:r>
            <a:rPr lang="en-AU" dirty="0"/>
            <a:t>Significant geographical question</a:t>
          </a:r>
        </a:p>
      </dgm:t>
    </dgm:pt>
    <dgm:pt modelId="{69CEB08F-FBA9-449F-A3DF-BA86CDB4702B}" type="parTrans" cxnId="{E7726A1D-6E25-4C80-80F0-334BBF28FE8E}">
      <dgm:prSet/>
      <dgm:spPr/>
      <dgm:t>
        <a:bodyPr/>
        <a:lstStyle/>
        <a:p>
          <a:endParaRPr lang="en-AU"/>
        </a:p>
      </dgm:t>
    </dgm:pt>
    <dgm:pt modelId="{E9BF6A87-85ED-487B-B8CB-42AE5EA20BAB}" type="sibTrans" cxnId="{E7726A1D-6E25-4C80-80F0-334BBF28FE8E}">
      <dgm:prSet/>
      <dgm:spPr/>
      <dgm:t>
        <a:bodyPr/>
        <a:lstStyle/>
        <a:p>
          <a:endParaRPr lang="en-AU"/>
        </a:p>
      </dgm:t>
    </dgm:pt>
    <dgm:pt modelId="{A86FFDF5-C6B2-427C-8D87-74188732F91B}">
      <dgm:prSet phldrT="[Text]"/>
      <dgm:spPr/>
      <dgm:t>
        <a:bodyPr/>
        <a:lstStyle/>
        <a:p>
          <a:r>
            <a:rPr lang="en-AU" i="0" dirty="0"/>
            <a:t>How do soil moisture and pH levels affect macadamia nut productivity in the subtropical biome of northern NSW?</a:t>
          </a:r>
        </a:p>
      </dgm:t>
    </dgm:pt>
    <dgm:pt modelId="{66674A6F-9253-43C9-B90E-05C10E123AD4}" type="parTrans" cxnId="{52A8F7FD-4160-42C1-A686-DD5B6EA3DEED}">
      <dgm:prSet/>
      <dgm:spPr/>
      <dgm:t>
        <a:bodyPr/>
        <a:lstStyle/>
        <a:p>
          <a:endParaRPr lang="en-AU"/>
        </a:p>
      </dgm:t>
    </dgm:pt>
    <dgm:pt modelId="{3F135E44-6675-4549-B9C4-4D4924628B56}" type="sibTrans" cxnId="{52A8F7FD-4160-42C1-A686-DD5B6EA3DEED}">
      <dgm:prSet/>
      <dgm:spPr/>
      <dgm:t>
        <a:bodyPr/>
        <a:lstStyle/>
        <a:p>
          <a:endParaRPr lang="en-AU"/>
        </a:p>
      </dgm:t>
    </dgm:pt>
    <dgm:pt modelId="{D5D613E7-3680-4B9B-A249-547481C7B9A8}">
      <dgm:prSet phldrT="[Text]"/>
      <dgm:spPr/>
      <dgm:t>
        <a:bodyPr/>
        <a:lstStyle/>
        <a:p>
          <a:r>
            <a:rPr lang="en-AU" dirty="0"/>
            <a:t>Hypothesis</a:t>
          </a:r>
        </a:p>
      </dgm:t>
    </dgm:pt>
    <dgm:pt modelId="{20C7BC36-52E2-4922-A105-C49A8CF4C29C}" type="parTrans" cxnId="{9D210082-3EB6-4EB4-A295-2A5912989703}">
      <dgm:prSet/>
      <dgm:spPr/>
      <dgm:t>
        <a:bodyPr/>
        <a:lstStyle/>
        <a:p>
          <a:endParaRPr lang="en-AU"/>
        </a:p>
      </dgm:t>
    </dgm:pt>
    <dgm:pt modelId="{BE4CF73E-C4E3-4219-B9AF-4D8ABA7A28D9}" type="sibTrans" cxnId="{9D210082-3EB6-4EB4-A295-2A5912989703}">
      <dgm:prSet/>
      <dgm:spPr/>
      <dgm:t>
        <a:bodyPr/>
        <a:lstStyle/>
        <a:p>
          <a:endParaRPr lang="en-AU"/>
        </a:p>
      </dgm:t>
    </dgm:pt>
    <dgm:pt modelId="{F234C71D-B7EC-45C0-A028-C7A404460183}">
      <dgm:prSet phldrT="[Text]"/>
      <dgm:spPr/>
      <dgm:t>
        <a:bodyPr/>
        <a:lstStyle/>
        <a:p>
          <a:r>
            <a:rPr lang="en-AU" i="0" dirty="0"/>
            <a:t>Optimal soil moisture levels (around field capacity) and slightly acidic soil conditions (pH around 6.0–6.5) will positively correlate with higher macadamia nut productivity.</a:t>
          </a:r>
        </a:p>
      </dgm:t>
    </dgm:pt>
    <dgm:pt modelId="{88787E38-99DA-4222-B74A-2D404E9E462E}" type="parTrans" cxnId="{AB78A701-E80E-4C18-B91F-07509F0B8160}">
      <dgm:prSet/>
      <dgm:spPr/>
      <dgm:t>
        <a:bodyPr/>
        <a:lstStyle/>
        <a:p>
          <a:endParaRPr lang="en-AU"/>
        </a:p>
      </dgm:t>
    </dgm:pt>
    <dgm:pt modelId="{90CE3753-5ED4-42E4-9957-9DEC78DB9684}" type="sibTrans" cxnId="{AB78A701-E80E-4C18-B91F-07509F0B8160}">
      <dgm:prSet/>
      <dgm:spPr/>
      <dgm:t>
        <a:bodyPr/>
        <a:lstStyle/>
        <a:p>
          <a:endParaRPr lang="en-AU"/>
        </a:p>
      </dgm:t>
    </dgm:pt>
    <dgm:pt modelId="{5F257542-54A1-4662-A926-871AB6D825A1}">
      <dgm:prSet phldrT="[Text]"/>
      <dgm:spPr/>
      <dgm:t>
        <a:bodyPr/>
        <a:lstStyle/>
        <a:p>
          <a:r>
            <a:rPr lang="en-AU" dirty="0"/>
            <a:t>Annotation</a:t>
          </a:r>
        </a:p>
      </dgm:t>
    </dgm:pt>
    <dgm:pt modelId="{0125C9FC-DE25-4550-8CB6-EE94E442B3A0}" type="parTrans" cxnId="{E2D83AFC-556E-4A92-BB81-D3493E1A4705}">
      <dgm:prSet/>
      <dgm:spPr/>
      <dgm:t>
        <a:bodyPr/>
        <a:lstStyle/>
        <a:p>
          <a:endParaRPr lang="en-AU"/>
        </a:p>
      </dgm:t>
    </dgm:pt>
    <dgm:pt modelId="{9B17BB7B-049B-4CCE-BEF2-58811A5215A5}" type="sibTrans" cxnId="{E2D83AFC-556E-4A92-BB81-D3493E1A4705}">
      <dgm:prSet/>
      <dgm:spPr/>
      <dgm:t>
        <a:bodyPr/>
        <a:lstStyle/>
        <a:p>
          <a:endParaRPr lang="en-AU"/>
        </a:p>
      </dgm:t>
    </dgm:pt>
    <dgm:pt modelId="{9E6E2925-0066-4778-A311-73383D0DD7D0}">
      <dgm:prSet phldrT="[Text]"/>
      <dgm:spPr/>
      <dgm:t>
        <a:bodyPr/>
        <a:lstStyle/>
        <a:p>
          <a:r>
            <a:rPr lang="en-AU" dirty="0"/>
            <a:t>This example explicitly demonstrates an A-range level of geographical questioning and hypothesis formulation—clear, specific, testable, and explicitly linked to geographical concepts (soil moisture, pH, productivity).</a:t>
          </a:r>
        </a:p>
      </dgm:t>
    </dgm:pt>
    <dgm:pt modelId="{568AD266-7288-4541-8F7B-035B5AEA4992}" type="parTrans" cxnId="{4082DA03-CB47-47F3-B39E-438F284E7A2F}">
      <dgm:prSet/>
      <dgm:spPr/>
      <dgm:t>
        <a:bodyPr/>
        <a:lstStyle/>
        <a:p>
          <a:endParaRPr lang="en-AU"/>
        </a:p>
      </dgm:t>
    </dgm:pt>
    <dgm:pt modelId="{4D3F8F2D-EA37-4E18-B99B-E41AEE05812C}" type="sibTrans" cxnId="{4082DA03-CB47-47F3-B39E-438F284E7A2F}">
      <dgm:prSet/>
      <dgm:spPr/>
      <dgm:t>
        <a:bodyPr/>
        <a:lstStyle/>
        <a:p>
          <a:endParaRPr lang="en-AU"/>
        </a:p>
      </dgm:t>
    </dgm:pt>
    <dgm:pt modelId="{C7E29FB3-2E13-4103-B47C-D7A157C45AA8}" type="pres">
      <dgm:prSet presAssocID="{1083DDD5-397C-4C05-A89B-69B90A2ACBC1}" presName="Name0" presStyleCnt="0">
        <dgm:presLayoutVars>
          <dgm:chMax val="5"/>
          <dgm:chPref val="5"/>
          <dgm:dir/>
          <dgm:animLvl val="lvl"/>
        </dgm:presLayoutVars>
      </dgm:prSet>
      <dgm:spPr/>
    </dgm:pt>
    <dgm:pt modelId="{A041E2FE-1880-4AA6-ADAF-038D826F7D20}" type="pres">
      <dgm:prSet presAssocID="{3AD3F806-035F-4EFD-8E55-B6EC00EE6A1D}" presName="parentText1" presStyleLbl="node1" presStyleIdx="0" presStyleCnt="3">
        <dgm:presLayoutVars>
          <dgm:chMax/>
          <dgm:chPref val="3"/>
          <dgm:bulletEnabled val="1"/>
        </dgm:presLayoutVars>
      </dgm:prSet>
      <dgm:spPr/>
    </dgm:pt>
    <dgm:pt modelId="{34C624AD-481E-43D6-8DF8-DB53673D5ABA}" type="pres">
      <dgm:prSet presAssocID="{3AD3F806-035F-4EFD-8E55-B6EC00EE6A1D}" presName="childText1" presStyleLbl="solidAlignAcc1" presStyleIdx="0" presStyleCnt="3">
        <dgm:presLayoutVars>
          <dgm:chMax val="0"/>
          <dgm:chPref val="0"/>
          <dgm:bulletEnabled val="1"/>
        </dgm:presLayoutVars>
      </dgm:prSet>
      <dgm:spPr/>
    </dgm:pt>
    <dgm:pt modelId="{7A62297F-431C-42F2-B5A6-CA7783A00DF4}" type="pres">
      <dgm:prSet presAssocID="{D5D613E7-3680-4B9B-A249-547481C7B9A8}" presName="parentText2" presStyleLbl="node1" presStyleIdx="1" presStyleCnt="3">
        <dgm:presLayoutVars>
          <dgm:chMax/>
          <dgm:chPref val="3"/>
          <dgm:bulletEnabled val="1"/>
        </dgm:presLayoutVars>
      </dgm:prSet>
      <dgm:spPr/>
    </dgm:pt>
    <dgm:pt modelId="{7FEE7180-A197-4010-A8EA-900A4D81F8A5}" type="pres">
      <dgm:prSet presAssocID="{D5D613E7-3680-4B9B-A249-547481C7B9A8}" presName="childText2" presStyleLbl="solidAlignAcc1" presStyleIdx="1" presStyleCnt="3">
        <dgm:presLayoutVars>
          <dgm:chMax val="0"/>
          <dgm:chPref val="0"/>
          <dgm:bulletEnabled val="1"/>
        </dgm:presLayoutVars>
      </dgm:prSet>
      <dgm:spPr/>
    </dgm:pt>
    <dgm:pt modelId="{F2790FEB-8094-4693-A7AA-AAE7A921CCC4}" type="pres">
      <dgm:prSet presAssocID="{5F257542-54A1-4662-A926-871AB6D825A1}" presName="parentText3" presStyleLbl="node1" presStyleIdx="2" presStyleCnt="3">
        <dgm:presLayoutVars>
          <dgm:chMax/>
          <dgm:chPref val="3"/>
          <dgm:bulletEnabled val="1"/>
        </dgm:presLayoutVars>
      </dgm:prSet>
      <dgm:spPr/>
    </dgm:pt>
    <dgm:pt modelId="{281572EB-ED8C-47F9-ACB4-626843B35C37}" type="pres">
      <dgm:prSet presAssocID="{5F257542-54A1-4662-A926-871AB6D825A1}" presName="childText3" presStyleLbl="solidAlignAcc1" presStyleIdx="2" presStyleCnt="3">
        <dgm:presLayoutVars>
          <dgm:chMax val="0"/>
          <dgm:chPref val="0"/>
          <dgm:bulletEnabled val="1"/>
        </dgm:presLayoutVars>
      </dgm:prSet>
      <dgm:spPr/>
    </dgm:pt>
  </dgm:ptLst>
  <dgm:cxnLst>
    <dgm:cxn modelId="{AB78A701-E80E-4C18-B91F-07509F0B8160}" srcId="{D5D613E7-3680-4B9B-A249-547481C7B9A8}" destId="{F234C71D-B7EC-45C0-A028-C7A404460183}" srcOrd="0" destOrd="0" parTransId="{88787E38-99DA-4222-B74A-2D404E9E462E}" sibTransId="{90CE3753-5ED4-42E4-9957-9DEC78DB9684}"/>
    <dgm:cxn modelId="{4082DA03-CB47-47F3-B39E-438F284E7A2F}" srcId="{5F257542-54A1-4662-A926-871AB6D825A1}" destId="{9E6E2925-0066-4778-A311-73383D0DD7D0}" srcOrd="0" destOrd="0" parTransId="{568AD266-7288-4541-8F7B-035B5AEA4992}" sibTransId="{4D3F8F2D-EA37-4E18-B99B-E41AEE05812C}"/>
    <dgm:cxn modelId="{E7726A1D-6E25-4C80-80F0-334BBF28FE8E}" srcId="{1083DDD5-397C-4C05-A89B-69B90A2ACBC1}" destId="{3AD3F806-035F-4EFD-8E55-B6EC00EE6A1D}" srcOrd="0" destOrd="0" parTransId="{69CEB08F-FBA9-449F-A3DF-BA86CDB4702B}" sibTransId="{E9BF6A87-85ED-487B-B8CB-42AE5EA20BAB}"/>
    <dgm:cxn modelId="{0692F529-C8EC-48E5-B87A-E4C50842BE02}" type="presOf" srcId="{1083DDD5-397C-4C05-A89B-69B90A2ACBC1}" destId="{C7E29FB3-2E13-4103-B47C-D7A157C45AA8}" srcOrd="0" destOrd="0" presId="urn:microsoft.com/office/officeart/2009/3/layout/IncreasingArrowsProcess"/>
    <dgm:cxn modelId="{5F05CA38-39F7-404D-A839-4C99C7354C13}" type="presOf" srcId="{9E6E2925-0066-4778-A311-73383D0DD7D0}" destId="{281572EB-ED8C-47F9-ACB4-626843B35C37}" srcOrd="0" destOrd="0" presId="urn:microsoft.com/office/officeart/2009/3/layout/IncreasingArrowsProcess"/>
    <dgm:cxn modelId="{EDFED15D-7719-467C-859E-D33528C10E68}" type="presOf" srcId="{5F257542-54A1-4662-A926-871AB6D825A1}" destId="{F2790FEB-8094-4693-A7AA-AAE7A921CCC4}" srcOrd="0" destOrd="0" presId="urn:microsoft.com/office/officeart/2009/3/layout/IncreasingArrowsProcess"/>
    <dgm:cxn modelId="{9D210082-3EB6-4EB4-A295-2A5912989703}" srcId="{1083DDD5-397C-4C05-A89B-69B90A2ACBC1}" destId="{D5D613E7-3680-4B9B-A249-547481C7B9A8}" srcOrd="1" destOrd="0" parTransId="{20C7BC36-52E2-4922-A105-C49A8CF4C29C}" sibTransId="{BE4CF73E-C4E3-4219-B9AF-4D8ABA7A28D9}"/>
    <dgm:cxn modelId="{5C32C093-8B1E-4FA3-AE19-209B19CED41E}" type="presOf" srcId="{D5D613E7-3680-4B9B-A249-547481C7B9A8}" destId="{7A62297F-431C-42F2-B5A6-CA7783A00DF4}" srcOrd="0" destOrd="0" presId="urn:microsoft.com/office/officeart/2009/3/layout/IncreasingArrowsProcess"/>
    <dgm:cxn modelId="{5C358B9B-0872-4C8E-B2CE-02C44A1DD270}" type="presOf" srcId="{3AD3F806-035F-4EFD-8E55-B6EC00EE6A1D}" destId="{A041E2FE-1880-4AA6-ADAF-038D826F7D20}" srcOrd="0" destOrd="0" presId="urn:microsoft.com/office/officeart/2009/3/layout/IncreasingArrowsProcess"/>
    <dgm:cxn modelId="{446B1FCE-945D-4261-8FA2-31145D18BCC9}" type="presOf" srcId="{A86FFDF5-C6B2-427C-8D87-74188732F91B}" destId="{34C624AD-481E-43D6-8DF8-DB53673D5ABA}" srcOrd="0" destOrd="0" presId="urn:microsoft.com/office/officeart/2009/3/layout/IncreasingArrowsProcess"/>
    <dgm:cxn modelId="{E2D83AFC-556E-4A92-BB81-D3493E1A4705}" srcId="{1083DDD5-397C-4C05-A89B-69B90A2ACBC1}" destId="{5F257542-54A1-4662-A926-871AB6D825A1}" srcOrd="2" destOrd="0" parTransId="{0125C9FC-DE25-4550-8CB6-EE94E442B3A0}" sibTransId="{9B17BB7B-049B-4CCE-BEF2-58811A5215A5}"/>
    <dgm:cxn modelId="{52A8F7FD-4160-42C1-A686-DD5B6EA3DEED}" srcId="{3AD3F806-035F-4EFD-8E55-B6EC00EE6A1D}" destId="{A86FFDF5-C6B2-427C-8D87-74188732F91B}" srcOrd="0" destOrd="0" parTransId="{66674A6F-9253-43C9-B90E-05C10E123AD4}" sibTransId="{3F135E44-6675-4549-B9C4-4D4924628B56}"/>
    <dgm:cxn modelId="{78316EFF-F060-4864-BF01-22A247B0FFED}" type="presOf" srcId="{F234C71D-B7EC-45C0-A028-C7A404460183}" destId="{7FEE7180-A197-4010-A8EA-900A4D81F8A5}" srcOrd="0" destOrd="0" presId="urn:microsoft.com/office/officeart/2009/3/layout/IncreasingArrowsProcess"/>
    <dgm:cxn modelId="{5770724D-FC48-4FE1-B648-A6D5A07510A3}" type="presParOf" srcId="{C7E29FB3-2E13-4103-B47C-D7A157C45AA8}" destId="{A041E2FE-1880-4AA6-ADAF-038D826F7D20}" srcOrd="0" destOrd="0" presId="urn:microsoft.com/office/officeart/2009/3/layout/IncreasingArrowsProcess"/>
    <dgm:cxn modelId="{405725B9-D79D-4E60-8463-7330EC3E71D9}" type="presParOf" srcId="{C7E29FB3-2E13-4103-B47C-D7A157C45AA8}" destId="{34C624AD-481E-43D6-8DF8-DB53673D5ABA}" srcOrd="1" destOrd="0" presId="urn:microsoft.com/office/officeart/2009/3/layout/IncreasingArrowsProcess"/>
    <dgm:cxn modelId="{FD820E86-3166-409B-ADFD-D818A4CC4FEB}" type="presParOf" srcId="{C7E29FB3-2E13-4103-B47C-D7A157C45AA8}" destId="{7A62297F-431C-42F2-B5A6-CA7783A00DF4}" srcOrd="2" destOrd="0" presId="urn:microsoft.com/office/officeart/2009/3/layout/IncreasingArrowsProcess"/>
    <dgm:cxn modelId="{42C9D14F-0F77-4FAA-8812-7A2AB1D8A341}" type="presParOf" srcId="{C7E29FB3-2E13-4103-B47C-D7A157C45AA8}" destId="{7FEE7180-A197-4010-A8EA-900A4D81F8A5}" srcOrd="3" destOrd="0" presId="urn:microsoft.com/office/officeart/2009/3/layout/IncreasingArrowsProcess"/>
    <dgm:cxn modelId="{5A976B10-E53C-4D7B-85D8-2BC5DBBBD8A7}" type="presParOf" srcId="{C7E29FB3-2E13-4103-B47C-D7A157C45AA8}" destId="{F2790FEB-8094-4693-A7AA-AAE7A921CCC4}" srcOrd="4" destOrd="0" presId="urn:microsoft.com/office/officeart/2009/3/layout/IncreasingArrowsProcess"/>
    <dgm:cxn modelId="{39770E20-94D9-405D-99EE-E93F538DBB36}" type="presParOf" srcId="{C7E29FB3-2E13-4103-B47C-D7A157C45AA8}" destId="{281572EB-ED8C-47F9-ACB4-626843B35C37}"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3DDD5-397C-4C05-A89B-69B90A2ACBC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AU"/>
        </a:p>
      </dgm:t>
    </dgm:pt>
    <dgm:pt modelId="{3AD3F806-035F-4EFD-8E55-B6EC00EE6A1D}">
      <dgm:prSet phldrT="[Text]"/>
      <dgm:spPr/>
      <dgm:t>
        <a:bodyPr/>
        <a:lstStyle/>
        <a:p>
          <a:r>
            <a:rPr lang="en-AU" dirty="0"/>
            <a:t>Significant geographical question</a:t>
          </a:r>
        </a:p>
      </dgm:t>
    </dgm:pt>
    <dgm:pt modelId="{69CEB08F-FBA9-449F-A3DF-BA86CDB4702B}" type="parTrans" cxnId="{E7726A1D-6E25-4C80-80F0-334BBF28FE8E}">
      <dgm:prSet/>
      <dgm:spPr/>
      <dgm:t>
        <a:bodyPr/>
        <a:lstStyle/>
        <a:p>
          <a:endParaRPr lang="en-AU"/>
        </a:p>
      </dgm:t>
    </dgm:pt>
    <dgm:pt modelId="{E9BF6A87-85ED-487B-B8CB-42AE5EA20BAB}" type="sibTrans" cxnId="{E7726A1D-6E25-4C80-80F0-334BBF28FE8E}">
      <dgm:prSet/>
      <dgm:spPr/>
      <dgm:t>
        <a:bodyPr/>
        <a:lstStyle/>
        <a:p>
          <a:endParaRPr lang="en-AU"/>
        </a:p>
      </dgm:t>
    </dgm:pt>
    <dgm:pt modelId="{A86FFDF5-C6B2-427C-8D87-74188732F91B}">
      <dgm:prSet phldrT="[Text]"/>
      <dgm:spPr/>
      <dgm:t>
        <a:bodyPr/>
        <a:lstStyle/>
        <a:p>
          <a:r>
            <a:rPr lang="en-AU" i="0" dirty="0"/>
            <a:t>How does seasonal rainfall variability impact dairy milk production in the NSW grassland biome?</a:t>
          </a:r>
        </a:p>
      </dgm:t>
    </dgm:pt>
    <dgm:pt modelId="{66674A6F-9253-43C9-B90E-05C10E123AD4}" type="parTrans" cxnId="{52A8F7FD-4160-42C1-A686-DD5B6EA3DEED}">
      <dgm:prSet/>
      <dgm:spPr/>
      <dgm:t>
        <a:bodyPr/>
        <a:lstStyle/>
        <a:p>
          <a:endParaRPr lang="en-AU"/>
        </a:p>
      </dgm:t>
    </dgm:pt>
    <dgm:pt modelId="{3F135E44-6675-4549-B9C4-4D4924628B56}" type="sibTrans" cxnId="{52A8F7FD-4160-42C1-A686-DD5B6EA3DEED}">
      <dgm:prSet/>
      <dgm:spPr/>
      <dgm:t>
        <a:bodyPr/>
        <a:lstStyle/>
        <a:p>
          <a:endParaRPr lang="en-AU"/>
        </a:p>
      </dgm:t>
    </dgm:pt>
    <dgm:pt modelId="{D5D613E7-3680-4B9B-A249-547481C7B9A8}">
      <dgm:prSet phldrT="[Text]"/>
      <dgm:spPr/>
      <dgm:t>
        <a:bodyPr/>
        <a:lstStyle/>
        <a:p>
          <a:r>
            <a:rPr lang="en-AU" dirty="0"/>
            <a:t>Hypothesis</a:t>
          </a:r>
        </a:p>
      </dgm:t>
    </dgm:pt>
    <dgm:pt modelId="{20C7BC36-52E2-4922-A105-C49A8CF4C29C}" type="parTrans" cxnId="{9D210082-3EB6-4EB4-A295-2A5912989703}">
      <dgm:prSet/>
      <dgm:spPr/>
      <dgm:t>
        <a:bodyPr/>
        <a:lstStyle/>
        <a:p>
          <a:endParaRPr lang="en-AU"/>
        </a:p>
      </dgm:t>
    </dgm:pt>
    <dgm:pt modelId="{BE4CF73E-C4E3-4219-B9AF-4D8ABA7A28D9}" type="sibTrans" cxnId="{9D210082-3EB6-4EB4-A295-2A5912989703}">
      <dgm:prSet/>
      <dgm:spPr/>
      <dgm:t>
        <a:bodyPr/>
        <a:lstStyle/>
        <a:p>
          <a:endParaRPr lang="en-AU"/>
        </a:p>
      </dgm:t>
    </dgm:pt>
    <dgm:pt modelId="{F234C71D-B7EC-45C0-A028-C7A404460183}">
      <dgm:prSet phldrT="[Text]"/>
      <dgm:spPr/>
      <dgm:t>
        <a:bodyPr/>
        <a:lstStyle/>
        <a:p>
          <a:pPr>
            <a:buSzPts val="1000"/>
            <a:buFont typeface="Symbol" panose="05050102010706020507" pitchFamily="18" charset="2"/>
            <a:buChar char=""/>
          </a:pPr>
          <a:r>
            <a:rPr lang="en-AU" i="0" dirty="0"/>
            <a:t>Increased rainfall variability negatively impacts dairy milk production by affecting pasture quality and availability.</a:t>
          </a:r>
        </a:p>
      </dgm:t>
    </dgm:pt>
    <dgm:pt modelId="{88787E38-99DA-4222-B74A-2D404E9E462E}" type="parTrans" cxnId="{AB78A701-E80E-4C18-B91F-07509F0B8160}">
      <dgm:prSet/>
      <dgm:spPr/>
      <dgm:t>
        <a:bodyPr/>
        <a:lstStyle/>
        <a:p>
          <a:endParaRPr lang="en-AU"/>
        </a:p>
      </dgm:t>
    </dgm:pt>
    <dgm:pt modelId="{90CE3753-5ED4-42E4-9957-9DEC78DB9684}" type="sibTrans" cxnId="{AB78A701-E80E-4C18-B91F-07509F0B8160}">
      <dgm:prSet/>
      <dgm:spPr/>
      <dgm:t>
        <a:bodyPr/>
        <a:lstStyle/>
        <a:p>
          <a:endParaRPr lang="en-AU"/>
        </a:p>
      </dgm:t>
    </dgm:pt>
    <dgm:pt modelId="{5F257542-54A1-4662-A926-871AB6D825A1}">
      <dgm:prSet phldrT="[Text]"/>
      <dgm:spPr/>
      <dgm:t>
        <a:bodyPr/>
        <a:lstStyle/>
        <a:p>
          <a:r>
            <a:rPr lang="en-AU" dirty="0"/>
            <a:t>Annotation</a:t>
          </a:r>
        </a:p>
      </dgm:t>
    </dgm:pt>
    <dgm:pt modelId="{0125C9FC-DE25-4550-8CB6-EE94E442B3A0}" type="parTrans" cxnId="{E2D83AFC-556E-4A92-BB81-D3493E1A4705}">
      <dgm:prSet/>
      <dgm:spPr/>
      <dgm:t>
        <a:bodyPr/>
        <a:lstStyle/>
        <a:p>
          <a:endParaRPr lang="en-AU"/>
        </a:p>
      </dgm:t>
    </dgm:pt>
    <dgm:pt modelId="{9B17BB7B-049B-4CCE-BEF2-58811A5215A5}" type="sibTrans" cxnId="{E2D83AFC-556E-4A92-BB81-D3493E1A4705}">
      <dgm:prSet/>
      <dgm:spPr/>
      <dgm:t>
        <a:bodyPr/>
        <a:lstStyle/>
        <a:p>
          <a:endParaRPr lang="en-AU"/>
        </a:p>
      </dgm:t>
    </dgm:pt>
    <dgm:pt modelId="{9E6E2925-0066-4778-A311-73383D0DD7D0}">
      <dgm:prSet phldrT="[Text]"/>
      <dgm:spPr/>
      <dgm:t>
        <a:bodyPr/>
        <a:lstStyle/>
        <a:p>
          <a:r>
            <a:rPr lang="en-AU" dirty="0"/>
            <a:t>Clear evidence of geographically significant questioning and a well-formulated hypothesis, clearly predicting a relationship and aligned to agricultural productivity in the grassland biome context.</a:t>
          </a:r>
        </a:p>
      </dgm:t>
    </dgm:pt>
    <dgm:pt modelId="{568AD266-7288-4541-8F7B-035B5AEA4992}" type="parTrans" cxnId="{4082DA03-CB47-47F3-B39E-438F284E7A2F}">
      <dgm:prSet/>
      <dgm:spPr/>
      <dgm:t>
        <a:bodyPr/>
        <a:lstStyle/>
        <a:p>
          <a:endParaRPr lang="en-AU"/>
        </a:p>
      </dgm:t>
    </dgm:pt>
    <dgm:pt modelId="{4D3F8F2D-EA37-4E18-B99B-E41AEE05812C}" type="sibTrans" cxnId="{4082DA03-CB47-47F3-B39E-438F284E7A2F}">
      <dgm:prSet/>
      <dgm:spPr/>
      <dgm:t>
        <a:bodyPr/>
        <a:lstStyle/>
        <a:p>
          <a:endParaRPr lang="en-AU"/>
        </a:p>
      </dgm:t>
    </dgm:pt>
    <dgm:pt modelId="{C7E29FB3-2E13-4103-B47C-D7A157C45AA8}" type="pres">
      <dgm:prSet presAssocID="{1083DDD5-397C-4C05-A89B-69B90A2ACBC1}" presName="Name0" presStyleCnt="0">
        <dgm:presLayoutVars>
          <dgm:chMax val="5"/>
          <dgm:chPref val="5"/>
          <dgm:dir/>
          <dgm:animLvl val="lvl"/>
        </dgm:presLayoutVars>
      </dgm:prSet>
      <dgm:spPr/>
    </dgm:pt>
    <dgm:pt modelId="{A041E2FE-1880-4AA6-ADAF-038D826F7D20}" type="pres">
      <dgm:prSet presAssocID="{3AD3F806-035F-4EFD-8E55-B6EC00EE6A1D}" presName="parentText1" presStyleLbl="node1" presStyleIdx="0" presStyleCnt="3">
        <dgm:presLayoutVars>
          <dgm:chMax/>
          <dgm:chPref val="3"/>
          <dgm:bulletEnabled val="1"/>
        </dgm:presLayoutVars>
      </dgm:prSet>
      <dgm:spPr/>
    </dgm:pt>
    <dgm:pt modelId="{34C624AD-481E-43D6-8DF8-DB53673D5ABA}" type="pres">
      <dgm:prSet presAssocID="{3AD3F806-035F-4EFD-8E55-B6EC00EE6A1D}" presName="childText1" presStyleLbl="solidAlignAcc1" presStyleIdx="0" presStyleCnt="3">
        <dgm:presLayoutVars>
          <dgm:chMax val="0"/>
          <dgm:chPref val="0"/>
          <dgm:bulletEnabled val="1"/>
        </dgm:presLayoutVars>
      </dgm:prSet>
      <dgm:spPr/>
    </dgm:pt>
    <dgm:pt modelId="{7A62297F-431C-42F2-B5A6-CA7783A00DF4}" type="pres">
      <dgm:prSet presAssocID="{D5D613E7-3680-4B9B-A249-547481C7B9A8}" presName="parentText2" presStyleLbl="node1" presStyleIdx="1" presStyleCnt="3">
        <dgm:presLayoutVars>
          <dgm:chMax/>
          <dgm:chPref val="3"/>
          <dgm:bulletEnabled val="1"/>
        </dgm:presLayoutVars>
      </dgm:prSet>
      <dgm:spPr/>
    </dgm:pt>
    <dgm:pt modelId="{7FEE7180-A197-4010-A8EA-900A4D81F8A5}" type="pres">
      <dgm:prSet presAssocID="{D5D613E7-3680-4B9B-A249-547481C7B9A8}" presName="childText2" presStyleLbl="solidAlignAcc1" presStyleIdx="1" presStyleCnt="3" custLinFactNeighborX="-647" custLinFactNeighborY="-473">
        <dgm:presLayoutVars>
          <dgm:chMax val="0"/>
          <dgm:chPref val="0"/>
          <dgm:bulletEnabled val="1"/>
        </dgm:presLayoutVars>
      </dgm:prSet>
      <dgm:spPr/>
    </dgm:pt>
    <dgm:pt modelId="{F2790FEB-8094-4693-A7AA-AAE7A921CCC4}" type="pres">
      <dgm:prSet presAssocID="{5F257542-54A1-4662-A926-871AB6D825A1}" presName="parentText3" presStyleLbl="node1" presStyleIdx="2" presStyleCnt="3">
        <dgm:presLayoutVars>
          <dgm:chMax/>
          <dgm:chPref val="3"/>
          <dgm:bulletEnabled val="1"/>
        </dgm:presLayoutVars>
      </dgm:prSet>
      <dgm:spPr/>
    </dgm:pt>
    <dgm:pt modelId="{281572EB-ED8C-47F9-ACB4-626843B35C37}" type="pres">
      <dgm:prSet presAssocID="{5F257542-54A1-4662-A926-871AB6D825A1}" presName="childText3" presStyleLbl="solidAlignAcc1" presStyleIdx="2" presStyleCnt="3">
        <dgm:presLayoutVars>
          <dgm:chMax val="0"/>
          <dgm:chPref val="0"/>
          <dgm:bulletEnabled val="1"/>
        </dgm:presLayoutVars>
      </dgm:prSet>
      <dgm:spPr/>
    </dgm:pt>
  </dgm:ptLst>
  <dgm:cxnLst>
    <dgm:cxn modelId="{AB78A701-E80E-4C18-B91F-07509F0B8160}" srcId="{D5D613E7-3680-4B9B-A249-547481C7B9A8}" destId="{F234C71D-B7EC-45C0-A028-C7A404460183}" srcOrd="0" destOrd="0" parTransId="{88787E38-99DA-4222-B74A-2D404E9E462E}" sibTransId="{90CE3753-5ED4-42E4-9957-9DEC78DB9684}"/>
    <dgm:cxn modelId="{4082DA03-CB47-47F3-B39E-438F284E7A2F}" srcId="{5F257542-54A1-4662-A926-871AB6D825A1}" destId="{9E6E2925-0066-4778-A311-73383D0DD7D0}" srcOrd="0" destOrd="0" parTransId="{568AD266-7288-4541-8F7B-035B5AEA4992}" sibTransId="{4D3F8F2D-EA37-4E18-B99B-E41AEE05812C}"/>
    <dgm:cxn modelId="{E7726A1D-6E25-4C80-80F0-334BBF28FE8E}" srcId="{1083DDD5-397C-4C05-A89B-69B90A2ACBC1}" destId="{3AD3F806-035F-4EFD-8E55-B6EC00EE6A1D}" srcOrd="0" destOrd="0" parTransId="{69CEB08F-FBA9-449F-A3DF-BA86CDB4702B}" sibTransId="{E9BF6A87-85ED-487B-B8CB-42AE5EA20BAB}"/>
    <dgm:cxn modelId="{0692F529-C8EC-48E5-B87A-E4C50842BE02}" type="presOf" srcId="{1083DDD5-397C-4C05-A89B-69B90A2ACBC1}" destId="{C7E29FB3-2E13-4103-B47C-D7A157C45AA8}" srcOrd="0" destOrd="0" presId="urn:microsoft.com/office/officeart/2009/3/layout/IncreasingArrowsProcess"/>
    <dgm:cxn modelId="{5F05CA38-39F7-404D-A839-4C99C7354C13}" type="presOf" srcId="{9E6E2925-0066-4778-A311-73383D0DD7D0}" destId="{281572EB-ED8C-47F9-ACB4-626843B35C37}" srcOrd="0" destOrd="0" presId="urn:microsoft.com/office/officeart/2009/3/layout/IncreasingArrowsProcess"/>
    <dgm:cxn modelId="{EDFED15D-7719-467C-859E-D33528C10E68}" type="presOf" srcId="{5F257542-54A1-4662-A926-871AB6D825A1}" destId="{F2790FEB-8094-4693-A7AA-AAE7A921CCC4}" srcOrd="0" destOrd="0" presId="urn:microsoft.com/office/officeart/2009/3/layout/IncreasingArrowsProcess"/>
    <dgm:cxn modelId="{9D210082-3EB6-4EB4-A295-2A5912989703}" srcId="{1083DDD5-397C-4C05-A89B-69B90A2ACBC1}" destId="{D5D613E7-3680-4B9B-A249-547481C7B9A8}" srcOrd="1" destOrd="0" parTransId="{20C7BC36-52E2-4922-A105-C49A8CF4C29C}" sibTransId="{BE4CF73E-C4E3-4219-B9AF-4D8ABA7A28D9}"/>
    <dgm:cxn modelId="{5C32C093-8B1E-4FA3-AE19-209B19CED41E}" type="presOf" srcId="{D5D613E7-3680-4B9B-A249-547481C7B9A8}" destId="{7A62297F-431C-42F2-B5A6-CA7783A00DF4}" srcOrd="0" destOrd="0" presId="urn:microsoft.com/office/officeart/2009/3/layout/IncreasingArrowsProcess"/>
    <dgm:cxn modelId="{5C358B9B-0872-4C8E-B2CE-02C44A1DD270}" type="presOf" srcId="{3AD3F806-035F-4EFD-8E55-B6EC00EE6A1D}" destId="{A041E2FE-1880-4AA6-ADAF-038D826F7D20}" srcOrd="0" destOrd="0" presId="urn:microsoft.com/office/officeart/2009/3/layout/IncreasingArrowsProcess"/>
    <dgm:cxn modelId="{446B1FCE-945D-4261-8FA2-31145D18BCC9}" type="presOf" srcId="{A86FFDF5-C6B2-427C-8D87-74188732F91B}" destId="{34C624AD-481E-43D6-8DF8-DB53673D5ABA}" srcOrd="0" destOrd="0" presId="urn:microsoft.com/office/officeart/2009/3/layout/IncreasingArrowsProcess"/>
    <dgm:cxn modelId="{E2D83AFC-556E-4A92-BB81-D3493E1A4705}" srcId="{1083DDD5-397C-4C05-A89B-69B90A2ACBC1}" destId="{5F257542-54A1-4662-A926-871AB6D825A1}" srcOrd="2" destOrd="0" parTransId="{0125C9FC-DE25-4550-8CB6-EE94E442B3A0}" sibTransId="{9B17BB7B-049B-4CCE-BEF2-58811A5215A5}"/>
    <dgm:cxn modelId="{52A8F7FD-4160-42C1-A686-DD5B6EA3DEED}" srcId="{3AD3F806-035F-4EFD-8E55-B6EC00EE6A1D}" destId="{A86FFDF5-C6B2-427C-8D87-74188732F91B}" srcOrd="0" destOrd="0" parTransId="{66674A6F-9253-43C9-B90E-05C10E123AD4}" sibTransId="{3F135E44-6675-4549-B9C4-4D4924628B56}"/>
    <dgm:cxn modelId="{78316EFF-F060-4864-BF01-22A247B0FFED}" type="presOf" srcId="{F234C71D-B7EC-45C0-A028-C7A404460183}" destId="{7FEE7180-A197-4010-A8EA-900A4D81F8A5}" srcOrd="0" destOrd="0" presId="urn:microsoft.com/office/officeart/2009/3/layout/IncreasingArrowsProcess"/>
    <dgm:cxn modelId="{5770724D-FC48-4FE1-B648-A6D5A07510A3}" type="presParOf" srcId="{C7E29FB3-2E13-4103-B47C-D7A157C45AA8}" destId="{A041E2FE-1880-4AA6-ADAF-038D826F7D20}" srcOrd="0" destOrd="0" presId="urn:microsoft.com/office/officeart/2009/3/layout/IncreasingArrowsProcess"/>
    <dgm:cxn modelId="{405725B9-D79D-4E60-8463-7330EC3E71D9}" type="presParOf" srcId="{C7E29FB3-2E13-4103-B47C-D7A157C45AA8}" destId="{34C624AD-481E-43D6-8DF8-DB53673D5ABA}" srcOrd="1" destOrd="0" presId="urn:microsoft.com/office/officeart/2009/3/layout/IncreasingArrowsProcess"/>
    <dgm:cxn modelId="{FD820E86-3166-409B-ADFD-D818A4CC4FEB}" type="presParOf" srcId="{C7E29FB3-2E13-4103-B47C-D7A157C45AA8}" destId="{7A62297F-431C-42F2-B5A6-CA7783A00DF4}" srcOrd="2" destOrd="0" presId="urn:microsoft.com/office/officeart/2009/3/layout/IncreasingArrowsProcess"/>
    <dgm:cxn modelId="{42C9D14F-0F77-4FAA-8812-7A2AB1D8A341}" type="presParOf" srcId="{C7E29FB3-2E13-4103-B47C-D7A157C45AA8}" destId="{7FEE7180-A197-4010-A8EA-900A4D81F8A5}" srcOrd="3" destOrd="0" presId="urn:microsoft.com/office/officeart/2009/3/layout/IncreasingArrowsProcess"/>
    <dgm:cxn modelId="{5A976B10-E53C-4D7B-85D8-2BC5DBBBD8A7}" type="presParOf" srcId="{C7E29FB3-2E13-4103-B47C-D7A157C45AA8}" destId="{F2790FEB-8094-4693-A7AA-AAE7A921CCC4}" srcOrd="4" destOrd="0" presId="urn:microsoft.com/office/officeart/2009/3/layout/IncreasingArrowsProcess"/>
    <dgm:cxn modelId="{39770E20-94D9-405D-99EE-E93F538DBB36}" type="presParOf" srcId="{C7E29FB3-2E13-4103-B47C-D7A157C45AA8}" destId="{281572EB-ED8C-47F9-ACB4-626843B35C37}"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676DEC-3E1E-4B83-881F-8EA1B0ED54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0A9BBFC3-5531-44A7-B62D-11B4F7BBCD20}">
      <dgm:prSet phldrT="[Text]"/>
      <dgm:spPr/>
      <dgm:t>
        <a:bodyPr/>
        <a:lstStyle/>
        <a:p>
          <a:r>
            <a:rPr lang="en-AU" dirty="0"/>
            <a:t>Primary data </a:t>
          </a:r>
        </a:p>
      </dgm:t>
    </dgm:pt>
    <dgm:pt modelId="{525E3D0C-5E93-45E9-9E7D-2068A859EE1A}" type="parTrans" cxnId="{45132A2F-1E1C-45BF-AC47-9249DB1A8649}">
      <dgm:prSet/>
      <dgm:spPr/>
      <dgm:t>
        <a:bodyPr/>
        <a:lstStyle/>
        <a:p>
          <a:endParaRPr lang="en-AU"/>
        </a:p>
      </dgm:t>
    </dgm:pt>
    <dgm:pt modelId="{59B10032-0410-45EF-A409-05BE01233BD4}" type="sibTrans" cxnId="{45132A2F-1E1C-45BF-AC47-9249DB1A8649}">
      <dgm:prSet/>
      <dgm:spPr/>
      <dgm:t>
        <a:bodyPr/>
        <a:lstStyle/>
        <a:p>
          <a:endParaRPr lang="en-AU"/>
        </a:p>
      </dgm:t>
    </dgm:pt>
    <dgm:pt modelId="{E08D0068-8A00-4FF4-94D4-A38540AA7769}">
      <dgm:prSet phldrT="[Text]"/>
      <dgm:spPr/>
      <dgm:t>
        <a:bodyPr/>
        <a:lstStyle/>
        <a:p>
          <a:pPr>
            <a:buFontTx/>
            <a:buNone/>
          </a:pPr>
          <a:r>
            <a:rPr lang="en-AU" dirty="0"/>
            <a:t>For example, soil samples and moisture tests</a:t>
          </a:r>
        </a:p>
      </dgm:t>
    </dgm:pt>
    <dgm:pt modelId="{BA6E10DB-814C-4535-9F59-00319E366120}" type="parTrans" cxnId="{1B23737F-EA9B-4297-ADD5-E9A098B4B272}">
      <dgm:prSet/>
      <dgm:spPr/>
      <dgm:t>
        <a:bodyPr/>
        <a:lstStyle/>
        <a:p>
          <a:endParaRPr lang="en-AU"/>
        </a:p>
      </dgm:t>
    </dgm:pt>
    <dgm:pt modelId="{727492EB-DD8C-43E2-A543-9CB6D7A42D40}" type="sibTrans" cxnId="{1B23737F-EA9B-4297-ADD5-E9A098B4B272}">
      <dgm:prSet/>
      <dgm:spPr/>
      <dgm:t>
        <a:bodyPr/>
        <a:lstStyle/>
        <a:p>
          <a:endParaRPr lang="en-AU"/>
        </a:p>
      </dgm:t>
    </dgm:pt>
    <dgm:pt modelId="{66C534E3-1991-4145-8C95-83DB1AF58AF5}">
      <dgm:prSet phldrT="[Text]"/>
      <dgm:spPr/>
      <dgm:t>
        <a:bodyPr/>
        <a:lstStyle/>
        <a:p>
          <a:pPr>
            <a:buFontTx/>
            <a:buNone/>
          </a:pPr>
          <a:r>
            <a:rPr lang="en-AU" dirty="0"/>
            <a:t>Clearly label all collected samples with the date, location, and method used</a:t>
          </a:r>
        </a:p>
      </dgm:t>
    </dgm:pt>
    <dgm:pt modelId="{C86D368A-2B53-44D7-B88B-CD8FC83140C8}" type="parTrans" cxnId="{C6E60F99-3F8F-43AB-A8A3-BFC44838AEC9}">
      <dgm:prSet/>
      <dgm:spPr/>
      <dgm:t>
        <a:bodyPr/>
        <a:lstStyle/>
        <a:p>
          <a:endParaRPr lang="en-AU"/>
        </a:p>
      </dgm:t>
    </dgm:pt>
    <dgm:pt modelId="{43290756-C84E-4C4C-BAEC-E16970B8659F}" type="sibTrans" cxnId="{C6E60F99-3F8F-43AB-A8A3-BFC44838AEC9}">
      <dgm:prSet/>
      <dgm:spPr/>
      <dgm:t>
        <a:bodyPr/>
        <a:lstStyle/>
        <a:p>
          <a:endParaRPr lang="en-AU"/>
        </a:p>
      </dgm:t>
    </dgm:pt>
    <dgm:pt modelId="{26247794-1BE9-4612-B8F5-40D61049D765}">
      <dgm:prSet phldrT="[Text]"/>
      <dgm:spPr/>
      <dgm:t>
        <a:bodyPr/>
        <a:lstStyle/>
        <a:p>
          <a:r>
            <a:rPr lang="en-AU" dirty="0"/>
            <a:t>Secondary data</a:t>
          </a:r>
        </a:p>
      </dgm:t>
    </dgm:pt>
    <dgm:pt modelId="{3D459A5C-07C4-4D57-9D04-4A46AB5A87F6}" type="parTrans" cxnId="{A6F65F25-9C97-4E7E-9CE3-914E7198944F}">
      <dgm:prSet/>
      <dgm:spPr/>
      <dgm:t>
        <a:bodyPr/>
        <a:lstStyle/>
        <a:p>
          <a:endParaRPr lang="en-AU"/>
        </a:p>
      </dgm:t>
    </dgm:pt>
    <dgm:pt modelId="{0A43DD2F-3124-4E44-8FAA-2FF4082A963C}" type="sibTrans" cxnId="{A6F65F25-9C97-4E7E-9CE3-914E7198944F}">
      <dgm:prSet/>
      <dgm:spPr/>
      <dgm:t>
        <a:bodyPr/>
        <a:lstStyle/>
        <a:p>
          <a:endParaRPr lang="en-AU"/>
        </a:p>
      </dgm:t>
    </dgm:pt>
    <dgm:pt modelId="{8126C48C-AE16-47DF-818A-7EEBDE88A917}">
      <dgm:prSet phldrT="[Text]"/>
      <dgm:spPr/>
      <dgm:t>
        <a:bodyPr/>
        <a:lstStyle/>
        <a:p>
          <a:pPr>
            <a:buFontTx/>
            <a:buNone/>
          </a:pPr>
          <a:r>
            <a:rPr lang="en-AU" dirty="0"/>
            <a:t>For example, rainfall statistics, crop yields from local agriculture offices</a:t>
          </a:r>
        </a:p>
      </dgm:t>
    </dgm:pt>
    <dgm:pt modelId="{0A9E7133-730A-4DAB-A162-933538034A3E}" type="parTrans" cxnId="{B030FAB6-0D9E-48CB-BB94-2D7B61C9FC61}">
      <dgm:prSet/>
      <dgm:spPr/>
      <dgm:t>
        <a:bodyPr/>
        <a:lstStyle/>
        <a:p>
          <a:endParaRPr lang="en-AU"/>
        </a:p>
      </dgm:t>
    </dgm:pt>
    <dgm:pt modelId="{BB25FC6A-AE1F-4C0A-9BC2-A375EF25425F}" type="sibTrans" cxnId="{B030FAB6-0D9E-48CB-BB94-2D7B61C9FC61}">
      <dgm:prSet/>
      <dgm:spPr/>
      <dgm:t>
        <a:bodyPr/>
        <a:lstStyle/>
        <a:p>
          <a:endParaRPr lang="en-AU"/>
        </a:p>
      </dgm:t>
    </dgm:pt>
    <dgm:pt modelId="{75AC0754-F4CF-4B62-9977-3EB65DCF840D}">
      <dgm:prSet phldrT="[Text]"/>
      <dgm:spPr/>
      <dgm:t>
        <a:bodyPr/>
        <a:lstStyle/>
        <a:p>
          <a:pPr>
            <a:buNone/>
          </a:pPr>
          <a:r>
            <a:rPr lang="en-AU" dirty="0"/>
            <a:t>Use reliable government sources or established agricultural institutions</a:t>
          </a:r>
        </a:p>
      </dgm:t>
    </dgm:pt>
    <dgm:pt modelId="{04630167-5D58-4DB1-9057-09C264862F1C}" type="parTrans" cxnId="{5EA85D20-E160-4152-986D-5DAB4B692615}">
      <dgm:prSet/>
      <dgm:spPr/>
      <dgm:t>
        <a:bodyPr/>
        <a:lstStyle/>
        <a:p>
          <a:endParaRPr lang="en-AU"/>
        </a:p>
      </dgm:t>
    </dgm:pt>
    <dgm:pt modelId="{699EF004-DF16-4E58-9489-E8CBEAB20D9E}" type="sibTrans" cxnId="{5EA85D20-E160-4152-986D-5DAB4B692615}">
      <dgm:prSet/>
      <dgm:spPr/>
      <dgm:t>
        <a:bodyPr/>
        <a:lstStyle/>
        <a:p>
          <a:endParaRPr lang="en-AU"/>
        </a:p>
      </dgm:t>
    </dgm:pt>
    <dgm:pt modelId="{EF5AE032-0F9A-4F99-BA19-D56E21ABC008}">
      <dgm:prSet/>
      <dgm:spPr/>
      <dgm:t>
        <a:bodyPr/>
        <a:lstStyle/>
        <a:p>
          <a:pPr>
            <a:buSzPts val="1000"/>
            <a:buFont typeface="Courier New" panose="02070309020205020404" pitchFamily="49" charset="0"/>
            <a:buNone/>
          </a:pPr>
          <a:r>
            <a:rPr lang="en-AU" dirty="0"/>
            <a:t>Take photographs clearly showing data collection in the field</a:t>
          </a:r>
        </a:p>
      </dgm:t>
    </dgm:pt>
    <dgm:pt modelId="{450B7F84-E25E-43B9-AEBD-DD54937FC34A}" type="parTrans" cxnId="{85D977C3-12C3-4C70-8B1B-2FE302F6AE58}">
      <dgm:prSet/>
      <dgm:spPr/>
      <dgm:t>
        <a:bodyPr/>
        <a:lstStyle/>
        <a:p>
          <a:endParaRPr lang="en-AU"/>
        </a:p>
      </dgm:t>
    </dgm:pt>
    <dgm:pt modelId="{CB20948F-1489-4CE8-B1C1-A2A4580DF817}" type="sibTrans" cxnId="{85D977C3-12C3-4C70-8B1B-2FE302F6AE58}">
      <dgm:prSet/>
      <dgm:spPr/>
      <dgm:t>
        <a:bodyPr/>
        <a:lstStyle/>
        <a:p>
          <a:endParaRPr lang="en-AU"/>
        </a:p>
      </dgm:t>
    </dgm:pt>
    <dgm:pt modelId="{0D67109E-1430-4514-A2F4-92C89B8593D6}" type="pres">
      <dgm:prSet presAssocID="{3B676DEC-3E1E-4B83-881F-8EA1B0ED549D}" presName="Name0" presStyleCnt="0">
        <dgm:presLayoutVars>
          <dgm:dir/>
          <dgm:animLvl val="lvl"/>
          <dgm:resizeHandles val="exact"/>
        </dgm:presLayoutVars>
      </dgm:prSet>
      <dgm:spPr/>
    </dgm:pt>
    <dgm:pt modelId="{F4FEEBD3-3079-4DD1-AFBE-C4E014E42FFE}" type="pres">
      <dgm:prSet presAssocID="{0A9BBFC3-5531-44A7-B62D-11B4F7BBCD20}" presName="composite" presStyleCnt="0"/>
      <dgm:spPr/>
    </dgm:pt>
    <dgm:pt modelId="{49D7A7CE-A236-41A3-B8D2-FECBF84C6149}" type="pres">
      <dgm:prSet presAssocID="{0A9BBFC3-5531-44A7-B62D-11B4F7BBCD20}" presName="parTx" presStyleLbl="alignNode1" presStyleIdx="0" presStyleCnt="2">
        <dgm:presLayoutVars>
          <dgm:chMax val="0"/>
          <dgm:chPref val="0"/>
          <dgm:bulletEnabled val="1"/>
        </dgm:presLayoutVars>
      </dgm:prSet>
      <dgm:spPr/>
    </dgm:pt>
    <dgm:pt modelId="{19DF8FA1-1ED6-4A5F-8B34-E94217E6389D}" type="pres">
      <dgm:prSet presAssocID="{0A9BBFC3-5531-44A7-B62D-11B4F7BBCD20}" presName="desTx" presStyleLbl="alignAccFollowNode1" presStyleIdx="0" presStyleCnt="2">
        <dgm:presLayoutVars>
          <dgm:bulletEnabled val="1"/>
        </dgm:presLayoutVars>
      </dgm:prSet>
      <dgm:spPr/>
    </dgm:pt>
    <dgm:pt modelId="{424412E6-F827-4D49-B39E-F2E62AE5DC4C}" type="pres">
      <dgm:prSet presAssocID="{59B10032-0410-45EF-A409-05BE01233BD4}" presName="space" presStyleCnt="0"/>
      <dgm:spPr/>
    </dgm:pt>
    <dgm:pt modelId="{0DB37D3C-6258-44E8-B5B8-5F76B4622853}" type="pres">
      <dgm:prSet presAssocID="{26247794-1BE9-4612-B8F5-40D61049D765}" presName="composite" presStyleCnt="0"/>
      <dgm:spPr/>
    </dgm:pt>
    <dgm:pt modelId="{FD6285EA-3A21-4EDE-ABC1-9B4EABFA5D7F}" type="pres">
      <dgm:prSet presAssocID="{26247794-1BE9-4612-B8F5-40D61049D765}" presName="parTx" presStyleLbl="alignNode1" presStyleIdx="1" presStyleCnt="2">
        <dgm:presLayoutVars>
          <dgm:chMax val="0"/>
          <dgm:chPref val="0"/>
          <dgm:bulletEnabled val="1"/>
        </dgm:presLayoutVars>
      </dgm:prSet>
      <dgm:spPr/>
    </dgm:pt>
    <dgm:pt modelId="{35A5745F-0AED-4F9F-8085-408A33989550}" type="pres">
      <dgm:prSet presAssocID="{26247794-1BE9-4612-B8F5-40D61049D765}" presName="desTx" presStyleLbl="alignAccFollowNode1" presStyleIdx="1" presStyleCnt="2">
        <dgm:presLayoutVars>
          <dgm:bulletEnabled val="1"/>
        </dgm:presLayoutVars>
      </dgm:prSet>
      <dgm:spPr/>
    </dgm:pt>
  </dgm:ptLst>
  <dgm:cxnLst>
    <dgm:cxn modelId="{5EA85D20-E160-4152-986D-5DAB4B692615}" srcId="{26247794-1BE9-4612-B8F5-40D61049D765}" destId="{75AC0754-F4CF-4B62-9977-3EB65DCF840D}" srcOrd="1" destOrd="0" parTransId="{04630167-5D58-4DB1-9057-09C264862F1C}" sibTransId="{699EF004-DF16-4E58-9489-E8CBEAB20D9E}"/>
    <dgm:cxn modelId="{A6F65F25-9C97-4E7E-9CE3-914E7198944F}" srcId="{3B676DEC-3E1E-4B83-881F-8EA1B0ED549D}" destId="{26247794-1BE9-4612-B8F5-40D61049D765}" srcOrd="1" destOrd="0" parTransId="{3D459A5C-07C4-4D57-9D04-4A46AB5A87F6}" sibTransId="{0A43DD2F-3124-4E44-8FAA-2FF4082A963C}"/>
    <dgm:cxn modelId="{45132A2F-1E1C-45BF-AC47-9249DB1A8649}" srcId="{3B676DEC-3E1E-4B83-881F-8EA1B0ED549D}" destId="{0A9BBFC3-5531-44A7-B62D-11B4F7BBCD20}" srcOrd="0" destOrd="0" parTransId="{525E3D0C-5E93-45E9-9E7D-2068A859EE1A}" sibTransId="{59B10032-0410-45EF-A409-05BE01233BD4}"/>
    <dgm:cxn modelId="{DE86FB32-A24B-4F64-998D-DB7291B46D1E}" type="presOf" srcId="{3B676DEC-3E1E-4B83-881F-8EA1B0ED549D}" destId="{0D67109E-1430-4514-A2F4-92C89B8593D6}" srcOrd="0" destOrd="0" presId="urn:microsoft.com/office/officeart/2005/8/layout/hList1"/>
    <dgm:cxn modelId="{961E4A43-610A-4045-9FC8-D6EB297BD5EB}" type="presOf" srcId="{75AC0754-F4CF-4B62-9977-3EB65DCF840D}" destId="{35A5745F-0AED-4F9F-8085-408A33989550}" srcOrd="0" destOrd="1" presId="urn:microsoft.com/office/officeart/2005/8/layout/hList1"/>
    <dgm:cxn modelId="{1B23737F-EA9B-4297-ADD5-E9A098B4B272}" srcId="{0A9BBFC3-5531-44A7-B62D-11B4F7BBCD20}" destId="{E08D0068-8A00-4FF4-94D4-A38540AA7769}" srcOrd="0" destOrd="0" parTransId="{BA6E10DB-814C-4535-9F59-00319E366120}" sibTransId="{727492EB-DD8C-43E2-A543-9CB6D7A42D40}"/>
    <dgm:cxn modelId="{3BE10C8D-4048-439D-BFEE-F77A215BF29A}" type="presOf" srcId="{26247794-1BE9-4612-B8F5-40D61049D765}" destId="{FD6285EA-3A21-4EDE-ABC1-9B4EABFA5D7F}" srcOrd="0" destOrd="0" presId="urn:microsoft.com/office/officeart/2005/8/layout/hList1"/>
    <dgm:cxn modelId="{ABAF008F-63C7-4E69-AB13-FFFB099A0A67}" type="presOf" srcId="{8126C48C-AE16-47DF-818A-7EEBDE88A917}" destId="{35A5745F-0AED-4F9F-8085-408A33989550}" srcOrd="0" destOrd="0" presId="urn:microsoft.com/office/officeart/2005/8/layout/hList1"/>
    <dgm:cxn modelId="{C6E60F99-3F8F-43AB-A8A3-BFC44838AEC9}" srcId="{0A9BBFC3-5531-44A7-B62D-11B4F7BBCD20}" destId="{66C534E3-1991-4145-8C95-83DB1AF58AF5}" srcOrd="1" destOrd="0" parTransId="{C86D368A-2B53-44D7-B88B-CD8FC83140C8}" sibTransId="{43290756-C84E-4C4C-BAEC-E16970B8659F}"/>
    <dgm:cxn modelId="{A691139B-F640-4C0C-A185-18A8BEF02CBE}" type="presOf" srcId="{66C534E3-1991-4145-8C95-83DB1AF58AF5}" destId="{19DF8FA1-1ED6-4A5F-8B34-E94217E6389D}" srcOrd="0" destOrd="1" presId="urn:microsoft.com/office/officeart/2005/8/layout/hList1"/>
    <dgm:cxn modelId="{B030FAB6-0D9E-48CB-BB94-2D7B61C9FC61}" srcId="{26247794-1BE9-4612-B8F5-40D61049D765}" destId="{8126C48C-AE16-47DF-818A-7EEBDE88A917}" srcOrd="0" destOrd="0" parTransId="{0A9E7133-730A-4DAB-A162-933538034A3E}" sibTransId="{BB25FC6A-AE1F-4C0A-9BC2-A375EF25425F}"/>
    <dgm:cxn modelId="{85D977C3-12C3-4C70-8B1B-2FE302F6AE58}" srcId="{0A9BBFC3-5531-44A7-B62D-11B4F7BBCD20}" destId="{EF5AE032-0F9A-4F99-BA19-D56E21ABC008}" srcOrd="2" destOrd="0" parTransId="{450B7F84-E25E-43B9-AEBD-DD54937FC34A}" sibTransId="{CB20948F-1489-4CE8-B1C1-A2A4580DF817}"/>
    <dgm:cxn modelId="{F8A5ECC5-6312-4764-8D04-78CBBE365ED8}" type="presOf" srcId="{EF5AE032-0F9A-4F99-BA19-D56E21ABC008}" destId="{19DF8FA1-1ED6-4A5F-8B34-E94217E6389D}" srcOrd="0" destOrd="2" presId="urn:microsoft.com/office/officeart/2005/8/layout/hList1"/>
    <dgm:cxn modelId="{1EB576D9-40E3-40B3-86AD-3A362CD1A8B4}" type="presOf" srcId="{E08D0068-8A00-4FF4-94D4-A38540AA7769}" destId="{19DF8FA1-1ED6-4A5F-8B34-E94217E6389D}" srcOrd="0" destOrd="0" presId="urn:microsoft.com/office/officeart/2005/8/layout/hList1"/>
    <dgm:cxn modelId="{8F29BCF9-1B58-48C3-80D3-369450045E23}" type="presOf" srcId="{0A9BBFC3-5531-44A7-B62D-11B4F7BBCD20}" destId="{49D7A7CE-A236-41A3-B8D2-FECBF84C6149}" srcOrd="0" destOrd="0" presId="urn:microsoft.com/office/officeart/2005/8/layout/hList1"/>
    <dgm:cxn modelId="{BD2159F9-C3C6-4217-B0C9-8E98E02E93CD}" type="presParOf" srcId="{0D67109E-1430-4514-A2F4-92C89B8593D6}" destId="{F4FEEBD3-3079-4DD1-AFBE-C4E014E42FFE}" srcOrd="0" destOrd="0" presId="urn:microsoft.com/office/officeart/2005/8/layout/hList1"/>
    <dgm:cxn modelId="{CB9E6858-5274-4FB9-A756-AC07AFE5D261}" type="presParOf" srcId="{F4FEEBD3-3079-4DD1-AFBE-C4E014E42FFE}" destId="{49D7A7CE-A236-41A3-B8D2-FECBF84C6149}" srcOrd="0" destOrd="0" presId="urn:microsoft.com/office/officeart/2005/8/layout/hList1"/>
    <dgm:cxn modelId="{1354B310-6CAB-4D88-A634-F683EBCAA6C1}" type="presParOf" srcId="{F4FEEBD3-3079-4DD1-AFBE-C4E014E42FFE}" destId="{19DF8FA1-1ED6-4A5F-8B34-E94217E6389D}" srcOrd="1" destOrd="0" presId="urn:microsoft.com/office/officeart/2005/8/layout/hList1"/>
    <dgm:cxn modelId="{7BB3AF26-21D1-496D-A93D-950749069EB8}" type="presParOf" srcId="{0D67109E-1430-4514-A2F4-92C89B8593D6}" destId="{424412E6-F827-4D49-B39E-F2E62AE5DC4C}" srcOrd="1" destOrd="0" presId="urn:microsoft.com/office/officeart/2005/8/layout/hList1"/>
    <dgm:cxn modelId="{F4073197-C8B1-4932-8804-F22323544517}" type="presParOf" srcId="{0D67109E-1430-4514-A2F4-92C89B8593D6}" destId="{0DB37D3C-6258-44E8-B5B8-5F76B4622853}" srcOrd="2" destOrd="0" presId="urn:microsoft.com/office/officeart/2005/8/layout/hList1"/>
    <dgm:cxn modelId="{5D6965BA-75CF-438B-96C1-66C60E04C93C}" type="presParOf" srcId="{0DB37D3C-6258-44E8-B5B8-5F76B4622853}" destId="{FD6285EA-3A21-4EDE-ABC1-9B4EABFA5D7F}" srcOrd="0" destOrd="0" presId="urn:microsoft.com/office/officeart/2005/8/layout/hList1"/>
    <dgm:cxn modelId="{0889D52A-C172-438C-8EE4-44B107FD7F0A}" type="presParOf" srcId="{0DB37D3C-6258-44E8-B5B8-5F76B4622853}" destId="{35A5745F-0AED-4F9F-8085-408A3398955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ADA6B8-F14B-4F83-9B91-8E6461836C3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E8E5575-4A9C-481D-9947-6EDFE7C35B37}">
      <dgm:prSet/>
      <dgm:spPr/>
      <dgm:t>
        <a:bodyPr/>
        <a:lstStyle/>
        <a:p>
          <a:r>
            <a:rPr lang="en-AU" dirty="0"/>
            <a:t>Choose clearly relevant data aligned directly with your geographical question and hypothesis</a:t>
          </a:r>
          <a:endParaRPr lang="en-US" dirty="0"/>
        </a:p>
      </dgm:t>
    </dgm:pt>
    <dgm:pt modelId="{B64F4395-925A-4A43-B867-8F920D4329C3}" type="parTrans" cxnId="{606B5B05-0FB6-403E-8FCA-D4267A7C75C8}">
      <dgm:prSet/>
      <dgm:spPr/>
      <dgm:t>
        <a:bodyPr/>
        <a:lstStyle/>
        <a:p>
          <a:endParaRPr lang="en-US"/>
        </a:p>
      </dgm:t>
    </dgm:pt>
    <dgm:pt modelId="{50A82171-53F8-42BF-9A5E-FCB0B1A9A919}" type="sibTrans" cxnId="{606B5B05-0FB6-403E-8FCA-D4267A7C75C8}">
      <dgm:prSet/>
      <dgm:spPr/>
      <dgm:t>
        <a:bodyPr/>
        <a:lstStyle/>
        <a:p>
          <a:endParaRPr lang="en-US"/>
        </a:p>
      </dgm:t>
    </dgm:pt>
    <dgm:pt modelId="{344E6CE9-F972-450C-9069-45D6717FFD5B}">
      <dgm:prSet/>
      <dgm:spPr/>
      <dgm:t>
        <a:bodyPr/>
        <a:lstStyle/>
        <a:p>
          <a:r>
            <a:rPr lang="en-AU" dirty="0"/>
            <a:t>Select data sets covering multiple years to show clear trends</a:t>
          </a:r>
          <a:endParaRPr lang="en-US" dirty="0"/>
        </a:p>
      </dgm:t>
    </dgm:pt>
    <dgm:pt modelId="{B50FADF1-BE2F-4A98-A5EA-3A869A9BBB75}" type="parTrans" cxnId="{DC0FEAC7-D1F1-4A50-B73B-1F8659FDC4EA}">
      <dgm:prSet/>
      <dgm:spPr/>
      <dgm:t>
        <a:bodyPr/>
        <a:lstStyle/>
        <a:p>
          <a:endParaRPr lang="en-US"/>
        </a:p>
      </dgm:t>
    </dgm:pt>
    <dgm:pt modelId="{356228BA-6A72-4B46-822A-E6F89E773F71}" type="sibTrans" cxnId="{DC0FEAC7-D1F1-4A50-B73B-1F8659FDC4EA}">
      <dgm:prSet/>
      <dgm:spPr/>
      <dgm:t>
        <a:bodyPr/>
        <a:lstStyle/>
        <a:p>
          <a:endParaRPr lang="en-US"/>
        </a:p>
      </dgm:t>
    </dgm:pt>
    <dgm:pt modelId="{504E579A-8CB9-4E44-95A2-5E830E210DB4}" type="pres">
      <dgm:prSet presAssocID="{39ADA6B8-F14B-4F83-9B91-8E6461836C3D}" presName="vert0" presStyleCnt="0">
        <dgm:presLayoutVars>
          <dgm:dir/>
          <dgm:animOne val="branch"/>
          <dgm:animLvl val="lvl"/>
        </dgm:presLayoutVars>
      </dgm:prSet>
      <dgm:spPr/>
    </dgm:pt>
    <dgm:pt modelId="{4FBA098E-6C81-4DC9-80FB-F1D71E78D7D7}" type="pres">
      <dgm:prSet presAssocID="{9E8E5575-4A9C-481D-9947-6EDFE7C35B37}" presName="thickLine" presStyleLbl="alignNode1" presStyleIdx="0" presStyleCnt="2"/>
      <dgm:spPr/>
    </dgm:pt>
    <dgm:pt modelId="{0F4F7B24-4F9C-45B3-979B-E265A29396A5}" type="pres">
      <dgm:prSet presAssocID="{9E8E5575-4A9C-481D-9947-6EDFE7C35B37}" presName="horz1" presStyleCnt="0"/>
      <dgm:spPr/>
    </dgm:pt>
    <dgm:pt modelId="{BBB09A25-148E-4B6B-8D07-6A8826A7D774}" type="pres">
      <dgm:prSet presAssocID="{9E8E5575-4A9C-481D-9947-6EDFE7C35B37}" presName="tx1" presStyleLbl="revTx" presStyleIdx="0" presStyleCnt="2"/>
      <dgm:spPr/>
    </dgm:pt>
    <dgm:pt modelId="{0950E954-1F81-4894-8EB5-F7B7562091B7}" type="pres">
      <dgm:prSet presAssocID="{9E8E5575-4A9C-481D-9947-6EDFE7C35B37}" presName="vert1" presStyleCnt="0"/>
      <dgm:spPr/>
    </dgm:pt>
    <dgm:pt modelId="{73DD577A-EC5B-4E46-A74E-13746A59363B}" type="pres">
      <dgm:prSet presAssocID="{344E6CE9-F972-450C-9069-45D6717FFD5B}" presName="thickLine" presStyleLbl="alignNode1" presStyleIdx="1" presStyleCnt="2"/>
      <dgm:spPr/>
    </dgm:pt>
    <dgm:pt modelId="{8512CDE9-326E-4A8A-B175-FFE2720B3FBF}" type="pres">
      <dgm:prSet presAssocID="{344E6CE9-F972-450C-9069-45D6717FFD5B}" presName="horz1" presStyleCnt="0"/>
      <dgm:spPr/>
    </dgm:pt>
    <dgm:pt modelId="{FA2E3A34-4C22-433F-BF9C-6C733A8C756F}" type="pres">
      <dgm:prSet presAssocID="{344E6CE9-F972-450C-9069-45D6717FFD5B}" presName="tx1" presStyleLbl="revTx" presStyleIdx="1" presStyleCnt="2"/>
      <dgm:spPr/>
    </dgm:pt>
    <dgm:pt modelId="{365B9DDE-7422-48DF-BBDB-F0B9E4CB955D}" type="pres">
      <dgm:prSet presAssocID="{344E6CE9-F972-450C-9069-45D6717FFD5B}" presName="vert1" presStyleCnt="0"/>
      <dgm:spPr/>
    </dgm:pt>
  </dgm:ptLst>
  <dgm:cxnLst>
    <dgm:cxn modelId="{606B5B05-0FB6-403E-8FCA-D4267A7C75C8}" srcId="{39ADA6B8-F14B-4F83-9B91-8E6461836C3D}" destId="{9E8E5575-4A9C-481D-9947-6EDFE7C35B37}" srcOrd="0" destOrd="0" parTransId="{B64F4395-925A-4A43-B867-8F920D4329C3}" sibTransId="{50A82171-53F8-42BF-9A5E-FCB0B1A9A919}"/>
    <dgm:cxn modelId="{93699E2E-3C65-473E-BB5A-9A80B5541DF1}" type="presOf" srcId="{344E6CE9-F972-450C-9069-45D6717FFD5B}" destId="{FA2E3A34-4C22-433F-BF9C-6C733A8C756F}" srcOrd="0" destOrd="0" presId="urn:microsoft.com/office/officeart/2008/layout/LinedList"/>
    <dgm:cxn modelId="{B2CDDABD-38E4-4460-99C2-DFC40CA410CE}" type="presOf" srcId="{9E8E5575-4A9C-481D-9947-6EDFE7C35B37}" destId="{BBB09A25-148E-4B6B-8D07-6A8826A7D774}" srcOrd="0" destOrd="0" presId="urn:microsoft.com/office/officeart/2008/layout/LinedList"/>
    <dgm:cxn modelId="{DC0FEAC7-D1F1-4A50-B73B-1F8659FDC4EA}" srcId="{39ADA6B8-F14B-4F83-9B91-8E6461836C3D}" destId="{344E6CE9-F972-450C-9069-45D6717FFD5B}" srcOrd="1" destOrd="0" parTransId="{B50FADF1-BE2F-4A98-A5EA-3A869A9BBB75}" sibTransId="{356228BA-6A72-4B46-822A-E6F89E773F71}"/>
    <dgm:cxn modelId="{099D5CFB-60C1-4A27-8ADD-319C6EEA3131}" type="presOf" srcId="{39ADA6B8-F14B-4F83-9B91-8E6461836C3D}" destId="{504E579A-8CB9-4E44-95A2-5E830E210DB4}" srcOrd="0" destOrd="0" presId="urn:microsoft.com/office/officeart/2008/layout/LinedList"/>
    <dgm:cxn modelId="{38AC378C-54FF-4EA1-B5F1-E8E6FD1BFCC9}" type="presParOf" srcId="{504E579A-8CB9-4E44-95A2-5E830E210DB4}" destId="{4FBA098E-6C81-4DC9-80FB-F1D71E78D7D7}" srcOrd="0" destOrd="0" presId="urn:microsoft.com/office/officeart/2008/layout/LinedList"/>
    <dgm:cxn modelId="{91756674-9AC6-4697-80CE-3555F6867F56}" type="presParOf" srcId="{504E579A-8CB9-4E44-95A2-5E830E210DB4}" destId="{0F4F7B24-4F9C-45B3-979B-E265A29396A5}" srcOrd="1" destOrd="0" presId="urn:microsoft.com/office/officeart/2008/layout/LinedList"/>
    <dgm:cxn modelId="{EC12C11B-DD84-490E-B917-EE057BE2F508}" type="presParOf" srcId="{0F4F7B24-4F9C-45B3-979B-E265A29396A5}" destId="{BBB09A25-148E-4B6B-8D07-6A8826A7D774}" srcOrd="0" destOrd="0" presId="urn:microsoft.com/office/officeart/2008/layout/LinedList"/>
    <dgm:cxn modelId="{D0D9ECDB-13EC-420E-943B-03A495C9E919}" type="presParOf" srcId="{0F4F7B24-4F9C-45B3-979B-E265A29396A5}" destId="{0950E954-1F81-4894-8EB5-F7B7562091B7}" srcOrd="1" destOrd="0" presId="urn:microsoft.com/office/officeart/2008/layout/LinedList"/>
    <dgm:cxn modelId="{385507B3-4D2A-495E-9B96-BF1FBB9E0BA2}" type="presParOf" srcId="{504E579A-8CB9-4E44-95A2-5E830E210DB4}" destId="{73DD577A-EC5B-4E46-A74E-13746A59363B}" srcOrd="2" destOrd="0" presId="urn:microsoft.com/office/officeart/2008/layout/LinedList"/>
    <dgm:cxn modelId="{83ED6D28-6300-4ACF-A939-618291C7FBAA}" type="presParOf" srcId="{504E579A-8CB9-4E44-95A2-5E830E210DB4}" destId="{8512CDE9-326E-4A8A-B175-FFE2720B3FBF}" srcOrd="3" destOrd="0" presId="urn:microsoft.com/office/officeart/2008/layout/LinedList"/>
    <dgm:cxn modelId="{0229FDB6-EA66-4ED5-88F0-A398BAE9E2FC}" type="presParOf" srcId="{8512CDE9-326E-4A8A-B175-FFE2720B3FBF}" destId="{FA2E3A34-4C22-433F-BF9C-6C733A8C756F}" srcOrd="0" destOrd="0" presId="urn:microsoft.com/office/officeart/2008/layout/LinedList"/>
    <dgm:cxn modelId="{BC14D572-A40E-4601-9283-9089EFF349B4}" type="presParOf" srcId="{8512CDE9-326E-4A8A-B175-FFE2720B3FBF}" destId="{365B9DDE-7422-48DF-BBDB-F0B9E4CB955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BEA07E-2F9C-45B0-A8F2-4302DF7BCBE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F2753AB-6107-489C-BE3B-2DD587AA636F}">
      <dgm:prSet/>
      <dgm:spPr/>
      <dgm:t>
        <a:bodyPr/>
        <a:lstStyle/>
        <a:p>
          <a:r>
            <a:rPr lang="en-AU" dirty="0"/>
            <a:t>Use clearly structured tables with labels for clarity</a:t>
          </a:r>
          <a:endParaRPr lang="en-US" dirty="0"/>
        </a:p>
      </dgm:t>
    </dgm:pt>
    <dgm:pt modelId="{E7086645-97D9-4FE2-95F4-011DDAD1218B}" type="parTrans" cxnId="{97554A45-FB25-4A26-BD54-121F2070B2C2}">
      <dgm:prSet/>
      <dgm:spPr/>
      <dgm:t>
        <a:bodyPr/>
        <a:lstStyle/>
        <a:p>
          <a:endParaRPr lang="en-US"/>
        </a:p>
      </dgm:t>
    </dgm:pt>
    <dgm:pt modelId="{73A9BA10-67B5-4832-852F-73AB7E820070}" type="sibTrans" cxnId="{97554A45-FB25-4A26-BD54-121F2070B2C2}">
      <dgm:prSet/>
      <dgm:spPr/>
      <dgm:t>
        <a:bodyPr/>
        <a:lstStyle/>
        <a:p>
          <a:endParaRPr lang="en-US"/>
        </a:p>
      </dgm:t>
    </dgm:pt>
    <dgm:pt modelId="{F0E337CA-BAB8-45A2-A922-23B7546069E5}">
      <dgm:prSet/>
      <dgm:spPr/>
      <dgm:t>
        <a:bodyPr/>
        <a:lstStyle/>
        <a:p>
          <a:r>
            <a:rPr lang="en-AU" dirty="0"/>
            <a:t>Include metadata (where, when, how data was collected)</a:t>
          </a:r>
          <a:endParaRPr lang="en-US" dirty="0"/>
        </a:p>
      </dgm:t>
    </dgm:pt>
    <dgm:pt modelId="{9E57F8AC-2AF4-4D54-86E8-D3BB69BF5731}" type="parTrans" cxnId="{F397BD6F-9342-491C-8EF0-39E6908A73F7}">
      <dgm:prSet/>
      <dgm:spPr/>
      <dgm:t>
        <a:bodyPr/>
        <a:lstStyle/>
        <a:p>
          <a:endParaRPr lang="en-US"/>
        </a:p>
      </dgm:t>
    </dgm:pt>
    <dgm:pt modelId="{4FAF376B-CA04-4F1A-89B1-4C00F65144E4}" type="sibTrans" cxnId="{F397BD6F-9342-491C-8EF0-39E6908A73F7}">
      <dgm:prSet/>
      <dgm:spPr/>
      <dgm:t>
        <a:bodyPr/>
        <a:lstStyle/>
        <a:p>
          <a:endParaRPr lang="en-US"/>
        </a:p>
      </dgm:t>
    </dgm:pt>
    <dgm:pt modelId="{FA9B8A62-46AF-4746-8B96-09CF0FA5A32A}" type="pres">
      <dgm:prSet presAssocID="{94BEA07E-2F9C-45B0-A8F2-4302DF7BCBE6}" presName="vert0" presStyleCnt="0">
        <dgm:presLayoutVars>
          <dgm:dir/>
          <dgm:animOne val="branch"/>
          <dgm:animLvl val="lvl"/>
        </dgm:presLayoutVars>
      </dgm:prSet>
      <dgm:spPr/>
    </dgm:pt>
    <dgm:pt modelId="{B8950AD7-6E5E-4DBC-A181-F4384D33440C}" type="pres">
      <dgm:prSet presAssocID="{BF2753AB-6107-489C-BE3B-2DD587AA636F}" presName="thickLine" presStyleLbl="alignNode1" presStyleIdx="0" presStyleCnt="2"/>
      <dgm:spPr/>
    </dgm:pt>
    <dgm:pt modelId="{BA74971F-AB1E-4FD9-9C52-73C2ABF619D3}" type="pres">
      <dgm:prSet presAssocID="{BF2753AB-6107-489C-BE3B-2DD587AA636F}" presName="horz1" presStyleCnt="0"/>
      <dgm:spPr/>
    </dgm:pt>
    <dgm:pt modelId="{33CD8FF4-1A5A-435C-BFAD-2803CABE7CE0}" type="pres">
      <dgm:prSet presAssocID="{BF2753AB-6107-489C-BE3B-2DD587AA636F}" presName="tx1" presStyleLbl="revTx" presStyleIdx="0" presStyleCnt="2"/>
      <dgm:spPr/>
    </dgm:pt>
    <dgm:pt modelId="{12B913D5-AB6F-4072-96D2-98AB0DC8856F}" type="pres">
      <dgm:prSet presAssocID="{BF2753AB-6107-489C-BE3B-2DD587AA636F}" presName="vert1" presStyleCnt="0"/>
      <dgm:spPr/>
    </dgm:pt>
    <dgm:pt modelId="{6E2770D8-B289-477E-9D0A-F335B6CDDDFD}" type="pres">
      <dgm:prSet presAssocID="{F0E337CA-BAB8-45A2-A922-23B7546069E5}" presName="thickLine" presStyleLbl="alignNode1" presStyleIdx="1" presStyleCnt="2"/>
      <dgm:spPr/>
    </dgm:pt>
    <dgm:pt modelId="{AC8FCF09-CD53-4A8F-B2D5-449239AA71C7}" type="pres">
      <dgm:prSet presAssocID="{F0E337CA-BAB8-45A2-A922-23B7546069E5}" presName="horz1" presStyleCnt="0"/>
      <dgm:spPr/>
    </dgm:pt>
    <dgm:pt modelId="{063600F6-5DDF-4E4D-A9BA-A5D98E3C7A0B}" type="pres">
      <dgm:prSet presAssocID="{F0E337CA-BAB8-45A2-A922-23B7546069E5}" presName="tx1" presStyleLbl="revTx" presStyleIdx="1" presStyleCnt="2"/>
      <dgm:spPr/>
    </dgm:pt>
    <dgm:pt modelId="{F1594368-A1CF-402C-8A2A-4610BFFD2739}" type="pres">
      <dgm:prSet presAssocID="{F0E337CA-BAB8-45A2-A922-23B7546069E5}" presName="vert1" presStyleCnt="0"/>
      <dgm:spPr/>
    </dgm:pt>
  </dgm:ptLst>
  <dgm:cxnLst>
    <dgm:cxn modelId="{759C0642-9214-4BF8-918A-E21FF20BBFC6}" type="presOf" srcId="{F0E337CA-BAB8-45A2-A922-23B7546069E5}" destId="{063600F6-5DDF-4E4D-A9BA-A5D98E3C7A0B}" srcOrd="0" destOrd="0" presId="urn:microsoft.com/office/officeart/2008/layout/LinedList"/>
    <dgm:cxn modelId="{97554A45-FB25-4A26-BD54-121F2070B2C2}" srcId="{94BEA07E-2F9C-45B0-A8F2-4302DF7BCBE6}" destId="{BF2753AB-6107-489C-BE3B-2DD587AA636F}" srcOrd="0" destOrd="0" parTransId="{E7086645-97D9-4FE2-95F4-011DDAD1218B}" sibTransId="{73A9BA10-67B5-4832-852F-73AB7E820070}"/>
    <dgm:cxn modelId="{F397BD6F-9342-491C-8EF0-39E6908A73F7}" srcId="{94BEA07E-2F9C-45B0-A8F2-4302DF7BCBE6}" destId="{F0E337CA-BAB8-45A2-A922-23B7546069E5}" srcOrd="1" destOrd="0" parTransId="{9E57F8AC-2AF4-4D54-86E8-D3BB69BF5731}" sibTransId="{4FAF376B-CA04-4F1A-89B1-4C00F65144E4}"/>
    <dgm:cxn modelId="{DD993F85-62B1-469F-B7A9-23DF65B813DA}" type="presOf" srcId="{94BEA07E-2F9C-45B0-A8F2-4302DF7BCBE6}" destId="{FA9B8A62-46AF-4746-8B96-09CF0FA5A32A}" srcOrd="0" destOrd="0" presId="urn:microsoft.com/office/officeart/2008/layout/LinedList"/>
    <dgm:cxn modelId="{F1DC37F4-7232-4BEC-A2DB-1CA8DE1710AC}" type="presOf" srcId="{BF2753AB-6107-489C-BE3B-2DD587AA636F}" destId="{33CD8FF4-1A5A-435C-BFAD-2803CABE7CE0}" srcOrd="0" destOrd="0" presId="urn:microsoft.com/office/officeart/2008/layout/LinedList"/>
    <dgm:cxn modelId="{9CBB9B25-51CE-42A5-81C3-71E3A0565942}" type="presParOf" srcId="{FA9B8A62-46AF-4746-8B96-09CF0FA5A32A}" destId="{B8950AD7-6E5E-4DBC-A181-F4384D33440C}" srcOrd="0" destOrd="0" presId="urn:microsoft.com/office/officeart/2008/layout/LinedList"/>
    <dgm:cxn modelId="{3C8C012B-6038-4C0D-8742-D71A8B794B18}" type="presParOf" srcId="{FA9B8A62-46AF-4746-8B96-09CF0FA5A32A}" destId="{BA74971F-AB1E-4FD9-9C52-73C2ABF619D3}" srcOrd="1" destOrd="0" presId="urn:microsoft.com/office/officeart/2008/layout/LinedList"/>
    <dgm:cxn modelId="{AD250364-C7F7-4270-998C-7A61E7E76B58}" type="presParOf" srcId="{BA74971F-AB1E-4FD9-9C52-73C2ABF619D3}" destId="{33CD8FF4-1A5A-435C-BFAD-2803CABE7CE0}" srcOrd="0" destOrd="0" presId="urn:microsoft.com/office/officeart/2008/layout/LinedList"/>
    <dgm:cxn modelId="{13C9241D-CADE-49FA-AD1C-8F5C90483587}" type="presParOf" srcId="{BA74971F-AB1E-4FD9-9C52-73C2ABF619D3}" destId="{12B913D5-AB6F-4072-96D2-98AB0DC8856F}" srcOrd="1" destOrd="0" presId="urn:microsoft.com/office/officeart/2008/layout/LinedList"/>
    <dgm:cxn modelId="{B543D270-ABE2-4CE0-80E0-73420FF8EC00}" type="presParOf" srcId="{FA9B8A62-46AF-4746-8B96-09CF0FA5A32A}" destId="{6E2770D8-B289-477E-9D0A-F335B6CDDDFD}" srcOrd="2" destOrd="0" presId="urn:microsoft.com/office/officeart/2008/layout/LinedList"/>
    <dgm:cxn modelId="{7D0DB4DC-B335-47F6-B3AB-8AD3864B0EEE}" type="presParOf" srcId="{FA9B8A62-46AF-4746-8B96-09CF0FA5A32A}" destId="{AC8FCF09-CD53-4A8F-B2D5-449239AA71C7}" srcOrd="3" destOrd="0" presId="urn:microsoft.com/office/officeart/2008/layout/LinedList"/>
    <dgm:cxn modelId="{852EAB0A-CF39-4B87-921B-C4EF3BEAC538}" type="presParOf" srcId="{AC8FCF09-CD53-4A8F-B2D5-449239AA71C7}" destId="{063600F6-5DDF-4E4D-A9BA-A5D98E3C7A0B}" srcOrd="0" destOrd="0" presId="urn:microsoft.com/office/officeart/2008/layout/LinedList"/>
    <dgm:cxn modelId="{58B9A3F2-EA34-4794-8611-A7FE00F833C7}" type="presParOf" srcId="{AC8FCF09-CD53-4A8F-B2D5-449239AA71C7}" destId="{F1594368-A1CF-402C-8A2A-4610BFFD273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1E2FE-1880-4AA6-ADAF-038D826F7D20}">
      <dsp:nvSpPr>
        <dsp:cNvPr id="0" name=""/>
        <dsp:cNvSpPr/>
      </dsp:nvSpPr>
      <dsp:spPr>
        <a:xfrm>
          <a:off x="0" y="315651"/>
          <a:ext cx="10764001" cy="156764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254000" bIns="248864" numCol="1" spcCol="1270" anchor="ctr" anchorCtr="0">
          <a:noAutofit/>
        </a:bodyPr>
        <a:lstStyle/>
        <a:p>
          <a:pPr marL="0" lvl="0" indent="0" algn="l" defTabSz="1377950">
            <a:lnSpc>
              <a:spcPct val="90000"/>
            </a:lnSpc>
            <a:spcBef>
              <a:spcPct val="0"/>
            </a:spcBef>
            <a:spcAft>
              <a:spcPct val="35000"/>
            </a:spcAft>
            <a:buNone/>
          </a:pPr>
          <a:r>
            <a:rPr lang="en-AU" sz="3100" kern="1200" dirty="0"/>
            <a:t>Significant geographical question</a:t>
          </a:r>
        </a:p>
      </dsp:txBody>
      <dsp:txXfrm>
        <a:off x="0" y="707563"/>
        <a:ext cx="10372089" cy="783824"/>
      </dsp:txXfrm>
    </dsp:sp>
    <dsp:sp modelId="{34C624AD-481E-43D6-8DF8-DB53673D5ABA}">
      <dsp:nvSpPr>
        <dsp:cNvPr id="0" name=""/>
        <dsp:cNvSpPr/>
      </dsp:nvSpPr>
      <dsp:spPr>
        <a:xfrm>
          <a:off x="0" y="1524535"/>
          <a:ext cx="3315312" cy="301986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i="0" kern="1200" dirty="0"/>
            <a:t>How do soil moisture and pH levels affect macadamia nut productivity in the subtropical biome of northern NSW?</a:t>
          </a:r>
        </a:p>
      </dsp:txBody>
      <dsp:txXfrm>
        <a:off x="0" y="1524535"/>
        <a:ext cx="3315312" cy="3019868"/>
      </dsp:txXfrm>
    </dsp:sp>
    <dsp:sp modelId="{7A62297F-431C-42F2-B5A6-CA7783A00DF4}">
      <dsp:nvSpPr>
        <dsp:cNvPr id="0" name=""/>
        <dsp:cNvSpPr/>
      </dsp:nvSpPr>
      <dsp:spPr>
        <a:xfrm>
          <a:off x="3315312" y="838201"/>
          <a:ext cx="7448688" cy="156764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254000" bIns="248864" numCol="1" spcCol="1270" anchor="ctr" anchorCtr="0">
          <a:noAutofit/>
        </a:bodyPr>
        <a:lstStyle/>
        <a:p>
          <a:pPr marL="0" lvl="0" indent="0" algn="l" defTabSz="1377950">
            <a:lnSpc>
              <a:spcPct val="90000"/>
            </a:lnSpc>
            <a:spcBef>
              <a:spcPct val="0"/>
            </a:spcBef>
            <a:spcAft>
              <a:spcPct val="35000"/>
            </a:spcAft>
            <a:buNone/>
          </a:pPr>
          <a:r>
            <a:rPr lang="en-AU" sz="3100" kern="1200" dirty="0"/>
            <a:t>Hypothesis</a:t>
          </a:r>
        </a:p>
      </dsp:txBody>
      <dsp:txXfrm>
        <a:off x="3315312" y="1230113"/>
        <a:ext cx="7056776" cy="783824"/>
      </dsp:txXfrm>
    </dsp:sp>
    <dsp:sp modelId="{7FEE7180-A197-4010-A8EA-900A4D81F8A5}">
      <dsp:nvSpPr>
        <dsp:cNvPr id="0" name=""/>
        <dsp:cNvSpPr/>
      </dsp:nvSpPr>
      <dsp:spPr>
        <a:xfrm>
          <a:off x="3315312" y="2047084"/>
          <a:ext cx="3315312" cy="301986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i="0" kern="1200" dirty="0"/>
            <a:t>Optimal soil moisture levels (around field capacity) and slightly acidic soil conditions (pH around 6.0–6.5) will positively correlate with higher macadamia nut productivity.</a:t>
          </a:r>
        </a:p>
      </dsp:txBody>
      <dsp:txXfrm>
        <a:off x="3315312" y="2047084"/>
        <a:ext cx="3315312" cy="3019868"/>
      </dsp:txXfrm>
    </dsp:sp>
    <dsp:sp modelId="{F2790FEB-8094-4693-A7AA-AAE7A921CCC4}">
      <dsp:nvSpPr>
        <dsp:cNvPr id="0" name=""/>
        <dsp:cNvSpPr/>
      </dsp:nvSpPr>
      <dsp:spPr>
        <a:xfrm>
          <a:off x="6630624" y="1360751"/>
          <a:ext cx="4133376" cy="156764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254000" bIns="248864" numCol="1" spcCol="1270" anchor="ctr" anchorCtr="0">
          <a:noAutofit/>
        </a:bodyPr>
        <a:lstStyle/>
        <a:p>
          <a:pPr marL="0" lvl="0" indent="0" algn="l" defTabSz="1377950">
            <a:lnSpc>
              <a:spcPct val="90000"/>
            </a:lnSpc>
            <a:spcBef>
              <a:spcPct val="0"/>
            </a:spcBef>
            <a:spcAft>
              <a:spcPct val="35000"/>
            </a:spcAft>
            <a:buNone/>
          </a:pPr>
          <a:r>
            <a:rPr lang="en-AU" sz="3100" kern="1200" dirty="0"/>
            <a:t>Annotation</a:t>
          </a:r>
        </a:p>
      </dsp:txBody>
      <dsp:txXfrm>
        <a:off x="6630624" y="1752663"/>
        <a:ext cx="3741464" cy="783824"/>
      </dsp:txXfrm>
    </dsp:sp>
    <dsp:sp modelId="{281572EB-ED8C-47F9-ACB4-626843B35C37}">
      <dsp:nvSpPr>
        <dsp:cNvPr id="0" name=""/>
        <dsp:cNvSpPr/>
      </dsp:nvSpPr>
      <dsp:spPr>
        <a:xfrm>
          <a:off x="6630624" y="2569634"/>
          <a:ext cx="3315312" cy="297567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dirty="0"/>
            <a:t>This example explicitly demonstrates an A-range level of geographical questioning and hypothesis formulation—clear, specific, testable, and explicitly linked to geographical concepts (soil moisture, pH, productivity).</a:t>
          </a:r>
        </a:p>
      </dsp:txBody>
      <dsp:txXfrm>
        <a:off x="6630624" y="2569634"/>
        <a:ext cx="3315312" cy="2975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1E2FE-1880-4AA6-ADAF-038D826F7D20}">
      <dsp:nvSpPr>
        <dsp:cNvPr id="0" name=""/>
        <dsp:cNvSpPr/>
      </dsp:nvSpPr>
      <dsp:spPr>
        <a:xfrm>
          <a:off x="0" y="308766"/>
          <a:ext cx="11015138" cy="160422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254671" numCol="1" spcCol="1270" anchor="ctr" anchorCtr="0">
          <a:noAutofit/>
        </a:bodyPr>
        <a:lstStyle/>
        <a:p>
          <a:pPr marL="0" lvl="0" indent="0" algn="l" defTabSz="1422400">
            <a:lnSpc>
              <a:spcPct val="90000"/>
            </a:lnSpc>
            <a:spcBef>
              <a:spcPct val="0"/>
            </a:spcBef>
            <a:spcAft>
              <a:spcPct val="35000"/>
            </a:spcAft>
            <a:buNone/>
          </a:pPr>
          <a:r>
            <a:rPr lang="en-AU" sz="3200" kern="1200" dirty="0"/>
            <a:t>Significant geographical question</a:t>
          </a:r>
        </a:p>
      </dsp:txBody>
      <dsp:txXfrm>
        <a:off x="0" y="709822"/>
        <a:ext cx="10614082" cy="802111"/>
      </dsp:txXfrm>
    </dsp:sp>
    <dsp:sp modelId="{34C624AD-481E-43D6-8DF8-DB53673D5ABA}">
      <dsp:nvSpPr>
        <dsp:cNvPr id="0" name=""/>
        <dsp:cNvSpPr/>
      </dsp:nvSpPr>
      <dsp:spPr>
        <a:xfrm>
          <a:off x="0" y="1545854"/>
          <a:ext cx="3392662" cy="309032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i="0" kern="1200" dirty="0"/>
            <a:t>How does seasonal rainfall variability impact dairy milk production in the NSW grassland biome?</a:t>
          </a:r>
        </a:p>
      </dsp:txBody>
      <dsp:txXfrm>
        <a:off x="0" y="1545854"/>
        <a:ext cx="3392662" cy="3090325"/>
      </dsp:txXfrm>
    </dsp:sp>
    <dsp:sp modelId="{7A62297F-431C-42F2-B5A6-CA7783A00DF4}">
      <dsp:nvSpPr>
        <dsp:cNvPr id="0" name=""/>
        <dsp:cNvSpPr/>
      </dsp:nvSpPr>
      <dsp:spPr>
        <a:xfrm>
          <a:off x="3392662" y="843508"/>
          <a:ext cx="7622475" cy="160422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254671" numCol="1" spcCol="1270" anchor="ctr" anchorCtr="0">
          <a:noAutofit/>
        </a:bodyPr>
        <a:lstStyle/>
        <a:p>
          <a:pPr marL="0" lvl="0" indent="0" algn="l" defTabSz="1422400">
            <a:lnSpc>
              <a:spcPct val="90000"/>
            </a:lnSpc>
            <a:spcBef>
              <a:spcPct val="0"/>
            </a:spcBef>
            <a:spcAft>
              <a:spcPct val="35000"/>
            </a:spcAft>
            <a:buNone/>
          </a:pPr>
          <a:r>
            <a:rPr lang="en-AU" sz="3200" kern="1200" dirty="0"/>
            <a:t>Hypothesis</a:t>
          </a:r>
        </a:p>
      </dsp:txBody>
      <dsp:txXfrm>
        <a:off x="3392662" y="1244564"/>
        <a:ext cx="7221419" cy="802111"/>
      </dsp:txXfrm>
    </dsp:sp>
    <dsp:sp modelId="{7FEE7180-A197-4010-A8EA-900A4D81F8A5}">
      <dsp:nvSpPr>
        <dsp:cNvPr id="0" name=""/>
        <dsp:cNvSpPr/>
      </dsp:nvSpPr>
      <dsp:spPr>
        <a:xfrm>
          <a:off x="3370711" y="2065978"/>
          <a:ext cx="3392662" cy="309032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SzPts val="1000"/>
            <a:buFont typeface="Symbol" panose="05050102010706020507" pitchFamily="18" charset="2"/>
            <a:buNone/>
          </a:pPr>
          <a:r>
            <a:rPr lang="en-AU" sz="2200" i="0" kern="1200" dirty="0"/>
            <a:t>Increased rainfall variability negatively impacts dairy milk production by affecting pasture quality and availability.</a:t>
          </a:r>
        </a:p>
      </dsp:txBody>
      <dsp:txXfrm>
        <a:off x="3370711" y="2065978"/>
        <a:ext cx="3392662" cy="3090325"/>
      </dsp:txXfrm>
    </dsp:sp>
    <dsp:sp modelId="{F2790FEB-8094-4693-A7AA-AAE7A921CCC4}">
      <dsp:nvSpPr>
        <dsp:cNvPr id="0" name=""/>
        <dsp:cNvSpPr/>
      </dsp:nvSpPr>
      <dsp:spPr>
        <a:xfrm>
          <a:off x="6785325" y="1378249"/>
          <a:ext cx="4229812" cy="160422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254671" numCol="1" spcCol="1270" anchor="ctr" anchorCtr="0">
          <a:noAutofit/>
        </a:bodyPr>
        <a:lstStyle/>
        <a:p>
          <a:pPr marL="0" lvl="0" indent="0" algn="l" defTabSz="1422400">
            <a:lnSpc>
              <a:spcPct val="90000"/>
            </a:lnSpc>
            <a:spcBef>
              <a:spcPct val="0"/>
            </a:spcBef>
            <a:spcAft>
              <a:spcPct val="35000"/>
            </a:spcAft>
            <a:buNone/>
          </a:pPr>
          <a:r>
            <a:rPr lang="en-AU" sz="3200" kern="1200" dirty="0"/>
            <a:t>Annotation</a:t>
          </a:r>
        </a:p>
      </dsp:txBody>
      <dsp:txXfrm>
        <a:off x="6785325" y="1779305"/>
        <a:ext cx="3828756" cy="802111"/>
      </dsp:txXfrm>
    </dsp:sp>
    <dsp:sp modelId="{281572EB-ED8C-47F9-ACB4-626843B35C37}">
      <dsp:nvSpPr>
        <dsp:cNvPr id="0" name=""/>
        <dsp:cNvSpPr/>
      </dsp:nvSpPr>
      <dsp:spPr>
        <a:xfrm>
          <a:off x="6785325" y="2615337"/>
          <a:ext cx="3392662" cy="304509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Clear evidence of geographically significant questioning and a well-formulated hypothesis, clearly predicting a relationship and aligned to agricultural productivity in the grassland biome context.</a:t>
          </a:r>
        </a:p>
      </dsp:txBody>
      <dsp:txXfrm>
        <a:off x="6785325" y="2615337"/>
        <a:ext cx="3392662" cy="3045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7A7CE-A236-41A3-B8D2-FECBF84C6149}">
      <dsp:nvSpPr>
        <dsp:cNvPr id="0" name=""/>
        <dsp:cNvSpPr/>
      </dsp:nvSpPr>
      <dsp:spPr>
        <a:xfrm>
          <a:off x="54" y="174816"/>
          <a:ext cx="5178781" cy="864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AU" sz="3000" kern="1200" dirty="0"/>
            <a:t>Primary data </a:t>
          </a:r>
        </a:p>
      </dsp:txBody>
      <dsp:txXfrm>
        <a:off x="54" y="174816"/>
        <a:ext cx="5178781" cy="864000"/>
      </dsp:txXfrm>
    </dsp:sp>
    <dsp:sp modelId="{19DF8FA1-1ED6-4A5F-8B34-E94217E6389D}">
      <dsp:nvSpPr>
        <dsp:cNvPr id="0" name=""/>
        <dsp:cNvSpPr/>
      </dsp:nvSpPr>
      <dsp:spPr>
        <a:xfrm>
          <a:off x="54" y="1038816"/>
          <a:ext cx="5178781"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FontTx/>
            <a:buNone/>
          </a:pPr>
          <a:r>
            <a:rPr lang="en-AU" sz="3000" kern="1200" dirty="0"/>
            <a:t>For example, soil samples and moisture tests</a:t>
          </a:r>
        </a:p>
        <a:p>
          <a:pPr marL="285750" lvl="1" indent="-285750" algn="l" defTabSz="1333500">
            <a:lnSpc>
              <a:spcPct val="90000"/>
            </a:lnSpc>
            <a:spcBef>
              <a:spcPct val="0"/>
            </a:spcBef>
            <a:spcAft>
              <a:spcPct val="15000"/>
            </a:spcAft>
            <a:buFontTx/>
            <a:buNone/>
          </a:pPr>
          <a:r>
            <a:rPr lang="en-AU" sz="3000" kern="1200" dirty="0"/>
            <a:t>Clearly label all collected samples with the date, location, and method used</a:t>
          </a:r>
        </a:p>
        <a:p>
          <a:pPr marL="285750" lvl="1" indent="-285750" algn="l" defTabSz="1333500">
            <a:lnSpc>
              <a:spcPct val="90000"/>
            </a:lnSpc>
            <a:spcBef>
              <a:spcPct val="0"/>
            </a:spcBef>
            <a:spcAft>
              <a:spcPct val="15000"/>
            </a:spcAft>
            <a:buSzPts val="1000"/>
            <a:buFont typeface="Courier New" panose="02070309020205020404" pitchFamily="49" charset="0"/>
            <a:buNone/>
          </a:pPr>
          <a:r>
            <a:rPr lang="en-AU" sz="3000" kern="1200" dirty="0"/>
            <a:t>Take photographs clearly showing data collection in the field</a:t>
          </a:r>
        </a:p>
      </dsp:txBody>
      <dsp:txXfrm>
        <a:off x="54" y="1038816"/>
        <a:ext cx="5178781" cy="3705750"/>
      </dsp:txXfrm>
    </dsp:sp>
    <dsp:sp modelId="{FD6285EA-3A21-4EDE-ABC1-9B4EABFA5D7F}">
      <dsp:nvSpPr>
        <dsp:cNvPr id="0" name=""/>
        <dsp:cNvSpPr/>
      </dsp:nvSpPr>
      <dsp:spPr>
        <a:xfrm>
          <a:off x="5903865" y="174816"/>
          <a:ext cx="5178781" cy="864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AU" sz="3000" kern="1200" dirty="0"/>
            <a:t>Secondary data</a:t>
          </a:r>
        </a:p>
      </dsp:txBody>
      <dsp:txXfrm>
        <a:off x="5903865" y="174816"/>
        <a:ext cx="5178781" cy="864000"/>
      </dsp:txXfrm>
    </dsp:sp>
    <dsp:sp modelId="{35A5745F-0AED-4F9F-8085-408A33989550}">
      <dsp:nvSpPr>
        <dsp:cNvPr id="0" name=""/>
        <dsp:cNvSpPr/>
      </dsp:nvSpPr>
      <dsp:spPr>
        <a:xfrm>
          <a:off x="5903865" y="1038816"/>
          <a:ext cx="5178781"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FontTx/>
            <a:buNone/>
          </a:pPr>
          <a:r>
            <a:rPr lang="en-AU" sz="3000" kern="1200" dirty="0"/>
            <a:t>For example, rainfall statistics, crop yields from local agriculture offices</a:t>
          </a:r>
        </a:p>
        <a:p>
          <a:pPr marL="285750" lvl="1" indent="-285750" algn="l" defTabSz="1333500">
            <a:lnSpc>
              <a:spcPct val="90000"/>
            </a:lnSpc>
            <a:spcBef>
              <a:spcPct val="0"/>
            </a:spcBef>
            <a:spcAft>
              <a:spcPct val="15000"/>
            </a:spcAft>
            <a:buNone/>
          </a:pPr>
          <a:r>
            <a:rPr lang="en-AU" sz="3000" kern="1200" dirty="0"/>
            <a:t>Use reliable government sources or established agricultural institutions</a:t>
          </a:r>
        </a:p>
      </dsp:txBody>
      <dsp:txXfrm>
        <a:off x="5903865" y="1038816"/>
        <a:ext cx="5178781" cy="3705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A098E-6C81-4DC9-80FB-F1D71E78D7D7}">
      <dsp:nvSpPr>
        <dsp:cNvPr id="0" name=""/>
        <dsp:cNvSpPr/>
      </dsp:nvSpPr>
      <dsp:spPr>
        <a:xfrm>
          <a:off x="0" y="0"/>
          <a:ext cx="5735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09A25-148E-4B6B-8D07-6A8826A7D774}">
      <dsp:nvSpPr>
        <dsp:cNvPr id="0" name=""/>
        <dsp:cNvSpPr/>
      </dsp:nvSpPr>
      <dsp:spPr>
        <a:xfrm>
          <a:off x="0" y="0"/>
          <a:ext cx="5735637" cy="240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AU" sz="3900" kern="1200" dirty="0"/>
            <a:t>Choose clearly relevant data aligned directly with your geographical question and hypothesis</a:t>
          </a:r>
          <a:endParaRPr lang="en-US" sz="3900" kern="1200" dirty="0"/>
        </a:p>
      </dsp:txBody>
      <dsp:txXfrm>
        <a:off x="0" y="0"/>
        <a:ext cx="5735637" cy="2407258"/>
      </dsp:txXfrm>
    </dsp:sp>
    <dsp:sp modelId="{73DD577A-EC5B-4E46-A74E-13746A59363B}">
      <dsp:nvSpPr>
        <dsp:cNvPr id="0" name=""/>
        <dsp:cNvSpPr/>
      </dsp:nvSpPr>
      <dsp:spPr>
        <a:xfrm>
          <a:off x="0" y="2407258"/>
          <a:ext cx="5735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E3A34-4C22-433F-BF9C-6C733A8C756F}">
      <dsp:nvSpPr>
        <dsp:cNvPr id="0" name=""/>
        <dsp:cNvSpPr/>
      </dsp:nvSpPr>
      <dsp:spPr>
        <a:xfrm>
          <a:off x="0" y="2407258"/>
          <a:ext cx="5735637" cy="240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AU" sz="3900" kern="1200" dirty="0"/>
            <a:t>Select data sets covering multiple years to show clear trends</a:t>
          </a:r>
          <a:endParaRPr lang="en-US" sz="3900" kern="1200" dirty="0"/>
        </a:p>
      </dsp:txBody>
      <dsp:txXfrm>
        <a:off x="0" y="2407258"/>
        <a:ext cx="5735637" cy="2407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0AD7-6E5E-4DBC-A181-F4384D33440C}">
      <dsp:nvSpPr>
        <dsp:cNvPr id="0" name=""/>
        <dsp:cNvSpPr/>
      </dsp:nvSpPr>
      <dsp:spPr>
        <a:xfrm>
          <a:off x="0" y="0"/>
          <a:ext cx="5735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D8FF4-1A5A-435C-BFAD-2803CABE7CE0}">
      <dsp:nvSpPr>
        <dsp:cNvPr id="0" name=""/>
        <dsp:cNvSpPr/>
      </dsp:nvSpPr>
      <dsp:spPr>
        <a:xfrm>
          <a:off x="0" y="0"/>
          <a:ext cx="5735637" cy="240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AU" sz="4700" kern="1200" dirty="0"/>
            <a:t>Use clearly structured tables with labels for clarity</a:t>
          </a:r>
          <a:endParaRPr lang="en-US" sz="4700" kern="1200" dirty="0"/>
        </a:p>
      </dsp:txBody>
      <dsp:txXfrm>
        <a:off x="0" y="0"/>
        <a:ext cx="5735637" cy="2407258"/>
      </dsp:txXfrm>
    </dsp:sp>
    <dsp:sp modelId="{6E2770D8-B289-477E-9D0A-F335B6CDDDFD}">
      <dsp:nvSpPr>
        <dsp:cNvPr id="0" name=""/>
        <dsp:cNvSpPr/>
      </dsp:nvSpPr>
      <dsp:spPr>
        <a:xfrm>
          <a:off x="0" y="2407258"/>
          <a:ext cx="5735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3600F6-5DDF-4E4D-A9BA-A5D98E3C7A0B}">
      <dsp:nvSpPr>
        <dsp:cNvPr id="0" name=""/>
        <dsp:cNvSpPr/>
      </dsp:nvSpPr>
      <dsp:spPr>
        <a:xfrm>
          <a:off x="0" y="2407258"/>
          <a:ext cx="5735637" cy="240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AU" sz="4700" kern="1200" dirty="0"/>
            <a:t>Include metadata (where, when, how data was collected)</a:t>
          </a:r>
          <a:endParaRPr lang="en-US" sz="4700" kern="1200" dirty="0"/>
        </a:p>
      </dsp:txBody>
      <dsp:txXfrm>
        <a:off x="0" y="2407258"/>
        <a:ext cx="5735637" cy="240725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12/05/2025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61FC9-95D0-A288-F827-B6D416A51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73CBE-BE49-3FBD-A1CB-95FE0CD38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B8540-616E-4AC8-F079-3F825BBF67B2}"/>
              </a:ext>
            </a:extLst>
          </p:cNvPr>
          <p:cNvSpPr>
            <a:spLocks noGrp="1"/>
          </p:cNvSpPr>
          <p:nvPr>
            <p:ph type="body" idx="1"/>
          </p:nvPr>
        </p:nvSpPr>
        <p:spPr/>
        <p:txBody>
          <a:bodyPr/>
          <a:lstStyle/>
          <a:p>
            <a:r>
              <a:rPr lang="en-AU" b="1"/>
              <a:t>Examples: </a:t>
            </a:r>
            <a:endParaRPr lang="en-US"/>
          </a:p>
          <a:p>
            <a:r>
              <a:rPr lang="en-AU" b="1"/>
              <a:t>Dairy farming (grassland biome)</a:t>
            </a:r>
            <a:r>
              <a:rPr lang="en-AU"/>
              <a:t>:</a:t>
            </a:r>
          </a:p>
          <a:p>
            <a:r>
              <a:rPr lang="en-AU"/>
              <a:t>Collecting data on dairy farms might involve measuring pasture height or soil moisture. Clearly record these details at regular intervals, as pasture quality directly influences milk production. Photos showing pasture conditions can visually support your written observations.</a:t>
            </a:r>
          </a:p>
          <a:p>
            <a:r>
              <a:rPr lang="en-AU" b="1"/>
              <a:t>Cotton farming (semi-arid biome)</a:t>
            </a:r>
            <a:r>
              <a:rPr lang="en-AU"/>
              <a:t>:</a:t>
            </a:r>
          </a:p>
          <a:p>
            <a:r>
              <a:rPr lang="en-AU"/>
              <a:t>For cotton farming, carefully recording pest infestations or water usage is essential. Clearly label your data—such as how many pests per cotton plant—so it’s easy to interpret later. Using structured data sheets helps clearly organise this information, making your analysis clearer and more accurate.</a:t>
            </a:r>
          </a:p>
          <a:p>
            <a:endParaRPr lang="en-AU" dirty="0"/>
          </a:p>
        </p:txBody>
      </p:sp>
      <p:sp>
        <p:nvSpPr>
          <p:cNvPr id="4" name="Slide Number Placeholder 3">
            <a:extLst>
              <a:ext uri="{FF2B5EF4-FFF2-40B4-BE49-F238E27FC236}">
                <a16:creationId xmlns:a16="http://schemas.microsoft.com/office/drawing/2014/main" id="{E6FB6855-5937-D325-8717-418E8B64FFE7}"/>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6950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F4056-F1F1-D1DC-B036-28873F2A7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EAAE4-1863-EB9F-D812-8679E791E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5AB9F-3FB6-F591-9439-7560E30D4FCE}"/>
              </a:ext>
            </a:extLst>
          </p:cNvPr>
          <p:cNvSpPr>
            <a:spLocks noGrp="1"/>
          </p:cNvSpPr>
          <p:nvPr>
            <p:ph type="body" idx="1"/>
          </p:nvPr>
        </p:nvSpPr>
        <p:spPr/>
        <p:txBody>
          <a:bodyPr/>
          <a:lstStyle/>
          <a:p>
            <a:r>
              <a:rPr lang="en-AU" b="1"/>
              <a:t>Examples: </a:t>
            </a:r>
            <a:endParaRPr lang="en-US"/>
          </a:p>
          <a:p>
            <a:r>
              <a:rPr lang="en-AU" b="1"/>
              <a:t>Macadamia farming (subtropical biome)</a:t>
            </a:r>
            <a:r>
              <a:rPr lang="en-AU"/>
              <a:t>:</a:t>
            </a:r>
          </a:p>
          <a:p>
            <a:r>
              <a:rPr lang="en-AU"/>
              <a:t>Imagine collecting data on macadamia farms; you'll likely test soil pH regularly because macadamias prefer slightly acidic soil (around 6.0-6.5). Make sure each sample is clearly marked with the exact location on the farm and the date you tested it.</a:t>
            </a:r>
          </a:p>
          <a:p>
            <a:r>
              <a:rPr lang="en-AU" b="1"/>
              <a:t>Coffee production (tropical biome)</a:t>
            </a:r>
            <a:r>
              <a:rPr lang="en-AU"/>
              <a:t>:</a:t>
            </a:r>
          </a:p>
          <a:p>
            <a:r>
              <a:rPr lang="en-AU"/>
              <a:t>If researching coffee production, you might collect rainfall data to see how it affects coffee yields. Clearly document rainfall measurements daily at consistent times. Select relevant rainfall data, perhaps focusing on months crucial for coffee bean development.</a:t>
            </a:r>
          </a:p>
          <a:p>
            <a:endParaRPr lang="en-AU" dirty="0"/>
          </a:p>
          <a:p>
            <a:endParaRPr lang="en-AU" dirty="0"/>
          </a:p>
        </p:txBody>
      </p:sp>
      <p:sp>
        <p:nvSpPr>
          <p:cNvPr id="4" name="Slide Number Placeholder 3">
            <a:extLst>
              <a:ext uri="{FF2B5EF4-FFF2-40B4-BE49-F238E27FC236}">
                <a16:creationId xmlns:a16="http://schemas.microsoft.com/office/drawing/2014/main" id="{F274B15D-2B88-9E24-D507-F6C680A761ED}"/>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750593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09709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latin typeface="Arial"/>
                <a:cs typeface="Arial"/>
              </a:rPr>
              <a:t>Note – link to Sustainable biomes and agriculture Learning Sequence 1 – Lesson 18 (developing a hypothesis) in the program and student resource booklet. Additional support materials are provided for geographical inquiry in these resources as well as the assessment support material. </a:t>
            </a:r>
          </a:p>
          <a:p>
            <a:pPr marL="0" marR="0" lvl="0" indent="0" algn="l" defTabSz="1219170">
              <a:lnSpc>
                <a:spcPct val="100000"/>
              </a:lnSpc>
              <a:spcBef>
                <a:spcPts val="0"/>
              </a:spcBef>
              <a:spcAft>
                <a:spcPts val="0"/>
              </a:spcAft>
              <a:buClrTx/>
              <a:buSzTx/>
              <a:buFontTx/>
              <a:buNone/>
              <a:tabLst/>
              <a:defRPr/>
            </a:pPr>
            <a:endParaRPr lang="en-AU" dirty="0"/>
          </a:p>
          <a:p>
            <a:pPr marL="342900" indent="-34290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333333"/>
                </a:solidFill>
                <a:latin typeface="Arial"/>
                <a:cs typeface="Arial"/>
              </a:rPr>
              <a:t>Transcript for geographical inquiry video: </a:t>
            </a:r>
            <a:endParaRPr lang="en-US" dirty="0">
              <a:latin typeface="Arial"/>
              <a:cs typeface="Arial"/>
            </a:endParaRPr>
          </a:p>
          <a:p>
            <a:r>
              <a:rPr lang="en-AU" dirty="0">
                <a:solidFill>
                  <a:srgbClr val="333333"/>
                </a:solidFill>
              </a:rPr>
              <a:t>The screen shows a blue sky with clouds. Text on the screen reads, ‘Curriculum Secondary Learners – HSIE. Teaching geographical skills series. Geographical inquiry. Presented by Melissa Ellis.’]</a:t>
            </a:r>
            <a:endParaRPr lang="en-AU" dirty="0"/>
          </a:p>
          <a:p>
            <a:r>
              <a:rPr lang="en-AU" b="1" dirty="0">
                <a:solidFill>
                  <a:srgbClr val="333333"/>
                </a:solidFill>
              </a:rPr>
              <a:t>Melissa Ellis</a:t>
            </a:r>
            <a:endParaRPr lang="en-AU" dirty="0"/>
          </a:p>
          <a:p>
            <a:r>
              <a:rPr lang="en-AU" dirty="0">
                <a:solidFill>
                  <a:srgbClr val="333333"/>
                </a:solidFill>
              </a:rPr>
              <a:t>Hello. A geographical inquiry is a process by which students learn about and deepen their understanding of geography.</a:t>
            </a:r>
            <a:endParaRPr lang="en-AU" dirty="0"/>
          </a:p>
          <a:p>
            <a:r>
              <a:rPr lang="en-AU" dirty="0">
                <a:solidFill>
                  <a:srgbClr val="333333"/>
                </a:solidFill>
              </a:rPr>
              <a:t>[Presenter is standing in front of a decorative background. In the bottom right-hand corner of the screen, the text reads, ‘Melissa Ellis. HSIE Curriculum Support Project Officer.’]</a:t>
            </a:r>
            <a:endParaRPr lang="en-AU" dirty="0"/>
          </a:p>
          <a:p>
            <a:r>
              <a:rPr lang="en-AU" dirty="0">
                <a:solidFill>
                  <a:srgbClr val="333333"/>
                </a:solidFill>
              </a:rPr>
              <a:t>It involves individual, or collaborative, investigations that start with geographical questions and proceed through the collection, evaluation, interpretation, and analysis of information to develop a set of conclusions and proposals for action.</a:t>
            </a:r>
            <a:endParaRPr lang="en-AU" dirty="0"/>
          </a:p>
          <a:p>
            <a:r>
              <a:rPr lang="en-AU" dirty="0">
                <a:solidFill>
                  <a:srgbClr val="333333"/>
                </a:solidFill>
              </a:rPr>
              <a:t>[Screen shows a video of teenage students in a classroom working together at their desks.]</a:t>
            </a:r>
            <a:endParaRPr lang="en-AU" dirty="0"/>
          </a:p>
          <a:p>
            <a:r>
              <a:rPr lang="en-AU" dirty="0">
                <a:solidFill>
                  <a:srgbClr val="333333"/>
                </a:solidFill>
              </a:rPr>
              <a:t>Students apply their geographical skills and use geographical tools during an inquiry. Fieldwork provides opportunities for students to be involved in an active inquiry outside the classroom.</a:t>
            </a:r>
            <a:endParaRPr lang="en-AU" dirty="0"/>
          </a:p>
          <a:p>
            <a:r>
              <a:rPr lang="en-AU" dirty="0">
                <a:solidFill>
                  <a:srgbClr val="333333"/>
                </a:solidFill>
              </a:rPr>
              <a:t>[Screen shows a series of videos, including young people walking with backpacks on a grassy mountain, a close-up view of a compass and map, and a young person walking through trees.]</a:t>
            </a:r>
            <a:endParaRPr lang="en-AU" dirty="0"/>
          </a:p>
          <a:p>
            <a:r>
              <a:rPr lang="en-AU" dirty="0">
                <a:solidFill>
                  <a:srgbClr val="333333"/>
                </a:solidFill>
              </a:rPr>
              <a:t>The stages of inquiry are acquiring geographical information by identifying an issue or problem, developing geographical questions to investigate the issue or problem, collecting primary geographical data, gather geographical information from secondary sources, and recording their information. Secondly, in a geographical inquiry, students will need to process geographical information, evaluate data and information for reliability and bias, represent data and information in appropriate forms, interpreting data and information gathered, analysing the finding and results to draw conclusions. Thirdly, in an inquiry, they have to communicate geographical information, communicate the results using a variety of strategies, reflect on findings of the investigation, propose actions, and predict outcomes, where appropriate students can take action.</a:t>
            </a:r>
            <a:endParaRPr lang="en-AU" dirty="0"/>
          </a:p>
          <a:p>
            <a:r>
              <a:rPr lang="en-AU" dirty="0">
                <a:solidFill>
                  <a:srgbClr val="333333"/>
                </a:solidFill>
                <a:latin typeface="Arial"/>
                <a:cs typeface="Arial"/>
              </a:rPr>
              <a:t>[Description not needed: The visuals in this part of the video only support what is spoken; the visuals do not provide additional information.]</a:t>
            </a:r>
            <a:endParaRPr lang="en-AU" dirty="0">
              <a:latin typeface="Arial"/>
              <a:cs typeface="Arial"/>
            </a:endParaRPr>
          </a:p>
          <a:p>
            <a:r>
              <a:rPr lang="en-AU" dirty="0">
                <a:solidFill>
                  <a:srgbClr val="333333"/>
                </a:solidFill>
                <a:latin typeface="Arial"/>
                <a:cs typeface="Arial"/>
              </a:rPr>
              <a:t>A geographical inquiry does not have to follow the complete sequence just outlined. Teachers may provide students with a data set and allow students to interpret and analyse the data provided. Students may be presented with all the information and propose action or may pose a question they want to answer and strategies they would choose when conducting an inquiry.</a:t>
            </a:r>
            <a:endParaRPr lang="en-AU" dirty="0">
              <a:latin typeface="Arial"/>
              <a:cs typeface="Arial"/>
            </a:endParaRPr>
          </a:p>
          <a:p>
            <a:r>
              <a:rPr lang="en-AU" dirty="0">
                <a:solidFill>
                  <a:srgbClr val="333333"/>
                </a:solidFill>
                <a:latin typeface="Arial"/>
                <a:cs typeface="Arial"/>
              </a:rPr>
              <a:t>[Screen shows a video of teenage students in a classroom working together at their desks. The presenter then reappears on the screen.]</a:t>
            </a:r>
            <a:endParaRPr lang="en-AU" dirty="0">
              <a:latin typeface="Arial"/>
              <a:cs typeface="Arial"/>
            </a:endParaRPr>
          </a:p>
          <a:p>
            <a:r>
              <a:rPr lang="en-AU" dirty="0">
                <a:solidFill>
                  <a:srgbClr val="333333"/>
                </a:solidFill>
                <a:latin typeface="Arial"/>
                <a:cs typeface="Arial"/>
              </a:rPr>
              <a:t>So, to sum it up, a geographical inquiry will include some or all of the following, acquiring geographical information, processing geographical information, communicating geographical information. All the best with your inquiries.</a:t>
            </a:r>
            <a:endParaRPr lang="en-AU" dirty="0">
              <a:latin typeface="Arial"/>
              <a:cs typeface="Arial"/>
            </a:endParaRPr>
          </a:p>
          <a:p>
            <a:r>
              <a:rPr lang="en-AU" dirty="0">
                <a:solidFill>
                  <a:srgbClr val="333333"/>
                </a:solidFill>
                <a:latin typeface="Arial"/>
                <a:cs typeface="Arial"/>
              </a:rPr>
              <a:t>Text on the screen reads, ‘Acknowledgements. NSW Geography K-10 syllabus © NSW Education Standards Authority (NESA) for and on behalf of the Crown in right of the State of New South Wales 2015. See the NESA website for additional copyright information. NSW Department of Education Curriculum Secondary Learners. Southern Cross School of Distance Education.’</a:t>
            </a:r>
            <a:endParaRPr lang="en-AU" dirty="0">
              <a:latin typeface="Arial"/>
              <a:cs typeface="Arial"/>
            </a:endParaRPr>
          </a:p>
          <a:p>
            <a:r>
              <a:rPr lang="en-AU" dirty="0">
                <a:solidFill>
                  <a:srgbClr val="333333"/>
                </a:solidFill>
                <a:latin typeface="Arial"/>
                <a:cs typeface="Arial"/>
              </a:rPr>
              <a:t>The screen shows an Indigenous artwork. The artwork features a landscape with native Australian animals. It is titled, ‘Our Country’ by Garry Purchase. The text at the top of the screen reads, ‘Filming of these videos has taken place on Bundjalung land.’ Video concludes by displaying the NSW Government logo.]</a:t>
            </a:r>
            <a:endParaRPr lang="en-AU" dirty="0">
              <a:latin typeface="Arial"/>
              <a:cs typeface="Arial"/>
            </a:endParaRPr>
          </a:p>
          <a:p>
            <a:r>
              <a:rPr lang="en-AU" dirty="0">
                <a:solidFill>
                  <a:srgbClr val="333333"/>
                </a:solidFill>
                <a:latin typeface="Arial"/>
                <a:cs typeface="Arial"/>
              </a:rPr>
              <a:t>[End of transcript]</a:t>
            </a:r>
            <a:endParaRPr lang="en-AU" dirty="0">
              <a:latin typeface="Arial"/>
              <a:cs typeface="Arial"/>
            </a:endParaRPr>
          </a:p>
          <a:p>
            <a:pPr algn="l"/>
            <a:endParaRPr lang="en-AU" b="0" i="0" dirty="0">
              <a:solidFill>
                <a:srgbClr val="333333"/>
              </a:solidFill>
              <a:effectLst/>
              <a:latin typeface="Public Sans" pitchFamily="2" charset="0"/>
            </a:endParaRPr>
          </a:p>
          <a:p>
            <a:pPr algn="l"/>
            <a:r>
              <a:rPr lang="en-AU" b="0" i="0" dirty="0">
                <a:solidFill>
                  <a:srgbClr val="333333"/>
                </a:solidFill>
                <a:effectLst/>
                <a:latin typeface="Public Sans" pitchFamily="2" charset="0"/>
              </a:rPr>
              <a:t>[End of transcript]</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31524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200" algn="l"/>
              </a:tabLst>
            </a:pPr>
            <a:r>
              <a:rPr lang="en-AU" kern="100" dirty="0"/>
              <a:t>Explain to students that significant geographical questions help us to deeply investigate issues and understand places better.</a:t>
            </a:r>
            <a:endParaRPr lang="en-US" dirty="0"/>
          </a:p>
          <a:p>
            <a:pPr>
              <a:tabLst>
                <a:tab pos="457200" algn="l"/>
              </a:tabLst>
            </a:pPr>
            <a:r>
              <a:rPr lang="en-AU" kern="100" dirty="0"/>
              <a:t>Highlight the importance of being specific and detailed when formulating a question, as shown in the macadamia farming example.</a:t>
            </a:r>
            <a:endParaRPr lang="en-AU" dirty="0"/>
          </a:p>
          <a:p>
            <a:pPr>
              <a:tabLst>
                <a:tab pos="457200" algn="l"/>
              </a:tabLst>
            </a:pPr>
            <a:r>
              <a:rPr lang="en-AU" kern="100" dirty="0"/>
              <a:t>Emphasise the role of these questions in guiding the type of data collected and the methods used during fieldwork.</a:t>
            </a:r>
            <a:endParaRPr lang="en-AU" dirty="0"/>
          </a:p>
          <a:p>
            <a:pPr>
              <a:tabLst>
                <a:tab pos="457200" algn="l"/>
              </a:tabLst>
            </a:pPr>
            <a:r>
              <a:rPr lang="en-AU" kern="100" dirty="0"/>
              <a:t>Suggest to students that a well-crafted question typically focuses on clear relationships between variables (e.g., rainfall, soil conditions, productivity).</a:t>
            </a:r>
            <a:endParaRPr lang="en-AU" dirty="0"/>
          </a:p>
          <a:p>
            <a:pPr>
              <a:tabLst>
                <a:tab pos="457200" algn="l"/>
              </a:tabLst>
            </a:pPr>
            <a:r>
              <a:rPr lang="en-AU" kern="100" dirty="0"/>
              <a:t>For example, "</a:t>
            </a:r>
            <a:r>
              <a:rPr lang="en-AU" i="1" kern="100" dirty="0"/>
              <a:t>Notice how this significant geographical question is very specific. It clearly identifies what we want to learn about—the relationship between soil moisture, pH, and macadamia productivity. It is detailed enough that we know exactly what data we’ll need to collect.</a:t>
            </a:r>
            <a:r>
              <a:rPr lang="en-AU" kern="100" dirty="0"/>
              <a:t>"</a:t>
            </a:r>
            <a:endParaRPr lang="en-AU" dirty="0"/>
          </a:p>
          <a:p>
            <a:pPr>
              <a:tabLst>
                <a:tab pos="457200" algn="l"/>
              </a:tabLst>
            </a:pPr>
            <a:endParaRPr lang="en-AU" b="1" kern="100" dirty="0">
              <a:latin typeface="Arial"/>
              <a:cs typeface="Arial"/>
            </a:endParaRPr>
          </a:p>
          <a:p>
            <a:pPr>
              <a:tabLst>
                <a:tab pos="457200" algn="l"/>
              </a:tabLst>
            </a:pPr>
            <a:r>
              <a:rPr lang="en-AU" b="1" kern="100" dirty="0">
                <a:latin typeface="Arial"/>
                <a:cs typeface="Arial"/>
              </a:rPr>
              <a:t>Teaching advice: </a:t>
            </a:r>
            <a:endParaRPr lang="en-AU" dirty="0">
              <a:latin typeface="Arial"/>
              <a:cs typeface="Arial"/>
            </a:endParaRPr>
          </a:p>
          <a:p>
            <a:pPr>
              <a:tabLst>
                <a:tab pos="457200" algn="l"/>
              </a:tabLst>
            </a:pPr>
            <a:r>
              <a:rPr lang="en-AU" kern="100" dirty="0"/>
              <a:t>Note – link to Sustainable biomes and agriculture Learning Sequence 1 – Lesson 18 (developing a hypothesis) in the program and student resource booklet. Additional support materials are provided here. </a:t>
            </a:r>
            <a:endParaRPr lang="en-AU" dirty="0"/>
          </a:p>
          <a:p>
            <a:pPr>
              <a:tabLst>
                <a:tab pos="457200" algn="l"/>
              </a:tabLst>
            </a:pPr>
            <a:r>
              <a:rPr lang="en-AU" kern="100" dirty="0">
                <a:latin typeface="Arial"/>
                <a:cs typeface="Arial"/>
              </a:rPr>
              <a:t>·Adjustments to support students: Provide explicit sentence starters (e.g., "My hypothesis is clearly…").</a:t>
            </a:r>
            <a:endParaRPr lang="en-AU" dirty="0">
              <a:latin typeface="Arial"/>
              <a:cs typeface="Arial"/>
            </a:endParaRPr>
          </a:p>
          <a:p>
            <a:pPr>
              <a:tabLst>
                <a:tab pos="457200" algn="l"/>
              </a:tabLst>
            </a:pPr>
            <a:r>
              <a:rPr lang="en-AU" kern="100" dirty="0">
                <a:latin typeface="Arial"/>
                <a:cs typeface="Arial"/>
              </a:rPr>
              <a:t>·Extension for gifted students: Encourage explicit linking of local inquiry findings to broader global implications (e.g., "Local soil issues clearly illustrate global agricultural sustainability challenges…").</a:t>
            </a:r>
            <a:endParaRPr lang="en-AU" dirty="0">
              <a:latin typeface="Arial"/>
              <a:cs typeface="Arial"/>
            </a:endParaRPr>
          </a:p>
          <a:p>
            <a:pPr marL="0" lvl="0" indent="0">
              <a:lnSpc>
                <a:spcPct val="114999"/>
              </a:lnSpc>
              <a:spcAft>
                <a:spcPts val="800"/>
              </a:spcAft>
              <a:buSzPts val="1000"/>
              <a:buFont typeface="Symbol" panose="05050102010706020507" pitchFamily="18" charset="2"/>
              <a:buNone/>
              <a:tabLst>
                <a:tab pos="457200" algn="l"/>
              </a:tabLst>
            </a:pPr>
            <a:endParaRPr lang="en-AU" sz="1800" kern="100" dirty="0">
              <a:latin typeface="Aptos"/>
              <a:ea typeface="DengXian"/>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0492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E87A1-AC7B-03E3-0321-58265FE3E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05ADB-C357-FDC9-06FF-9CFB2747D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2AFE7-8CCF-2410-C8E3-21F9EDF90B20}"/>
              </a:ext>
            </a:extLst>
          </p:cNvPr>
          <p:cNvSpPr>
            <a:spLocks noGrp="1"/>
          </p:cNvSpPr>
          <p:nvPr>
            <p:ph type="body" idx="1"/>
          </p:nvPr>
        </p:nvSpPr>
        <p:spPr/>
        <p:txBody>
          <a:bodyPr/>
          <a:lstStyle/>
          <a:p>
            <a:pPr>
              <a:defRPr/>
            </a:pPr>
            <a:r>
              <a:rPr lang="en-AU"/>
              <a:t>Reinforce that a hypothesis is essentially an educated prediction or statement that we test through fieldwork or data analysis.</a:t>
            </a:r>
            <a:endParaRPr lang="en-US"/>
          </a:p>
          <a:p>
            <a:pPr>
              <a:defRPr/>
            </a:pPr>
            <a:r>
              <a:rPr lang="en-AU"/>
              <a:t>Highlight clearly why it's important for hypotheses to be specific, testable, and directly linked to the geographical question posed.</a:t>
            </a:r>
          </a:p>
          <a:p>
            <a:pPr>
              <a:defRPr/>
            </a:pPr>
            <a:r>
              <a:rPr lang="en-AU"/>
              <a:t>Use the example explicitly to discuss how clearly stated hypotheses can guide effective data collection, e.g., linking rainfall or pH levels directly to expected productivity outcomes.</a:t>
            </a:r>
          </a:p>
          <a:p>
            <a:pPr>
              <a:defRPr/>
            </a:pPr>
            <a:r>
              <a:rPr lang="en-AU"/>
              <a:t>Clearly indicate to students that a strong hypothesis often predicts specific relationships (e.g., "If rainfall increases, productivity will increase").</a:t>
            </a:r>
          </a:p>
          <a:p>
            <a:pPr marL="0" marR="0" lvl="0" indent="0" algn="l" defTabSz="1219170">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C23CE74F-DE27-B9A3-06F8-2E4E3D170CF3}"/>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75266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kern="100" dirty="0">
                <a:latin typeface="Arial"/>
                <a:cs typeface="Arial"/>
              </a:rPr>
              <a:t>Talk aloud ‘</a:t>
            </a:r>
            <a:r>
              <a:rPr lang="en-AU" i="1" kern="100" dirty="0">
                <a:latin typeface="Arial"/>
                <a:cs typeface="Arial"/>
              </a:rPr>
              <a:t>Choosing the right tools is essential for gathering accurate data. Think about why you might choose a quadrat rather than just counting plants randomly—using a quadrat provides consistent, comparable data. Always justify clearly why your chosen tools best suit your inquiry.’</a:t>
            </a:r>
            <a:endParaRPr lang="en-US" dirty="0">
              <a:latin typeface="Arial"/>
              <a:cs typeface="Arial"/>
            </a:endParaRPr>
          </a:p>
          <a:p>
            <a:pPr>
              <a:defRPr/>
            </a:pPr>
            <a:endParaRPr lang="en-AU" i="1" kern="100" dirty="0">
              <a:latin typeface="Arial"/>
              <a:cs typeface="Arial"/>
            </a:endParaRPr>
          </a:p>
          <a:p>
            <a:pPr>
              <a:defRPr/>
            </a:pPr>
            <a:r>
              <a:rPr lang="en-AU" kern="100"/>
              <a:t>Activity – Use ‘Selecting appropriate geographical tools for inquiry’ and ‘Geographical fieldwork tools – general advice’ in the assessment support materials for sustainable biomes and agriculture to develop students understanding of the range of geographical tools that may be appropriate for their specific inquiry. </a:t>
            </a:r>
            <a:endParaRPr lang="en-AU"/>
          </a:p>
          <a:p>
            <a:pPr>
              <a:defRPr/>
            </a:pPr>
            <a:endParaRPr lang="en-AU" kern="100" dirty="0">
              <a:latin typeface="Arial"/>
              <a:cs typeface="Arial"/>
            </a:endParaRPr>
          </a:p>
          <a:p>
            <a:pPr>
              <a:defRPr/>
            </a:pPr>
            <a:r>
              <a:rPr lang="en-AU" kern="100"/>
              <a:t>Explicitly point out the structured table and discuss why careful planning and justification of methods are essential to geographical inquiry.</a:t>
            </a:r>
            <a:endParaRPr lang="en-AU"/>
          </a:p>
          <a:p>
            <a:pPr>
              <a:defRPr/>
            </a:pPr>
            <a:r>
              <a:rPr lang="en-AU" kern="100"/>
              <a:t>Clearly explain each selected tool or method (scatter graphs, field interviews, choropleth maps) and explicitly outline how each will contribute uniquely to understanding coffee production.</a:t>
            </a:r>
            <a:endParaRPr lang="en-AU"/>
          </a:p>
          <a:p>
            <a:pPr>
              <a:defRPr/>
            </a:pPr>
            <a:r>
              <a:rPr lang="en-AU" kern="100"/>
              <a:t>Model the justification process clearly: "I selected scatter graphs to clearly visualise the relationship between rainfall and yield because..."</a:t>
            </a:r>
            <a:endParaRPr lang="en-AU"/>
          </a:p>
          <a:p>
            <a:pPr>
              <a:defRPr/>
            </a:pPr>
            <a:r>
              <a:rPr lang="en-AU" kern="100"/>
              <a:t>Suggest students use the explicit scaffold provided to clarify their reasoning about tool selection.</a:t>
            </a:r>
            <a:endParaRPr lang="en-AU"/>
          </a:p>
          <a:p>
            <a:pPr marL="0" marR="0" lvl="0" indent="0" algn="l" defTabSz="1219170">
              <a:lnSpc>
                <a:spcPct val="100000"/>
              </a:lnSpc>
              <a:spcBef>
                <a:spcPts val="0"/>
              </a:spcBef>
              <a:spcAft>
                <a:spcPts val="0"/>
              </a:spcAft>
              <a:buClrTx/>
              <a:buSzTx/>
              <a:buFontTx/>
              <a:buNone/>
              <a:tabLst/>
              <a:defRPr/>
            </a:pPr>
            <a:endParaRPr lang="en-AU" kern="100" dirty="0">
              <a:latin typeface="Aptos"/>
              <a:ea typeface="DengXian"/>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53849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81EEC-A62F-EC6C-2E0F-4CE8E1772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33003-73C8-B718-D7FB-2453FBA07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F0D03-1BA1-10B1-3DA4-BC8566200165}"/>
              </a:ext>
            </a:extLst>
          </p:cNvPr>
          <p:cNvSpPr>
            <a:spLocks noGrp="1"/>
          </p:cNvSpPr>
          <p:nvPr>
            <p:ph type="body" idx="1"/>
          </p:nvPr>
        </p:nvSpPr>
        <p:spPr/>
        <p:txBody>
          <a:bodyPr/>
          <a:lstStyle/>
          <a:p>
            <a:r>
              <a:rPr lang="en-AU" b="1" dirty="0"/>
              <a:t>Transcript for Field instruments video</a:t>
            </a:r>
          </a:p>
          <a:p>
            <a:pPr algn="l"/>
            <a:r>
              <a:rPr lang="en-AU" b="0" i="0">
                <a:solidFill>
                  <a:srgbClr val="333333"/>
                </a:solidFill>
                <a:effectLst/>
                <a:latin typeface="Public Sans" pitchFamily="2" charset="0"/>
              </a:rPr>
              <a:t>[</a:t>
            </a:r>
            <a:r>
              <a:rPr lang="en-AU" b="0" i="0" dirty="0">
                <a:solidFill>
                  <a:srgbClr val="333333"/>
                </a:solidFill>
                <a:effectLst/>
                <a:latin typeface="Public Sans" pitchFamily="2" charset="0"/>
              </a:rPr>
              <a:t>Screen shows a blue sky with clouds. Text on the screen reads, ‘Curriculum Secondary Learners – HSIE. Teaching geographical skills series. Field instruments. Presented by Melissa Ellis.’]</a:t>
            </a:r>
          </a:p>
          <a:p>
            <a:pPr algn="l"/>
            <a:r>
              <a:rPr lang="en-AU" b="1" i="0" dirty="0">
                <a:solidFill>
                  <a:srgbClr val="002664"/>
                </a:solidFill>
                <a:effectLst/>
                <a:latin typeface="Public Sans" pitchFamily="2" charset="0"/>
              </a:rPr>
              <a:t>Melissa Ellis</a:t>
            </a:r>
          </a:p>
          <a:p>
            <a:pPr algn="l"/>
            <a:r>
              <a:rPr lang="en-AU" b="0" i="0" dirty="0">
                <a:solidFill>
                  <a:srgbClr val="333333"/>
                </a:solidFill>
                <a:effectLst/>
                <a:latin typeface="Public Sans" pitchFamily="2" charset="0"/>
              </a:rPr>
              <a:t>Geography is the study of the world we live in. Geographers are always asking questions about places and things they see. Some of the most important questions are what is it I am seeing? How did this happen? And why are these things changing?</a:t>
            </a:r>
          </a:p>
          <a:p>
            <a:pPr algn="l"/>
            <a:r>
              <a:rPr lang="en-AU" b="0" i="0" dirty="0">
                <a:solidFill>
                  <a:srgbClr val="333333"/>
                </a:solidFill>
                <a:effectLst/>
                <a:latin typeface="Public Sans" pitchFamily="2" charset="0"/>
              </a:rPr>
              <a:t>[Presenter is standing in front of a decorative background. In the bottom right-hand corner of the screen, the text reads, ‘Melissa Ellis. HSIE Curriculum Support Project Officer.’]</a:t>
            </a:r>
          </a:p>
          <a:p>
            <a:pPr algn="l"/>
            <a:r>
              <a:rPr lang="en-AU" b="0" i="0" dirty="0">
                <a:solidFill>
                  <a:srgbClr val="333333"/>
                </a:solidFill>
                <a:effectLst/>
                <a:latin typeface="Public Sans" pitchFamily="2" charset="0"/>
              </a:rPr>
              <a:t>In this episode, we are learning about field instruments geographers use and where they are useful when learning about geography.</a:t>
            </a:r>
          </a:p>
          <a:p>
            <a:pPr algn="l"/>
            <a:r>
              <a:rPr lang="en-AU" b="0" i="0" dirty="0">
                <a:solidFill>
                  <a:srgbClr val="333333"/>
                </a:solidFill>
                <a:effectLst/>
                <a:latin typeface="Public Sans" pitchFamily="2" charset="0"/>
              </a:rPr>
              <a:t>[Screen shows a montage of images of hands plotting coordinates on maps using a compass.]</a:t>
            </a:r>
          </a:p>
          <a:p>
            <a:pPr algn="l"/>
            <a:r>
              <a:rPr lang="en-AU" b="0" i="0" dirty="0">
                <a:solidFill>
                  <a:srgbClr val="333333"/>
                </a:solidFill>
                <a:effectLst/>
                <a:latin typeface="Public Sans" pitchFamily="2" charset="0"/>
              </a:rPr>
              <a:t>Let's start with the weather. Weather is the daily condition or state of the atmosphere. So when we are studying the state of the atmosphere, we're exploring the different elements like temperature, humidity, rainfall, air pressure, clouds, and wind.</a:t>
            </a:r>
          </a:p>
          <a:p>
            <a:pPr algn="l"/>
            <a:r>
              <a:rPr lang="en-AU" b="0" i="0" dirty="0">
                <a:solidFill>
                  <a:srgbClr val="333333"/>
                </a:solidFill>
                <a:effectLst/>
                <a:latin typeface="Public Sans" pitchFamily="2" charset="0"/>
              </a:rPr>
              <a:t>[Screen shows a series of video snippets, including a sun shining through clouds, the wind blowing over sand dunes, and dark clouds.]</a:t>
            </a:r>
          </a:p>
          <a:p>
            <a:pPr algn="l"/>
            <a:r>
              <a:rPr lang="en-AU" b="0" i="0" dirty="0">
                <a:solidFill>
                  <a:srgbClr val="333333"/>
                </a:solidFill>
                <a:effectLst/>
                <a:latin typeface="Public Sans" pitchFamily="2" charset="0"/>
              </a:rPr>
              <a:t>We use a thermometer to measure air temperature.</a:t>
            </a:r>
          </a:p>
          <a:p>
            <a:pPr algn="l"/>
            <a:r>
              <a:rPr lang="en-AU" b="0" i="0" dirty="0">
                <a:solidFill>
                  <a:srgbClr val="333333"/>
                </a:solidFill>
                <a:effectLst/>
                <a:latin typeface="Public Sans" pitchFamily="2" charset="0"/>
              </a:rPr>
              <a:t>[Screen shows an image of a thermometer rising to 30 degrees Celsius. Above the image, the screen reads, ‘thermometer’.]</a:t>
            </a:r>
          </a:p>
          <a:p>
            <a:pPr algn="l"/>
            <a:r>
              <a:rPr lang="en-AU" b="0" i="0" dirty="0">
                <a:solidFill>
                  <a:srgbClr val="333333"/>
                </a:solidFill>
                <a:effectLst/>
                <a:latin typeface="Public Sans" pitchFamily="2" charset="0"/>
              </a:rPr>
              <a:t>Often we study climatic graphs, which illustrate the average temperature for a location each month over a year.</a:t>
            </a:r>
          </a:p>
          <a:p>
            <a:pPr algn="l"/>
            <a:r>
              <a:rPr lang="en-AU" b="0" i="0" dirty="0">
                <a:solidFill>
                  <a:srgbClr val="333333"/>
                </a:solidFill>
                <a:effectLst/>
                <a:latin typeface="Public Sans" pitchFamily="2" charset="0"/>
              </a:rPr>
              <a:t>[Screen shows an image of a combination graph – a bar graph and line graph. Text on the screen reads, ‘Weather Station. New York City’. The image shows temperature and rainfall in a table at the bottom of the graph.]</a:t>
            </a:r>
          </a:p>
          <a:p>
            <a:pPr algn="l"/>
            <a:r>
              <a:rPr lang="en-AU" b="0" i="0" dirty="0">
                <a:solidFill>
                  <a:srgbClr val="333333"/>
                </a:solidFill>
                <a:effectLst/>
                <a:latin typeface="Public Sans" pitchFamily="2" charset="0"/>
              </a:rPr>
              <a:t>Humidity is the moisture in the air. Tropical locations generally have high levels of humidity while deserts have low levels of humidity.</a:t>
            </a:r>
          </a:p>
          <a:p>
            <a:pPr algn="l"/>
            <a:r>
              <a:rPr lang="en-AU" b="0" i="0" dirty="0">
                <a:solidFill>
                  <a:srgbClr val="333333"/>
                </a:solidFill>
                <a:effectLst/>
                <a:latin typeface="Public Sans" pitchFamily="2" charset="0"/>
              </a:rPr>
              <a:t>[Screen shows a series of video snippets, including a dense green forest covered in mist, and sand dunes.]</a:t>
            </a:r>
          </a:p>
          <a:p>
            <a:pPr algn="l"/>
            <a:r>
              <a:rPr lang="en-AU" b="0" i="0" dirty="0">
                <a:solidFill>
                  <a:srgbClr val="333333"/>
                </a:solidFill>
                <a:effectLst/>
                <a:latin typeface="Public Sans" pitchFamily="2" charset="0"/>
              </a:rPr>
              <a:t>We measure humidity using a hot and dry bulb thermometer.</a:t>
            </a:r>
          </a:p>
          <a:p>
            <a:pPr algn="l"/>
            <a:r>
              <a:rPr lang="en-AU" b="0" i="0" dirty="0">
                <a:solidFill>
                  <a:srgbClr val="333333"/>
                </a:solidFill>
                <a:effectLst/>
                <a:latin typeface="Public Sans" pitchFamily="2" charset="0"/>
              </a:rPr>
              <a:t>[Screen shows a close-up image of a clock with two smaller gauges. One gauge on the left has text beneath it that reads, ‘Humidity’. It has a dial pointing to ‘20’ with text that reads, ‘Very dry’. The numbers on the gauge range from zero to 100, with 100 being ‘Humid’. The small gauge on the right measures temperature in Fahrenheit.]</a:t>
            </a:r>
          </a:p>
          <a:p>
            <a:pPr algn="l"/>
            <a:r>
              <a:rPr lang="en-AU" b="0" i="0" dirty="0">
                <a:solidFill>
                  <a:srgbClr val="333333"/>
                </a:solidFill>
                <a:effectLst/>
                <a:latin typeface="Public Sans" pitchFamily="2" charset="0"/>
              </a:rPr>
              <a:t>Rainfall is measured using a rain gauge. Rainfall is often collected and averaged over each month for the duration of a year and illustrated on a climatic graph.</a:t>
            </a:r>
          </a:p>
          <a:p>
            <a:pPr algn="l"/>
            <a:r>
              <a:rPr lang="en-AU" b="0" i="0" dirty="0">
                <a:solidFill>
                  <a:srgbClr val="333333"/>
                </a:solidFill>
                <a:effectLst/>
                <a:latin typeface="Public Sans" pitchFamily="2" charset="0"/>
              </a:rPr>
              <a:t>[Screen shows rain falling. The screen then shows an image of a plastic cylinder attached to a piece of wood. It has a smaller cylinder inside it with ruler markings from the bottom to the top. The ruler measures from zero to 100 millimetres.]</a:t>
            </a:r>
          </a:p>
          <a:p>
            <a:pPr algn="l"/>
            <a:r>
              <a:rPr lang="en-AU" b="0" i="0" dirty="0">
                <a:solidFill>
                  <a:srgbClr val="333333"/>
                </a:solidFill>
                <a:effectLst/>
                <a:latin typeface="Public Sans" pitchFamily="2" charset="0"/>
              </a:rPr>
              <a:t>We use a barometer to measure air pressure. Air pressure is very important because it affects other weather elements.</a:t>
            </a:r>
          </a:p>
          <a:p>
            <a:pPr algn="l"/>
            <a:r>
              <a:rPr lang="en-AU" b="0" i="0" dirty="0">
                <a:solidFill>
                  <a:srgbClr val="333333"/>
                </a:solidFill>
                <a:effectLst/>
                <a:latin typeface="Public Sans" pitchFamily="2" charset="0"/>
              </a:rPr>
              <a:t>[Screen shows an image of a gauge with two bars that sit along the circumference of the gauge. One is measuring millimetres and the other is measuring millibars. The gauge has three hands. Two of the hands are in the shape of arrows and are facing right. The text above reads, Fair’. One has the shape of a crescent moon on its tip and is facing left. The text above reads, ‘Rain’. The text that appears between the words ‘Fair’ and ‘Rain’ reads, ‘Change’. The text above the entire image reads, ‘Barometer’.]</a:t>
            </a:r>
          </a:p>
          <a:p>
            <a:pPr algn="l"/>
            <a:r>
              <a:rPr lang="en-AU" b="0" i="0" dirty="0">
                <a:solidFill>
                  <a:srgbClr val="333333"/>
                </a:solidFill>
                <a:effectLst/>
                <a:latin typeface="Public Sans" pitchFamily="2" charset="0"/>
              </a:rPr>
              <a:t>Low-pressure systems usually present rainfall to a location while high-pressure systems present fine and settled weather.</a:t>
            </a:r>
          </a:p>
          <a:p>
            <a:pPr algn="l"/>
            <a:r>
              <a:rPr lang="en-AU" b="0" i="0" dirty="0">
                <a:solidFill>
                  <a:srgbClr val="333333"/>
                </a:solidFill>
                <a:effectLst/>
                <a:latin typeface="Public Sans" pitchFamily="2" charset="0"/>
              </a:rPr>
              <a:t>[Screen shows a pink image of the east of Australia. Over New South Wales, there is a white letter ‘L’ in a blue box. The blue box is surrounded by irregular circles marked with white lines. Each circle is numbered, starting from 850 in the centre, to 880, 900, and a line with 1000 to the left of 900. A smaller circle sits off the coast of South Australia with the number 880 within the 1000 line. The image zooms left to show Western Australia with a white letter ‘H’ in a red box. The red box is surrounded by irregular circles marked with white lines. Each circle around the smaller circle is numbered from 1040, to 1030, to 1020. On the outside of these circles, north of the red box is a smaller irregular circle. This circle has the number 950, as well as a line to its right with the number 990.]</a:t>
            </a:r>
          </a:p>
          <a:p>
            <a:pPr algn="l"/>
            <a:r>
              <a:rPr lang="en-AU" b="0" i="0" dirty="0">
                <a:solidFill>
                  <a:srgbClr val="333333"/>
                </a:solidFill>
                <a:effectLst/>
                <a:latin typeface="Public Sans" pitchFamily="2" charset="0"/>
              </a:rPr>
              <a:t>Identifying clouds can be really interesting. Your school may have a cloud chart. These will illustrate the sorts of clouds you are observing.</a:t>
            </a:r>
          </a:p>
          <a:p>
            <a:pPr algn="l"/>
            <a:r>
              <a:rPr lang="en-AU" b="0" i="0" dirty="0">
                <a:solidFill>
                  <a:srgbClr val="333333"/>
                </a:solidFill>
                <a:effectLst/>
                <a:latin typeface="Public Sans" pitchFamily="2" charset="0"/>
              </a:rPr>
              <a:t>[Screen shows clouds moving quickly across a blue sky.]</a:t>
            </a:r>
          </a:p>
          <a:p>
            <a:pPr algn="l"/>
            <a:r>
              <a:rPr lang="en-AU" b="0" i="0" dirty="0">
                <a:solidFill>
                  <a:srgbClr val="333333"/>
                </a:solidFill>
                <a:effectLst/>
                <a:latin typeface="Public Sans" pitchFamily="2" charset="0"/>
              </a:rPr>
              <a:t>We measure wind using an anemometer. An anemometer only measures wind speed, not the direction it's coming from.</a:t>
            </a:r>
          </a:p>
          <a:p>
            <a:pPr algn="l"/>
            <a:r>
              <a:rPr lang="en-AU" b="0" i="0" dirty="0">
                <a:solidFill>
                  <a:srgbClr val="333333"/>
                </a:solidFill>
                <a:effectLst/>
                <a:latin typeface="Public Sans" pitchFamily="2" charset="0"/>
              </a:rPr>
              <a:t>[Screen shows an image of a short metal post and 3 hollow cones attached to 3 spokes, all facing in the same direction. The text above image reads, ‘Anemometer’.]</a:t>
            </a:r>
          </a:p>
          <a:p>
            <a:pPr algn="l"/>
            <a:r>
              <a:rPr lang="en-AU" b="0" i="0" dirty="0">
                <a:solidFill>
                  <a:srgbClr val="333333"/>
                </a:solidFill>
                <a:effectLst/>
                <a:latin typeface="Public Sans" pitchFamily="2" charset="0"/>
              </a:rPr>
              <a:t>You will need a wind vane for that. We always state wind as the direction it is coming from.</a:t>
            </a:r>
          </a:p>
          <a:p>
            <a:pPr algn="l"/>
            <a:r>
              <a:rPr lang="en-AU" b="0" i="0" dirty="0">
                <a:solidFill>
                  <a:srgbClr val="333333"/>
                </a:solidFill>
                <a:effectLst/>
                <a:latin typeface="Public Sans" pitchFamily="2" charset="0"/>
              </a:rPr>
              <a:t>[Screen shows an image of a metal horse. Under the horse are 4 horizontal posts that read, ‘N’, ‘E’, ‘S’ and ‘W’. The instrument is attached to a roof.]</a:t>
            </a:r>
          </a:p>
          <a:p>
            <a:pPr algn="l"/>
            <a:r>
              <a:rPr lang="en-AU" b="0" i="0" dirty="0">
                <a:solidFill>
                  <a:srgbClr val="333333"/>
                </a:solidFill>
                <a:effectLst/>
                <a:latin typeface="Public Sans" pitchFamily="2" charset="0"/>
              </a:rPr>
              <a:t>In the field, geographers use many different types of maps. A common map is a topographic map. Topographic maps are a useful tool for predicting distance, slope, and land use.</a:t>
            </a:r>
          </a:p>
          <a:p>
            <a:pPr algn="l"/>
            <a:r>
              <a:rPr lang="en-AU" b="0" i="0" dirty="0">
                <a:solidFill>
                  <a:srgbClr val="333333"/>
                </a:solidFill>
                <a:effectLst/>
                <a:latin typeface="Public Sans" pitchFamily="2" charset="0"/>
              </a:rPr>
              <a:t>[Screen shows an image of a 3-dimensional rectangular slice of a mountain. The slice shows a river and layers of the earth. To the right of the image, it reads, ‘Landscape’. Above the landscape are 4 dotted lines travelling up to a 2-dimensional pink rectangle. On the rectangle, there are dark blue lines that follow the shape of the mountain, a thick light blue line above the river, and some dark blue and red dots. One of the dark blue lines is circled and labelled, ‘Contour’. Image zooms into the pink rectangle and numbers appear on each contour line along the bottom edge. These numbers read, ‘200’, ‘220’, ‘240’, ‘260’ and ‘280’. The text above the image reads, ‘Topographic map’.]</a:t>
            </a:r>
          </a:p>
          <a:p>
            <a:pPr algn="l"/>
            <a:r>
              <a:rPr lang="en-AU" b="0" i="0" dirty="0">
                <a:solidFill>
                  <a:srgbClr val="333333"/>
                </a:solidFill>
                <a:effectLst/>
                <a:latin typeface="Public Sans" pitchFamily="2" charset="0"/>
              </a:rPr>
              <a:t>When using a topographic map in the field, you will likely use a compass. Geographers learn to orientate the map to face the north using the compass and the north point on the map. If you do not have a compass, you can always find north using your watch. Did you know halfway between 12 facing the sun and the hour hand on your watch will point north?</a:t>
            </a:r>
          </a:p>
          <a:p>
            <a:pPr algn="l"/>
            <a:r>
              <a:rPr lang="en-AU" b="0" i="0" dirty="0">
                <a:solidFill>
                  <a:srgbClr val="333333"/>
                </a:solidFill>
                <a:effectLst/>
                <a:latin typeface="Public Sans" pitchFamily="2" charset="0"/>
              </a:rPr>
              <a:t>[Screen shows an image of a compass, a person holding a map with a compass and an analogue watch.]</a:t>
            </a:r>
          </a:p>
          <a:p>
            <a:pPr algn="l"/>
            <a:r>
              <a:rPr lang="en-AU" b="0" i="0" dirty="0">
                <a:solidFill>
                  <a:srgbClr val="333333"/>
                </a:solidFill>
                <a:effectLst/>
                <a:latin typeface="Public Sans" pitchFamily="2" charset="0"/>
              </a:rPr>
              <a:t>We measure the distance in the field using a surveyor's wheel, also commonly known as a click wheel. When drawing a sketch map, you should use the surveyor's wheel to measure the distance and develop a scale for your map.</a:t>
            </a:r>
          </a:p>
          <a:p>
            <a:pPr algn="l"/>
            <a:r>
              <a:rPr lang="en-AU" b="0" i="0" dirty="0">
                <a:solidFill>
                  <a:srgbClr val="333333"/>
                </a:solidFill>
                <a:effectLst/>
                <a:latin typeface="Public Sans" pitchFamily="2" charset="0"/>
              </a:rPr>
              <a:t>[Screen shows presenter walking in the grass as they push a yellow wheel on a long stick.]</a:t>
            </a:r>
          </a:p>
          <a:p>
            <a:pPr algn="l"/>
            <a:r>
              <a:rPr lang="en-AU" b="0" i="0" dirty="0">
                <a:solidFill>
                  <a:srgbClr val="333333"/>
                </a:solidFill>
                <a:effectLst/>
                <a:latin typeface="Public Sans" pitchFamily="2" charset="0"/>
              </a:rPr>
              <a:t>Clinometer, a small light, robust, and inexpensive instrument for measuring height, you may need to measure the height of trees or a building to make recommendations. Students sometimes make their own clinometer and go out to measure the height of trees or buildings in their school.</a:t>
            </a:r>
          </a:p>
          <a:p>
            <a:pPr algn="l"/>
            <a:r>
              <a:rPr lang="en-AU" b="0" i="0" dirty="0">
                <a:solidFill>
                  <a:srgbClr val="333333"/>
                </a:solidFill>
                <a:effectLst/>
                <a:latin typeface="Public Sans" pitchFamily="2" charset="0"/>
              </a:rPr>
              <a:t>[Text on screen reads, ‘Clinometer’ above an image of a small metal instrument with a gauge. Numbers are arranged in a semicircle on the gauge. The numbers start at 90 on both the left and right side and decrease by 10s to zero on the bottom edge. The instrument is branded, ‘</a:t>
            </a:r>
            <a:r>
              <a:rPr lang="en-AU" b="0" i="0" dirty="0" err="1">
                <a:solidFill>
                  <a:srgbClr val="333333"/>
                </a:solidFill>
                <a:effectLst/>
                <a:latin typeface="Public Sans" pitchFamily="2" charset="0"/>
              </a:rPr>
              <a:t>Suunto</a:t>
            </a:r>
            <a:r>
              <a:rPr lang="en-AU" b="0" i="0" dirty="0">
                <a:solidFill>
                  <a:srgbClr val="333333"/>
                </a:solidFill>
                <a:effectLst/>
                <a:latin typeface="Public Sans" pitchFamily="2" charset="0"/>
              </a:rPr>
              <a:t>’. The screen then shows a video from the base of a tree, moving slowly upwards along the trunk.]</a:t>
            </a:r>
          </a:p>
          <a:p>
            <a:pPr algn="l"/>
            <a:r>
              <a:rPr lang="en-AU" b="0" i="0" dirty="0">
                <a:solidFill>
                  <a:srgbClr val="333333"/>
                </a:solidFill>
                <a:effectLst/>
                <a:latin typeface="Public Sans" pitchFamily="2" charset="0"/>
              </a:rPr>
              <a:t>GIS, Geographic Information Systems, you will be more familiar with GIS than you think. If you have used Google Maps to find your way to a new place, you've used GIS maps. Many GIS tools are great for geography because they show exact data, for example, the latitude and longitude of a site you were studying. GIS is also very useful for finding the height above sea level for a site of study.</a:t>
            </a:r>
          </a:p>
          <a:p>
            <a:pPr algn="l"/>
            <a:r>
              <a:rPr lang="en-AU" b="0" i="0" dirty="0">
                <a:solidFill>
                  <a:srgbClr val="333333"/>
                </a:solidFill>
                <a:effectLst/>
                <a:latin typeface="Public Sans" pitchFamily="2" charset="0"/>
              </a:rPr>
              <a:t>[Screen shows a Google map of Barnetts Lookout. The screen shows a cursor click on the pin drop tool. Coordinates for ‘Berowra Heights’ appear at the bottom of the map. The screen then shows the cursor click on the ‘terrain’ option of the map. This causes contour lines to appear on the map.]</a:t>
            </a:r>
          </a:p>
          <a:p>
            <a:pPr algn="l"/>
            <a:r>
              <a:rPr lang="en-AU" b="0" i="0" dirty="0">
                <a:solidFill>
                  <a:srgbClr val="333333"/>
                </a:solidFill>
                <a:effectLst/>
                <a:latin typeface="Public Sans" pitchFamily="2" charset="0"/>
              </a:rPr>
              <a:t>Try geocaching. This is a fun way to learn to use GIS.</a:t>
            </a:r>
          </a:p>
          <a:p>
            <a:pPr algn="l"/>
            <a:r>
              <a:rPr lang="en-AU" b="0" i="0" dirty="0">
                <a:solidFill>
                  <a:srgbClr val="333333"/>
                </a:solidFill>
                <a:effectLst/>
                <a:latin typeface="Public Sans" pitchFamily="2" charset="0"/>
              </a:rPr>
              <a:t>Cameras. It's often said the best camera is the camera you are carrying. Your phone is a great tool to use in geography. It can be used to take photos of a site you are studying and refer to later. Or if fortunate enough to have a drone and permission to fly the drone, you can get a bird's eye view. Photographs are particularly useful when recording changes at a location over time.</a:t>
            </a:r>
          </a:p>
          <a:p>
            <a:pPr algn="l"/>
            <a:r>
              <a:rPr lang="en-AU" b="0" i="0" dirty="0">
                <a:solidFill>
                  <a:srgbClr val="333333"/>
                </a:solidFill>
                <a:effectLst/>
                <a:latin typeface="Public Sans" pitchFamily="2" charset="0"/>
              </a:rPr>
              <a:t>[Screen shows a video of someone sitting on the ground in the bush. They are using their phone as a camera. The screen then shows a video of someone using a drone with the sun setting behind them.]</a:t>
            </a:r>
          </a:p>
          <a:p>
            <a:pPr algn="l"/>
            <a:r>
              <a:rPr lang="en-AU" b="0" i="0" dirty="0">
                <a:solidFill>
                  <a:srgbClr val="333333"/>
                </a:solidFill>
                <a:effectLst/>
                <a:latin typeface="Public Sans" pitchFamily="2" charset="0"/>
              </a:rPr>
              <a:t>That is a summary of the most common field instruments we use in geography. Happy fieldwork.</a:t>
            </a:r>
          </a:p>
          <a:p>
            <a:endParaRPr lang="en-AU" dirty="0"/>
          </a:p>
        </p:txBody>
      </p:sp>
      <p:sp>
        <p:nvSpPr>
          <p:cNvPr id="4" name="Slide Number Placeholder 3">
            <a:extLst>
              <a:ext uri="{FF2B5EF4-FFF2-40B4-BE49-F238E27FC236}">
                <a16:creationId xmlns:a16="http://schemas.microsoft.com/office/drawing/2014/main" id="{AC047A54-2362-644F-B632-F57A7D09A7CC}"/>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05887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C052B-7D05-E7D4-153D-9E3845595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D7863-8EEF-4822-7927-74C13A463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7D776-4F5F-5362-601A-C76B66307EF5}"/>
              </a:ext>
            </a:extLst>
          </p:cNvPr>
          <p:cNvSpPr>
            <a:spLocks noGrp="1"/>
          </p:cNvSpPr>
          <p:nvPr>
            <p:ph type="body" idx="1"/>
          </p:nvPr>
        </p:nvSpPr>
        <p:spPr/>
        <p:txBody>
          <a:bodyPr/>
          <a:lstStyle/>
          <a:p>
            <a:pPr>
              <a:defRPr/>
            </a:pPr>
            <a:r>
              <a:rPr lang="en-AU" kern="100" dirty="0">
                <a:latin typeface="Arial"/>
                <a:cs typeface="Arial"/>
              </a:rPr>
              <a:t>Talk aloud "</a:t>
            </a:r>
            <a:r>
              <a:rPr lang="en-AU" i="1" kern="100" dirty="0">
                <a:latin typeface="Arial"/>
                <a:cs typeface="Arial"/>
              </a:rPr>
              <a:t>When collecting data, it’s crucial to be systematic. For example, always label your soil samples clearly with the location and date. Using photos effectively helps you remember exactly what you observed, which is very important when you’re analysing data later.</a:t>
            </a:r>
            <a:r>
              <a:rPr lang="en-AU" kern="100" dirty="0">
                <a:latin typeface="Arial"/>
                <a:cs typeface="Arial"/>
              </a:rPr>
              <a:t>“</a:t>
            </a:r>
            <a:endParaRPr lang="en-US" dirty="0">
              <a:latin typeface="Arial"/>
              <a:cs typeface="Arial"/>
            </a:endParaRPr>
          </a:p>
          <a:p>
            <a:pPr>
              <a:defRPr/>
            </a:pPr>
            <a:endParaRPr lang="en-AU" kern="100" dirty="0">
              <a:latin typeface="Arial"/>
              <a:cs typeface="Arial"/>
            </a:endParaRPr>
          </a:p>
          <a:p>
            <a:pPr>
              <a:defRPr/>
            </a:pPr>
            <a:r>
              <a:rPr lang="en-AU" kern="100"/>
              <a:t>Clearly outline the importance of systematic data collection: accurate, clearly labelled records improve reliability and ease of analysis.</a:t>
            </a:r>
            <a:endParaRPr lang="en-AU"/>
          </a:p>
          <a:p>
            <a:pPr>
              <a:defRPr/>
            </a:pPr>
            <a:r>
              <a:rPr lang="en-AU" kern="100"/>
              <a:t>Give explicit examples: "Always label your soil or water samples clearly with date, location, and collection method so that your data remains accurate."</a:t>
            </a:r>
            <a:endParaRPr lang="en-AU"/>
          </a:p>
          <a:p>
            <a:pPr>
              <a:defRPr/>
            </a:pPr>
            <a:r>
              <a:rPr lang="en-AU" kern="100"/>
              <a:t>Suggest practical tips clearly: e.g., "Taking clear photographs can effectively support your analysis and remind you later exactly what you observed in the field."</a:t>
            </a:r>
            <a:endParaRPr lang="en-AU"/>
          </a:p>
          <a:p>
            <a:pPr>
              <a:defRPr/>
            </a:pPr>
            <a:r>
              <a:rPr lang="en-AU" kern="100"/>
              <a:t>Emphasise clearly the ethical importance of minimal disturbance to environments while collecting data.</a:t>
            </a:r>
            <a:endParaRPr lang="en-AU"/>
          </a:p>
          <a:p>
            <a:pPr>
              <a:defRPr/>
            </a:pPr>
            <a:endParaRPr lang="en-AU" kern="100" dirty="0">
              <a:latin typeface="Arial"/>
              <a:cs typeface="Arial"/>
            </a:endParaRPr>
          </a:p>
          <a:p>
            <a:pPr>
              <a:defRPr/>
            </a:pPr>
            <a:r>
              <a:rPr lang="en-AU" kern="100" dirty="0">
                <a:latin typeface="Arial"/>
                <a:cs typeface="Arial"/>
              </a:rPr>
              <a:t>This approach demonstrates ethical practices and detailed planning.</a:t>
            </a:r>
            <a:endParaRPr lang="en-AU" dirty="0">
              <a:latin typeface="Arial"/>
              <a:cs typeface="Arial"/>
            </a:endParaRPr>
          </a:p>
          <a:p>
            <a:pPr>
              <a:defRPr/>
            </a:pPr>
            <a:endParaRPr lang="en-AU" b="1" kern="100" dirty="0">
              <a:latin typeface="Arial"/>
              <a:cs typeface="Arial"/>
            </a:endParaRPr>
          </a:p>
          <a:p>
            <a:pPr>
              <a:defRPr/>
            </a:pPr>
            <a:r>
              <a:rPr lang="en-AU" b="1" kern="100" dirty="0">
                <a:latin typeface="Arial"/>
                <a:cs typeface="Arial"/>
              </a:rPr>
              <a:t>Additional notes</a:t>
            </a:r>
            <a:endParaRPr lang="en-AU" dirty="0">
              <a:latin typeface="Arial"/>
              <a:cs typeface="Arial"/>
            </a:endParaRPr>
          </a:p>
          <a:p>
            <a:pPr>
              <a:defRPr/>
            </a:pPr>
            <a:r>
              <a:rPr lang="en-AU" kern="100"/>
              <a:t>Introduction to collecting data: When collecting data, it's very important to be organised and systematic. For example, if you're investigating macadamia farming, you might conduct soil tests to measure soil pH and moisture levels. Clearly labelling samples—such as writing down exactly where and when you collected the soil samples—makes your data reliable and useful.</a:t>
            </a:r>
            <a:endParaRPr lang="en-AU"/>
          </a:p>
          <a:p>
            <a:pPr>
              <a:defRPr/>
            </a:pPr>
            <a:r>
              <a:rPr lang="en-AU" kern="100"/>
              <a:t>Photographic evidence: Taking clear photos of your fieldwork helps you later recall details clearly. For instance, photographing soil conditions or pests on coffee plants can visually support your observations and help you clearly communicate findings in your final report.</a:t>
            </a:r>
            <a:endParaRPr lang="en-AU"/>
          </a:p>
          <a:p>
            <a:pPr>
              <a:defRPr/>
            </a:pPr>
            <a:r>
              <a:rPr lang="en-AU" kern="100"/>
              <a:t>Consistency in data collection: Ensure you use the same method consistently. If you're counting pests on cotton plants, always use the same sized area or method each time. This consistency improves reliability and comparability of your data.</a:t>
            </a:r>
            <a:endParaRPr lang="en-AU"/>
          </a:p>
          <a:p>
            <a:pPr>
              <a:defRPr/>
            </a:pPr>
            <a:r>
              <a:rPr lang="en-AU" kern="100"/>
              <a:t>Ethical considerations: Remember ethical considerations—such as gaining permission to conduct surveys with dairy farmers or ensuring minimal disturbance when taking soil samples on farms. Being ethical protects environments and maintains trust.</a:t>
            </a:r>
            <a:endParaRPr lang="en-AU"/>
          </a:p>
          <a:p>
            <a:pPr marL="0" marR="0" lvl="0" indent="0" algn="l" defTabSz="1219170">
              <a:lnSpc>
                <a:spcPct val="100000"/>
              </a:lnSpc>
              <a:spcBef>
                <a:spcPts val="0"/>
              </a:spcBef>
              <a:spcAft>
                <a:spcPts val="0"/>
              </a:spcAft>
              <a:buClrTx/>
              <a:buSzTx/>
              <a:buFontTx/>
              <a:buNone/>
              <a:tabLst/>
              <a:defRPr/>
            </a:pPr>
            <a:endParaRPr lang="en-AU" kern="100" dirty="0">
              <a:latin typeface="Aptos"/>
              <a:ea typeface="DengXian"/>
            </a:endParaRPr>
          </a:p>
          <a:p>
            <a:endParaRPr lang="en-AU" dirty="0"/>
          </a:p>
        </p:txBody>
      </p:sp>
      <p:sp>
        <p:nvSpPr>
          <p:cNvPr id="4" name="Slide Number Placeholder 3">
            <a:extLst>
              <a:ext uri="{FF2B5EF4-FFF2-40B4-BE49-F238E27FC236}">
                <a16:creationId xmlns:a16="http://schemas.microsoft.com/office/drawing/2014/main" id="{BCB32520-C1FD-8ED8-AA49-72997512F219}"/>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571068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hyperlink" Target="https://curriculum.nsw.edu.au/learning-areas/hsie/geography-7-10-2024/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education.nsw.gov.au/teaching-and-learning/curriculum/hsie/hsie-curriculum-resources-k-12/hsie-7-10-curriculum-resources/geographical-inquiry"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education.nsw.gov.au/teaching-and-learning/curriculum/hsie/hsie-curriculum-resources-k-12/hsie-7-10-curriculum-resources/field-instrument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Lesson 5 – </a:t>
            </a:r>
            <a:r>
              <a:rPr lang="en-AU" dirty="0">
                <a:latin typeface="+mj-lt"/>
                <a:ea typeface="Times New Roman" panose="02020603050405020304" pitchFamily="18" charset="0"/>
              </a:rPr>
              <a:t>geographical inquiry</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Stage 5 geography</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Biomes and sustainable agriculture</a:t>
            </a:r>
          </a:p>
        </p:txBody>
      </p:sp>
      <p:sp>
        <p:nvSpPr>
          <p:cNvPr id="8" name="Text Placeholder 7">
            <a:extLst>
              <a:ext uri="{FF2B5EF4-FFF2-40B4-BE49-F238E27FC236}">
                <a16:creationId xmlns:a16="http://schemas.microsoft.com/office/drawing/2014/main" id="{9AB1D8F6-C07D-41A5-64F9-503ABE80FF0B}"/>
              </a:ext>
            </a:extLst>
          </p:cNvPr>
          <p:cNvSpPr>
            <a:spLocks noGrp="1"/>
          </p:cNvSpPr>
          <p:nvPr>
            <p:ph type="body" sz="quarter" idx="15"/>
          </p:nvPr>
        </p:nvSpPr>
        <p:spPr>
          <a:xfrm>
            <a:off x="539999" y="5399216"/>
            <a:ext cx="6255975" cy="360000"/>
          </a:xfrm>
        </p:spPr>
        <p:txBody>
          <a:bodyPr/>
          <a:lstStyle/>
          <a:p>
            <a:r>
              <a:rPr lang="en-AU" dirty="0">
                <a:latin typeface="+mj-lt"/>
              </a:rPr>
              <a:t>[TEACHER NAME]</a:t>
            </a:r>
          </a:p>
        </p:txBody>
      </p:sp>
      <p:pic>
        <p:nvPicPr>
          <p:cNvPr id="5" name="Picture Placeholder 4" descr="A person sitting on a tree trunk&#10;&#10;AI-generated content may be incorrect.">
            <a:extLst>
              <a:ext uri="{FF2B5EF4-FFF2-40B4-BE49-F238E27FC236}">
                <a16:creationId xmlns:a16="http://schemas.microsoft.com/office/drawing/2014/main" id="{80F768D9-D616-3532-89F1-4B916C6A95D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374" r="25374"/>
          <a:stretch>
            <a:fillRect/>
          </a:stretch>
        </p:blipFill>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BB6C1-9E32-0D31-0DDE-FCFF620EF2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8F4168-F56D-1F1E-EC7E-C20520A5A68A}"/>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a:t>
            </a:fld>
            <a:endParaRPr lang="en-AU"/>
          </a:p>
        </p:txBody>
      </p:sp>
      <p:sp>
        <p:nvSpPr>
          <p:cNvPr id="3" name="Title 2">
            <a:extLst>
              <a:ext uri="{FF2B5EF4-FFF2-40B4-BE49-F238E27FC236}">
                <a16:creationId xmlns:a16="http://schemas.microsoft.com/office/drawing/2014/main" id="{BB2245AB-EAA9-400F-F03D-8F3A47D384DB}"/>
              </a:ext>
            </a:extLst>
          </p:cNvPr>
          <p:cNvSpPr>
            <a:spLocks noGrp="1"/>
          </p:cNvSpPr>
          <p:nvPr>
            <p:ph type="title"/>
          </p:nvPr>
        </p:nvSpPr>
        <p:spPr>
          <a:xfrm>
            <a:off x="360000" y="360000"/>
            <a:ext cx="11484000" cy="545601"/>
          </a:xfrm>
        </p:spPr>
        <p:txBody>
          <a:bodyPr anchor="t">
            <a:normAutofit/>
          </a:bodyPr>
          <a:lstStyle/>
          <a:p>
            <a:r>
              <a:rPr lang="en-AU" dirty="0"/>
              <a:t>Collect, select and record</a:t>
            </a:r>
          </a:p>
        </p:txBody>
      </p:sp>
      <p:sp>
        <p:nvSpPr>
          <p:cNvPr id="4" name="Text Placeholder 3">
            <a:extLst>
              <a:ext uri="{FF2B5EF4-FFF2-40B4-BE49-F238E27FC236}">
                <a16:creationId xmlns:a16="http://schemas.microsoft.com/office/drawing/2014/main" id="{34F80083-0799-4C1B-8A27-1D7B01933454}"/>
              </a:ext>
            </a:extLst>
          </p:cNvPr>
          <p:cNvSpPr>
            <a:spLocks noGrp="1"/>
          </p:cNvSpPr>
          <p:nvPr>
            <p:ph type="body" sz="quarter" idx="18"/>
          </p:nvPr>
        </p:nvSpPr>
        <p:spPr>
          <a:xfrm>
            <a:off x="359999" y="982520"/>
            <a:ext cx="11483999" cy="310015"/>
          </a:xfrm>
        </p:spPr>
        <p:txBody>
          <a:bodyPr anchor="b">
            <a:normAutofit/>
          </a:bodyPr>
          <a:lstStyle/>
          <a:p>
            <a:pPr>
              <a:lnSpc>
                <a:spcPct val="140000"/>
              </a:lnSpc>
            </a:pPr>
            <a:r>
              <a:rPr lang="en-AU" sz="1600" dirty="0"/>
              <a:t> Hints and tips for collecting data </a:t>
            </a:r>
          </a:p>
        </p:txBody>
      </p:sp>
      <p:pic>
        <p:nvPicPr>
          <p:cNvPr id="9" name="Picture Placeholder 8" descr="A person holding a rope tied to a cow&#10;&#10;AI-generated content may be incorrect.">
            <a:extLst>
              <a:ext uri="{FF2B5EF4-FFF2-40B4-BE49-F238E27FC236}">
                <a16:creationId xmlns:a16="http://schemas.microsoft.com/office/drawing/2014/main" id="{A1198A4E-FB87-5BA1-81B5-B565DEE3AA7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1856" r="11856"/>
          <a:stretch>
            <a:fillRect/>
          </a:stretch>
        </p:blipFill>
        <p:spPr>
          <a:xfrm>
            <a:off x="6324600" y="1562100"/>
            <a:ext cx="5507038" cy="4814888"/>
          </a:xfrm>
        </p:spPr>
      </p:pic>
      <p:graphicFrame>
        <p:nvGraphicFramePr>
          <p:cNvPr id="8" name="Text Placeholder 5">
            <a:extLst>
              <a:ext uri="{FF2B5EF4-FFF2-40B4-BE49-F238E27FC236}">
                <a16:creationId xmlns:a16="http://schemas.microsoft.com/office/drawing/2014/main" id="{C0D743C3-A6AD-EB62-4AE2-F89258ED2BFB}"/>
              </a:ext>
            </a:extLst>
          </p:cNvPr>
          <p:cNvGraphicFramePr/>
          <p:nvPr>
            <p:extLst>
              <p:ext uri="{D42A27DB-BD31-4B8C-83A1-F6EECF244321}">
                <p14:modId xmlns:p14="http://schemas.microsoft.com/office/powerpoint/2010/main" val="2752064645"/>
              </p:ext>
            </p:extLst>
          </p:nvPr>
        </p:nvGraphicFramePr>
        <p:xfrm>
          <a:off x="360363" y="1697665"/>
          <a:ext cx="5735637" cy="48145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02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ECCD-50AA-1CC2-AD38-3593FB24A8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74A39C-139A-4B86-AF84-0873FBD4C8F5}"/>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
        <p:nvSpPr>
          <p:cNvPr id="3" name="Title 2">
            <a:extLst>
              <a:ext uri="{FF2B5EF4-FFF2-40B4-BE49-F238E27FC236}">
                <a16:creationId xmlns:a16="http://schemas.microsoft.com/office/drawing/2014/main" id="{823CE060-36C5-87D7-4952-301C0F524415}"/>
              </a:ext>
            </a:extLst>
          </p:cNvPr>
          <p:cNvSpPr>
            <a:spLocks noGrp="1"/>
          </p:cNvSpPr>
          <p:nvPr>
            <p:ph type="title"/>
          </p:nvPr>
        </p:nvSpPr>
        <p:spPr>
          <a:xfrm>
            <a:off x="360000" y="360000"/>
            <a:ext cx="11484000" cy="545601"/>
          </a:xfrm>
        </p:spPr>
        <p:txBody>
          <a:bodyPr anchor="t">
            <a:normAutofit/>
          </a:bodyPr>
          <a:lstStyle/>
          <a:p>
            <a:r>
              <a:rPr lang="en-AU" dirty="0"/>
              <a:t>Collect, select and record</a:t>
            </a:r>
          </a:p>
        </p:txBody>
      </p:sp>
      <p:sp>
        <p:nvSpPr>
          <p:cNvPr id="4" name="Text Placeholder 3">
            <a:extLst>
              <a:ext uri="{FF2B5EF4-FFF2-40B4-BE49-F238E27FC236}">
                <a16:creationId xmlns:a16="http://schemas.microsoft.com/office/drawing/2014/main" id="{75F5E4A9-E9C0-EF9B-44D5-1978F13876E5}"/>
              </a:ext>
            </a:extLst>
          </p:cNvPr>
          <p:cNvSpPr>
            <a:spLocks noGrp="1"/>
          </p:cNvSpPr>
          <p:nvPr>
            <p:ph type="body" sz="quarter" idx="18"/>
          </p:nvPr>
        </p:nvSpPr>
        <p:spPr>
          <a:xfrm>
            <a:off x="359999" y="982520"/>
            <a:ext cx="11483999" cy="310015"/>
          </a:xfrm>
        </p:spPr>
        <p:txBody>
          <a:bodyPr anchor="b">
            <a:normAutofit/>
          </a:bodyPr>
          <a:lstStyle/>
          <a:p>
            <a:pPr>
              <a:lnSpc>
                <a:spcPct val="140000"/>
              </a:lnSpc>
            </a:pPr>
            <a:r>
              <a:rPr lang="en-AU" sz="1600" dirty="0"/>
              <a:t> Hints and tips for collecting data</a:t>
            </a:r>
          </a:p>
        </p:txBody>
      </p:sp>
      <p:pic>
        <p:nvPicPr>
          <p:cNvPr id="9" name="Picture Placeholder 8" descr="A person using a microscope&#10;&#10;AI-generated content may be incorrect.">
            <a:extLst>
              <a:ext uri="{FF2B5EF4-FFF2-40B4-BE49-F238E27FC236}">
                <a16:creationId xmlns:a16="http://schemas.microsoft.com/office/drawing/2014/main" id="{202E2379-EFC0-0E08-027B-861B989A1B68}"/>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1856" r="11856"/>
          <a:stretch>
            <a:fillRect/>
          </a:stretch>
        </p:blipFill>
        <p:spPr>
          <a:xfrm>
            <a:off x="6324600" y="1562100"/>
            <a:ext cx="5507038" cy="4814888"/>
          </a:xfrm>
        </p:spPr>
      </p:pic>
      <p:graphicFrame>
        <p:nvGraphicFramePr>
          <p:cNvPr id="8" name="Text Placeholder 5">
            <a:extLst>
              <a:ext uri="{FF2B5EF4-FFF2-40B4-BE49-F238E27FC236}">
                <a16:creationId xmlns:a16="http://schemas.microsoft.com/office/drawing/2014/main" id="{BB6B206B-8A27-1E27-2DD2-1FA2E24ED295}"/>
              </a:ext>
            </a:extLst>
          </p:cNvPr>
          <p:cNvGraphicFramePr/>
          <p:nvPr>
            <p:extLst>
              <p:ext uri="{D42A27DB-BD31-4B8C-83A1-F6EECF244321}">
                <p14:modId xmlns:p14="http://schemas.microsoft.com/office/powerpoint/2010/main" val="3862644207"/>
              </p:ext>
            </p:extLst>
          </p:nvPr>
        </p:nvGraphicFramePr>
        <p:xfrm>
          <a:off x="360363" y="1562471"/>
          <a:ext cx="5735637" cy="48145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759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A4DC2-38FE-1723-E121-51BD692DCECB}"/>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sp>
        <p:nvSpPr>
          <p:cNvPr id="3" name="Title 2">
            <a:extLst>
              <a:ext uri="{FF2B5EF4-FFF2-40B4-BE49-F238E27FC236}">
                <a16:creationId xmlns:a16="http://schemas.microsoft.com/office/drawing/2014/main" id="{417092CF-50C1-EA22-878B-DB855B58F943}"/>
              </a:ext>
            </a:extLst>
          </p:cNvPr>
          <p:cNvSpPr>
            <a:spLocks noGrp="1"/>
          </p:cNvSpPr>
          <p:nvPr>
            <p:ph type="title"/>
          </p:nvPr>
        </p:nvSpPr>
        <p:spPr>
          <a:xfrm>
            <a:off x="360000" y="360000"/>
            <a:ext cx="11484000" cy="545601"/>
          </a:xfrm>
        </p:spPr>
        <p:txBody>
          <a:bodyPr anchor="t">
            <a:normAutofit/>
          </a:bodyPr>
          <a:lstStyle/>
          <a:p>
            <a:r>
              <a:rPr lang="en-AU" dirty="0"/>
              <a:t>Interview example activity </a:t>
            </a:r>
          </a:p>
        </p:txBody>
      </p:sp>
      <p:sp>
        <p:nvSpPr>
          <p:cNvPr id="12" name="Text Placeholder 3">
            <a:extLst>
              <a:ext uri="{FF2B5EF4-FFF2-40B4-BE49-F238E27FC236}">
                <a16:creationId xmlns:a16="http://schemas.microsoft.com/office/drawing/2014/main" id="{FA340508-253B-0B4B-4FDF-335241BCF39E}"/>
              </a:ext>
            </a:extLst>
          </p:cNvPr>
          <p:cNvSpPr>
            <a:spLocks noGrp="1"/>
          </p:cNvSpPr>
          <p:nvPr>
            <p:ph type="body" sz="quarter" idx="18"/>
          </p:nvPr>
        </p:nvSpPr>
        <p:spPr>
          <a:xfrm>
            <a:off x="359999" y="982520"/>
            <a:ext cx="11483999" cy="310015"/>
          </a:xfrm>
        </p:spPr>
        <p:txBody>
          <a:bodyPr/>
          <a:lstStyle/>
          <a:p>
            <a:r>
              <a:rPr lang="en-US" dirty="0">
                <a:latin typeface="Arial"/>
                <a:cs typeface="Arial"/>
              </a:rPr>
              <a:t>Designing interview questions </a:t>
            </a:r>
            <a:endParaRPr lang="en-US" dirty="0"/>
          </a:p>
        </p:txBody>
      </p:sp>
      <p:sp>
        <p:nvSpPr>
          <p:cNvPr id="5" name="Content Placeholder 4">
            <a:extLst>
              <a:ext uri="{FF2B5EF4-FFF2-40B4-BE49-F238E27FC236}">
                <a16:creationId xmlns:a16="http://schemas.microsoft.com/office/drawing/2014/main" id="{84C2210C-5BB7-E3D7-A832-556756FA94E7}"/>
              </a:ext>
            </a:extLst>
          </p:cNvPr>
          <p:cNvSpPr>
            <a:spLocks noGrp="1"/>
          </p:cNvSpPr>
          <p:nvPr>
            <p:ph sz="quarter" idx="19"/>
          </p:nvPr>
        </p:nvSpPr>
        <p:spPr>
          <a:xfrm>
            <a:off x="360363" y="1562471"/>
            <a:ext cx="5735637" cy="4814518"/>
          </a:xfrm>
        </p:spPr>
        <p:txBody>
          <a:bodyPr vert="horz" lIns="0" tIns="0" rIns="0" bIns="0" rtlCol="0">
            <a:normAutofit/>
          </a:bodyPr>
          <a:lstStyle/>
          <a:p>
            <a:pPr>
              <a:lnSpc>
                <a:spcPct val="140000"/>
              </a:lnSpc>
            </a:pPr>
            <a:r>
              <a:rPr lang="en-AU"/>
              <a:t>Review farmer Robbie's interview transcript</a:t>
            </a:r>
          </a:p>
          <a:p>
            <a:pPr>
              <a:lnSpc>
                <a:spcPct val="140000"/>
              </a:lnSpc>
            </a:pPr>
            <a:r>
              <a:rPr lang="en-AU"/>
              <a:t>Consider how these questions and answers could be used to support a geographical inquiry related to macadamia farming</a:t>
            </a:r>
          </a:p>
          <a:p>
            <a:pPr>
              <a:lnSpc>
                <a:spcPct val="140000"/>
              </a:lnSpc>
            </a:pPr>
            <a:r>
              <a:rPr lang="en-AU"/>
              <a:t>Design a draft significant geographical question and hypothesis that may have been the starting point for the development of these questions </a:t>
            </a:r>
          </a:p>
          <a:p>
            <a:pPr>
              <a:lnSpc>
                <a:spcPct val="140000"/>
              </a:lnSpc>
            </a:pPr>
            <a:r>
              <a:rPr lang="en-AU"/>
              <a:t>Now, use the questions as a scaffold to design 5 to 6 interview questions that you could use as data to support your own geographical inquiry hypothesis</a:t>
            </a:r>
          </a:p>
        </p:txBody>
      </p:sp>
      <p:pic>
        <p:nvPicPr>
          <p:cNvPr id="7" name="Picture Placeholder 6" descr="A screenshot of a video chat&#10;&#10;AI-generated content may be incorrect.">
            <a:extLst>
              <a:ext uri="{FF2B5EF4-FFF2-40B4-BE49-F238E27FC236}">
                <a16:creationId xmlns:a16="http://schemas.microsoft.com/office/drawing/2014/main" id="{2F07AE1A-105E-8433-DF03-310D0E2524CE}"/>
              </a:ext>
            </a:extLst>
          </p:cNvPr>
          <p:cNvPicPr>
            <a:picLocks noGrp="1" noChangeAspect="1"/>
          </p:cNvPicPr>
          <p:nvPr>
            <p:ph type="pic" sz="quarter" idx="20"/>
          </p:nvPr>
        </p:nvPicPr>
        <p:blipFill>
          <a:blip r:embed="rId3"/>
          <a:srcRect r="3" b="5233"/>
          <a:stretch/>
        </p:blipFill>
        <p:spPr>
          <a:xfrm>
            <a:off x="6324599" y="1562470"/>
            <a:ext cx="5507038" cy="4814518"/>
          </a:xfrm>
          <a:noFill/>
        </p:spPr>
      </p:pic>
    </p:spTree>
    <p:extLst>
      <p:ext uri="{BB962C8B-B14F-4D97-AF65-F5344CB8AC3E}">
        <p14:creationId xmlns:p14="http://schemas.microsoft.com/office/powerpoint/2010/main" val="420371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latin typeface="+mn-lt"/>
                <a:hlinkClick r:id="rId6"/>
              </a:rPr>
              <a:t>Geography 7-10 </a:t>
            </a:r>
            <a:r>
              <a:rPr lang="en-AU" dirty="0">
                <a:latin typeface="+mn-lt"/>
              </a:rPr>
              <a:t>© Syllabus NSW Education Standards Authority (NESA) for and on behalf of the Crown in right of the State of New South Wales, 2024.</a:t>
            </a:r>
          </a:p>
          <a:p>
            <a:endParaRPr lang="en-AU"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1749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identify the steps included in a geographical inquiry</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propose, plan, conduct and communicate a geographical inquiry</a:t>
            </a:r>
          </a:p>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2000" dirty="0">
                <a:ea typeface="+mn-lt"/>
                <a:cs typeface="Arial" panose="020B0604020202020204" pitchFamily="34" charset="0"/>
              </a:rPr>
              <a:t>develop well reasoned and logical significant geographical questions</a:t>
            </a:r>
          </a:p>
          <a:p>
            <a:pPr marL="342900" indent="-342900">
              <a:lnSpc>
                <a:spcPct val="150000"/>
              </a:lnSpc>
              <a:spcAft>
                <a:spcPts val="600"/>
              </a:spcAft>
              <a:buFont typeface="Arial"/>
              <a:buChar char="•"/>
            </a:pPr>
            <a:r>
              <a:rPr lang="en-AU" sz="2000" dirty="0">
                <a:ea typeface="+mn-lt"/>
                <a:cs typeface="Arial" panose="020B0604020202020204" pitchFamily="34" charset="0"/>
              </a:rPr>
              <a:t>use significant geographical questions to pose a suitable hypothesis</a:t>
            </a:r>
          </a:p>
          <a:p>
            <a:pPr marL="342900" indent="-342900">
              <a:lnSpc>
                <a:spcPct val="150000"/>
              </a:lnSpc>
              <a:spcAft>
                <a:spcPts val="600"/>
              </a:spcAft>
              <a:buFont typeface="Arial"/>
              <a:buChar char="•"/>
            </a:pPr>
            <a:r>
              <a:rPr lang="en-AU" sz="2000" dirty="0">
                <a:ea typeface="+mn-lt"/>
                <a:cs typeface="Arial" panose="020B0604020202020204" pitchFamily="34" charset="0"/>
              </a:rPr>
              <a:t>plan effectively for a geographical inquiry</a:t>
            </a:r>
          </a:p>
          <a:p>
            <a:pPr marL="342900" indent="-342900">
              <a:lnSpc>
                <a:spcPct val="150000"/>
              </a:lnSpc>
              <a:spcAft>
                <a:spcPts val="600"/>
              </a:spcAft>
              <a:buFont typeface="Arial"/>
              <a:buChar char="•"/>
            </a:pPr>
            <a:r>
              <a:rPr lang="en-AU" sz="2000" dirty="0">
                <a:ea typeface="+mn-lt"/>
                <a:cs typeface="Arial" panose="020B0604020202020204" pitchFamily="34" charset="0"/>
              </a:rPr>
              <a:t>identify ways to collect, select and record data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64896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The geographical inquiry process </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pic>
        <p:nvPicPr>
          <p:cNvPr id="5" name="Picture 4" descr="A diagram of a process&#10;&#10;AI-generated content may be incorrect.">
            <a:extLst>
              <a:ext uri="{FF2B5EF4-FFF2-40B4-BE49-F238E27FC236}">
                <a16:creationId xmlns:a16="http://schemas.microsoft.com/office/drawing/2014/main" id="{F2378B17-F8B6-C6F1-4D8E-3ED6FB772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99" y="1176427"/>
            <a:ext cx="9754101" cy="5321573"/>
          </a:xfrm>
          <a:prstGeom prst="rect">
            <a:avLst/>
          </a:prstGeom>
        </p:spPr>
      </p:pic>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6886AF-A9E2-8C00-23D4-B2381F801B2D}"/>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3" name="Title 2">
            <a:extLst>
              <a:ext uri="{FF2B5EF4-FFF2-40B4-BE49-F238E27FC236}">
                <a16:creationId xmlns:a16="http://schemas.microsoft.com/office/drawing/2014/main" id="{6541EC66-4662-E7BA-0721-FE1CF0627E11}"/>
              </a:ext>
            </a:extLst>
          </p:cNvPr>
          <p:cNvSpPr>
            <a:spLocks noGrp="1"/>
          </p:cNvSpPr>
          <p:nvPr>
            <p:ph type="title"/>
          </p:nvPr>
        </p:nvSpPr>
        <p:spPr/>
        <p:txBody>
          <a:bodyPr/>
          <a:lstStyle/>
          <a:p>
            <a:r>
              <a:rPr lang="en-AU" dirty="0"/>
              <a:t>Geographical inquiry</a:t>
            </a:r>
          </a:p>
        </p:txBody>
      </p:sp>
      <p:sp>
        <p:nvSpPr>
          <p:cNvPr id="4" name="Text Placeholder 3">
            <a:extLst>
              <a:ext uri="{FF2B5EF4-FFF2-40B4-BE49-F238E27FC236}">
                <a16:creationId xmlns:a16="http://schemas.microsoft.com/office/drawing/2014/main" id="{17DF6A4E-B488-BF5D-2B02-938C8F0BFE24}"/>
              </a:ext>
            </a:extLst>
          </p:cNvPr>
          <p:cNvSpPr>
            <a:spLocks noGrp="1"/>
          </p:cNvSpPr>
          <p:nvPr>
            <p:ph type="body" sz="quarter" idx="18"/>
          </p:nvPr>
        </p:nvSpPr>
        <p:spPr/>
        <p:txBody>
          <a:bodyPr/>
          <a:lstStyle/>
          <a:p>
            <a:r>
              <a:rPr lang="en-AU" dirty="0"/>
              <a:t>Duration 2:59</a:t>
            </a:r>
          </a:p>
        </p:txBody>
      </p:sp>
      <p:pic>
        <p:nvPicPr>
          <p:cNvPr id="9" name="Picture 8">
            <a:extLst>
              <a:ext uri="{FF2B5EF4-FFF2-40B4-BE49-F238E27FC236}">
                <a16:creationId xmlns:a16="http://schemas.microsoft.com/office/drawing/2014/main" id="{6FA6432D-2499-501E-2E11-E65C447597C9}"/>
              </a:ext>
            </a:extLst>
          </p:cNvPr>
          <p:cNvPicPr>
            <a:picLocks noChangeAspect="1"/>
          </p:cNvPicPr>
          <p:nvPr/>
        </p:nvPicPr>
        <p:blipFill>
          <a:blip r:embed="rId3"/>
          <a:stretch>
            <a:fillRect/>
          </a:stretch>
        </p:blipFill>
        <p:spPr>
          <a:xfrm>
            <a:off x="359999" y="1577229"/>
            <a:ext cx="8256283" cy="4645771"/>
          </a:xfrm>
          <a:prstGeom prst="rect">
            <a:avLst/>
          </a:prstGeom>
        </p:spPr>
      </p:pic>
      <p:pic>
        <p:nvPicPr>
          <p:cNvPr id="10" name="Picture 9">
            <a:hlinkClick r:id="rId4"/>
            <a:extLst>
              <a:ext uri="{FF2B5EF4-FFF2-40B4-BE49-F238E27FC236}">
                <a16:creationId xmlns:a16="http://schemas.microsoft.com/office/drawing/2014/main" id="{D4EBB965-8FD1-9777-4E54-5D41CC9301F5}"/>
              </a:ext>
            </a:extLst>
          </p:cNvPr>
          <p:cNvPicPr>
            <a:picLocks noChangeAspect="1"/>
          </p:cNvPicPr>
          <p:nvPr/>
        </p:nvPicPr>
        <p:blipFill>
          <a:blip r:embed="rId5"/>
          <a:stretch>
            <a:fillRect/>
          </a:stretch>
        </p:blipFill>
        <p:spPr>
          <a:xfrm>
            <a:off x="3415420" y="3364588"/>
            <a:ext cx="1703561" cy="983746"/>
          </a:xfrm>
          <a:prstGeom prst="rect">
            <a:avLst/>
          </a:prstGeom>
        </p:spPr>
      </p:pic>
    </p:spTree>
    <p:extLst>
      <p:ext uri="{BB962C8B-B14F-4D97-AF65-F5344CB8AC3E}">
        <p14:creationId xmlns:p14="http://schemas.microsoft.com/office/powerpoint/2010/main" val="18296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271425-965F-FF9F-081E-F1C81193A4F4}"/>
              </a:ext>
            </a:extLst>
          </p:cNvPr>
          <p:cNvSpPr>
            <a:spLocks noGrp="1"/>
          </p:cNvSpPr>
          <p:nvPr>
            <p:ph type="sldNum" sz="quarter" idx="12"/>
          </p:nvPr>
        </p:nvSpPr>
        <p:spPr/>
        <p:txBody>
          <a:bodyPr/>
          <a:lstStyle/>
          <a:p>
            <a:fld id="{10A01DC5-1685-4615-8240-15192985C6A2}" type="slidenum">
              <a:rPr lang="en-AU" smtClean="0"/>
              <a:t>5</a:t>
            </a:fld>
            <a:endParaRPr lang="en-AU"/>
          </a:p>
        </p:txBody>
      </p:sp>
      <p:sp>
        <p:nvSpPr>
          <p:cNvPr id="3" name="Title 2">
            <a:extLst>
              <a:ext uri="{FF2B5EF4-FFF2-40B4-BE49-F238E27FC236}">
                <a16:creationId xmlns:a16="http://schemas.microsoft.com/office/drawing/2014/main" id="{EEFACAF2-A5F6-EC54-1746-71B300128A4B}"/>
              </a:ext>
            </a:extLst>
          </p:cNvPr>
          <p:cNvSpPr>
            <a:spLocks noGrp="1"/>
          </p:cNvSpPr>
          <p:nvPr>
            <p:ph type="title"/>
          </p:nvPr>
        </p:nvSpPr>
        <p:spPr/>
        <p:txBody>
          <a:bodyPr/>
          <a:lstStyle/>
          <a:p>
            <a:r>
              <a:rPr lang="en-AU" dirty="0"/>
              <a:t>Asking significant geographical questions</a:t>
            </a:r>
          </a:p>
        </p:txBody>
      </p:sp>
      <p:sp>
        <p:nvSpPr>
          <p:cNvPr id="4" name="Text Placeholder 3">
            <a:extLst>
              <a:ext uri="{FF2B5EF4-FFF2-40B4-BE49-F238E27FC236}">
                <a16:creationId xmlns:a16="http://schemas.microsoft.com/office/drawing/2014/main" id="{9334D673-D49A-9EFB-36B1-648290BADD2F}"/>
              </a:ext>
            </a:extLst>
          </p:cNvPr>
          <p:cNvSpPr>
            <a:spLocks noGrp="1"/>
          </p:cNvSpPr>
          <p:nvPr>
            <p:ph type="body" sz="quarter" idx="18"/>
          </p:nvPr>
        </p:nvSpPr>
        <p:spPr/>
        <p:txBody>
          <a:bodyPr/>
          <a:lstStyle/>
          <a:p>
            <a:r>
              <a:rPr lang="en-AU" dirty="0">
                <a:latin typeface="Arial"/>
                <a:cs typeface="Arial"/>
              </a:rPr>
              <a:t> WAGOLL – Macadamia farming (subtropical biome) </a:t>
            </a:r>
            <a:endParaRPr lang="en-AU" dirty="0"/>
          </a:p>
        </p:txBody>
      </p:sp>
      <p:graphicFrame>
        <p:nvGraphicFramePr>
          <p:cNvPr id="5" name="Diagram 4">
            <a:extLst>
              <a:ext uri="{FF2B5EF4-FFF2-40B4-BE49-F238E27FC236}">
                <a16:creationId xmlns:a16="http://schemas.microsoft.com/office/drawing/2014/main" id="{03FD31C4-59C3-D86E-693B-44DC1C76342E}"/>
              </a:ext>
            </a:extLst>
          </p:cNvPr>
          <p:cNvGraphicFramePr/>
          <p:nvPr>
            <p:extLst>
              <p:ext uri="{D42A27DB-BD31-4B8C-83A1-F6EECF244321}">
                <p14:modId xmlns:p14="http://schemas.microsoft.com/office/powerpoint/2010/main" val="643138993"/>
              </p:ext>
            </p:extLst>
          </p:nvPr>
        </p:nvGraphicFramePr>
        <p:xfrm>
          <a:off x="359998" y="905601"/>
          <a:ext cx="10764001" cy="5860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215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3885-7B8D-D403-AA64-F890D7E658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CBFF7-BC8B-A84A-C1E5-EFC1845CAD02}"/>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3" name="Title 2">
            <a:extLst>
              <a:ext uri="{FF2B5EF4-FFF2-40B4-BE49-F238E27FC236}">
                <a16:creationId xmlns:a16="http://schemas.microsoft.com/office/drawing/2014/main" id="{28E714F5-0750-78F6-427E-D73920A3B7F4}"/>
              </a:ext>
            </a:extLst>
          </p:cNvPr>
          <p:cNvSpPr>
            <a:spLocks noGrp="1"/>
          </p:cNvSpPr>
          <p:nvPr>
            <p:ph type="title"/>
          </p:nvPr>
        </p:nvSpPr>
        <p:spPr/>
        <p:txBody>
          <a:bodyPr/>
          <a:lstStyle/>
          <a:p>
            <a:r>
              <a:rPr lang="en-AU" dirty="0"/>
              <a:t>Asking significant geographical questions		</a:t>
            </a:r>
          </a:p>
        </p:txBody>
      </p:sp>
      <p:sp>
        <p:nvSpPr>
          <p:cNvPr id="4" name="Text Placeholder 3">
            <a:extLst>
              <a:ext uri="{FF2B5EF4-FFF2-40B4-BE49-F238E27FC236}">
                <a16:creationId xmlns:a16="http://schemas.microsoft.com/office/drawing/2014/main" id="{D81CDBB6-CAE1-5E94-BF25-7D579DE94DD3}"/>
              </a:ext>
            </a:extLst>
          </p:cNvPr>
          <p:cNvSpPr>
            <a:spLocks noGrp="1"/>
          </p:cNvSpPr>
          <p:nvPr>
            <p:ph type="body" sz="quarter" idx="18"/>
          </p:nvPr>
        </p:nvSpPr>
        <p:spPr/>
        <p:txBody>
          <a:bodyPr/>
          <a:lstStyle/>
          <a:p>
            <a:r>
              <a:rPr lang="en-AU" dirty="0">
                <a:latin typeface="Arial"/>
                <a:cs typeface="Arial"/>
              </a:rPr>
              <a:t> WAGOLL – Dairy farming (grassland biome) </a:t>
            </a:r>
            <a:endParaRPr lang="en-AU" dirty="0"/>
          </a:p>
        </p:txBody>
      </p:sp>
      <p:graphicFrame>
        <p:nvGraphicFramePr>
          <p:cNvPr id="5" name="Diagram 4">
            <a:extLst>
              <a:ext uri="{FF2B5EF4-FFF2-40B4-BE49-F238E27FC236}">
                <a16:creationId xmlns:a16="http://schemas.microsoft.com/office/drawing/2014/main" id="{79EE00A0-3320-1473-EAE1-FF3ED959AF2D}"/>
              </a:ext>
            </a:extLst>
          </p:cNvPr>
          <p:cNvGraphicFramePr/>
          <p:nvPr>
            <p:extLst>
              <p:ext uri="{D42A27DB-BD31-4B8C-83A1-F6EECF244321}">
                <p14:modId xmlns:p14="http://schemas.microsoft.com/office/powerpoint/2010/main" val="3272832359"/>
              </p:ext>
            </p:extLst>
          </p:nvPr>
        </p:nvGraphicFramePr>
        <p:xfrm>
          <a:off x="359998" y="797357"/>
          <a:ext cx="11015138" cy="5969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20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9E639F-3BD5-94BF-2D46-F2F6E834E794}"/>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3" name="Title 2">
            <a:extLst>
              <a:ext uri="{FF2B5EF4-FFF2-40B4-BE49-F238E27FC236}">
                <a16:creationId xmlns:a16="http://schemas.microsoft.com/office/drawing/2014/main" id="{D802CDAA-0C9A-BA53-E0C3-B1B836296B32}"/>
              </a:ext>
            </a:extLst>
          </p:cNvPr>
          <p:cNvSpPr>
            <a:spLocks noGrp="1"/>
          </p:cNvSpPr>
          <p:nvPr>
            <p:ph type="title"/>
          </p:nvPr>
        </p:nvSpPr>
        <p:spPr/>
        <p:txBody>
          <a:bodyPr/>
          <a:lstStyle/>
          <a:p>
            <a:r>
              <a:rPr lang="en-AU" dirty="0"/>
              <a:t>Planning an inquiry research process</a:t>
            </a:r>
          </a:p>
        </p:txBody>
      </p:sp>
      <p:sp>
        <p:nvSpPr>
          <p:cNvPr id="4" name="Text Placeholder 3">
            <a:extLst>
              <a:ext uri="{FF2B5EF4-FFF2-40B4-BE49-F238E27FC236}">
                <a16:creationId xmlns:a16="http://schemas.microsoft.com/office/drawing/2014/main" id="{CB64FC89-2160-DFA0-EF22-F588DED5CF86}"/>
              </a:ext>
            </a:extLst>
          </p:cNvPr>
          <p:cNvSpPr>
            <a:spLocks noGrp="1"/>
          </p:cNvSpPr>
          <p:nvPr>
            <p:ph type="body" sz="quarter" idx="18"/>
          </p:nvPr>
        </p:nvSpPr>
        <p:spPr/>
        <p:txBody>
          <a:bodyPr/>
          <a:lstStyle/>
          <a:p>
            <a:r>
              <a:rPr lang="en-AU" dirty="0"/>
              <a:t>WAGOLL – Coffee production (tropical biome)</a:t>
            </a:r>
          </a:p>
        </p:txBody>
      </p:sp>
      <p:graphicFrame>
        <p:nvGraphicFramePr>
          <p:cNvPr id="6" name="Table 5">
            <a:extLst>
              <a:ext uri="{FF2B5EF4-FFF2-40B4-BE49-F238E27FC236}">
                <a16:creationId xmlns:a16="http://schemas.microsoft.com/office/drawing/2014/main" id="{FD9A6BD3-E71A-A9C5-7C37-F5B82479FCF7}"/>
              </a:ext>
            </a:extLst>
          </p:cNvPr>
          <p:cNvGraphicFramePr>
            <a:graphicFrameLocks noGrp="1"/>
          </p:cNvGraphicFramePr>
          <p:nvPr>
            <p:extLst>
              <p:ext uri="{D42A27DB-BD31-4B8C-83A1-F6EECF244321}">
                <p14:modId xmlns:p14="http://schemas.microsoft.com/office/powerpoint/2010/main" val="3188421289"/>
              </p:ext>
            </p:extLst>
          </p:nvPr>
        </p:nvGraphicFramePr>
        <p:xfrm>
          <a:off x="298091" y="1538736"/>
          <a:ext cx="8579208" cy="4544564"/>
        </p:xfrm>
        <a:graphic>
          <a:graphicData uri="http://schemas.openxmlformats.org/drawingml/2006/table">
            <a:tbl>
              <a:tblPr firstRow="1" bandRow="1">
                <a:tableStyleId>{B301B821-A1FF-4177-AEE7-76D212191A09}</a:tableStyleId>
              </a:tblPr>
              <a:tblGrid>
                <a:gridCol w="2859736">
                  <a:extLst>
                    <a:ext uri="{9D8B030D-6E8A-4147-A177-3AD203B41FA5}">
                      <a16:colId xmlns:a16="http://schemas.microsoft.com/office/drawing/2014/main" val="3124851327"/>
                    </a:ext>
                  </a:extLst>
                </a:gridCol>
                <a:gridCol w="2859736">
                  <a:extLst>
                    <a:ext uri="{9D8B030D-6E8A-4147-A177-3AD203B41FA5}">
                      <a16:colId xmlns:a16="http://schemas.microsoft.com/office/drawing/2014/main" val="1749151393"/>
                    </a:ext>
                  </a:extLst>
                </a:gridCol>
                <a:gridCol w="2859736">
                  <a:extLst>
                    <a:ext uri="{9D8B030D-6E8A-4147-A177-3AD203B41FA5}">
                      <a16:colId xmlns:a16="http://schemas.microsoft.com/office/drawing/2014/main" val="1062818858"/>
                    </a:ext>
                  </a:extLst>
                </a:gridCol>
              </a:tblGrid>
              <a:tr h="795299">
                <a:tc>
                  <a:txBody>
                    <a:bodyPr/>
                    <a:lstStyle/>
                    <a:p>
                      <a:r>
                        <a:rPr lang="en-AU" dirty="0"/>
                        <a:t>Geographical skill or tool</a:t>
                      </a:r>
                    </a:p>
                  </a:txBody>
                  <a:tcPr/>
                </a:tc>
                <a:tc>
                  <a:txBody>
                    <a:bodyPr/>
                    <a:lstStyle/>
                    <a:p>
                      <a:r>
                        <a:rPr lang="en-AU" dirty="0"/>
                        <a:t>Definition</a:t>
                      </a:r>
                    </a:p>
                  </a:txBody>
                  <a:tcPr/>
                </a:tc>
                <a:tc>
                  <a:txBody>
                    <a:bodyPr/>
                    <a:lstStyle/>
                    <a:p>
                      <a:r>
                        <a:rPr lang="en-AU" dirty="0"/>
                        <a:t>Justification</a:t>
                      </a:r>
                    </a:p>
                  </a:txBody>
                  <a:tcPr/>
                </a:tc>
                <a:extLst>
                  <a:ext uri="{0D108BD9-81ED-4DB2-BD59-A6C34878D82A}">
                    <a16:rowId xmlns:a16="http://schemas.microsoft.com/office/drawing/2014/main" val="2059311886"/>
                  </a:ext>
                </a:extLst>
              </a:tr>
              <a:tr h="1136141">
                <a:tc>
                  <a:txBody>
                    <a:bodyPr/>
                    <a:lstStyle/>
                    <a:p>
                      <a:r>
                        <a:rPr lang="en-AU" dirty="0"/>
                        <a:t>Scatter graph</a:t>
                      </a:r>
                    </a:p>
                  </a:txBody>
                  <a:tcPr/>
                </a:tc>
                <a:tc>
                  <a:txBody>
                    <a:bodyPr/>
                    <a:lstStyle/>
                    <a:p>
                      <a:r>
                        <a:rPr lang="en-AU" sz="1800" kern="1200" dirty="0">
                          <a:solidFill>
                            <a:schemeClr val="dk1"/>
                          </a:solidFill>
                          <a:effectLst/>
                        </a:rPr>
                        <a:t>A graph to clearly show the relationship between two variables</a:t>
                      </a:r>
                      <a:endParaRPr lang="en-AU" dirty="0"/>
                    </a:p>
                  </a:txBody>
                  <a:tcPr/>
                </a:tc>
                <a:tc>
                  <a:txBody>
                    <a:bodyPr/>
                    <a:lstStyle/>
                    <a:p>
                      <a:r>
                        <a:rPr lang="en-AU" sz="1800" kern="1200" dirty="0">
                          <a:solidFill>
                            <a:schemeClr val="dk1"/>
                          </a:solidFill>
                          <a:effectLst/>
                        </a:rPr>
                        <a:t>Clearly shows how rainfall relates to coffee bean yield</a:t>
                      </a:r>
                      <a:endParaRPr lang="en-AU" dirty="0"/>
                    </a:p>
                  </a:txBody>
                  <a:tcPr/>
                </a:tc>
                <a:extLst>
                  <a:ext uri="{0D108BD9-81ED-4DB2-BD59-A6C34878D82A}">
                    <a16:rowId xmlns:a16="http://schemas.microsoft.com/office/drawing/2014/main" val="634697784"/>
                  </a:ext>
                </a:extLst>
              </a:tr>
              <a:tr h="1476983">
                <a:tc>
                  <a:txBody>
                    <a:bodyPr/>
                    <a:lstStyle/>
                    <a:p>
                      <a:r>
                        <a:rPr lang="en-AU" dirty="0"/>
                        <a:t>Field interviews</a:t>
                      </a:r>
                    </a:p>
                  </a:txBody>
                  <a:tcPr/>
                </a:tc>
                <a:tc>
                  <a:txBody>
                    <a:bodyPr/>
                    <a:lstStyle/>
                    <a:p>
                      <a:r>
                        <a:rPr lang="en-AU" sz="1800" kern="1200" dirty="0">
                          <a:solidFill>
                            <a:schemeClr val="dk1"/>
                          </a:solidFill>
                          <a:effectLst/>
                        </a:rPr>
                        <a:t>Structured conversations to gather local expert knowledge</a:t>
                      </a:r>
                      <a:endParaRPr lang="en-AU" dirty="0"/>
                    </a:p>
                  </a:txBody>
                  <a:tcPr/>
                </a:tc>
                <a:tc>
                  <a:txBody>
                    <a:bodyPr/>
                    <a:lstStyle/>
                    <a:p>
                      <a:r>
                        <a:rPr lang="en-AU" sz="1800" kern="1200" dirty="0">
                          <a:solidFill>
                            <a:schemeClr val="dk1"/>
                          </a:solidFill>
                          <a:effectLst/>
                        </a:rPr>
                        <a:t>Provides detailed insights from coffee farmers on productivity challenges</a:t>
                      </a:r>
                      <a:endParaRPr lang="en-AU" dirty="0"/>
                    </a:p>
                  </a:txBody>
                  <a:tcPr/>
                </a:tc>
                <a:extLst>
                  <a:ext uri="{0D108BD9-81ED-4DB2-BD59-A6C34878D82A}">
                    <a16:rowId xmlns:a16="http://schemas.microsoft.com/office/drawing/2014/main" val="889243727"/>
                  </a:ext>
                </a:extLst>
              </a:tr>
              <a:tr h="1136141">
                <a:tc>
                  <a:txBody>
                    <a:bodyPr/>
                    <a:lstStyle/>
                    <a:p>
                      <a:r>
                        <a:rPr lang="en-AU" dirty="0"/>
                        <a:t>Choropleth map</a:t>
                      </a:r>
                    </a:p>
                  </a:txBody>
                  <a:tcPr/>
                </a:tc>
                <a:tc>
                  <a:txBody>
                    <a:bodyPr/>
                    <a:lstStyle/>
                    <a:p>
                      <a:r>
                        <a:rPr lang="en-AU" sz="1800" kern="1200" dirty="0">
                          <a:solidFill>
                            <a:schemeClr val="dk1"/>
                          </a:solidFill>
                          <a:effectLst/>
                        </a:rPr>
                        <a:t>A map using colour shades clearly indicating spatial data patterns</a:t>
                      </a:r>
                      <a:endParaRPr lang="en-AU" dirty="0"/>
                    </a:p>
                  </a:txBody>
                  <a:tcPr/>
                </a:tc>
                <a:tc>
                  <a:txBody>
                    <a:bodyPr/>
                    <a:lstStyle/>
                    <a:p>
                      <a:r>
                        <a:rPr lang="en-AU" sz="1800" kern="1200" dirty="0">
                          <a:solidFill>
                            <a:schemeClr val="dk1"/>
                          </a:solidFill>
                          <a:effectLst/>
                        </a:rPr>
                        <a:t>Clearly visualises regional differences in coffee productivity</a:t>
                      </a:r>
                      <a:endParaRPr lang="en-AU" dirty="0"/>
                    </a:p>
                  </a:txBody>
                  <a:tcPr/>
                </a:tc>
                <a:extLst>
                  <a:ext uri="{0D108BD9-81ED-4DB2-BD59-A6C34878D82A}">
                    <a16:rowId xmlns:a16="http://schemas.microsoft.com/office/drawing/2014/main" val="3595291636"/>
                  </a:ext>
                </a:extLst>
              </a:tr>
            </a:tbl>
          </a:graphicData>
        </a:graphic>
      </p:graphicFrame>
      <p:sp>
        <p:nvSpPr>
          <p:cNvPr id="7" name="TextBox 6">
            <a:extLst>
              <a:ext uri="{FF2B5EF4-FFF2-40B4-BE49-F238E27FC236}">
                <a16:creationId xmlns:a16="http://schemas.microsoft.com/office/drawing/2014/main" id="{F9A3ECC7-2E6E-15BD-BE8D-48859DE5FDB1}"/>
              </a:ext>
            </a:extLst>
          </p:cNvPr>
          <p:cNvSpPr txBox="1"/>
          <p:nvPr/>
        </p:nvSpPr>
        <p:spPr>
          <a:xfrm>
            <a:off x="9049349" y="2019395"/>
            <a:ext cx="2844560" cy="3769744"/>
          </a:xfrm>
          <a:prstGeom prst="rect">
            <a:avLst/>
          </a:prstGeom>
          <a:noFill/>
          <a:ln w="28575">
            <a:solidFill>
              <a:schemeClr val="accent1"/>
            </a:solidFill>
          </a:ln>
        </p:spPr>
        <p:txBody>
          <a:bodyPr wrap="square" lIns="0" tIns="0" rIns="0" bIns="0" rtlCol="0" anchor="ctr">
            <a:noAutofit/>
          </a:bodyPr>
          <a:lstStyle/>
          <a:p>
            <a:pPr marL="180975"/>
            <a:r>
              <a:rPr lang="en-AU" sz="2800" b="1" dirty="0">
                <a:solidFill>
                  <a:schemeClr val="accent1"/>
                </a:solidFill>
              </a:rPr>
              <a:t>Annotation:</a:t>
            </a:r>
          </a:p>
          <a:p>
            <a:pPr marL="180975"/>
            <a:r>
              <a:rPr lang="en-AU" sz="1800" dirty="0"/>
              <a:t>Explicit justification and selection of geographical methods aligned to hypothesis. Choices are relevant, justified clearly and demonstrate extensive geographical understanding. </a:t>
            </a:r>
          </a:p>
        </p:txBody>
      </p:sp>
    </p:spTree>
    <p:extLst>
      <p:ext uri="{BB962C8B-B14F-4D97-AF65-F5344CB8AC3E}">
        <p14:creationId xmlns:p14="http://schemas.microsoft.com/office/powerpoint/2010/main" val="243811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E7647-8B57-2208-F609-8B39B97911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CC6CE1-CBCB-073E-C0AB-71071E8BA979}"/>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3" name="Title 2">
            <a:extLst>
              <a:ext uri="{FF2B5EF4-FFF2-40B4-BE49-F238E27FC236}">
                <a16:creationId xmlns:a16="http://schemas.microsoft.com/office/drawing/2014/main" id="{1854B8B8-B10E-70ED-7C34-9C48D2224E72}"/>
              </a:ext>
            </a:extLst>
          </p:cNvPr>
          <p:cNvSpPr>
            <a:spLocks noGrp="1"/>
          </p:cNvSpPr>
          <p:nvPr>
            <p:ph type="title"/>
          </p:nvPr>
        </p:nvSpPr>
        <p:spPr/>
        <p:txBody>
          <a:bodyPr/>
          <a:lstStyle/>
          <a:p>
            <a:r>
              <a:rPr lang="en-AU" dirty="0"/>
              <a:t>Using geographical tools and equipment</a:t>
            </a:r>
          </a:p>
        </p:txBody>
      </p:sp>
      <p:sp>
        <p:nvSpPr>
          <p:cNvPr id="4" name="Text Placeholder 3">
            <a:extLst>
              <a:ext uri="{FF2B5EF4-FFF2-40B4-BE49-F238E27FC236}">
                <a16:creationId xmlns:a16="http://schemas.microsoft.com/office/drawing/2014/main" id="{688E2594-2F88-BA63-9E6B-A83BCE0BB4E6}"/>
              </a:ext>
            </a:extLst>
          </p:cNvPr>
          <p:cNvSpPr>
            <a:spLocks noGrp="1"/>
          </p:cNvSpPr>
          <p:nvPr>
            <p:ph type="body" sz="quarter" idx="18"/>
          </p:nvPr>
        </p:nvSpPr>
        <p:spPr/>
        <p:txBody>
          <a:bodyPr/>
          <a:lstStyle/>
          <a:p>
            <a:r>
              <a:rPr lang="en-AU" dirty="0"/>
              <a:t>Duration 5:01 </a:t>
            </a:r>
          </a:p>
        </p:txBody>
      </p:sp>
      <p:pic>
        <p:nvPicPr>
          <p:cNvPr id="6" name="Picture 5">
            <a:extLst>
              <a:ext uri="{FF2B5EF4-FFF2-40B4-BE49-F238E27FC236}">
                <a16:creationId xmlns:a16="http://schemas.microsoft.com/office/drawing/2014/main" id="{3BDC7568-C5A1-FB11-E441-0C19028B254A}"/>
              </a:ext>
            </a:extLst>
          </p:cNvPr>
          <p:cNvPicPr>
            <a:picLocks noChangeAspect="1"/>
          </p:cNvPicPr>
          <p:nvPr/>
        </p:nvPicPr>
        <p:blipFill>
          <a:blip r:embed="rId3"/>
          <a:stretch>
            <a:fillRect/>
          </a:stretch>
        </p:blipFill>
        <p:spPr>
          <a:xfrm>
            <a:off x="359999" y="1450433"/>
            <a:ext cx="7047797" cy="3964779"/>
          </a:xfrm>
          <a:prstGeom prst="rect">
            <a:avLst/>
          </a:prstGeom>
        </p:spPr>
      </p:pic>
      <p:pic>
        <p:nvPicPr>
          <p:cNvPr id="7" name="Picture 6">
            <a:hlinkClick r:id="rId4"/>
            <a:extLst>
              <a:ext uri="{FF2B5EF4-FFF2-40B4-BE49-F238E27FC236}">
                <a16:creationId xmlns:a16="http://schemas.microsoft.com/office/drawing/2014/main" id="{8501587A-D0A9-4F33-73A5-7DBC8895F244}"/>
              </a:ext>
            </a:extLst>
          </p:cNvPr>
          <p:cNvPicPr>
            <a:picLocks noChangeAspect="1"/>
          </p:cNvPicPr>
          <p:nvPr/>
        </p:nvPicPr>
        <p:blipFill>
          <a:blip r:embed="rId5"/>
          <a:stretch>
            <a:fillRect/>
          </a:stretch>
        </p:blipFill>
        <p:spPr>
          <a:xfrm>
            <a:off x="3030383" y="2938229"/>
            <a:ext cx="1707028" cy="981541"/>
          </a:xfrm>
          <a:prstGeom prst="rect">
            <a:avLst/>
          </a:prstGeom>
        </p:spPr>
      </p:pic>
    </p:spTree>
    <p:extLst>
      <p:ext uri="{BB962C8B-B14F-4D97-AF65-F5344CB8AC3E}">
        <p14:creationId xmlns:p14="http://schemas.microsoft.com/office/powerpoint/2010/main" val="329185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E11E-0E71-DF6F-5E84-F240491C6C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AF8418-8CB6-11AF-D59A-0E6580D3D0F7}"/>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3" name="Title 2">
            <a:extLst>
              <a:ext uri="{FF2B5EF4-FFF2-40B4-BE49-F238E27FC236}">
                <a16:creationId xmlns:a16="http://schemas.microsoft.com/office/drawing/2014/main" id="{3676FF98-5930-BA15-66BB-3405E4761CCF}"/>
              </a:ext>
            </a:extLst>
          </p:cNvPr>
          <p:cNvSpPr>
            <a:spLocks noGrp="1"/>
          </p:cNvSpPr>
          <p:nvPr>
            <p:ph type="title"/>
          </p:nvPr>
        </p:nvSpPr>
        <p:spPr/>
        <p:txBody>
          <a:bodyPr/>
          <a:lstStyle/>
          <a:p>
            <a:r>
              <a:rPr lang="en-AU" dirty="0"/>
              <a:t>Collect, select and record</a:t>
            </a:r>
          </a:p>
        </p:txBody>
      </p:sp>
      <p:sp>
        <p:nvSpPr>
          <p:cNvPr id="4" name="Text Placeholder 3">
            <a:extLst>
              <a:ext uri="{FF2B5EF4-FFF2-40B4-BE49-F238E27FC236}">
                <a16:creationId xmlns:a16="http://schemas.microsoft.com/office/drawing/2014/main" id="{00725B12-D32C-9B85-D55B-78E091445024}"/>
              </a:ext>
            </a:extLst>
          </p:cNvPr>
          <p:cNvSpPr>
            <a:spLocks noGrp="1"/>
          </p:cNvSpPr>
          <p:nvPr>
            <p:ph type="body" sz="quarter" idx="18"/>
          </p:nvPr>
        </p:nvSpPr>
        <p:spPr/>
        <p:txBody>
          <a:bodyPr/>
          <a:lstStyle/>
          <a:p>
            <a:r>
              <a:rPr lang="en-AU" dirty="0"/>
              <a:t> Hints and tips for selecting data – Cotton farming (Grasslands biome) </a:t>
            </a:r>
          </a:p>
        </p:txBody>
      </p:sp>
      <p:graphicFrame>
        <p:nvGraphicFramePr>
          <p:cNvPr id="5" name="Diagram 4">
            <a:extLst>
              <a:ext uri="{FF2B5EF4-FFF2-40B4-BE49-F238E27FC236}">
                <a16:creationId xmlns:a16="http://schemas.microsoft.com/office/drawing/2014/main" id="{F28A729B-7726-8A63-6148-6BE761DEB8A3}"/>
              </a:ext>
            </a:extLst>
          </p:cNvPr>
          <p:cNvGraphicFramePr/>
          <p:nvPr>
            <p:extLst>
              <p:ext uri="{D42A27DB-BD31-4B8C-83A1-F6EECF244321}">
                <p14:modId xmlns:p14="http://schemas.microsoft.com/office/powerpoint/2010/main" val="1235426085"/>
              </p:ext>
            </p:extLst>
          </p:nvPr>
        </p:nvGraphicFramePr>
        <p:xfrm>
          <a:off x="359998" y="1578616"/>
          <a:ext cx="11082701" cy="491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230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c5b8ff7-b110-47e5-875b-c1ade981fe1d">
      <Terms xmlns="http://schemas.microsoft.com/office/infopath/2007/PartnerControls"/>
    </lcf76f155ced4ddcb4097134ff3c332f>
    <_ip_UnifiedCompliancePolicyProperties xmlns="http://schemas.microsoft.com/sharepoint/v3" xsi:nil="true"/>
    <TaxCatchAll xmlns="1ecf118d-1b68-4539-8f47-c72c4e394b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C79D3827DA8A4CBA85C2F01D9C16C7" ma:contentTypeVersion="22" ma:contentTypeDescription="Create a new document." ma:contentTypeScope="" ma:versionID="61b6dc45f52da73d8d8c934d35077a4f">
  <xsd:schema xmlns:xsd="http://www.w3.org/2001/XMLSchema" xmlns:xs="http://www.w3.org/2001/XMLSchema" xmlns:p="http://schemas.microsoft.com/office/2006/metadata/properties" xmlns:ns1="http://schemas.microsoft.com/sharepoint/v3" xmlns:ns2="3c5b8ff7-b110-47e5-875b-c1ade981fe1d" xmlns:ns3="1ecf118d-1b68-4539-8f47-c72c4e394bba" targetNamespace="http://schemas.microsoft.com/office/2006/metadata/properties" ma:root="true" ma:fieldsID="cbca3367abebfd8d4f911907fdafbb06" ns1:_="" ns2:_="" ns3:_="">
    <xsd:import namespace="http://schemas.microsoft.com/sharepoint/v3"/>
    <xsd:import namespace="3c5b8ff7-b110-47e5-875b-c1ade981fe1d"/>
    <xsd:import namespace="1ecf118d-1b68-4539-8f47-c72c4e394b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5b8ff7-b110-47e5-875b-c1ade981f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cf118d-1b68-4539-8f47-c72c4e394bb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5585fd6-f854-4cbf-96d8-3987581b3232}" ma:internalName="TaxCatchAll" ma:showField="CatchAllData" ma:web="1ecf118d-1b68-4539-8f47-c72c4e394b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0984FA-7E19-43E1-8958-4373A0A89AE1}">
  <ds:schemaRefs>
    <ds:schemaRef ds:uri="3c5b8ff7-b110-47e5-875b-c1ade981fe1d"/>
    <ds:schemaRef ds:uri="http://schemas.openxmlformats.org/package/2006/metadata/core-properties"/>
    <ds:schemaRef ds:uri="http://schemas.microsoft.com/sharepoint/v3"/>
    <ds:schemaRef ds:uri="1ecf118d-1b68-4539-8f47-c72c4e394bba"/>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A3C4CA0-3C33-4AED-90AD-C5F6DABFDB94}">
  <ds:schemaRefs>
    <ds:schemaRef ds:uri="http://schemas.microsoft.com/sharepoint/v3/contenttype/forms"/>
  </ds:schemaRefs>
</ds:datastoreItem>
</file>

<file path=customXml/itemProps3.xml><?xml version="1.0" encoding="utf-8"?>
<ds:datastoreItem xmlns:ds="http://schemas.openxmlformats.org/officeDocument/2006/customXml" ds:itemID="{30B0D496-6286-4498-8810-D13C2525D7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5b8ff7-b110-47e5-875b-c1ade981fe1d"/>
    <ds:schemaRef ds:uri="1ecf118d-1b68-4539-8f47-c72c4e394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student-facing-secondary-template-2025-v1</Template>
  <TotalTime>1949</TotalTime>
  <Words>4751</Words>
  <Application>Microsoft Office PowerPoint</Application>
  <PresentationFormat>Widescreen</PresentationFormat>
  <Paragraphs>230</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Courier New</vt:lpstr>
      <vt:lpstr>Aptos</vt:lpstr>
      <vt:lpstr>Symbol</vt:lpstr>
      <vt:lpstr>Public Sans</vt:lpstr>
      <vt:lpstr>Arial</vt:lpstr>
      <vt:lpstr>Times New Roman</vt:lpstr>
      <vt:lpstr>NSWG Corporate</vt:lpstr>
      <vt:lpstr>Lesson 5 – geographical inquiry</vt:lpstr>
      <vt:lpstr>Learning intentions and success criteria</vt:lpstr>
      <vt:lpstr>The geographical inquiry process </vt:lpstr>
      <vt:lpstr>Geographical inquiry</vt:lpstr>
      <vt:lpstr>Asking significant geographical questions</vt:lpstr>
      <vt:lpstr>Asking significant geographical questions  </vt:lpstr>
      <vt:lpstr>Planning an inquiry research process</vt:lpstr>
      <vt:lpstr>Using geographical tools and equipment</vt:lpstr>
      <vt:lpstr>Collect, select and record</vt:lpstr>
      <vt:lpstr>Collect, select and record</vt:lpstr>
      <vt:lpstr>Collect, select and record</vt:lpstr>
      <vt:lpstr>Interview example activity </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biomes and agriculture – Lesson 5 – geographical enquiry</dc:title>
  <dc:creator>NSW Department of Education</dc:creator>
  <dcterms:created xsi:type="dcterms:W3CDTF">2025-03-22T03:58:41Z</dcterms:created>
  <dcterms:modified xsi:type="dcterms:W3CDTF">2025-05-12T05:08:36Z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0x010100F2C79D3827DA8A4CBA85C2F01D9C16C7</vt:lpwstr>
  </property>
  <property fmtid="{D5CDD505-2E9C-101B-9397-08002B2CF9AE}" pid="10" name="MediaServiceImageTags">
    <vt:lpwstr/>
  </property>
</Properties>
</file>