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4"/>
  </p:notesMasterIdLst>
  <p:handoutMasterIdLst>
    <p:handoutMasterId r:id="rId15"/>
  </p:handoutMasterIdLst>
  <p:sldIdLst>
    <p:sldId id="26505" r:id="rId5"/>
    <p:sldId id="26383" r:id="rId6"/>
    <p:sldId id="26506" r:id="rId7"/>
    <p:sldId id="26508" r:id="rId8"/>
    <p:sldId id="26509" r:id="rId9"/>
    <p:sldId id="26510" r:id="rId10"/>
    <p:sldId id="26512" r:id="rId11"/>
    <p:sldId id="360" r:id="rId12"/>
    <p:sldId id="361" r:id="rId13"/>
  </p:sldIdLst>
  <p:sldSz cx="12192000" cy="6858000"/>
  <p:notesSz cx="6858000" cy="9144000"/>
  <p:embeddedFontLst>
    <p:embeddedFont>
      <p:font typeface="Montserrat" panose="00000500000000000000" pitchFamily="2" charset="0"/>
      <p:regular r:id="rId16"/>
      <p:bold r:id="rId17"/>
      <p:italic r:id="rId18"/>
      <p:boldItalic r:id="rId19"/>
    </p:embeddedFont>
    <p:embeddedFont>
      <p:font typeface="Public Sans" pitchFamily="2" charset="0"/>
      <p:regular r:id="rId20"/>
      <p:bold r:id="rId21"/>
      <p:italic r:id="rId22"/>
      <p:boldItalic r:id="rId2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 templates" id="{D5A8010D-981F-43AA-A0D6-182EC53CAA84}">
          <p14:sldIdLst>
            <p14:sldId id="26505"/>
            <p14:sldId id="26383"/>
            <p14:sldId id="26506"/>
            <p14:sldId id="26508"/>
            <p14:sldId id="26509"/>
            <p14:sldId id="26510"/>
            <p14:sldId id="26512"/>
          </p14:sldIdLst>
        </p14:section>
        <p14:section name="References &amp; copyright" id="{DBC31484-F5F8-4CB1-8DB4-A562A9780899}">
          <p14:sldIdLst>
            <p14:sldId id="360"/>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E818A1AD-97C2-E5AB-73F5-C5195B97A116}" name="Melissa Ellis" initials="ME" userId="S::Melissa.ELLIS13@det.nsw.edu.au::256dc9ba-729a-41e3-ae2d-aa8692cb580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823B85-D333-4076-A84A-720443273580}" v="3" dt="2025-05-12T05:06:51.277"/>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441" autoAdjust="0"/>
  </p:normalViewPr>
  <p:slideViewPr>
    <p:cSldViewPr snapToGrid="0">
      <p:cViewPr varScale="1">
        <p:scale>
          <a:sx n="92" d="100"/>
          <a:sy n="92" d="100"/>
        </p:scale>
        <p:origin x="1314" y="84"/>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12/05/2025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12/05/2025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 ternary graph has 3 axis. </a:t>
            </a:r>
          </a:p>
          <a:p>
            <a:r>
              <a:rPr lang="en-AU" dirty="0"/>
              <a:t>The ternary graph displayed is graphing 3 features of soil that contribute to soil texture and our ability to classify soil types. </a:t>
            </a:r>
          </a:p>
          <a:p>
            <a:r>
              <a:rPr lang="en-AU" dirty="0"/>
              <a:t>Soil texture is a measurement of the percentage of sand, silt and clay in a soil sample. </a:t>
            </a:r>
          </a:p>
          <a:p>
            <a:r>
              <a:rPr lang="en-AU" dirty="0"/>
              <a:t>Check for understanding by asking choral response questions:</a:t>
            </a:r>
          </a:p>
          <a:p>
            <a:r>
              <a:rPr lang="en-AU" dirty="0"/>
              <a:t>How many sides exist on a ternary graph? Answer: three.</a:t>
            </a:r>
          </a:p>
          <a:p>
            <a:r>
              <a:rPr lang="en-AU" dirty="0"/>
              <a:t>How much does each factor or variable need to add up to? Answer: 100.</a:t>
            </a:r>
          </a:p>
          <a:p>
            <a:r>
              <a:rPr lang="en-AU" dirty="0"/>
              <a:t>Soil texture is a product of what three factors? Answer: clay, silt and sand.</a:t>
            </a:r>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910161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a:cs typeface="Arial"/>
              </a:rPr>
              <a:t>Conduct an ‘I do’ gradual release of responsibility exercise. </a:t>
            </a:r>
          </a:p>
          <a:p>
            <a:r>
              <a:rPr lang="en-AU" dirty="0"/>
              <a:t>Demonstrate finding 10% sand, 60% silt and 30% clay. </a:t>
            </a:r>
          </a:p>
          <a:p>
            <a:r>
              <a:rPr lang="en-AU" dirty="0"/>
              <a:t>Note – all add up to 100%.</a:t>
            </a:r>
          </a:p>
          <a:p>
            <a:endParaRPr lang="en-AU" dirty="0"/>
          </a:p>
          <a:p>
            <a:r>
              <a:rPr lang="en-AU" b="1" dirty="0"/>
              <a:t>Answer: silty clay loam. </a:t>
            </a:r>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1049243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C052B-7D05-E7D4-153D-9E3845595E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BD7863-8EEF-4822-7927-74C13A463D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D7D776-4F5F-5362-601A-C76B66307EF5}"/>
              </a:ext>
            </a:extLst>
          </p:cNvPr>
          <p:cNvSpPr>
            <a:spLocks noGrp="1"/>
          </p:cNvSpPr>
          <p:nvPr>
            <p:ph type="body" idx="1"/>
          </p:nvPr>
        </p:nvSpPr>
        <p:spPr/>
        <p:txBody>
          <a:bodyPr/>
          <a:lstStyle/>
          <a:p>
            <a:r>
              <a:rPr lang="en-AU" sz="1800" dirty="0">
                <a:effectLst/>
                <a:latin typeface="Arial" panose="020B0604020202020204" pitchFamily="34" charset="0"/>
                <a:ea typeface="Calibri" panose="020F0502020204030204" pitchFamily="34" charset="0"/>
              </a:rPr>
              <a:t>60% sand</a:t>
            </a:r>
          </a:p>
          <a:p>
            <a:r>
              <a:rPr lang="en-AU" sz="1800" dirty="0">
                <a:effectLst/>
                <a:latin typeface="Arial" panose="020B0604020202020204" pitchFamily="34" charset="0"/>
                <a:ea typeface="Calibri" panose="020F0502020204030204" pitchFamily="34" charset="0"/>
              </a:rPr>
              <a:t>10% silt</a:t>
            </a:r>
          </a:p>
          <a:p>
            <a:r>
              <a:rPr lang="en-AU" sz="1800" dirty="0">
                <a:effectLst/>
                <a:latin typeface="Arial" panose="020B0604020202020204" pitchFamily="34" charset="0"/>
                <a:ea typeface="Calibri" panose="020F0502020204030204" pitchFamily="34" charset="0"/>
              </a:rPr>
              <a:t>30% clay. </a:t>
            </a:r>
          </a:p>
          <a:p>
            <a:endParaRPr lang="en-AU" sz="1800" dirty="0">
              <a:effectLst/>
              <a:latin typeface="Arial" panose="020B0604020202020204" pitchFamily="34" charset="0"/>
              <a:ea typeface="Calibri" panose="020F0502020204030204" pitchFamily="34" charset="0"/>
            </a:endParaRPr>
          </a:p>
          <a:p>
            <a:r>
              <a:rPr lang="en-AU" sz="1800" b="1" dirty="0">
                <a:effectLst/>
                <a:latin typeface="Arial" panose="020B0604020202020204" pitchFamily="34" charset="0"/>
                <a:ea typeface="Calibri" panose="020F0502020204030204" pitchFamily="34" charset="0"/>
              </a:rPr>
              <a:t>Answer: Sandy clay loam. </a:t>
            </a:r>
            <a:endParaRPr lang="en-AU" b="1" dirty="0"/>
          </a:p>
        </p:txBody>
      </p:sp>
      <p:sp>
        <p:nvSpPr>
          <p:cNvPr id="4" name="Slide Number Placeholder 3">
            <a:extLst>
              <a:ext uri="{FF2B5EF4-FFF2-40B4-BE49-F238E27FC236}">
                <a16:creationId xmlns:a16="http://schemas.microsoft.com/office/drawing/2014/main" id="{BCB32520-C1FD-8ED8-AA49-72997512F219}"/>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2571068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81EEC-A62F-EC6C-2E0F-4CE8E1772E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833003-73C8-B718-D7FB-2453FBA076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5F0D03-1BA1-10B1-3DA4-BC8566200165}"/>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800" dirty="0">
                <a:effectLst/>
                <a:latin typeface="Arial" panose="020B0604020202020204" pitchFamily="34" charset="0"/>
                <a:ea typeface="Calibri" panose="020F0502020204030204" pitchFamily="34" charset="0"/>
              </a:rPr>
              <a:t>20% sand</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800" dirty="0">
                <a:effectLst/>
                <a:latin typeface="Arial" panose="020B0604020202020204" pitchFamily="34" charset="0"/>
                <a:ea typeface="Calibri" panose="020F0502020204030204" pitchFamily="34" charset="0"/>
              </a:rPr>
              <a:t>20% silt</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800" dirty="0">
                <a:effectLst/>
                <a:latin typeface="Arial" panose="020B0604020202020204" pitchFamily="34" charset="0"/>
                <a:ea typeface="Calibri" panose="020F0502020204030204" pitchFamily="34" charset="0"/>
              </a:rPr>
              <a:t>60% clay.</a:t>
            </a:r>
          </a:p>
          <a:p>
            <a:endParaRPr lang="en-AU" dirty="0"/>
          </a:p>
          <a:p>
            <a:r>
              <a:rPr lang="en-AU" b="1" dirty="0"/>
              <a:t>Answer: Clay.</a:t>
            </a:r>
          </a:p>
        </p:txBody>
      </p:sp>
      <p:sp>
        <p:nvSpPr>
          <p:cNvPr id="4" name="Slide Number Placeholder 3">
            <a:extLst>
              <a:ext uri="{FF2B5EF4-FFF2-40B4-BE49-F238E27FC236}">
                <a16:creationId xmlns:a16="http://schemas.microsoft.com/office/drawing/2014/main" id="{AC047A54-2362-644F-B632-F57A7D09A7CC}"/>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058879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6036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 id="214748376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8.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hyperlink" Target="https://curriculum.nsw.edu.au/learning-areas/hsie/geography-7-10-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Lesson 4 – </a:t>
            </a:r>
            <a:r>
              <a:rPr lang="en-AU" dirty="0">
                <a:latin typeface="+mj-lt"/>
                <a:ea typeface="Times New Roman" panose="02020603050405020304" pitchFamily="18" charset="0"/>
              </a:rPr>
              <a:t>ternary graphs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Stage 5 geography</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Biomes and sustainable agriculture</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r>
              <a:rPr lang="en-AU" dirty="0">
                <a:latin typeface="+mj-lt"/>
              </a:rPr>
              <a:t>[TEACHER NAME]</a:t>
            </a:r>
          </a:p>
        </p:txBody>
      </p:sp>
      <p:pic>
        <p:nvPicPr>
          <p:cNvPr id="5" name="Picture Placeholder 4" descr="A person sitting on a tree trunk&#10;&#10;">
            <a:extLst>
              <a:ext uri="{FF2B5EF4-FFF2-40B4-BE49-F238E27FC236}">
                <a16:creationId xmlns:a16="http://schemas.microsoft.com/office/drawing/2014/main" id="{80F768D9-D616-3532-89F1-4B916C6A95D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5374" r="25374"/>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09770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We are learning to</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identify key features of a ternary graph</a:t>
            </a: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identify the purpose of a ternary graph </a:t>
            </a:r>
          </a:p>
          <a:p>
            <a:pPr>
              <a:lnSpc>
                <a:spcPct val="150000"/>
              </a:lnSpc>
              <a:spcAft>
                <a:spcPts val="600"/>
              </a:spcAft>
            </a:pPr>
            <a:r>
              <a:rPr lang="en-AU" sz="2000" b="1" dirty="0">
                <a:solidFill>
                  <a:schemeClr val="accent1"/>
                </a:solidFill>
                <a:latin typeface="+mj-lt"/>
                <a:cs typeface="Arial" panose="020B0604020202020204" pitchFamily="34" charset="0"/>
              </a:rPr>
              <a:t>We can</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dirty="0">
                <a:ea typeface="+mn-lt"/>
                <a:cs typeface="Arial" panose="020B0604020202020204" pitchFamily="34" charset="0"/>
              </a:rPr>
              <a:t>describe ternary graph features</a:t>
            </a:r>
          </a:p>
          <a:p>
            <a:pPr marL="342900" indent="-342900">
              <a:lnSpc>
                <a:spcPct val="150000"/>
              </a:lnSpc>
              <a:spcAft>
                <a:spcPts val="600"/>
              </a:spcAft>
              <a:buFont typeface="Arial"/>
              <a:buChar char="•"/>
            </a:pPr>
            <a:r>
              <a:rPr lang="en-AU" sz="2000" dirty="0">
                <a:ea typeface="+mn-lt"/>
                <a:cs typeface="Arial" panose="020B0604020202020204" pitchFamily="34" charset="0"/>
              </a:rPr>
              <a:t>use ternary graphs to determine soil texture.</a:t>
            </a:r>
            <a:endParaRPr lang="en-AU" dirty="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ternary graph illustrating three different soil textures. Silt, sand and clay. The three axis align to show soil texture associated with the percentage of the soil textures.">
            <a:extLst>
              <a:ext uri="{FF2B5EF4-FFF2-40B4-BE49-F238E27FC236}">
                <a16:creationId xmlns:a16="http://schemas.microsoft.com/office/drawing/2014/main" id="{FCB53663-D856-7D17-91C6-F0655A9CE5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3866" y="211699"/>
            <a:ext cx="7468308" cy="6721475"/>
          </a:xfrm>
          <a:prstGeom prst="rect">
            <a:avLst/>
          </a:prstGeom>
          <a:noFill/>
        </p:spPr>
      </p:pic>
      <p:sp>
        <p:nvSpPr>
          <p:cNvPr id="2" name="Slide Number Placeholder 1" hidden="1">
            <a:extLst>
              <a:ext uri="{FF2B5EF4-FFF2-40B4-BE49-F238E27FC236}">
                <a16:creationId xmlns:a16="http://schemas.microsoft.com/office/drawing/2014/main" id="{FDB63063-E57E-D631-70E8-595AB16B9FB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3</a:t>
            </a:fld>
            <a:endParaRPr lang="en-AU"/>
          </a:p>
        </p:txBody>
      </p:sp>
      <p:sp>
        <p:nvSpPr>
          <p:cNvPr id="6" name="TextBox 5">
            <a:extLst>
              <a:ext uri="{FF2B5EF4-FFF2-40B4-BE49-F238E27FC236}">
                <a16:creationId xmlns:a16="http://schemas.microsoft.com/office/drawing/2014/main" id="{A509387E-6351-2AE7-1C37-2A6F0DB9B273}"/>
              </a:ext>
            </a:extLst>
          </p:cNvPr>
          <p:cNvSpPr txBox="1"/>
          <p:nvPr/>
        </p:nvSpPr>
        <p:spPr>
          <a:xfrm>
            <a:off x="440528" y="1259249"/>
            <a:ext cx="914400" cy="914400"/>
          </a:xfrm>
          <a:prstGeom prst="rect">
            <a:avLst/>
          </a:prstGeom>
          <a:noFill/>
        </p:spPr>
        <p:txBody>
          <a:bodyPr wrap="none" lIns="0" tIns="0" rIns="0" bIns="0" rtlCol="0">
            <a:noAutofit/>
          </a:bodyPr>
          <a:lstStyle/>
          <a:p>
            <a:pPr algn="l"/>
            <a:r>
              <a:rPr lang="en-AU" sz="1800" dirty="0"/>
              <a:t>Ternary graph is a 3 axis graph</a:t>
            </a:r>
          </a:p>
        </p:txBody>
      </p:sp>
      <p:grpSp>
        <p:nvGrpSpPr>
          <p:cNvPr id="9" name="Group 8">
            <a:extLst>
              <a:ext uri="{FF2B5EF4-FFF2-40B4-BE49-F238E27FC236}">
                <a16:creationId xmlns:a16="http://schemas.microsoft.com/office/drawing/2014/main" id="{E20567B2-7FCA-713C-9156-654E845692E8}"/>
              </a:ext>
            </a:extLst>
          </p:cNvPr>
          <p:cNvGrpSpPr/>
          <p:nvPr/>
        </p:nvGrpSpPr>
        <p:grpSpPr>
          <a:xfrm>
            <a:off x="2004332" y="2173649"/>
            <a:ext cx="1328777" cy="489002"/>
            <a:chOff x="1995367" y="2173649"/>
            <a:chExt cx="1328777" cy="489002"/>
          </a:xfrm>
        </p:grpSpPr>
        <p:sp>
          <p:nvSpPr>
            <p:cNvPr id="7" name="Arrow: Right 6">
              <a:extLst>
                <a:ext uri="{FF2B5EF4-FFF2-40B4-BE49-F238E27FC236}">
                  <a16:creationId xmlns:a16="http://schemas.microsoft.com/office/drawing/2014/main" id="{8002AC55-1FC5-F19B-A474-40ABE269CA41}"/>
                </a:ext>
              </a:extLst>
            </p:cNvPr>
            <p:cNvSpPr/>
            <p:nvPr/>
          </p:nvSpPr>
          <p:spPr>
            <a:xfrm rot="1068695">
              <a:off x="2257344" y="2453101"/>
              <a:ext cx="1066800" cy="209550"/>
            </a:xfrm>
            <a:prstGeom prst="rightArrow">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DDECDA85-C8FA-A1F2-C329-82C5484DA9FA}"/>
                </a:ext>
              </a:extLst>
            </p:cNvPr>
            <p:cNvSpPr txBox="1"/>
            <p:nvPr/>
          </p:nvSpPr>
          <p:spPr>
            <a:xfrm>
              <a:off x="1995367" y="2173649"/>
              <a:ext cx="510988" cy="384227"/>
            </a:xfrm>
            <a:prstGeom prst="rect">
              <a:avLst/>
            </a:prstGeom>
            <a:noFill/>
          </p:spPr>
          <p:txBody>
            <a:bodyPr wrap="square" lIns="0" tIns="0" rIns="0" bIns="0" rtlCol="0">
              <a:noAutofit/>
            </a:bodyPr>
            <a:lstStyle/>
            <a:p>
              <a:pPr algn="l"/>
              <a:r>
                <a:rPr lang="en-AU" sz="1800" dirty="0"/>
                <a:t>1</a:t>
              </a:r>
            </a:p>
          </p:txBody>
        </p:sp>
      </p:grpSp>
      <p:grpSp>
        <p:nvGrpSpPr>
          <p:cNvPr id="11" name="Group 10">
            <a:extLst>
              <a:ext uri="{FF2B5EF4-FFF2-40B4-BE49-F238E27FC236}">
                <a16:creationId xmlns:a16="http://schemas.microsoft.com/office/drawing/2014/main" id="{91DE5F6B-EB34-CACA-DE07-339138A471A3}"/>
              </a:ext>
            </a:extLst>
          </p:cNvPr>
          <p:cNvGrpSpPr/>
          <p:nvPr/>
        </p:nvGrpSpPr>
        <p:grpSpPr>
          <a:xfrm>
            <a:off x="8852410" y="1583168"/>
            <a:ext cx="1933374" cy="711794"/>
            <a:chOff x="8852410" y="1583168"/>
            <a:chExt cx="1933374" cy="711794"/>
          </a:xfrm>
        </p:grpSpPr>
        <p:pic>
          <p:nvPicPr>
            <p:cNvPr id="8" name="Picture 7">
              <a:extLst>
                <a:ext uri="{FF2B5EF4-FFF2-40B4-BE49-F238E27FC236}">
                  <a16:creationId xmlns:a16="http://schemas.microsoft.com/office/drawing/2014/main" id="{9847BC3B-4555-9482-A1C1-AF27E8B7B4C4}"/>
                </a:ext>
              </a:extLst>
            </p:cNvPr>
            <p:cNvPicPr>
              <a:picLocks noChangeAspect="1"/>
            </p:cNvPicPr>
            <p:nvPr/>
          </p:nvPicPr>
          <p:blipFill>
            <a:blip r:embed="rId4"/>
            <a:stretch>
              <a:fillRect/>
            </a:stretch>
          </p:blipFill>
          <p:spPr>
            <a:xfrm rot="8234994">
              <a:off x="8852410" y="1825529"/>
              <a:ext cx="1048603" cy="469433"/>
            </a:xfrm>
            <a:prstGeom prst="rect">
              <a:avLst/>
            </a:prstGeom>
          </p:spPr>
        </p:pic>
        <p:sp>
          <p:nvSpPr>
            <p:cNvPr id="10" name="TextBox 9">
              <a:extLst>
                <a:ext uri="{FF2B5EF4-FFF2-40B4-BE49-F238E27FC236}">
                  <a16:creationId xmlns:a16="http://schemas.microsoft.com/office/drawing/2014/main" id="{9DA7FCC2-4A17-AAAF-9586-0005534731C1}"/>
                </a:ext>
              </a:extLst>
            </p:cNvPr>
            <p:cNvSpPr txBox="1"/>
            <p:nvPr/>
          </p:nvSpPr>
          <p:spPr>
            <a:xfrm>
              <a:off x="10011934" y="1583168"/>
              <a:ext cx="773850" cy="485068"/>
            </a:xfrm>
            <a:prstGeom prst="rect">
              <a:avLst/>
            </a:prstGeom>
            <a:noFill/>
          </p:spPr>
          <p:txBody>
            <a:bodyPr wrap="square" lIns="0" tIns="0" rIns="0" bIns="0" rtlCol="0">
              <a:noAutofit/>
            </a:bodyPr>
            <a:lstStyle/>
            <a:p>
              <a:pPr algn="l"/>
              <a:r>
                <a:rPr lang="en-AU" sz="1800" dirty="0"/>
                <a:t>2</a:t>
              </a:r>
            </a:p>
          </p:txBody>
        </p:sp>
      </p:grpSp>
      <p:grpSp>
        <p:nvGrpSpPr>
          <p:cNvPr id="13" name="Group 12">
            <a:extLst>
              <a:ext uri="{FF2B5EF4-FFF2-40B4-BE49-F238E27FC236}">
                <a16:creationId xmlns:a16="http://schemas.microsoft.com/office/drawing/2014/main" id="{E379B858-0B98-0E28-3887-F65BFBD3320D}"/>
              </a:ext>
            </a:extLst>
          </p:cNvPr>
          <p:cNvGrpSpPr/>
          <p:nvPr/>
        </p:nvGrpSpPr>
        <p:grpSpPr>
          <a:xfrm>
            <a:off x="8632758" y="6238705"/>
            <a:ext cx="1900770" cy="547306"/>
            <a:chOff x="8632758" y="6238705"/>
            <a:chExt cx="1900770" cy="547306"/>
          </a:xfrm>
        </p:grpSpPr>
        <p:pic>
          <p:nvPicPr>
            <p:cNvPr id="4" name="Picture 3">
              <a:extLst>
                <a:ext uri="{FF2B5EF4-FFF2-40B4-BE49-F238E27FC236}">
                  <a16:creationId xmlns:a16="http://schemas.microsoft.com/office/drawing/2014/main" id="{8BF2D4F9-3702-8339-8538-66B04E7C23BF}"/>
                </a:ext>
              </a:extLst>
            </p:cNvPr>
            <p:cNvPicPr>
              <a:picLocks noChangeAspect="1"/>
            </p:cNvPicPr>
            <p:nvPr/>
          </p:nvPicPr>
          <p:blipFill>
            <a:blip r:embed="rId4"/>
            <a:stretch>
              <a:fillRect/>
            </a:stretch>
          </p:blipFill>
          <p:spPr>
            <a:xfrm rot="9725390">
              <a:off x="8632758" y="6238705"/>
              <a:ext cx="1048603" cy="469433"/>
            </a:xfrm>
            <a:prstGeom prst="rect">
              <a:avLst/>
            </a:prstGeom>
          </p:spPr>
        </p:pic>
        <p:sp>
          <p:nvSpPr>
            <p:cNvPr id="12" name="TextBox 11">
              <a:extLst>
                <a:ext uri="{FF2B5EF4-FFF2-40B4-BE49-F238E27FC236}">
                  <a16:creationId xmlns:a16="http://schemas.microsoft.com/office/drawing/2014/main" id="{66093E5A-9434-5219-D8C8-C47E55A8945F}"/>
                </a:ext>
              </a:extLst>
            </p:cNvPr>
            <p:cNvSpPr txBox="1"/>
            <p:nvPr/>
          </p:nvSpPr>
          <p:spPr>
            <a:xfrm>
              <a:off x="9921043" y="6300943"/>
              <a:ext cx="612485" cy="485068"/>
            </a:xfrm>
            <a:prstGeom prst="rect">
              <a:avLst/>
            </a:prstGeom>
            <a:noFill/>
          </p:spPr>
          <p:txBody>
            <a:bodyPr wrap="square" lIns="0" tIns="0" rIns="0" bIns="0" rtlCol="0">
              <a:noAutofit/>
            </a:bodyPr>
            <a:lstStyle/>
            <a:p>
              <a:pPr algn="l"/>
              <a:r>
                <a:rPr lang="en-AU" sz="1800" dirty="0"/>
                <a:t>3</a:t>
              </a:r>
            </a:p>
          </p:txBody>
        </p:sp>
      </p:grpSp>
      <p:sp>
        <p:nvSpPr>
          <p:cNvPr id="14" name="TextBox 13">
            <a:extLst>
              <a:ext uri="{FF2B5EF4-FFF2-40B4-BE49-F238E27FC236}">
                <a16:creationId xmlns:a16="http://schemas.microsoft.com/office/drawing/2014/main" id="{6B7B70A0-28DD-C4F2-14FE-EC6C363CFD8D}"/>
              </a:ext>
            </a:extLst>
          </p:cNvPr>
          <p:cNvSpPr txBox="1"/>
          <p:nvPr/>
        </p:nvSpPr>
        <p:spPr>
          <a:xfrm>
            <a:off x="440528" y="3324742"/>
            <a:ext cx="2311637" cy="772288"/>
          </a:xfrm>
          <a:prstGeom prst="rect">
            <a:avLst/>
          </a:prstGeom>
          <a:noFill/>
        </p:spPr>
        <p:txBody>
          <a:bodyPr wrap="none" lIns="0" tIns="0" rIns="0" bIns="0" rtlCol="0">
            <a:noAutofit/>
          </a:bodyPr>
          <a:lstStyle/>
          <a:p>
            <a:pPr algn="l"/>
            <a:r>
              <a:rPr lang="en-AU" sz="1800" dirty="0"/>
              <a:t>The 3 soil types </a:t>
            </a:r>
          </a:p>
          <a:p>
            <a:pPr algn="l"/>
            <a:r>
              <a:rPr lang="en-AU" sz="1800" dirty="0"/>
              <a:t> must add up to 100%</a:t>
            </a:r>
          </a:p>
        </p:txBody>
      </p:sp>
    </p:spTree>
    <p:extLst>
      <p:ext uri="{BB962C8B-B14F-4D97-AF65-F5344CB8AC3E}">
        <p14:creationId xmlns:p14="http://schemas.microsoft.com/office/powerpoint/2010/main" val="2339651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271425-965F-FF9F-081E-F1C81193A4F4}"/>
              </a:ext>
            </a:extLst>
          </p:cNvPr>
          <p:cNvSpPr>
            <a:spLocks noGrp="1"/>
          </p:cNvSpPr>
          <p:nvPr>
            <p:ph type="sldNum" sz="quarter" idx="12"/>
          </p:nvPr>
        </p:nvSpPr>
        <p:spPr/>
        <p:txBody>
          <a:bodyPr/>
          <a:lstStyle/>
          <a:p>
            <a:fld id="{10A01DC5-1685-4615-8240-15192985C6A2}" type="slidenum">
              <a:rPr lang="en-AU" smtClean="0"/>
              <a:t>4</a:t>
            </a:fld>
            <a:endParaRPr lang="en-AU"/>
          </a:p>
        </p:txBody>
      </p:sp>
      <p:sp>
        <p:nvSpPr>
          <p:cNvPr id="3" name="Title 2">
            <a:extLst>
              <a:ext uri="{FF2B5EF4-FFF2-40B4-BE49-F238E27FC236}">
                <a16:creationId xmlns:a16="http://schemas.microsoft.com/office/drawing/2014/main" id="{EEFACAF2-A5F6-EC54-1746-71B300128A4B}"/>
              </a:ext>
            </a:extLst>
          </p:cNvPr>
          <p:cNvSpPr>
            <a:spLocks noGrp="1"/>
          </p:cNvSpPr>
          <p:nvPr>
            <p:ph type="title"/>
          </p:nvPr>
        </p:nvSpPr>
        <p:spPr/>
        <p:txBody>
          <a:bodyPr/>
          <a:lstStyle/>
          <a:p>
            <a:r>
              <a:rPr lang="en-AU" dirty="0"/>
              <a:t>Determining soil texture using a ternary graph</a:t>
            </a:r>
          </a:p>
        </p:txBody>
      </p:sp>
      <p:sp>
        <p:nvSpPr>
          <p:cNvPr id="4" name="Text Placeholder 3">
            <a:extLst>
              <a:ext uri="{FF2B5EF4-FFF2-40B4-BE49-F238E27FC236}">
                <a16:creationId xmlns:a16="http://schemas.microsoft.com/office/drawing/2014/main" id="{9334D673-D49A-9EFB-36B1-648290BADD2F}"/>
              </a:ext>
            </a:extLst>
          </p:cNvPr>
          <p:cNvSpPr>
            <a:spLocks noGrp="1"/>
          </p:cNvSpPr>
          <p:nvPr>
            <p:ph type="body" sz="quarter" idx="18"/>
          </p:nvPr>
        </p:nvSpPr>
        <p:spPr/>
        <p:txBody>
          <a:bodyPr/>
          <a:lstStyle/>
          <a:p>
            <a:r>
              <a:rPr lang="en-AU" dirty="0"/>
              <a:t> I do</a:t>
            </a:r>
          </a:p>
        </p:txBody>
      </p:sp>
      <p:sp>
        <p:nvSpPr>
          <p:cNvPr id="5" name="TextBox 4">
            <a:extLst>
              <a:ext uri="{FF2B5EF4-FFF2-40B4-BE49-F238E27FC236}">
                <a16:creationId xmlns:a16="http://schemas.microsoft.com/office/drawing/2014/main" id="{6C3F263F-C978-72F8-68D7-78889C3B7CF3}"/>
              </a:ext>
            </a:extLst>
          </p:cNvPr>
          <p:cNvSpPr txBox="1"/>
          <p:nvPr/>
        </p:nvSpPr>
        <p:spPr>
          <a:xfrm>
            <a:off x="428624" y="1924050"/>
            <a:ext cx="2009775" cy="781050"/>
          </a:xfrm>
          <a:prstGeom prst="rect">
            <a:avLst/>
          </a:prstGeom>
          <a:noFill/>
        </p:spPr>
        <p:txBody>
          <a:bodyPr wrap="square" lIns="0" tIns="0" rIns="0" bIns="0" rtlCol="0">
            <a:noAutofit/>
          </a:bodyPr>
          <a:lstStyle/>
          <a:p>
            <a:pPr algn="l"/>
            <a:r>
              <a:rPr lang="en-AU" sz="1800" dirty="0"/>
              <a:t>10% sand</a:t>
            </a:r>
          </a:p>
          <a:p>
            <a:pPr algn="l"/>
            <a:r>
              <a:rPr lang="en-AU" sz="1800" dirty="0"/>
              <a:t>60% silt</a:t>
            </a:r>
          </a:p>
          <a:p>
            <a:pPr algn="l"/>
            <a:r>
              <a:rPr lang="en-AU" sz="1800" dirty="0"/>
              <a:t>30% clay</a:t>
            </a:r>
          </a:p>
        </p:txBody>
      </p:sp>
      <p:pic>
        <p:nvPicPr>
          <p:cNvPr id="8" name="Picture 7" descr="A ternary graph illustrating three different soil textures. Silt, sand and clay. The three axis align to show soil texture associated with the percentage of the soil textures.">
            <a:extLst>
              <a:ext uri="{FF2B5EF4-FFF2-40B4-BE49-F238E27FC236}">
                <a16:creationId xmlns:a16="http://schemas.microsoft.com/office/drawing/2014/main" id="{EF43843C-7720-E595-FE22-35847AE9BC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399" y="908981"/>
            <a:ext cx="6182996" cy="5565465"/>
          </a:xfrm>
          <a:prstGeom prst="rect">
            <a:avLst/>
          </a:prstGeom>
        </p:spPr>
      </p:pic>
      <p:sp>
        <p:nvSpPr>
          <p:cNvPr id="9" name="Arrow: Right 8">
            <a:extLst>
              <a:ext uri="{FF2B5EF4-FFF2-40B4-BE49-F238E27FC236}">
                <a16:creationId xmlns:a16="http://schemas.microsoft.com/office/drawing/2014/main" id="{6032F908-9DF6-E655-FBBF-D08801DAA68C}"/>
              </a:ext>
            </a:extLst>
          </p:cNvPr>
          <p:cNvSpPr/>
          <p:nvPr/>
        </p:nvSpPr>
        <p:spPr>
          <a:xfrm rot="7526059" flipV="1">
            <a:off x="6901238" y="3212741"/>
            <a:ext cx="1057275" cy="179593"/>
          </a:xfrm>
          <a:prstGeom prst="rightArrow">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D37CA063-34CE-8EC2-834B-8CF5B4DA05C6}"/>
              </a:ext>
            </a:extLst>
          </p:cNvPr>
          <p:cNvSpPr/>
          <p:nvPr/>
        </p:nvSpPr>
        <p:spPr>
          <a:xfrm rot="14217614">
            <a:off x="7445617" y="6143849"/>
            <a:ext cx="1057275" cy="190500"/>
          </a:xfrm>
          <a:prstGeom prst="rightArrow">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a:extLst>
              <a:ext uri="{FF2B5EF4-FFF2-40B4-BE49-F238E27FC236}">
                <a16:creationId xmlns:a16="http://schemas.microsoft.com/office/drawing/2014/main" id="{891FFA51-318C-FDD3-66D8-0C65DEE73132}"/>
              </a:ext>
            </a:extLst>
          </p:cNvPr>
          <p:cNvPicPr>
            <a:picLocks noChangeAspect="1"/>
          </p:cNvPicPr>
          <p:nvPr/>
        </p:nvPicPr>
        <p:blipFill>
          <a:blip r:embed="rId4"/>
          <a:stretch>
            <a:fillRect/>
          </a:stretch>
        </p:blipFill>
        <p:spPr>
          <a:xfrm>
            <a:off x="2329163" y="4251415"/>
            <a:ext cx="1079086" cy="225572"/>
          </a:xfrm>
          <a:prstGeom prst="rect">
            <a:avLst/>
          </a:prstGeom>
        </p:spPr>
      </p:pic>
      <p:cxnSp>
        <p:nvCxnSpPr>
          <p:cNvPr id="7" name="Straight Arrow Connector 6">
            <a:extLst>
              <a:ext uri="{FF2B5EF4-FFF2-40B4-BE49-F238E27FC236}">
                <a16:creationId xmlns:a16="http://schemas.microsoft.com/office/drawing/2014/main" id="{74B24FA3-418C-9BAE-DAA4-7A693AB037DD}"/>
              </a:ext>
            </a:extLst>
          </p:cNvPr>
          <p:cNvCxnSpPr/>
          <p:nvPr/>
        </p:nvCxnSpPr>
        <p:spPr>
          <a:xfrm flipH="1" flipV="1">
            <a:off x="5289176" y="1730188"/>
            <a:ext cx="2317006" cy="4013825"/>
          </a:xfrm>
          <a:prstGeom prst="straightConnector1">
            <a:avLst/>
          </a:prstGeom>
          <a:ln w="158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1F9631F-DE2C-0FF2-376A-DEDC2C17977D}"/>
              </a:ext>
            </a:extLst>
          </p:cNvPr>
          <p:cNvCxnSpPr/>
          <p:nvPr/>
        </p:nvCxnSpPr>
        <p:spPr>
          <a:xfrm flipH="1">
            <a:off x="6032042" y="3785323"/>
            <a:ext cx="1074296" cy="1839622"/>
          </a:xfrm>
          <a:prstGeom prst="straightConnector1">
            <a:avLst/>
          </a:prstGeom>
          <a:ln w="158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0B04857-36E3-AEE3-B880-B57D9819B445}"/>
              </a:ext>
            </a:extLst>
          </p:cNvPr>
          <p:cNvCxnSpPr/>
          <p:nvPr/>
        </p:nvCxnSpPr>
        <p:spPr>
          <a:xfrm>
            <a:off x="3738042" y="4331893"/>
            <a:ext cx="3583710" cy="0"/>
          </a:xfrm>
          <a:prstGeom prst="straightConnector1">
            <a:avLst/>
          </a:prstGeom>
          <a:ln w="15875">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2157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BE11E-0E71-DF6F-5E84-F240491C6C8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AF8418-8CB6-11AF-D59A-0E6580D3D0F7}"/>
              </a:ext>
            </a:extLst>
          </p:cNvPr>
          <p:cNvSpPr>
            <a:spLocks noGrp="1"/>
          </p:cNvSpPr>
          <p:nvPr>
            <p:ph type="sldNum" sz="quarter" idx="12"/>
          </p:nvPr>
        </p:nvSpPr>
        <p:spPr/>
        <p:txBody>
          <a:bodyPr/>
          <a:lstStyle/>
          <a:p>
            <a:fld id="{10A01DC5-1685-4615-8240-15192985C6A2}" type="slidenum">
              <a:rPr lang="en-AU" smtClean="0"/>
              <a:t>5</a:t>
            </a:fld>
            <a:endParaRPr lang="en-AU"/>
          </a:p>
        </p:txBody>
      </p:sp>
      <p:sp>
        <p:nvSpPr>
          <p:cNvPr id="3" name="Title 2">
            <a:extLst>
              <a:ext uri="{FF2B5EF4-FFF2-40B4-BE49-F238E27FC236}">
                <a16:creationId xmlns:a16="http://schemas.microsoft.com/office/drawing/2014/main" id="{3676FF98-5930-BA15-66BB-3405E4761CCF}"/>
              </a:ext>
            </a:extLst>
          </p:cNvPr>
          <p:cNvSpPr>
            <a:spLocks noGrp="1"/>
          </p:cNvSpPr>
          <p:nvPr>
            <p:ph type="title"/>
          </p:nvPr>
        </p:nvSpPr>
        <p:spPr/>
        <p:txBody>
          <a:bodyPr/>
          <a:lstStyle/>
          <a:p>
            <a:r>
              <a:rPr lang="en-AU" dirty="0"/>
              <a:t>Determining texture using a ternary graph</a:t>
            </a:r>
          </a:p>
        </p:txBody>
      </p:sp>
      <p:sp>
        <p:nvSpPr>
          <p:cNvPr id="4" name="Text Placeholder 3">
            <a:extLst>
              <a:ext uri="{FF2B5EF4-FFF2-40B4-BE49-F238E27FC236}">
                <a16:creationId xmlns:a16="http://schemas.microsoft.com/office/drawing/2014/main" id="{00725B12-D32C-9B85-D55B-78E091445024}"/>
              </a:ext>
            </a:extLst>
          </p:cNvPr>
          <p:cNvSpPr>
            <a:spLocks noGrp="1"/>
          </p:cNvSpPr>
          <p:nvPr>
            <p:ph type="body" sz="quarter" idx="18"/>
          </p:nvPr>
        </p:nvSpPr>
        <p:spPr/>
        <p:txBody>
          <a:bodyPr/>
          <a:lstStyle/>
          <a:p>
            <a:r>
              <a:rPr lang="en-AU" dirty="0"/>
              <a:t> We do</a:t>
            </a:r>
          </a:p>
        </p:txBody>
      </p:sp>
      <p:sp>
        <p:nvSpPr>
          <p:cNvPr id="5" name="TextBox 4">
            <a:extLst>
              <a:ext uri="{FF2B5EF4-FFF2-40B4-BE49-F238E27FC236}">
                <a16:creationId xmlns:a16="http://schemas.microsoft.com/office/drawing/2014/main" id="{5C4C6473-CA88-C182-C2D3-46283D2D1278}"/>
              </a:ext>
            </a:extLst>
          </p:cNvPr>
          <p:cNvSpPr txBox="1"/>
          <p:nvPr/>
        </p:nvSpPr>
        <p:spPr>
          <a:xfrm>
            <a:off x="428624" y="1924050"/>
            <a:ext cx="2009775" cy="781050"/>
          </a:xfrm>
          <a:prstGeom prst="rect">
            <a:avLst/>
          </a:prstGeom>
          <a:noFill/>
        </p:spPr>
        <p:txBody>
          <a:bodyPr wrap="square" lIns="0" tIns="0" rIns="0" bIns="0" rtlCol="0">
            <a:noAutofit/>
          </a:bodyPr>
          <a:lstStyle/>
          <a:p>
            <a:pPr algn="l"/>
            <a:r>
              <a:rPr lang="en-AU" sz="1800" dirty="0"/>
              <a:t>60% sand</a:t>
            </a:r>
          </a:p>
          <a:p>
            <a:pPr algn="l"/>
            <a:r>
              <a:rPr lang="en-AU" sz="1800" dirty="0"/>
              <a:t>10% silt</a:t>
            </a:r>
          </a:p>
          <a:p>
            <a:pPr algn="l"/>
            <a:r>
              <a:rPr lang="en-AU" sz="1800" dirty="0"/>
              <a:t>30% clay</a:t>
            </a:r>
          </a:p>
        </p:txBody>
      </p:sp>
      <p:pic>
        <p:nvPicPr>
          <p:cNvPr id="8" name="Picture 7" descr="A ternary graph illustrating three different soil textures. Silt, sand and clay. The three axis align to show soil texture associated with the percentage of the soil textures.">
            <a:extLst>
              <a:ext uri="{FF2B5EF4-FFF2-40B4-BE49-F238E27FC236}">
                <a16:creationId xmlns:a16="http://schemas.microsoft.com/office/drawing/2014/main" id="{07461C81-0C40-A0C7-A8D2-4086A7E0D7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6795" y="1225659"/>
            <a:ext cx="5857349" cy="5272341"/>
          </a:xfrm>
          <a:prstGeom prst="rect">
            <a:avLst/>
          </a:prstGeom>
        </p:spPr>
      </p:pic>
      <p:sp>
        <p:nvSpPr>
          <p:cNvPr id="9" name="Arrow: Right 8">
            <a:extLst>
              <a:ext uri="{FF2B5EF4-FFF2-40B4-BE49-F238E27FC236}">
                <a16:creationId xmlns:a16="http://schemas.microsoft.com/office/drawing/2014/main" id="{F5159D36-3AEB-EA4B-FB30-A7BB31F24CC0}"/>
              </a:ext>
            </a:extLst>
          </p:cNvPr>
          <p:cNvSpPr/>
          <p:nvPr/>
        </p:nvSpPr>
        <p:spPr>
          <a:xfrm rot="14261927">
            <a:off x="5023837" y="6205307"/>
            <a:ext cx="896471" cy="188259"/>
          </a:xfrm>
          <a:prstGeom prst="rightArrow">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a:extLst>
              <a:ext uri="{FF2B5EF4-FFF2-40B4-BE49-F238E27FC236}">
                <a16:creationId xmlns:a16="http://schemas.microsoft.com/office/drawing/2014/main" id="{35CE75E2-3C81-3E24-1EC1-33C2EC40F9F1}"/>
              </a:ext>
            </a:extLst>
          </p:cNvPr>
          <p:cNvPicPr>
            <a:picLocks noChangeAspect="1"/>
          </p:cNvPicPr>
          <p:nvPr/>
        </p:nvPicPr>
        <p:blipFill>
          <a:blip r:embed="rId4"/>
          <a:stretch>
            <a:fillRect/>
          </a:stretch>
        </p:blipFill>
        <p:spPr>
          <a:xfrm>
            <a:off x="2646795" y="4345924"/>
            <a:ext cx="914479" cy="225572"/>
          </a:xfrm>
          <a:prstGeom prst="rect">
            <a:avLst/>
          </a:prstGeom>
        </p:spPr>
      </p:pic>
      <p:pic>
        <p:nvPicPr>
          <p:cNvPr id="11" name="Picture 10">
            <a:extLst>
              <a:ext uri="{FF2B5EF4-FFF2-40B4-BE49-F238E27FC236}">
                <a16:creationId xmlns:a16="http://schemas.microsoft.com/office/drawing/2014/main" id="{B1BD1979-EA4B-0ADC-52C3-7EEA9F3593A2}"/>
              </a:ext>
            </a:extLst>
          </p:cNvPr>
          <p:cNvPicPr>
            <a:picLocks noChangeAspect="1"/>
          </p:cNvPicPr>
          <p:nvPr/>
        </p:nvPicPr>
        <p:blipFill>
          <a:blip r:embed="rId4"/>
          <a:stretch>
            <a:fillRect/>
          </a:stretch>
        </p:blipFill>
        <p:spPr>
          <a:xfrm rot="7507193">
            <a:off x="5740700" y="1339229"/>
            <a:ext cx="914479" cy="225572"/>
          </a:xfrm>
          <a:prstGeom prst="rect">
            <a:avLst/>
          </a:prstGeom>
        </p:spPr>
      </p:pic>
      <p:cxnSp>
        <p:nvCxnSpPr>
          <p:cNvPr id="7" name="Straight Arrow Connector 6">
            <a:extLst>
              <a:ext uri="{FF2B5EF4-FFF2-40B4-BE49-F238E27FC236}">
                <a16:creationId xmlns:a16="http://schemas.microsoft.com/office/drawing/2014/main" id="{B7320CC3-54DB-DE9D-DDDA-211B74EB82C3}"/>
              </a:ext>
            </a:extLst>
          </p:cNvPr>
          <p:cNvCxnSpPr/>
          <p:nvPr/>
        </p:nvCxnSpPr>
        <p:spPr>
          <a:xfrm flipH="1" flipV="1">
            <a:off x="4128654" y="4100946"/>
            <a:ext cx="959676" cy="1607127"/>
          </a:xfrm>
          <a:prstGeom prst="straightConnector1">
            <a:avLst/>
          </a:prstGeom>
          <a:ln w="158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5432ED9-B49F-B7D6-9EE2-E2691D237E54}"/>
              </a:ext>
            </a:extLst>
          </p:cNvPr>
          <p:cNvCxnSpPr/>
          <p:nvPr/>
        </p:nvCxnSpPr>
        <p:spPr>
          <a:xfrm flipH="1">
            <a:off x="3657600" y="1924050"/>
            <a:ext cx="2185041" cy="3784023"/>
          </a:xfrm>
          <a:prstGeom prst="straightConnector1">
            <a:avLst/>
          </a:prstGeom>
          <a:ln w="158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A79AB83-D4AB-5D22-83F7-ACA979C2876A}"/>
              </a:ext>
            </a:extLst>
          </p:cNvPr>
          <p:cNvCxnSpPr/>
          <p:nvPr/>
        </p:nvCxnSpPr>
        <p:spPr>
          <a:xfrm>
            <a:off x="3916218" y="4458710"/>
            <a:ext cx="3297382" cy="0"/>
          </a:xfrm>
          <a:prstGeom prst="straightConnector1">
            <a:avLst/>
          </a:prstGeom>
          <a:ln w="15875">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2309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E7647-8B57-2208-F609-8B39B979111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CC6CE1-CBCB-073E-C0AB-71071E8BA979}"/>
              </a:ext>
            </a:extLst>
          </p:cNvPr>
          <p:cNvSpPr>
            <a:spLocks noGrp="1"/>
          </p:cNvSpPr>
          <p:nvPr>
            <p:ph type="sldNum" sz="quarter" idx="12"/>
          </p:nvPr>
        </p:nvSpPr>
        <p:spPr/>
        <p:txBody>
          <a:bodyPr/>
          <a:lstStyle/>
          <a:p>
            <a:fld id="{10A01DC5-1685-4615-8240-15192985C6A2}" type="slidenum">
              <a:rPr lang="en-AU" smtClean="0"/>
              <a:t>6</a:t>
            </a:fld>
            <a:endParaRPr lang="en-AU"/>
          </a:p>
        </p:txBody>
      </p:sp>
      <p:sp>
        <p:nvSpPr>
          <p:cNvPr id="3" name="Title 2">
            <a:extLst>
              <a:ext uri="{FF2B5EF4-FFF2-40B4-BE49-F238E27FC236}">
                <a16:creationId xmlns:a16="http://schemas.microsoft.com/office/drawing/2014/main" id="{1854B8B8-B10E-70ED-7C34-9C48D2224E72}"/>
              </a:ext>
            </a:extLst>
          </p:cNvPr>
          <p:cNvSpPr>
            <a:spLocks noGrp="1"/>
          </p:cNvSpPr>
          <p:nvPr>
            <p:ph type="title"/>
          </p:nvPr>
        </p:nvSpPr>
        <p:spPr/>
        <p:txBody>
          <a:bodyPr/>
          <a:lstStyle/>
          <a:p>
            <a:r>
              <a:rPr lang="en-AU" dirty="0"/>
              <a:t>Determining soil texture using a ternary graph</a:t>
            </a:r>
          </a:p>
        </p:txBody>
      </p:sp>
      <p:sp>
        <p:nvSpPr>
          <p:cNvPr id="4" name="Text Placeholder 3">
            <a:extLst>
              <a:ext uri="{FF2B5EF4-FFF2-40B4-BE49-F238E27FC236}">
                <a16:creationId xmlns:a16="http://schemas.microsoft.com/office/drawing/2014/main" id="{688E2594-2F88-BA63-9E6B-A83BCE0BB4E6}"/>
              </a:ext>
            </a:extLst>
          </p:cNvPr>
          <p:cNvSpPr>
            <a:spLocks noGrp="1"/>
          </p:cNvSpPr>
          <p:nvPr>
            <p:ph type="body" sz="quarter" idx="18"/>
          </p:nvPr>
        </p:nvSpPr>
        <p:spPr/>
        <p:txBody>
          <a:bodyPr/>
          <a:lstStyle/>
          <a:p>
            <a:r>
              <a:rPr lang="en-AU" dirty="0"/>
              <a:t>You do</a:t>
            </a:r>
          </a:p>
        </p:txBody>
      </p:sp>
      <p:sp>
        <p:nvSpPr>
          <p:cNvPr id="10" name="TextBox 9">
            <a:extLst>
              <a:ext uri="{FF2B5EF4-FFF2-40B4-BE49-F238E27FC236}">
                <a16:creationId xmlns:a16="http://schemas.microsoft.com/office/drawing/2014/main" id="{27123C66-1AF8-C3D2-3506-5D0C0E2AFFB7}"/>
              </a:ext>
            </a:extLst>
          </p:cNvPr>
          <p:cNvSpPr txBox="1"/>
          <p:nvPr/>
        </p:nvSpPr>
        <p:spPr>
          <a:xfrm>
            <a:off x="428624" y="1924050"/>
            <a:ext cx="2009775" cy="781050"/>
          </a:xfrm>
          <a:prstGeom prst="rect">
            <a:avLst/>
          </a:prstGeom>
          <a:noFill/>
        </p:spPr>
        <p:txBody>
          <a:bodyPr wrap="square" lIns="0" tIns="0" rIns="0" bIns="0" rtlCol="0">
            <a:noAutofit/>
          </a:bodyPr>
          <a:lstStyle/>
          <a:p>
            <a:pPr algn="l"/>
            <a:r>
              <a:rPr lang="en-AU" sz="1800" dirty="0"/>
              <a:t>20% sand</a:t>
            </a:r>
          </a:p>
          <a:p>
            <a:pPr algn="l"/>
            <a:r>
              <a:rPr lang="en-AU" sz="1800" dirty="0"/>
              <a:t>20% silt</a:t>
            </a:r>
          </a:p>
          <a:p>
            <a:pPr algn="l"/>
            <a:r>
              <a:rPr lang="en-AU" sz="1800" dirty="0"/>
              <a:t>60% clay</a:t>
            </a:r>
          </a:p>
        </p:txBody>
      </p:sp>
      <p:pic>
        <p:nvPicPr>
          <p:cNvPr id="6" name="Picture 5" descr="A ternary graph illustrating three different soil textures. Silt, sand and clay. The three axis align to show soil texture associated with the percentage of the soil textures.">
            <a:extLst>
              <a:ext uri="{FF2B5EF4-FFF2-40B4-BE49-F238E27FC236}">
                <a16:creationId xmlns:a16="http://schemas.microsoft.com/office/drawing/2014/main" id="{D75D23F7-135A-69AE-AF14-C49F079C6A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726" y="1019842"/>
            <a:ext cx="6285974" cy="5658158"/>
          </a:xfrm>
          <a:prstGeom prst="rect">
            <a:avLst/>
          </a:prstGeom>
        </p:spPr>
      </p:pic>
      <p:sp>
        <p:nvSpPr>
          <p:cNvPr id="7" name="Arrow: Right 6">
            <a:extLst>
              <a:ext uri="{FF2B5EF4-FFF2-40B4-BE49-F238E27FC236}">
                <a16:creationId xmlns:a16="http://schemas.microsoft.com/office/drawing/2014/main" id="{5E9ABDFF-A459-4EAE-3861-E58BE3BF6061}"/>
              </a:ext>
            </a:extLst>
          </p:cNvPr>
          <p:cNvSpPr/>
          <p:nvPr/>
        </p:nvSpPr>
        <p:spPr>
          <a:xfrm rot="14123810">
            <a:off x="6973998" y="6228308"/>
            <a:ext cx="824753" cy="188259"/>
          </a:xfrm>
          <a:prstGeom prst="rightArrow">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51544DF1-9711-C44F-FAC6-9D0F47BFD110}"/>
              </a:ext>
            </a:extLst>
          </p:cNvPr>
          <p:cNvPicPr>
            <a:picLocks noChangeAspect="1"/>
          </p:cNvPicPr>
          <p:nvPr/>
        </p:nvPicPr>
        <p:blipFill>
          <a:blip r:embed="rId4"/>
          <a:stretch>
            <a:fillRect/>
          </a:stretch>
        </p:blipFill>
        <p:spPr>
          <a:xfrm rot="15058022">
            <a:off x="6182973" y="1347635"/>
            <a:ext cx="554784" cy="725487"/>
          </a:xfrm>
          <a:prstGeom prst="rect">
            <a:avLst/>
          </a:prstGeom>
        </p:spPr>
      </p:pic>
      <p:pic>
        <p:nvPicPr>
          <p:cNvPr id="9" name="Picture 8">
            <a:extLst>
              <a:ext uri="{FF2B5EF4-FFF2-40B4-BE49-F238E27FC236}">
                <a16:creationId xmlns:a16="http://schemas.microsoft.com/office/drawing/2014/main" id="{4A104C4E-F595-E881-1C0D-4427A79C965B}"/>
              </a:ext>
            </a:extLst>
          </p:cNvPr>
          <p:cNvPicPr>
            <a:picLocks noChangeAspect="1"/>
          </p:cNvPicPr>
          <p:nvPr/>
        </p:nvPicPr>
        <p:blipFill>
          <a:blip r:embed="rId4"/>
          <a:stretch>
            <a:fillRect/>
          </a:stretch>
        </p:blipFill>
        <p:spPr>
          <a:xfrm rot="7455451">
            <a:off x="3398679" y="2775818"/>
            <a:ext cx="554784" cy="725487"/>
          </a:xfrm>
          <a:prstGeom prst="rect">
            <a:avLst/>
          </a:prstGeom>
        </p:spPr>
      </p:pic>
      <p:cxnSp>
        <p:nvCxnSpPr>
          <p:cNvPr id="11" name="Straight Arrow Connector 10">
            <a:extLst>
              <a:ext uri="{FF2B5EF4-FFF2-40B4-BE49-F238E27FC236}">
                <a16:creationId xmlns:a16="http://schemas.microsoft.com/office/drawing/2014/main" id="{8CF22532-3FD8-D284-5439-E78B06F8466C}"/>
              </a:ext>
            </a:extLst>
          </p:cNvPr>
          <p:cNvCxnSpPr/>
          <p:nvPr/>
        </p:nvCxnSpPr>
        <p:spPr>
          <a:xfrm flipH="1" flipV="1">
            <a:off x="5015345" y="2327564"/>
            <a:ext cx="2059366" cy="3509818"/>
          </a:xfrm>
          <a:prstGeom prst="straightConnector1">
            <a:avLst/>
          </a:prstGeom>
          <a:ln w="158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A21B78D-FF09-C8E2-DC39-581636EDD792}"/>
              </a:ext>
            </a:extLst>
          </p:cNvPr>
          <p:cNvCxnSpPr/>
          <p:nvPr/>
        </p:nvCxnSpPr>
        <p:spPr>
          <a:xfrm flipH="1">
            <a:off x="3999345" y="2327564"/>
            <a:ext cx="2027646" cy="3509818"/>
          </a:xfrm>
          <a:prstGeom prst="straightConnector1">
            <a:avLst/>
          </a:prstGeom>
          <a:ln w="158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7A1A95B-9140-1B82-A83B-B80D7B32578A}"/>
              </a:ext>
            </a:extLst>
          </p:cNvPr>
          <p:cNvCxnSpPr/>
          <p:nvPr/>
        </p:nvCxnSpPr>
        <p:spPr>
          <a:xfrm>
            <a:off x="4507345" y="3158836"/>
            <a:ext cx="1995055" cy="0"/>
          </a:xfrm>
          <a:prstGeom prst="straightConnector1">
            <a:avLst/>
          </a:prstGeom>
          <a:ln w="15875">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185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F441A50-A6B1-418F-5388-F9A5BFA68FB9}"/>
              </a:ext>
            </a:extLst>
          </p:cNvPr>
          <p:cNvPicPr>
            <a:picLocks noChangeAspect="1"/>
          </p:cNvPicPr>
          <p:nvPr/>
        </p:nvPicPr>
        <p:blipFill>
          <a:blip r:embed="rId2"/>
          <a:stretch>
            <a:fillRect/>
          </a:stretch>
        </p:blipFill>
        <p:spPr>
          <a:xfrm>
            <a:off x="804688" y="949662"/>
            <a:ext cx="11162743" cy="1786283"/>
          </a:xfrm>
          <a:prstGeom prst="rect">
            <a:avLst/>
          </a:prstGeom>
        </p:spPr>
      </p:pic>
      <p:sp>
        <p:nvSpPr>
          <p:cNvPr id="2" name="Slide Number Placeholder 1">
            <a:extLst>
              <a:ext uri="{FF2B5EF4-FFF2-40B4-BE49-F238E27FC236}">
                <a16:creationId xmlns:a16="http://schemas.microsoft.com/office/drawing/2014/main" id="{DA15356E-3E40-D814-E581-AF98FFEB4532}"/>
              </a:ext>
            </a:extLst>
          </p:cNvPr>
          <p:cNvSpPr>
            <a:spLocks noGrp="1"/>
          </p:cNvSpPr>
          <p:nvPr>
            <p:ph type="sldNum" sz="quarter" idx="12"/>
          </p:nvPr>
        </p:nvSpPr>
        <p:spPr/>
        <p:txBody>
          <a:bodyPr/>
          <a:lstStyle/>
          <a:p>
            <a:fld id="{10A01DC5-1685-4615-8240-15192985C6A2}" type="slidenum">
              <a:rPr lang="en-AU" smtClean="0"/>
              <a:t>7</a:t>
            </a:fld>
            <a:endParaRPr lang="en-AU"/>
          </a:p>
        </p:txBody>
      </p:sp>
      <p:sp>
        <p:nvSpPr>
          <p:cNvPr id="3" name="Title 2">
            <a:extLst>
              <a:ext uri="{FF2B5EF4-FFF2-40B4-BE49-F238E27FC236}">
                <a16:creationId xmlns:a16="http://schemas.microsoft.com/office/drawing/2014/main" id="{4C68F11E-03F9-7377-56CA-84DE2F6C4239}"/>
              </a:ext>
            </a:extLst>
          </p:cNvPr>
          <p:cNvSpPr>
            <a:spLocks noGrp="1"/>
          </p:cNvSpPr>
          <p:nvPr>
            <p:ph type="title"/>
          </p:nvPr>
        </p:nvSpPr>
        <p:spPr/>
        <p:txBody>
          <a:bodyPr/>
          <a:lstStyle/>
          <a:p>
            <a:r>
              <a:rPr lang="en-AU" dirty="0"/>
              <a:t>Traffic light reflection</a:t>
            </a:r>
          </a:p>
        </p:txBody>
      </p:sp>
      <p:sp>
        <p:nvSpPr>
          <p:cNvPr id="5" name="Rectangle: Rounded Corners 4">
            <a:extLst>
              <a:ext uri="{FF2B5EF4-FFF2-40B4-BE49-F238E27FC236}">
                <a16:creationId xmlns:a16="http://schemas.microsoft.com/office/drawing/2014/main" id="{B805B12E-59BE-EF86-1ACF-AA177CADBEC0}"/>
              </a:ext>
              <a:ext uri="{C183D7F6-B498-43B3-948B-1728B52AA6E4}">
                <adec:decorative xmlns:adec="http://schemas.microsoft.com/office/drawing/2017/decorative" val="1"/>
              </a:ext>
            </a:extLst>
          </p:cNvPr>
          <p:cNvSpPr/>
          <p:nvPr/>
        </p:nvSpPr>
        <p:spPr>
          <a:xfrm>
            <a:off x="804077" y="2808768"/>
            <a:ext cx="11163354" cy="1784466"/>
          </a:xfrm>
          <a:prstGeom prst="roundRect">
            <a:avLst/>
          </a:prstGeom>
          <a:solidFill>
            <a:srgbClr val="FAE6C2"/>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dirty="0">
              <a:solidFill>
                <a:schemeClr val="tx1"/>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93DF0165-BD14-921C-6E6C-20F83F457965}"/>
              </a:ext>
              <a:ext uri="{C183D7F6-B498-43B3-948B-1728B52AA6E4}">
                <adec:decorative xmlns:adec="http://schemas.microsoft.com/office/drawing/2017/decorative" val="1"/>
              </a:ext>
            </a:extLst>
          </p:cNvPr>
          <p:cNvSpPr/>
          <p:nvPr/>
        </p:nvSpPr>
        <p:spPr>
          <a:xfrm>
            <a:off x="804077" y="4666966"/>
            <a:ext cx="11163354" cy="1784466"/>
          </a:xfrm>
          <a:prstGeom prst="roundRect">
            <a:avLst/>
          </a:prstGeom>
          <a:solidFill>
            <a:srgbClr val="EDF9E0"/>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dirty="0">
              <a:solidFill>
                <a:schemeClr val="tx1"/>
              </a:solidFill>
              <a:latin typeface="Arial" panose="020B0604020202020204" pitchFamily="34" charset="0"/>
              <a:cs typeface="Arial" panose="020B0604020202020204" pitchFamily="34" charset="0"/>
            </a:endParaRPr>
          </a:p>
        </p:txBody>
      </p:sp>
      <p:sp>
        <p:nvSpPr>
          <p:cNvPr id="7" name="Google Shape;92;p15">
            <a:extLst>
              <a:ext uri="{FF2B5EF4-FFF2-40B4-BE49-F238E27FC236}">
                <a16:creationId xmlns:a16="http://schemas.microsoft.com/office/drawing/2014/main" id="{8603373F-FE79-FB96-887C-7F3068DDB33F}"/>
              </a:ext>
            </a:extLst>
          </p:cNvPr>
          <p:cNvSpPr txBox="1"/>
          <p:nvPr/>
        </p:nvSpPr>
        <p:spPr>
          <a:xfrm>
            <a:off x="1782255" y="1431560"/>
            <a:ext cx="9605668" cy="1168603"/>
          </a:xfrm>
          <a:prstGeom prst="rect">
            <a:avLst/>
          </a:prstGeom>
          <a:solidFill>
            <a:schemeClr val="bg1"/>
          </a:solidFill>
          <a:ln w="19050" cap="flat" cmpd="sng">
            <a:solidFill>
              <a:srgbClr val="B51458"/>
            </a:solidFill>
            <a:prstDash val="solid"/>
            <a:round/>
            <a:headEnd type="none" w="sm" len="sm"/>
            <a:tailEnd type="none" w="sm" len="sm"/>
          </a:ln>
        </p:spPr>
        <p:txBody>
          <a:bodyPr spcFirstLastPara="1" wrap="square" lIns="121900" tIns="121900" rIns="121900" bIns="121900" anchor="t" anchorCtr="0">
            <a:noAutofit/>
          </a:bodyPr>
          <a:lstStyle>
            <a:defPPr>
              <a:defRPr lang="en-US"/>
            </a:defPPr>
            <a:lvl1pPr>
              <a:defRPr sz="1600">
                <a:latin typeface="Arial" panose="020B0604020202020204" pitchFamily="34" charset="0"/>
                <a:ea typeface="Montserrat"/>
                <a:cs typeface="Arial" panose="020B0604020202020204" pitchFamily="34" charset="0"/>
              </a:defRPr>
            </a:lvl1pPr>
          </a:lstStyle>
          <a:p>
            <a:r>
              <a:rPr lang="en-AU" dirty="0">
                <a:sym typeface="Montserrat"/>
              </a:rPr>
              <a:t>I need to improve on… </a:t>
            </a:r>
            <a:endParaRPr dirty="0">
              <a:sym typeface="Montserrat"/>
            </a:endParaRPr>
          </a:p>
        </p:txBody>
      </p:sp>
      <p:sp>
        <p:nvSpPr>
          <p:cNvPr id="8" name="Google Shape;91;p15">
            <a:extLst>
              <a:ext uri="{FF2B5EF4-FFF2-40B4-BE49-F238E27FC236}">
                <a16:creationId xmlns:a16="http://schemas.microsoft.com/office/drawing/2014/main" id="{49DD0E1F-DCB7-BAB6-E576-CCA11801ABD2}"/>
              </a:ext>
            </a:extLst>
          </p:cNvPr>
          <p:cNvSpPr txBox="1"/>
          <p:nvPr/>
        </p:nvSpPr>
        <p:spPr>
          <a:xfrm>
            <a:off x="1641476" y="2822179"/>
            <a:ext cx="4373600" cy="554000"/>
          </a:xfrm>
          <a:prstGeom prst="rect">
            <a:avLst/>
          </a:prstGeom>
          <a:noFill/>
          <a:ln>
            <a:noFill/>
          </a:ln>
        </p:spPr>
        <p:txBody>
          <a:bodyPr spcFirstLastPara="1" wrap="square" lIns="121900" tIns="121900" rIns="121900" bIns="121900" anchor="t" anchorCtr="0">
            <a:noAutofit/>
          </a:bodyPr>
          <a:lstStyle/>
          <a:p>
            <a:r>
              <a:rPr lang="en-AU" sz="1800" b="1" dirty="0">
                <a:solidFill>
                  <a:srgbClr val="002060"/>
                </a:solidFill>
                <a:latin typeface="Arial" panose="020B0604020202020204" pitchFamily="34" charset="0"/>
                <a:ea typeface="Roboto"/>
                <a:cs typeface="Arial" panose="020B0604020202020204" pitchFamily="34" charset="0"/>
                <a:sym typeface="Roboto"/>
              </a:rPr>
              <a:t>I’m getting there! </a:t>
            </a:r>
            <a:endParaRPr sz="1800" b="1" dirty="0">
              <a:solidFill>
                <a:srgbClr val="002060"/>
              </a:solidFill>
              <a:latin typeface="Arial" panose="020B0604020202020204" pitchFamily="34" charset="0"/>
              <a:ea typeface="Roboto"/>
              <a:cs typeface="Arial" panose="020B0604020202020204" pitchFamily="34" charset="0"/>
              <a:sym typeface="Roboto"/>
            </a:endParaRPr>
          </a:p>
        </p:txBody>
      </p:sp>
      <p:sp>
        <p:nvSpPr>
          <p:cNvPr id="9" name="Google Shape;92;p15">
            <a:extLst>
              <a:ext uri="{FF2B5EF4-FFF2-40B4-BE49-F238E27FC236}">
                <a16:creationId xmlns:a16="http://schemas.microsoft.com/office/drawing/2014/main" id="{4BF5EC6F-8930-F1AA-3B9F-7B9FF33116A7}"/>
              </a:ext>
            </a:extLst>
          </p:cNvPr>
          <p:cNvSpPr txBox="1"/>
          <p:nvPr/>
        </p:nvSpPr>
        <p:spPr>
          <a:xfrm>
            <a:off x="1782255" y="3303168"/>
            <a:ext cx="9605668" cy="1168603"/>
          </a:xfrm>
          <a:prstGeom prst="rect">
            <a:avLst/>
          </a:prstGeom>
          <a:solidFill>
            <a:schemeClr val="bg1"/>
          </a:solidFill>
          <a:ln w="19050" cap="flat" cmpd="sng">
            <a:solidFill>
              <a:srgbClr val="FF9933"/>
            </a:solidFill>
            <a:prstDash val="solid"/>
            <a:round/>
            <a:headEnd type="none" w="sm" len="sm"/>
            <a:tailEnd type="none" w="sm" len="sm"/>
          </a:ln>
        </p:spPr>
        <p:txBody>
          <a:bodyPr spcFirstLastPara="1" wrap="square" lIns="121900" tIns="121900" rIns="121900" bIns="121900" anchor="t" anchorCtr="0">
            <a:noAutofit/>
          </a:bodyPr>
          <a:lstStyle/>
          <a:p>
            <a:r>
              <a:rPr lang="en-AU" sz="1600" dirty="0">
                <a:latin typeface="Arial" panose="020B0604020202020204" pitchFamily="34" charset="0"/>
                <a:ea typeface="Montserrat"/>
                <a:cs typeface="Arial" panose="020B0604020202020204" pitchFamily="34" charset="0"/>
                <a:sym typeface="Montserrat"/>
              </a:rPr>
              <a:t>I am still working on…</a:t>
            </a:r>
            <a:endParaRPr sz="1600" dirty="0">
              <a:latin typeface="Arial" panose="020B0604020202020204" pitchFamily="34" charset="0"/>
              <a:ea typeface="Montserrat"/>
              <a:cs typeface="Arial" panose="020B0604020202020204" pitchFamily="34" charset="0"/>
              <a:sym typeface="Montserrat"/>
            </a:endParaRPr>
          </a:p>
        </p:txBody>
      </p:sp>
      <p:sp>
        <p:nvSpPr>
          <p:cNvPr id="10" name="Google Shape;91;p15">
            <a:extLst>
              <a:ext uri="{FF2B5EF4-FFF2-40B4-BE49-F238E27FC236}">
                <a16:creationId xmlns:a16="http://schemas.microsoft.com/office/drawing/2014/main" id="{780DDA97-AD93-6793-3551-38209A5F1F9C}"/>
              </a:ext>
            </a:extLst>
          </p:cNvPr>
          <p:cNvSpPr txBox="1"/>
          <p:nvPr/>
        </p:nvSpPr>
        <p:spPr>
          <a:xfrm>
            <a:off x="1641476" y="4666965"/>
            <a:ext cx="6078458" cy="554000"/>
          </a:xfrm>
          <a:prstGeom prst="rect">
            <a:avLst/>
          </a:prstGeom>
          <a:noFill/>
          <a:ln>
            <a:noFill/>
          </a:ln>
        </p:spPr>
        <p:txBody>
          <a:bodyPr spcFirstLastPara="1" wrap="square" lIns="121900" tIns="121900" rIns="121900" bIns="121900" anchor="t" anchorCtr="0">
            <a:noAutofit/>
          </a:bodyPr>
          <a:lstStyle/>
          <a:p>
            <a:r>
              <a:rPr lang="en-AU" sz="1800" b="1" dirty="0">
                <a:solidFill>
                  <a:srgbClr val="002060"/>
                </a:solidFill>
                <a:latin typeface="Arial" panose="020B0604020202020204" pitchFamily="34" charset="0"/>
                <a:ea typeface="Roboto"/>
                <a:cs typeface="Arial" panose="020B0604020202020204" pitchFamily="34" charset="0"/>
                <a:sym typeface="Roboto"/>
              </a:rPr>
              <a:t>I get it! </a:t>
            </a:r>
            <a:endParaRPr sz="1800" b="1" dirty="0">
              <a:solidFill>
                <a:srgbClr val="002060"/>
              </a:solidFill>
              <a:latin typeface="Arial" panose="020B0604020202020204" pitchFamily="34" charset="0"/>
              <a:ea typeface="Roboto"/>
              <a:cs typeface="Arial" panose="020B0604020202020204" pitchFamily="34" charset="0"/>
              <a:sym typeface="Roboto"/>
            </a:endParaRPr>
          </a:p>
        </p:txBody>
      </p:sp>
      <p:sp>
        <p:nvSpPr>
          <p:cNvPr id="11" name="Google Shape;92;p15">
            <a:extLst>
              <a:ext uri="{FF2B5EF4-FFF2-40B4-BE49-F238E27FC236}">
                <a16:creationId xmlns:a16="http://schemas.microsoft.com/office/drawing/2014/main" id="{82E8D4D1-9B16-A711-086C-400B948008B1}"/>
              </a:ext>
            </a:extLst>
          </p:cNvPr>
          <p:cNvSpPr txBox="1"/>
          <p:nvPr/>
        </p:nvSpPr>
        <p:spPr>
          <a:xfrm>
            <a:off x="1782255" y="5147954"/>
            <a:ext cx="9605668" cy="1168603"/>
          </a:xfrm>
          <a:prstGeom prst="rect">
            <a:avLst/>
          </a:prstGeom>
          <a:solidFill>
            <a:schemeClr val="bg1"/>
          </a:solidFill>
          <a:ln w="19050" cap="flat" cmpd="sng">
            <a:solidFill>
              <a:srgbClr val="64BB47"/>
            </a:solidFill>
            <a:prstDash val="solid"/>
            <a:round/>
            <a:headEnd type="none" w="sm" len="sm"/>
            <a:tailEnd type="none" w="sm" len="sm"/>
          </a:ln>
        </p:spPr>
        <p:txBody>
          <a:bodyPr spcFirstLastPara="1" wrap="square" lIns="121900" tIns="121900" rIns="121900" bIns="121900" anchor="t" anchorCtr="0">
            <a:noAutofit/>
          </a:bodyPr>
          <a:lstStyle/>
          <a:p>
            <a:r>
              <a:rPr lang="en" sz="1600" dirty="0">
                <a:latin typeface="Arial" panose="020B0604020202020204" pitchFamily="34" charset="0"/>
                <a:ea typeface="Montserrat"/>
                <a:cs typeface="Arial" panose="020B0604020202020204" pitchFamily="34" charset="0"/>
                <a:sym typeface="Montserrat"/>
              </a:rPr>
              <a:t>I am most proud of…</a:t>
            </a:r>
            <a:endParaRPr sz="1600" dirty="0">
              <a:latin typeface="Arial" panose="020B0604020202020204" pitchFamily="34" charset="0"/>
              <a:ea typeface="Montserrat"/>
              <a:cs typeface="Arial" panose="020B0604020202020204" pitchFamily="34" charset="0"/>
              <a:sym typeface="Montserrat"/>
            </a:endParaRPr>
          </a:p>
        </p:txBody>
      </p:sp>
      <p:sp>
        <p:nvSpPr>
          <p:cNvPr id="12" name="Oval 11">
            <a:extLst>
              <a:ext uri="{FF2B5EF4-FFF2-40B4-BE49-F238E27FC236}">
                <a16:creationId xmlns:a16="http://schemas.microsoft.com/office/drawing/2014/main" id="{DC2C4AD3-9F34-731C-2C9C-562A00D92A82}"/>
              </a:ext>
              <a:ext uri="{C183D7F6-B498-43B3-948B-1728B52AA6E4}">
                <adec:decorative xmlns:adec="http://schemas.microsoft.com/office/drawing/2017/decorative" val="1"/>
              </a:ext>
            </a:extLst>
          </p:cNvPr>
          <p:cNvSpPr/>
          <p:nvPr/>
        </p:nvSpPr>
        <p:spPr>
          <a:xfrm>
            <a:off x="224569" y="1161745"/>
            <a:ext cx="1362119" cy="1362119"/>
          </a:xfrm>
          <a:prstGeom prst="ellipse">
            <a:avLst/>
          </a:prstGeom>
          <a:solidFill>
            <a:srgbClr val="B514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6600" b="1" dirty="0">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F0C9B05B-FD47-DF91-AC61-28F2A9D519B3}"/>
              </a:ext>
              <a:ext uri="{C183D7F6-B498-43B3-948B-1728B52AA6E4}">
                <adec:decorative xmlns:adec="http://schemas.microsoft.com/office/drawing/2017/decorative" val="1"/>
              </a:ext>
            </a:extLst>
          </p:cNvPr>
          <p:cNvSpPr/>
          <p:nvPr/>
        </p:nvSpPr>
        <p:spPr>
          <a:xfrm>
            <a:off x="224568" y="3019942"/>
            <a:ext cx="1362119" cy="1362119"/>
          </a:xfrm>
          <a:prstGeom prst="ellipse">
            <a:avLst/>
          </a:prstGeom>
          <a:solidFill>
            <a:srgbClr val="FF99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6600" b="1" dirty="0">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1E15C91D-DBEB-3400-DF42-D47E4ED99087}"/>
              </a:ext>
              <a:ext uri="{C183D7F6-B498-43B3-948B-1728B52AA6E4}">
                <adec:decorative xmlns:adec="http://schemas.microsoft.com/office/drawing/2017/decorative" val="1"/>
              </a:ext>
            </a:extLst>
          </p:cNvPr>
          <p:cNvSpPr/>
          <p:nvPr/>
        </p:nvSpPr>
        <p:spPr>
          <a:xfrm>
            <a:off x="208967" y="4878140"/>
            <a:ext cx="1362119" cy="1362119"/>
          </a:xfrm>
          <a:prstGeom prst="ellipse">
            <a:avLst/>
          </a:prstGeom>
          <a:solidFill>
            <a:srgbClr val="64BB47"/>
          </a:solidFill>
          <a:ln>
            <a:solidFill>
              <a:srgbClr val="64BB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6600" b="1" dirty="0">
              <a:latin typeface="Arial" panose="020B0604020202020204" pitchFamily="34" charset="0"/>
              <a:cs typeface="Arial" panose="020B0604020202020204" pitchFamily="34" charset="0"/>
            </a:endParaRPr>
          </a:p>
        </p:txBody>
      </p:sp>
      <p:pic>
        <p:nvPicPr>
          <p:cNvPr id="15" name="Graphic 14" descr="Traffic light with solid fill">
            <a:extLst>
              <a:ext uri="{FF2B5EF4-FFF2-40B4-BE49-F238E27FC236}">
                <a16:creationId xmlns:a16="http://schemas.microsoft.com/office/drawing/2014/main" id="{E9B1C58A-CF90-DD55-D1D5-016481D914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8427" y="3259877"/>
            <a:ext cx="914400" cy="914400"/>
          </a:xfrm>
          <a:prstGeom prst="rect">
            <a:avLst/>
          </a:prstGeom>
        </p:spPr>
      </p:pic>
      <p:pic>
        <p:nvPicPr>
          <p:cNvPr id="16" name="Graphic 15" descr="Traffic light with solid fill">
            <a:extLst>
              <a:ext uri="{FF2B5EF4-FFF2-40B4-BE49-F238E27FC236}">
                <a16:creationId xmlns:a16="http://schemas.microsoft.com/office/drawing/2014/main" id="{D6450B0E-666E-B5FD-D2B9-F486D5512D5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8427" y="1401679"/>
            <a:ext cx="914400" cy="914400"/>
          </a:xfrm>
          <a:prstGeom prst="rect">
            <a:avLst/>
          </a:prstGeom>
        </p:spPr>
      </p:pic>
      <p:pic>
        <p:nvPicPr>
          <p:cNvPr id="17" name="Graphic 16" descr="Traffic light with solid fill">
            <a:extLst>
              <a:ext uri="{FF2B5EF4-FFF2-40B4-BE49-F238E27FC236}">
                <a16:creationId xmlns:a16="http://schemas.microsoft.com/office/drawing/2014/main" id="{1D7EBD30-EF04-5C1E-38F4-DEE66133603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9521" y="5101999"/>
            <a:ext cx="914400" cy="914400"/>
          </a:xfrm>
          <a:prstGeom prst="rect">
            <a:avLst/>
          </a:prstGeom>
        </p:spPr>
      </p:pic>
    </p:spTree>
    <p:extLst>
      <p:ext uri="{BB962C8B-B14F-4D97-AF65-F5344CB8AC3E}">
        <p14:creationId xmlns:p14="http://schemas.microsoft.com/office/powerpoint/2010/main" val="3700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AU" dirty="0">
                <a:latin typeface="+mn-lt"/>
                <a:hlinkClick r:id="rId6"/>
              </a:rPr>
              <a:t>Geography 7-10 </a:t>
            </a:r>
            <a:r>
              <a:rPr lang="en-AU" dirty="0">
                <a:latin typeface="+mn-lt"/>
              </a:rPr>
              <a:t>© Syllabus NSW Education Standards Authority (NESA) for and on behalf of the Crown in right of the State of New South Wales, 2024.</a:t>
            </a:r>
          </a:p>
          <a:p>
            <a:endParaRPr lang="en-AU" dirty="0">
              <a:latin typeface="+mn-lt"/>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3c5b8ff7-b110-47e5-875b-c1ade981fe1d">
      <Terms xmlns="http://schemas.microsoft.com/office/infopath/2007/PartnerControls"/>
    </lcf76f155ced4ddcb4097134ff3c332f>
    <_ip_UnifiedCompliancePolicyProperties xmlns="http://schemas.microsoft.com/sharepoint/v3" xsi:nil="true"/>
    <TaxCatchAll xmlns="1ecf118d-1b68-4539-8f47-c72c4e394bb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2C79D3827DA8A4CBA85C2F01D9C16C7" ma:contentTypeVersion="22" ma:contentTypeDescription="Create a new document." ma:contentTypeScope="" ma:versionID="61b6dc45f52da73d8d8c934d35077a4f">
  <xsd:schema xmlns:xsd="http://www.w3.org/2001/XMLSchema" xmlns:xs="http://www.w3.org/2001/XMLSchema" xmlns:p="http://schemas.microsoft.com/office/2006/metadata/properties" xmlns:ns1="http://schemas.microsoft.com/sharepoint/v3" xmlns:ns2="3c5b8ff7-b110-47e5-875b-c1ade981fe1d" xmlns:ns3="1ecf118d-1b68-4539-8f47-c72c4e394bba" targetNamespace="http://schemas.microsoft.com/office/2006/metadata/properties" ma:root="true" ma:fieldsID="cbca3367abebfd8d4f911907fdafbb06" ns1:_="" ns2:_="" ns3:_="">
    <xsd:import namespace="http://schemas.microsoft.com/sharepoint/v3"/>
    <xsd:import namespace="3c5b8ff7-b110-47e5-875b-c1ade981fe1d"/>
    <xsd:import namespace="1ecf118d-1b68-4539-8f47-c72c4e394bb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5b8ff7-b110-47e5-875b-c1ade981fe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ecf118d-1b68-4539-8f47-c72c4e394bb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d5585fd6-f854-4cbf-96d8-3987581b3232}" ma:internalName="TaxCatchAll" ma:showField="CatchAllData" ma:web="1ecf118d-1b68-4539-8f47-c72c4e394b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3C4CA0-3C33-4AED-90AD-C5F6DABFDB94}">
  <ds:schemaRefs>
    <ds:schemaRef ds:uri="http://schemas.microsoft.com/sharepoint/v3/contenttype/forms"/>
  </ds:schemaRefs>
</ds:datastoreItem>
</file>

<file path=customXml/itemProps2.xml><?xml version="1.0" encoding="utf-8"?>
<ds:datastoreItem xmlns:ds="http://schemas.openxmlformats.org/officeDocument/2006/customXml" ds:itemID="{430984FA-7E19-43E1-8958-4373A0A89AE1}">
  <ds:schemaRefs>
    <ds:schemaRef ds:uri="http://schemas.microsoft.com/sharepoint/v3"/>
    <ds:schemaRef ds:uri="http://schemas.openxmlformats.org/package/2006/metadata/core-properties"/>
    <ds:schemaRef ds:uri="http://purl.org/dc/elements/1.1/"/>
    <ds:schemaRef ds:uri="http://purl.org/dc/dcmitype/"/>
    <ds:schemaRef ds:uri="http://schemas.microsoft.com/office/infopath/2007/PartnerControls"/>
    <ds:schemaRef ds:uri="1ecf118d-1b68-4539-8f47-c72c4e394bba"/>
    <ds:schemaRef ds:uri="3c5b8ff7-b110-47e5-875b-c1ade981fe1d"/>
    <ds:schemaRef ds:uri="http://schemas.microsoft.com/office/2006/documentManagement/types"/>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30B0D496-6286-4498-8810-D13C2525D7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c5b8ff7-b110-47e5-875b-c1ade981fe1d"/>
    <ds:schemaRef ds:uri="1ecf118d-1b68-4539-8f47-c72c4e394b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student-facing-secondary-template-2025-v1</Template>
  <TotalTime>293</TotalTime>
  <Words>933</Words>
  <Application>Microsoft Office PowerPoint</Application>
  <PresentationFormat>Widescreen</PresentationFormat>
  <Paragraphs>97</Paragraphs>
  <Slides>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Calibri</vt:lpstr>
      <vt:lpstr>Public Sans</vt:lpstr>
      <vt:lpstr>Arial</vt:lpstr>
      <vt:lpstr>Times New Roman</vt:lpstr>
      <vt:lpstr>Montserrat</vt:lpstr>
      <vt:lpstr>NSWG Corporate</vt:lpstr>
      <vt:lpstr>Lesson 4 – ternary graphs</vt:lpstr>
      <vt:lpstr>Learning intentions and success criteria</vt:lpstr>
      <vt:lpstr>PowerPoint Presentation</vt:lpstr>
      <vt:lpstr>Determining soil texture using a ternary graph</vt:lpstr>
      <vt:lpstr>Determining texture using a ternary graph</vt:lpstr>
      <vt:lpstr>Determining soil texture using a ternary graph</vt:lpstr>
      <vt:lpstr>Traffic light reflection</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biomes and agriculture – Lesson 4 – ternary graphs</dc:title>
  <dc:creator>NSW Department of Education</dc:creator>
  <dcterms:created xsi:type="dcterms:W3CDTF">2025-03-22T03:58:41Z</dcterms:created>
  <dcterms:modified xsi:type="dcterms:W3CDTF">2025-05-12T05:07:03Z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0x010100F2C79D3827DA8A4CBA85C2F01D9C16C7</vt:lpwstr>
  </property>
  <property fmtid="{D5CDD505-2E9C-101B-9397-08002B2CF9AE}" pid="10" name="MediaServiceImageTags">
    <vt:lpwstr/>
  </property>
</Properties>
</file>