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6505" r:id="rId5"/>
    <p:sldId id="26383" r:id="rId6"/>
    <p:sldId id="26506" r:id="rId7"/>
    <p:sldId id="26508" r:id="rId8"/>
    <p:sldId id="26509" r:id="rId9"/>
    <p:sldId id="26510" r:id="rId10"/>
    <p:sldId id="26511" r:id="rId11"/>
    <p:sldId id="289" r:id="rId12"/>
    <p:sldId id="26512" r:id="rId13"/>
    <p:sldId id="26513" r:id="rId14"/>
    <p:sldId id="26380" r:id="rId15"/>
    <p:sldId id="360" r:id="rId16"/>
    <p:sldId id="361" r:id="rId17"/>
  </p:sldIdLst>
  <p:sldSz cx="12192000" cy="6858000"/>
  <p:notesSz cx="6858000" cy="9144000"/>
  <p:embeddedFontLs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6505"/>
            <p14:sldId id="26383"/>
            <p14:sldId id="26506"/>
            <p14:sldId id="26508"/>
            <p14:sldId id="26509"/>
            <p14:sldId id="26510"/>
            <p14:sldId id="26511"/>
            <p14:sldId id="289"/>
            <p14:sldId id="26512"/>
            <p14:sldId id="26513"/>
            <p14:sldId id="26380"/>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818A1AD-97C2-E5AB-73F5-C5195B97A116}" name="Melissa Ellis" initials="ME" userId="S::Melissa.ELLIS13@det.nsw.edu.au::256dc9ba-729a-41e3-ae2d-aa8692cb58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73FC3-BCB6-41EA-BB9F-B65E49A4710F}" v="2" dt="2025-04-09T05:31:17.574"/>
    <p1510:client id="{44E65D05-5B5D-8791-6000-A40B88AC2F64}" v="2" dt="2025-04-11T01:11:33.933"/>
    <p1510:client id="{C7DB11A6-6425-E441-A46C-44C1E8DE4BC9}" v="3" dt="2025-04-09T06:04:14.096"/>
    <p1510:client id="{DD8C9E95-5CD4-49D8-8981-54393DE70A0D}" v="1" dt="2025-04-09T06:20:02.77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0" autoAdjust="0"/>
    <p:restoredTop sz="86395" autoAdjust="0"/>
  </p:normalViewPr>
  <p:slideViewPr>
    <p:cSldViewPr snapToGrid="0">
      <p:cViewPr varScale="1">
        <p:scale>
          <a:sx n="92" d="100"/>
          <a:sy n="92" d="100"/>
        </p:scale>
        <p:origin x="1236" y="8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Possible teacher questions and responses based on the video that can be used to check for understanding: </a:t>
            </a:r>
          </a:p>
          <a:p>
            <a:r>
              <a:rPr lang="en-AU" b="1" dirty="0"/>
              <a:t>True/False Questions</a:t>
            </a:r>
          </a:p>
          <a:p>
            <a:pPr marL="0" lvl="0" indent="0">
              <a:buFont typeface="Arial" panose="020B0604020202020204" pitchFamily="34" charset="0"/>
              <a:buNone/>
            </a:pPr>
            <a:endParaRPr lang="en-AU" b="1" dirty="0"/>
          </a:p>
          <a:p>
            <a:pPr marL="342900" lvl="0" indent="-342900">
              <a:buFont typeface="+mj-lt"/>
              <a:buAutoNum type="arabicPeriod"/>
            </a:pPr>
            <a:r>
              <a:rPr lang="en-AU" b="1" dirty="0"/>
              <a:t>Latitude lines are sometimes called meridians.</a:t>
            </a:r>
            <a:br>
              <a:rPr lang="en-AU" dirty="0"/>
            </a:br>
            <a:r>
              <a:rPr lang="en-AU" b="0" dirty="0"/>
              <a:t>Answer: False.</a:t>
            </a:r>
            <a:br>
              <a:rPr lang="en-AU" b="0" dirty="0"/>
            </a:br>
            <a:r>
              <a:rPr lang="en-AU" b="0" dirty="0"/>
              <a:t>Explainer: Longitude lines are called meridians, not latitude lines.</a:t>
            </a:r>
          </a:p>
          <a:p>
            <a:pPr marL="342900" indent="-342900">
              <a:buFont typeface="+mj-lt"/>
              <a:buAutoNum type="arabicPeriod"/>
            </a:pPr>
            <a:r>
              <a:rPr lang="en-AU" b="1" dirty="0"/>
              <a:t>The Prime Meridian runs through Greenwich, England.</a:t>
            </a:r>
            <a:br>
              <a:rPr lang="en-AU" dirty="0"/>
            </a:br>
            <a:r>
              <a:rPr lang="en-AU" b="0" dirty="0"/>
              <a:t>Answer: True.</a:t>
            </a:r>
            <a:br>
              <a:rPr lang="en-AU" b="0" dirty="0"/>
            </a:br>
            <a:r>
              <a:rPr lang="en-AU" b="0" dirty="0"/>
              <a:t>Explainer: The Prime Meridian is an important line of longitude that passes through Greenwich and is the reference point for measuring longitude</a:t>
            </a:r>
            <a:r>
              <a:rPr lang="en-AU" dirty="0"/>
              <a:t>.</a:t>
            </a:r>
          </a:p>
          <a:p>
            <a:pPr marL="342900" indent="-342900">
              <a:buFont typeface="+mj-lt"/>
              <a:buAutoNum type="arabicPeriod"/>
            </a:pPr>
            <a:r>
              <a:rPr lang="en-AU" b="1" dirty="0"/>
              <a:t>Latitude is always written before longitude when giving coordinates.</a:t>
            </a:r>
            <a:br>
              <a:rPr lang="en-AU" dirty="0"/>
            </a:br>
            <a:r>
              <a:rPr lang="en-AU" b="0" dirty="0"/>
              <a:t>Answer: True.</a:t>
            </a:r>
            <a:br>
              <a:rPr lang="en-AU" b="0" dirty="0"/>
            </a:br>
            <a:r>
              <a:rPr lang="en-AU" b="0" dirty="0"/>
              <a:t>Explainer: Latitude comes before longitude, following the alphabetical order of "A" for latitude and "O" for longitude.</a:t>
            </a:r>
          </a:p>
          <a:p>
            <a:pPr marL="342900" indent="-342900">
              <a:buFont typeface="+mj-lt"/>
              <a:buAutoNum type="arabicPeriod"/>
            </a:pPr>
            <a:r>
              <a:rPr lang="en-AU" b="1" dirty="0"/>
              <a:t>Longitude measures distances east and west of the equator.</a:t>
            </a:r>
            <a:br>
              <a:rPr lang="en-AU" dirty="0"/>
            </a:br>
            <a:r>
              <a:rPr lang="en-AU" b="0" dirty="0"/>
              <a:t>Answer: False.</a:t>
            </a:r>
            <a:br>
              <a:rPr lang="en-AU" b="0" dirty="0"/>
            </a:br>
            <a:r>
              <a:rPr lang="en-AU" b="0" dirty="0"/>
              <a:t>Explainer: Longitude measures distances east and west of the Prime Meridian, not the equator.</a:t>
            </a:r>
          </a:p>
          <a:p>
            <a:pPr marL="342900" indent="-342900">
              <a:buFont typeface="+mj-lt"/>
              <a:buAutoNum type="arabicPeriod"/>
            </a:pPr>
            <a:r>
              <a:rPr lang="en-AU" b="1" dirty="0"/>
              <a:t>Each degree of latitude can be broken down into 60 minutes, and each minute into 60 seconds.</a:t>
            </a:r>
            <a:br>
              <a:rPr lang="en-AU" dirty="0"/>
            </a:br>
            <a:r>
              <a:rPr lang="en-AU" b="0" dirty="0"/>
              <a:t>Answer: True.</a:t>
            </a:r>
            <a:br>
              <a:rPr lang="en-AU" b="0" dirty="0"/>
            </a:br>
            <a:r>
              <a:rPr lang="en-AU" b="0" dirty="0"/>
              <a:t>Explainer: This system allows for very precise location measurements.</a:t>
            </a:r>
          </a:p>
          <a:p>
            <a:pPr>
              <a:buFont typeface="+mj-lt"/>
              <a:buNone/>
            </a:pPr>
            <a:endParaRPr lang="en-AU" b="0" dirty="0"/>
          </a:p>
          <a:p>
            <a:r>
              <a:rPr lang="en-AU" b="1" dirty="0"/>
              <a:t>Short Answer Questions</a:t>
            </a:r>
          </a:p>
          <a:p>
            <a:pPr marL="342900" indent="-342900">
              <a:buFont typeface="+mj-lt"/>
              <a:buAutoNum type="arabicPeriod"/>
            </a:pPr>
            <a:r>
              <a:rPr lang="en-AU" b="1" dirty="0"/>
              <a:t> What is the difference between latitude and longitude?</a:t>
            </a:r>
            <a:br>
              <a:rPr lang="en-AU" dirty="0"/>
            </a:br>
            <a:r>
              <a:rPr lang="en-AU" b="0" dirty="0"/>
              <a:t>Answer: Latitude lines run parallel to the equator in an east-west direction and measure how far north or south a point is from the equator. Longitude lines run from the North Pole to the South Pole and measure how far east or west a point is from the Prime Meridian.</a:t>
            </a:r>
            <a:br>
              <a:rPr lang="en-AU" b="0" dirty="0"/>
            </a:br>
            <a:r>
              <a:rPr lang="en-AU" b="0" dirty="0"/>
              <a:t>Explainer: Latitude is horizontal, while longitude is vertical, and they work together to pinpoint locations on Earth.</a:t>
            </a:r>
          </a:p>
          <a:p>
            <a:pPr marL="342900" indent="-342900">
              <a:buFont typeface="+mj-lt"/>
              <a:buAutoNum type="arabicPeriod"/>
            </a:pPr>
            <a:r>
              <a:rPr lang="en-AU" b="1" dirty="0"/>
              <a:t> Why is the equator considered a significant latitude line?</a:t>
            </a:r>
            <a:br>
              <a:rPr lang="en-AU" dirty="0"/>
            </a:br>
            <a:r>
              <a:rPr lang="en-AU" b="0" dirty="0"/>
              <a:t>Answer: The equator is significant because it divides the Earth into the northern and southern hemispheres and is the baseline for measuring latitude, marked as 0 degrees latitude.</a:t>
            </a:r>
            <a:br>
              <a:rPr lang="en-AU" b="0" dirty="0"/>
            </a:br>
            <a:r>
              <a:rPr lang="en-AU" b="0" dirty="0"/>
              <a:t>Explainer: The equator is central to understanding the latitude system and helps define hemispheres.</a:t>
            </a:r>
          </a:p>
          <a:p>
            <a:pPr marL="342900" indent="-342900">
              <a:buFont typeface="+mj-lt"/>
              <a:buAutoNum type="arabicPeriod"/>
            </a:pPr>
            <a:r>
              <a:rPr lang="en-AU" b="1" dirty="0"/>
              <a:t> Why are coordinates important in geography?</a:t>
            </a:r>
            <a:br>
              <a:rPr lang="en-AU" dirty="0"/>
            </a:br>
            <a:r>
              <a:rPr lang="en-AU" b="0" dirty="0"/>
              <a:t>Answer: Coordinates are important in geography because they provide a precise system for identifying the exact location of any place on Earth using latitude and longitude.</a:t>
            </a:r>
            <a:br>
              <a:rPr lang="en-AU" b="0" dirty="0"/>
            </a:br>
            <a:r>
              <a:rPr lang="en-AU" b="0" dirty="0"/>
              <a:t>Explainer: By combining latitude and longitude, geographers can accurately pinpoint locations, aiding in navigation, mapping, and spatial analysis.</a:t>
            </a:r>
          </a:p>
          <a:p>
            <a:pPr>
              <a:buFont typeface="+mj-lt"/>
              <a:buNone/>
            </a:pPr>
            <a:endParaRPr lang="en-AU" b="0" dirty="0"/>
          </a:p>
          <a:p>
            <a:pPr>
              <a:buFont typeface="+mj-lt"/>
              <a:buNone/>
            </a:pPr>
            <a:endParaRPr lang="en-AU" b="0" dirty="0"/>
          </a:p>
          <a:p>
            <a:pPr>
              <a:buFont typeface="+mj-lt"/>
              <a:buNone/>
            </a:pP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56041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Pardoo</a:t>
            </a:r>
            <a:r>
              <a:rPr lang="en-AU" dirty="0"/>
              <a:t> 20°S 119°E</a:t>
            </a:r>
          </a:p>
          <a:p>
            <a:r>
              <a:rPr lang="en-AU" dirty="0"/>
              <a:t>Darwin 12°S 130°E</a:t>
            </a:r>
          </a:p>
          <a:p>
            <a:r>
              <a:rPr lang="en-AU" dirty="0"/>
              <a:t>Alice Springs 23°S 133°E</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4924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C052B-7D05-E7D4-153D-9E3845595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D7863-8EEF-4822-7927-74C13A463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7D776-4F5F-5362-601A-C76B66307EF5}"/>
              </a:ext>
            </a:extLst>
          </p:cNvPr>
          <p:cNvSpPr>
            <a:spLocks noGrp="1"/>
          </p:cNvSpPr>
          <p:nvPr>
            <p:ph type="body" idx="1"/>
          </p:nvPr>
        </p:nvSpPr>
        <p:spPr/>
        <p:txBody>
          <a:bodyPr/>
          <a:lstStyle/>
          <a:p>
            <a:r>
              <a:rPr lang="en-AU" dirty="0"/>
              <a:t>Kalgoorlie 31°S 121°E</a:t>
            </a:r>
          </a:p>
          <a:p>
            <a:r>
              <a:rPr lang="en-AU" dirty="0"/>
              <a:t>Perth 32°S 115°E</a:t>
            </a:r>
          </a:p>
          <a:p>
            <a:r>
              <a:rPr lang="en-AU" dirty="0"/>
              <a:t>Hobart 43°S 147°E</a:t>
            </a:r>
          </a:p>
        </p:txBody>
      </p:sp>
      <p:sp>
        <p:nvSpPr>
          <p:cNvPr id="4" name="Slide Number Placeholder 3">
            <a:extLst>
              <a:ext uri="{FF2B5EF4-FFF2-40B4-BE49-F238E27FC236}">
                <a16:creationId xmlns:a16="http://schemas.microsoft.com/office/drawing/2014/main" id="{BCB32520-C1FD-8ED8-AA49-72997512F219}"/>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57106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81EEC-A62F-EC6C-2E0F-4CE8E1772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33003-73C8-B718-D7FB-2453FBA07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F0D03-1BA1-10B1-3DA4-BC8566200165}"/>
              </a:ext>
            </a:extLst>
          </p:cNvPr>
          <p:cNvSpPr>
            <a:spLocks noGrp="1"/>
          </p:cNvSpPr>
          <p:nvPr>
            <p:ph type="body" idx="1"/>
          </p:nvPr>
        </p:nvSpPr>
        <p:spPr/>
        <p:txBody>
          <a:bodyPr/>
          <a:lstStyle/>
          <a:p>
            <a:r>
              <a:rPr lang="en-AU" dirty="0"/>
              <a:t>Atherton 17°S 145°E</a:t>
            </a:r>
          </a:p>
          <a:p>
            <a:r>
              <a:rPr lang="en-AU" dirty="0"/>
              <a:t>Bundaberg 24°S 151°E</a:t>
            </a:r>
          </a:p>
          <a:p>
            <a:r>
              <a:rPr lang="en-AU" dirty="0"/>
              <a:t>Lismore 28°S 153°E</a:t>
            </a:r>
          </a:p>
          <a:p>
            <a:r>
              <a:rPr lang="en-AU" dirty="0"/>
              <a:t>Nambucca 30°S 152°E</a:t>
            </a:r>
          </a:p>
        </p:txBody>
      </p:sp>
      <p:sp>
        <p:nvSpPr>
          <p:cNvPr id="4" name="Slide Number Placeholder 3">
            <a:extLst>
              <a:ext uri="{FF2B5EF4-FFF2-40B4-BE49-F238E27FC236}">
                <a16:creationId xmlns:a16="http://schemas.microsoft.com/office/drawing/2014/main" id="{AC047A54-2362-644F-B632-F57A7D09A7CC}"/>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05887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0104A-C430-A0AB-0FEE-575B35494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136A7-C3CE-B601-0129-28B85C2E4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861EF-9C45-86EC-400F-ADF485763C0F}"/>
              </a:ext>
            </a:extLst>
          </p:cNvPr>
          <p:cNvSpPr>
            <a:spLocks noGrp="1"/>
          </p:cNvSpPr>
          <p:nvPr>
            <p:ph type="body" idx="1"/>
          </p:nvPr>
        </p:nvSpPr>
        <p:spPr/>
        <p:txBody>
          <a:bodyPr/>
          <a:lstStyle/>
          <a:p>
            <a:r>
              <a:rPr lang="en-AU" dirty="0"/>
              <a:t>Teacher description of finding latitude and longitude down to degrees and minutes using the two diagrams displayed on screen. </a:t>
            </a:r>
          </a:p>
          <a:p>
            <a:r>
              <a:rPr lang="en-AU" dirty="0"/>
              <a:t>Every degree can be further divided into 60 minutes. In the example grids are divided into grid square of 20 minutes making estimation of the location more precise. </a:t>
            </a:r>
          </a:p>
          <a:p>
            <a:r>
              <a:rPr lang="en-AU" dirty="0"/>
              <a:t>Work through an example finding:</a:t>
            </a:r>
          </a:p>
          <a:p>
            <a:r>
              <a:rPr lang="en-AU" dirty="0"/>
              <a:t>Atherton 17°16’S 145°29’E</a:t>
            </a:r>
          </a:p>
          <a:p>
            <a:r>
              <a:rPr lang="en-AU" dirty="0"/>
              <a:t>Cooktown 15°28’S 145°15’E</a:t>
            </a:r>
          </a:p>
          <a:p>
            <a:r>
              <a:rPr lang="en-AU" dirty="0"/>
              <a:t>Identify that we can be more precise by dividing the minutes further into 60 seconds. There is no illustration here for this. Teachers may choose to find and use a map that illustrates degrees, minutes and seconds.</a:t>
            </a:r>
          </a:p>
        </p:txBody>
      </p:sp>
      <p:sp>
        <p:nvSpPr>
          <p:cNvPr id="4" name="Slide Number Placeholder 3">
            <a:extLst>
              <a:ext uri="{FF2B5EF4-FFF2-40B4-BE49-F238E27FC236}">
                <a16:creationId xmlns:a16="http://schemas.microsoft.com/office/drawing/2014/main" id="{19A77EE1-5F9A-B263-ECFA-A2C4CC6A0055}"/>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09759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AU" dirty="0">
                <a:latin typeface="Arial"/>
                <a:cs typeface="Arial"/>
              </a:rPr>
              <a:t>imaginary</a:t>
            </a:r>
            <a:endParaRPr lang="en-AU" dirty="0"/>
          </a:p>
          <a:p>
            <a:pPr marL="342900" indent="-342900">
              <a:buAutoNum type="arabicPeriod"/>
            </a:pPr>
            <a:r>
              <a:rPr lang="en-AU" dirty="0">
                <a:latin typeface="Arial"/>
                <a:cs typeface="Arial"/>
              </a:rPr>
              <a:t>seconds</a:t>
            </a:r>
            <a:endParaRPr lang="en-AU"/>
          </a:p>
          <a:p>
            <a:pPr marL="342900" indent="-342900">
              <a:buAutoNum type="arabicPeriod"/>
            </a:pPr>
            <a:r>
              <a:rPr lang="en-AU" dirty="0"/>
              <a:t>60 minutes and 60 seconds.</a:t>
            </a:r>
          </a:p>
          <a:p>
            <a:pPr marL="342900" indent="-342900">
              <a:buAutoNum type="arabicPeriod"/>
            </a:pPr>
            <a:r>
              <a:rPr lang="en-AU" dirty="0">
                <a:latin typeface="Arial"/>
                <a:cs typeface="Arial"/>
              </a:rPr>
              <a:t>longitude</a:t>
            </a:r>
            <a:endParaRPr lang="en-AU" dirty="0"/>
          </a:p>
          <a:p>
            <a:pPr marL="342900" indent="-342900">
              <a:buAutoNum type="arabicPeriod"/>
            </a:pPr>
            <a:endParaRPr lang="en-AU" dirty="0"/>
          </a:p>
          <a:p>
            <a:pPr marL="342900" indent="-342900">
              <a:buAutoNum type="arabicPeriod"/>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BD0A7-5A8F-7B40-270F-CF1C13856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A0040-3B87-27D3-D7B8-DC630D4EA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9E2DEE-6AB5-8FE7-8AD8-076F6EA56E92}"/>
              </a:ext>
            </a:extLst>
          </p:cNvPr>
          <p:cNvSpPr>
            <a:spLocks noGrp="1"/>
          </p:cNvSpPr>
          <p:nvPr>
            <p:ph type="body" idx="1"/>
          </p:nvPr>
        </p:nvSpPr>
        <p:spPr/>
        <p:txBody>
          <a:bodyPr/>
          <a:lstStyle/>
          <a:p>
            <a:r>
              <a:rPr lang="en-AU" dirty="0">
                <a:latin typeface="Arial"/>
                <a:cs typeface="Arial"/>
              </a:rPr>
              <a:t>Innisfail 17°31’E 146°01’E</a:t>
            </a:r>
          </a:p>
        </p:txBody>
      </p:sp>
      <p:sp>
        <p:nvSpPr>
          <p:cNvPr id="4" name="Slide Number Placeholder 3">
            <a:extLst>
              <a:ext uri="{FF2B5EF4-FFF2-40B4-BE49-F238E27FC236}">
                <a16:creationId xmlns:a16="http://schemas.microsoft.com/office/drawing/2014/main" id="{0512BCF3-5CAB-AD1D-FD19-43AC9FE78C98}"/>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28206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48EFC-386A-362A-BA60-7483AFA84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9B619-FECC-C1E0-C108-5C5F75CDD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2C87F-50F3-4181-F013-88AE62A86517}"/>
              </a:ext>
            </a:extLst>
          </p:cNvPr>
          <p:cNvSpPr>
            <a:spLocks noGrp="1"/>
          </p:cNvSpPr>
          <p:nvPr>
            <p:ph type="body" idx="1"/>
          </p:nvPr>
        </p:nvSpPr>
        <p:spPr/>
        <p:txBody>
          <a:bodyPr/>
          <a:lstStyle/>
          <a:p>
            <a:r>
              <a:rPr lang="en-AU" dirty="0">
                <a:latin typeface="Arial"/>
                <a:cs typeface="Arial"/>
              </a:rPr>
              <a:t>Cairns 16°55’S 145°47’E.</a:t>
            </a:r>
          </a:p>
        </p:txBody>
      </p:sp>
      <p:sp>
        <p:nvSpPr>
          <p:cNvPr id="4" name="Slide Number Placeholder 3">
            <a:extLst>
              <a:ext uri="{FF2B5EF4-FFF2-40B4-BE49-F238E27FC236}">
                <a16:creationId xmlns:a16="http://schemas.microsoft.com/office/drawing/2014/main" id="{C65F984A-739B-9668-794D-3EE72B95F1DD}"/>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678389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06512652112"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hsie/geography-7-10-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Lesson 3 – latitude and longitude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5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Biomes and sustainable agriculture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[TEACHER NAME]</a:t>
            </a:r>
          </a:p>
        </p:txBody>
      </p:sp>
      <p:pic>
        <p:nvPicPr>
          <p:cNvPr id="5" name="Picture Placeholder 4">
            <a:extLst>
              <a:ext uri="{FF2B5EF4-FFF2-40B4-BE49-F238E27FC236}">
                <a16:creationId xmlns:a16="http://schemas.microsoft.com/office/drawing/2014/main" id="{80F768D9-D616-3532-89F1-4B916C6A95D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82E89-F36E-0ABC-8388-FDDE1CA72A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356C6D-8041-0D3B-816D-0BD6FE271842}"/>
              </a:ext>
            </a:extLst>
          </p:cNvPr>
          <p:cNvSpPr>
            <a:spLocks noGrp="1"/>
          </p:cNvSpPr>
          <p:nvPr>
            <p:ph type="title"/>
          </p:nvPr>
        </p:nvSpPr>
        <p:spPr/>
        <p:txBody>
          <a:bodyPr/>
          <a:lstStyle/>
          <a:p>
            <a:r>
              <a:rPr lang="en-AU" dirty="0"/>
              <a:t>Determining latitude and longitude</a:t>
            </a:r>
          </a:p>
        </p:txBody>
      </p:sp>
      <p:sp>
        <p:nvSpPr>
          <p:cNvPr id="4" name="Text Placeholder 3">
            <a:extLst>
              <a:ext uri="{FF2B5EF4-FFF2-40B4-BE49-F238E27FC236}">
                <a16:creationId xmlns:a16="http://schemas.microsoft.com/office/drawing/2014/main" id="{B1DDB4AD-7C13-2081-640D-46BFAFEC9D38}"/>
              </a:ext>
            </a:extLst>
          </p:cNvPr>
          <p:cNvSpPr>
            <a:spLocks noGrp="1"/>
          </p:cNvSpPr>
          <p:nvPr>
            <p:ph type="body" sz="quarter" idx="18"/>
          </p:nvPr>
        </p:nvSpPr>
        <p:spPr/>
        <p:txBody>
          <a:bodyPr/>
          <a:lstStyle/>
          <a:p>
            <a:r>
              <a:rPr lang="en-AU" dirty="0"/>
              <a:t>You do</a:t>
            </a:r>
          </a:p>
        </p:txBody>
      </p:sp>
      <p:pic>
        <p:nvPicPr>
          <p:cNvPr id="6" name="Picture 5" descr="Map with coastline, grid, and compass rose, showing locations Cairns and Atherton.&#10;&#10;">
            <a:extLst>
              <a:ext uri="{FF2B5EF4-FFF2-40B4-BE49-F238E27FC236}">
                <a16:creationId xmlns:a16="http://schemas.microsoft.com/office/drawing/2014/main" id="{670E8F7C-D3B0-764B-CB61-9DEE0B7C1A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2415" y="1434176"/>
            <a:ext cx="5327168" cy="4940182"/>
          </a:xfrm>
          <a:prstGeom prst="rect">
            <a:avLst/>
          </a:prstGeom>
        </p:spPr>
      </p:pic>
      <p:sp>
        <p:nvSpPr>
          <p:cNvPr id="2" name="Slide Number Placeholder 1">
            <a:extLst>
              <a:ext uri="{FF2B5EF4-FFF2-40B4-BE49-F238E27FC236}">
                <a16:creationId xmlns:a16="http://schemas.microsoft.com/office/drawing/2014/main" id="{270F4231-680C-C14D-A5E2-17F8EC05CF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9557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71654-8854-BF21-9D2E-ABA9D907C126}"/>
              </a:ext>
            </a:extLst>
          </p:cNvPr>
          <p:cNvSpPr>
            <a:spLocks noGrp="1"/>
          </p:cNvSpPr>
          <p:nvPr>
            <p:ph type="title"/>
          </p:nvPr>
        </p:nvSpPr>
        <p:spPr/>
        <p:txBody>
          <a:bodyPr/>
          <a:lstStyle/>
          <a:p>
            <a:r>
              <a:rPr lang="en-AU" dirty="0">
                <a:latin typeface="+mj-lt"/>
              </a:rPr>
              <a:t>Need more explanation?</a:t>
            </a:r>
          </a:p>
        </p:txBody>
      </p:sp>
      <p:sp>
        <p:nvSpPr>
          <p:cNvPr id="4" name="Text Placeholder 3">
            <a:extLst>
              <a:ext uri="{FF2B5EF4-FFF2-40B4-BE49-F238E27FC236}">
                <a16:creationId xmlns:a16="http://schemas.microsoft.com/office/drawing/2014/main" id="{5C29AB72-2E13-D77B-C70E-824F028DA08E}"/>
              </a:ext>
            </a:extLst>
          </p:cNvPr>
          <p:cNvSpPr>
            <a:spLocks noGrp="1"/>
          </p:cNvSpPr>
          <p:nvPr>
            <p:ph type="body" sz="quarter" idx="18"/>
          </p:nvPr>
        </p:nvSpPr>
        <p:spPr/>
        <p:txBody>
          <a:bodyPr/>
          <a:lstStyle/>
          <a:p>
            <a:r>
              <a:rPr lang="en-AU" dirty="0">
                <a:latin typeface="+mj-lt"/>
              </a:rPr>
              <a:t>Latitude and longitude (duration 4:24)</a:t>
            </a:r>
          </a:p>
        </p:txBody>
      </p:sp>
      <p:grpSp>
        <p:nvGrpSpPr>
          <p:cNvPr id="5" name="Group 4" descr="Link to the department's webpage 'Latitude and longitude video'.">
            <a:extLst>
              <a:ext uri="{FF2B5EF4-FFF2-40B4-BE49-F238E27FC236}">
                <a16:creationId xmlns:a16="http://schemas.microsoft.com/office/drawing/2014/main" id="{656B270E-7ECB-4775-92C7-19979D09353C}"/>
              </a:ext>
            </a:extLst>
          </p:cNvPr>
          <p:cNvGrpSpPr/>
          <p:nvPr/>
        </p:nvGrpSpPr>
        <p:grpSpPr>
          <a:xfrm>
            <a:off x="1643949" y="1723418"/>
            <a:ext cx="8608015" cy="4611297"/>
            <a:chOff x="1643949" y="1886703"/>
            <a:chExt cx="8608015" cy="4611297"/>
          </a:xfrm>
        </p:grpSpPr>
        <p:pic>
          <p:nvPicPr>
            <p:cNvPr id="9" name="Picture 8">
              <a:hlinkClick r:id="rId3"/>
              <a:extLst>
                <a:ext uri="{FF2B5EF4-FFF2-40B4-BE49-F238E27FC236}">
                  <a16:creationId xmlns:a16="http://schemas.microsoft.com/office/drawing/2014/main" id="{3AEBDD6A-FB96-4A08-00A5-FB433BEEF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3949" y="1886703"/>
              <a:ext cx="8608015" cy="4611297"/>
            </a:xfrm>
            <a:prstGeom prst="rect">
              <a:avLst/>
            </a:prstGeom>
          </p:spPr>
        </p:pic>
        <p:pic>
          <p:nvPicPr>
            <p:cNvPr id="8" name="Picture 7">
              <a:hlinkClick r:id="rId3"/>
              <a:extLst>
                <a:ext uri="{FF2B5EF4-FFF2-40B4-BE49-F238E27FC236}">
                  <a16:creationId xmlns:a16="http://schemas.microsoft.com/office/drawing/2014/main" id="{C5513216-7C2F-C612-B513-02B5F9585194}"/>
                </a:ext>
              </a:extLst>
            </p:cNvPr>
            <p:cNvPicPr>
              <a:picLocks noChangeAspect="1"/>
            </p:cNvPicPr>
            <p:nvPr/>
          </p:nvPicPr>
          <p:blipFill>
            <a:blip r:embed="rId5"/>
            <a:stretch>
              <a:fillRect/>
            </a:stretch>
          </p:blipFill>
          <p:spPr>
            <a:xfrm>
              <a:off x="4734794" y="3406302"/>
              <a:ext cx="2722412" cy="1572098"/>
            </a:xfrm>
            <a:prstGeom prst="rect">
              <a:avLst/>
            </a:prstGeom>
          </p:spPr>
        </p:pic>
      </p:grpSp>
      <p:sp>
        <p:nvSpPr>
          <p:cNvPr id="2" name="Slide Number Placeholder 1">
            <a:extLst>
              <a:ext uri="{FF2B5EF4-FFF2-40B4-BE49-F238E27FC236}">
                <a16:creationId xmlns:a16="http://schemas.microsoft.com/office/drawing/2014/main" id="{3FF40DB4-FE8A-CC2B-4ABC-5D0E41D546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9187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6"/>
              </a:rPr>
              <a:t>Geography 7-10 </a:t>
            </a:r>
            <a:r>
              <a:rPr lang="en-AU" dirty="0">
                <a:latin typeface="+mn-lt"/>
              </a:rPr>
              <a:t>© Syllabus NSW Education Standards Authority (NESA) for and on behalf of the Crown in right of the State of New South Wales, 2024.</a:t>
            </a: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identify latitude and longitude on a map</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locate places on a map </a:t>
            </a:r>
          </a:p>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locate places on earth by identifying their location in the hemispheres</a:t>
            </a:r>
          </a:p>
          <a:p>
            <a:pPr marL="342900" indent="-342900">
              <a:lnSpc>
                <a:spcPct val="150000"/>
              </a:lnSpc>
              <a:spcAft>
                <a:spcPts val="600"/>
              </a:spcAft>
              <a:buFont typeface="Arial"/>
              <a:buChar char="•"/>
            </a:pPr>
            <a:r>
              <a:rPr lang="en-AU" sz="2000" dirty="0">
                <a:ea typeface="+mn-lt"/>
                <a:cs typeface="Arial" panose="020B0604020202020204" pitchFamily="34" charset="0"/>
              </a:rPr>
              <a:t>use lines of latitude and longitude to locate places.</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ustration of a globe with latitude and longitude lines.">
            <a:extLst>
              <a:ext uri="{FF2B5EF4-FFF2-40B4-BE49-F238E27FC236}">
                <a16:creationId xmlns:a16="http://schemas.microsoft.com/office/drawing/2014/main" id="{6926AA10-B6D0-2744-F95C-B53DC1A5DB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9747" y="0"/>
            <a:ext cx="8912506" cy="6858000"/>
          </a:xfrm>
          <a:prstGeom prst="rect">
            <a:avLst/>
          </a:prstGeom>
        </p:spPr>
      </p:pic>
      <p:sp>
        <p:nvSpPr>
          <p:cNvPr id="2" name="Slide Number Placeholder 1">
            <a:extLst>
              <a:ext uri="{FF2B5EF4-FFF2-40B4-BE49-F238E27FC236}">
                <a16:creationId xmlns:a16="http://schemas.microsoft.com/office/drawing/2014/main" id="{FDB63063-E57E-D631-70E8-595AB16B9FB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3396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FACAF2-A5F6-EC54-1746-71B300128A4B}"/>
              </a:ext>
            </a:extLst>
          </p:cNvPr>
          <p:cNvSpPr>
            <a:spLocks noGrp="1"/>
          </p:cNvSpPr>
          <p:nvPr>
            <p:ph type="title"/>
          </p:nvPr>
        </p:nvSpPr>
        <p:spPr/>
        <p:txBody>
          <a:bodyPr/>
          <a:lstStyle/>
          <a:p>
            <a:r>
              <a:rPr lang="en-AU" dirty="0"/>
              <a:t>Determining latitude and longitude</a:t>
            </a:r>
          </a:p>
        </p:txBody>
      </p:sp>
      <p:sp>
        <p:nvSpPr>
          <p:cNvPr id="4" name="Text Placeholder 3">
            <a:extLst>
              <a:ext uri="{FF2B5EF4-FFF2-40B4-BE49-F238E27FC236}">
                <a16:creationId xmlns:a16="http://schemas.microsoft.com/office/drawing/2014/main" id="{9334D673-D49A-9EFB-36B1-648290BADD2F}"/>
              </a:ext>
            </a:extLst>
          </p:cNvPr>
          <p:cNvSpPr>
            <a:spLocks noGrp="1"/>
          </p:cNvSpPr>
          <p:nvPr>
            <p:ph type="body" sz="quarter" idx="18"/>
          </p:nvPr>
        </p:nvSpPr>
        <p:spPr/>
        <p:txBody>
          <a:bodyPr/>
          <a:lstStyle/>
          <a:p>
            <a:r>
              <a:rPr lang="en-AU" dirty="0"/>
              <a:t> I do</a:t>
            </a:r>
          </a:p>
        </p:txBody>
      </p:sp>
      <p:sp>
        <p:nvSpPr>
          <p:cNvPr id="5" name="TextBox 4">
            <a:extLst>
              <a:ext uri="{FF2B5EF4-FFF2-40B4-BE49-F238E27FC236}">
                <a16:creationId xmlns:a16="http://schemas.microsoft.com/office/drawing/2014/main" id="{6C3F263F-C978-72F8-68D7-78889C3B7CF3}"/>
              </a:ext>
            </a:extLst>
          </p:cNvPr>
          <p:cNvSpPr txBox="1"/>
          <p:nvPr/>
        </p:nvSpPr>
        <p:spPr>
          <a:xfrm>
            <a:off x="428624" y="1924050"/>
            <a:ext cx="2009775" cy="781050"/>
          </a:xfrm>
          <a:prstGeom prst="rect">
            <a:avLst/>
          </a:prstGeom>
          <a:noFill/>
        </p:spPr>
        <p:txBody>
          <a:bodyPr wrap="square" lIns="0" tIns="0" rIns="0" bIns="0" rtlCol="0">
            <a:noAutofit/>
          </a:bodyPr>
          <a:lstStyle/>
          <a:p>
            <a:pPr marL="342900" indent="-342900" algn="l">
              <a:buFont typeface="+mj-lt"/>
              <a:buAutoNum type="arabicPeriod"/>
            </a:pPr>
            <a:r>
              <a:rPr lang="en-AU" sz="1800" dirty="0" err="1"/>
              <a:t>Pardoo</a:t>
            </a:r>
            <a:endParaRPr lang="en-AU" sz="1800" dirty="0"/>
          </a:p>
          <a:p>
            <a:pPr marL="342900" indent="-342900" algn="l">
              <a:buFont typeface="+mj-lt"/>
              <a:buAutoNum type="arabicPeriod"/>
            </a:pPr>
            <a:r>
              <a:rPr lang="en-AU" sz="1800" dirty="0"/>
              <a:t>Darwin </a:t>
            </a:r>
          </a:p>
          <a:p>
            <a:pPr marL="342900" indent="-342900" algn="l">
              <a:buFont typeface="+mj-lt"/>
              <a:buAutoNum type="arabicPeriod"/>
            </a:pPr>
            <a:r>
              <a:rPr lang="en-AU" sz="1800" dirty="0"/>
              <a:t>Alice Springs</a:t>
            </a:r>
          </a:p>
        </p:txBody>
      </p:sp>
      <p:pic>
        <p:nvPicPr>
          <p:cNvPr id="7" name="Picture 6" descr="Map of Australia showing time zones with city names and a compass rose.">
            <a:extLst>
              <a:ext uri="{FF2B5EF4-FFF2-40B4-BE49-F238E27FC236}">
                <a16:creationId xmlns:a16="http://schemas.microsoft.com/office/drawing/2014/main" id="{292F472C-4749-FA11-2D18-9927048A45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50503" y="720149"/>
            <a:ext cx="7406844" cy="6261848"/>
          </a:xfrm>
          <a:prstGeom prst="rect">
            <a:avLst/>
          </a:prstGeom>
        </p:spPr>
      </p:pic>
      <p:sp>
        <p:nvSpPr>
          <p:cNvPr id="2" name="Slide Number Placeholder 1">
            <a:extLst>
              <a:ext uri="{FF2B5EF4-FFF2-40B4-BE49-F238E27FC236}">
                <a16:creationId xmlns:a16="http://schemas.microsoft.com/office/drawing/2014/main" id="{BA271425-965F-FF9F-081E-F1C81193A4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5215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BE11E-0E71-DF6F-5E84-F240491C6C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76FF98-5930-BA15-66BB-3405E4761CCF}"/>
              </a:ext>
            </a:extLst>
          </p:cNvPr>
          <p:cNvSpPr>
            <a:spLocks noGrp="1"/>
          </p:cNvSpPr>
          <p:nvPr>
            <p:ph type="title"/>
          </p:nvPr>
        </p:nvSpPr>
        <p:spPr/>
        <p:txBody>
          <a:bodyPr/>
          <a:lstStyle/>
          <a:p>
            <a:r>
              <a:rPr lang="en-AU" dirty="0"/>
              <a:t>Determining latitude and longitude</a:t>
            </a:r>
          </a:p>
        </p:txBody>
      </p:sp>
      <p:sp>
        <p:nvSpPr>
          <p:cNvPr id="4" name="Text Placeholder 3">
            <a:extLst>
              <a:ext uri="{FF2B5EF4-FFF2-40B4-BE49-F238E27FC236}">
                <a16:creationId xmlns:a16="http://schemas.microsoft.com/office/drawing/2014/main" id="{00725B12-D32C-9B85-D55B-78E091445024}"/>
              </a:ext>
            </a:extLst>
          </p:cNvPr>
          <p:cNvSpPr>
            <a:spLocks noGrp="1"/>
          </p:cNvSpPr>
          <p:nvPr>
            <p:ph type="body" sz="quarter" idx="18"/>
          </p:nvPr>
        </p:nvSpPr>
        <p:spPr/>
        <p:txBody>
          <a:bodyPr/>
          <a:lstStyle/>
          <a:p>
            <a:r>
              <a:rPr lang="en-AU" dirty="0"/>
              <a:t> We do</a:t>
            </a:r>
          </a:p>
        </p:txBody>
      </p:sp>
      <p:sp>
        <p:nvSpPr>
          <p:cNvPr id="5" name="TextBox 4">
            <a:extLst>
              <a:ext uri="{FF2B5EF4-FFF2-40B4-BE49-F238E27FC236}">
                <a16:creationId xmlns:a16="http://schemas.microsoft.com/office/drawing/2014/main" id="{5C4C6473-CA88-C182-C2D3-46283D2D1278}"/>
              </a:ext>
            </a:extLst>
          </p:cNvPr>
          <p:cNvSpPr txBox="1"/>
          <p:nvPr/>
        </p:nvSpPr>
        <p:spPr>
          <a:xfrm>
            <a:off x="428624" y="1924050"/>
            <a:ext cx="2009775" cy="781050"/>
          </a:xfrm>
          <a:prstGeom prst="rect">
            <a:avLst/>
          </a:prstGeom>
          <a:noFill/>
        </p:spPr>
        <p:txBody>
          <a:bodyPr wrap="square" lIns="0" tIns="0" rIns="0" bIns="0" rtlCol="0">
            <a:noAutofit/>
          </a:bodyPr>
          <a:lstStyle/>
          <a:p>
            <a:pPr marL="342900" indent="-342900" algn="l">
              <a:buFont typeface="+mj-lt"/>
              <a:buAutoNum type="arabicPeriod"/>
            </a:pPr>
            <a:r>
              <a:rPr lang="en-AU" sz="1800" dirty="0"/>
              <a:t>Kalgoorlie</a:t>
            </a:r>
          </a:p>
          <a:p>
            <a:pPr marL="342900" indent="-342900" algn="l">
              <a:buFont typeface="+mj-lt"/>
              <a:buAutoNum type="arabicPeriod"/>
            </a:pPr>
            <a:r>
              <a:rPr lang="en-AU" sz="1800" dirty="0"/>
              <a:t>Perth</a:t>
            </a:r>
          </a:p>
          <a:p>
            <a:pPr marL="342900" indent="-342900" algn="l">
              <a:buFont typeface="+mj-lt"/>
              <a:buAutoNum type="arabicPeriod"/>
            </a:pPr>
            <a:r>
              <a:rPr lang="en-AU" sz="1800" dirty="0"/>
              <a:t>Hobart</a:t>
            </a:r>
          </a:p>
        </p:txBody>
      </p:sp>
      <p:pic>
        <p:nvPicPr>
          <p:cNvPr id="6" name="Picture 5" descr="Map of Australia showing time zones with city names and a compass rose.">
            <a:extLst>
              <a:ext uri="{FF2B5EF4-FFF2-40B4-BE49-F238E27FC236}">
                <a16:creationId xmlns:a16="http://schemas.microsoft.com/office/drawing/2014/main" id="{D1A0BE88-0701-31BE-8055-00AA57E518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50503" y="720149"/>
            <a:ext cx="7406844" cy="6261848"/>
          </a:xfrm>
          <a:prstGeom prst="rect">
            <a:avLst/>
          </a:prstGeom>
        </p:spPr>
      </p:pic>
      <p:sp>
        <p:nvSpPr>
          <p:cNvPr id="2" name="Slide Number Placeholder 1">
            <a:extLst>
              <a:ext uri="{FF2B5EF4-FFF2-40B4-BE49-F238E27FC236}">
                <a16:creationId xmlns:a16="http://schemas.microsoft.com/office/drawing/2014/main" id="{53AF8418-8CB6-11AF-D59A-0E6580D3D0F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16230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E7647-8B57-2208-F609-8B39B97911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54B8B8-B10E-70ED-7C34-9C48D2224E72}"/>
              </a:ext>
            </a:extLst>
          </p:cNvPr>
          <p:cNvSpPr>
            <a:spLocks noGrp="1"/>
          </p:cNvSpPr>
          <p:nvPr>
            <p:ph type="title"/>
          </p:nvPr>
        </p:nvSpPr>
        <p:spPr/>
        <p:txBody>
          <a:bodyPr/>
          <a:lstStyle/>
          <a:p>
            <a:r>
              <a:rPr lang="en-AU" dirty="0"/>
              <a:t>Determining latitude and longitude</a:t>
            </a:r>
          </a:p>
        </p:txBody>
      </p:sp>
      <p:sp>
        <p:nvSpPr>
          <p:cNvPr id="4" name="Text Placeholder 3">
            <a:extLst>
              <a:ext uri="{FF2B5EF4-FFF2-40B4-BE49-F238E27FC236}">
                <a16:creationId xmlns:a16="http://schemas.microsoft.com/office/drawing/2014/main" id="{688E2594-2F88-BA63-9E6B-A83BCE0BB4E6}"/>
              </a:ext>
            </a:extLst>
          </p:cNvPr>
          <p:cNvSpPr>
            <a:spLocks noGrp="1"/>
          </p:cNvSpPr>
          <p:nvPr>
            <p:ph type="body" sz="quarter" idx="18"/>
          </p:nvPr>
        </p:nvSpPr>
        <p:spPr/>
        <p:txBody>
          <a:bodyPr/>
          <a:lstStyle/>
          <a:p>
            <a:r>
              <a:rPr lang="en-AU" dirty="0"/>
              <a:t>You do</a:t>
            </a:r>
          </a:p>
        </p:txBody>
      </p:sp>
      <p:sp>
        <p:nvSpPr>
          <p:cNvPr id="10" name="TextBox 9">
            <a:extLst>
              <a:ext uri="{FF2B5EF4-FFF2-40B4-BE49-F238E27FC236}">
                <a16:creationId xmlns:a16="http://schemas.microsoft.com/office/drawing/2014/main" id="{27123C66-1AF8-C3D2-3506-5D0C0E2AFFB7}"/>
              </a:ext>
            </a:extLst>
          </p:cNvPr>
          <p:cNvSpPr txBox="1"/>
          <p:nvPr/>
        </p:nvSpPr>
        <p:spPr>
          <a:xfrm>
            <a:off x="428624" y="1924049"/>
            <a:ext cx="2009775" cy="1749879"/>
          </a:xfrm>
          <a:prstGeom prst="rect">
            <a:avLst/>
          </a:prstGeom>
          <a:noFill/>
        </p:spPr>
        <p:txBody>
          <a:bodyPr wrap="square" lIns="0" tIns="0" rIns="0" bIns="0" rtlCol="0">
            <a:noAutofit/>
          </a:bodyPr>
          <a:lstStyle/>
          <a:p>
            <a:pPr marL="342900" indent="-342900" algn="l">
              <a:buFont typeface="+mj-lt"/>
              <a:buAutoNum type="arabicPeriod"/>
            </a:pPr>
            <a:r>
              <a:rPr lang="en-AU" sz="1800" dirty="0"/>
              <a:t>Atherton</a:t>
            </a:r>
          </a:p>
          <a:p>
            <a:pPr marL="342900" indent="-342900" algn="l">
              <a:buFont typeface="+mj-lt"/>
              <a:buAutoNum type="arabicPeriod"/>
            </a:pPr>
            <a:r>
              <a:rPr lang="en-AU" sz="1800" dirty="0"/>
              <a:t>Bundaberg</a:t>
            </a:r>
          </a:p>
          <a:p>
            <a:pPr marL="342900" indent="-342900" algn="l">
              <a:buFont typeface="+mj-lt"/>
              <a:buAutoNum type="arabicPeriod"/>
            </a:pPr>
            <a:r>
              <a:rPr lang="en-AU" sz="1800" dirty="0"/>
              <a:t>Lismore</a:t>
            </a:r>
          </a:p>
          <a:p>
            <a:pPr marL="342900" indent="-342900" algn="l">
              <a:buFont typeface="+mj-lt"/>
              <a:buAutoNum type="arabicPeriod"/>
            </a:pPr>
            <a:r>
              <a:rPr lang="en-AU" sz="1800" dirty="0"/>
              <a:t>Nambucca</a:t>
            </a:r>
          </a:p>
        </p:txBody>
      </p:sp>
      <p:pic>
        <p:nvPicPr>
          <p:cNvPr id="14" name="Picture 13" descr="Map of Queensland, Australia, with markers and labels for major cities and features.">
            <a:extLst>
              <a:ext uri="{FF2B5EF4-FFF2-40B4-BE49-F238E27FC236}">
                <a16:creationId xmlns:a16="http://schemas.microsoft.com/office/drawing/2014/main" id="{61267221-96D3-EE42-2445-6DCF9D893B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61246" y="905600"/>
            <a:ext cx="5269509" cy="5952399"/>
          </a:xfrm>
          <a:prstGeom prst="rect">
            <a:avLst/>
          </a:prstGeom>
        </p:spPr>
      </p:pic>
      <p:sp>
        <p:nvSpPr>
          <p:cNvPr id="2" name="Slide Number Placeholder 1">
            <a:extLst>
              <a:ext uri="{FF2B5EF4-FFF2-40B4-BE49-F238E27FC236}">
                <a16:creationId xmlns:a16="http://schemas.microsoft.com/office/drawing/2014/main" id="{2FCC6CE1-CBCB-073E-C0AB-71071E8BA9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29185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085A3-3942-204B-C92E-9DF6656840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108C1B-74D4-33C1-83ED-CD86E7818836}"/>
              </a:ext>
            </a:extLst>
          </p:cNvPr>
          <p:cNvSpPr>
            <a:spLocks noGrp="1"/>
          </p:cNvSpPr>
          <p:nvPr>
            <p:ph type="title"/>
          </p:nvPr>
        </p:nvSpPr>
        <p:spPr/>
        <p:txBody>
          <a:bodyPr/>
          <a:lstStyle/>
          <a:p>
            <a:r>
              <a:rPr lang="en-AU" dirty="0"/>
              <a:t>Determining latitude and longitude</a:t>
            </a:r>
          </a:p>
        </p:txBody>
      </p:sp>
      <p:sp>
        <p:nvSpPr>
          <p:cNvPr id="4" name="Text Placeholder 3">
            <a:extLst>
              <a:ext uri="{FF2B5EF4-FFF2-40B4-BE49-F238E27FC236}">
                <a16:creationId xmlns:a16="http://schemas.microsoft.com/office/drawing/2014/main" id="{9E2217B2-717B-4C41-B395-D04EAD5DE71F}"/>
              </a:ext>
            </a:extLst>
          </p:cNvPr>
          <p:cNvSpPr>
            <a:spLocks noGrp="1"/>
          </p:cNvSpPr>
          <p:nvPr>
            <p:ph type="body" sz="quarter" idx="18"/>
          </p:nvPr>
        </p:nvSpPr>
        <p:spPr/>
        <p:txBody>
          <a:bodyPr/>
          <a:lstStyle/>
          <a:p>
            <a:r>
              <a:rPr lang="en-AU" dirty="0"/>
              <a:t>I do</a:t>
            </a:r>
          </a:p>
        </p:txBody>
      </p:sp>
      <p:pic>
        <p:nvPicPr>
          <p:cNvPr id="7" name="Picture 6" descr="Map of Queensland, Australia, with markers and labels for major cities and features.">
            <a:extLst>
              <a:ext uri="{FF2B5EF4-FFF2-40B4-BE49-F238E27FC236}">
                <a16:creationId xmlns:a16="http://schemas.microsoft.com/office/drawing/2014/main" id="{7808933A-A018-F83D-E7B8-AF7AC59B1D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6715" y="1369454"/>
            <a:ext cx="4512602" cy="5097402"/>
          </a:xfrm>
          <a:prstGeom prst="rect">
            <a:avLst/>
          </a:prstGeom>
        </p:spPr>
      </p:pic>
      <p:pic>
        <p:nvPicPr>
          <p:cNvPr id="5" name="Picture 4" descr="Map with coastline, grid, and compass rose, showing locations Cairns and Atherton.&#10;&#10;">
            <a:extLst>
              <a:ext uri="{FF2B5EF4-FFF2-40B4-BE49-F238E27FC236}">
                <a16:creationId xmlns:a16="http://schemas.microsoft.com/office/drawing/2014/main" id="{6C9BF3B9-2C3F-141E-3A79-3535CC0BE6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7549" y="1716506"/>
            <a:ext cx="4961295" cy="4600887"/>
          </a:xfrm>
          <a:prstGeom prst="rect">
            <a:avLst/>
          </a:prstGeom>
        </p:spPr>
      </p:pic>
      <p:sp>
        <p:nvSpPr>
          <p:cNvPr id="2" name="Slide Number Placeholder 1">
            <a:extLst>
              <a:ext uri="{FF2B5EF4-FFF2-40B4-BE49-F238E27FC236}">
                <a16:creationId xmlns:a16="http://schemas.microsoft.com/office/drawing/2014/main" id="{46D710B8-0B60-ACEF-9EF2-2FB1B52D6DC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26353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Checking for understanding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Choral responses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457200" indent="-457200">
              <a:buFont typeface="+mj-lt"/>
              <a:buAutoNum type="arabicPeriod"/>
            </a:pPr>
            <a:r>
              <a:rPr lang="en-AU" dirty="0">
                <a:latin typeface="+mn-lt"/>
              </a:rPr>
              <a:t>Latitude and longitude are ……………….. across the globe used to provide coordinates for identifying the exact location of places.</a:t>
            </a:r>
          </a:p>
          <a:p>
            <a:pPr marL="457200" indent="-457200">
              <a:buFont typeface="+mj-lt"/>
              <a:buAutoNum type="arabicPeriod"/>
            </a:pPr>
            <a:r>
              <a:rPr lang="en-AU" dirty="0">
                <a:latin typeface="+mn-lt"/>
              </a:rPr>
              <a:t>They are measured in degrees (°), minutes (’) and ………………..(”) that represent their angle from the centre of the Earth.</a:t>
            </a:r>
          </a:p>
          <a:p>
            <a:pPr marL="457200" indent="-457200">
              <a:buFont typeface="+mj-lt"/>
              <a:buAutoNum type="arabicPeriod"/>
            </a:pPr>
            <a:r>
              <a:rPr lang="en-AU" dirty="0">
                <a:latin typeface="+mn-lt"/>
              </a:rPr>
              <a:t>There are ……………….. minutes in every degree, and ……………….. seconds in every minute.</a:t>
            </a:r>
          </a:p>
          <a:p>
            <a:pPr marL="457200" indent="-457200">
              <a:buFont typeface="+mj-lt"/>
              <a:buAutoNum type="arabicPeriod"/>
            </a:pPr>
            <a:r>
              <a:rPr lang="en-AU" dirty="0">
                <a:latin typeface="+mn-lt"/>
              </a:rPr>
              <a:t>Latitude is always recorded before ……………….. (‘la’ before ‘lo’ following alphabetical rules).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165D-E28E-D66C-4A52-9A541305CA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4510B9-1D3D-2585-F9AB-2C4207F11BDF}"/>
              </a:ext>
            </a:extLst>
          </p:cNvPr>
          <p:cNvSpPr>
            <a:spLocks noGrp="1"/>
          </p:cNvSpPr>
          <p:nvPr>
            <p:ph type="title"/>
          </p:nvPr>
        </p:nvSpPr>
        <p:spPr/>
        <p:txBody>
          <a:bodyPr/>
          <a:lstStyle/>
          <a:p>
            <a:r>
              <a:rPr lang="en-AU" dirty="0"/>
              <a:t>Determining latitude and longitude</a:t>
            </a:r>
          </a:p>
        </p:txBody>
      </p:sp>
      <p:sp>
        <p:nvSpPr>
          <p:cNvPr id="4" name="Text Placeholder 3">
            <a:extLst>
              <a:ext uri="{FF2B5EF4-FFF2-40B4-BE49-F238E27FC236}">
                <a16:creationId xmlns:a16="http://schemas.microsoft.com/office/drawing/2014/main" id="{597689C7-BDD2-5B98-915F-DF8799C880F4}"/>
              </a:ext>
            </a:extLst>
          </p:cNvPr>
          <p:cNvSpPr>
            <a:spLocks noGrp="1"/>
          </p:cNvSpPr>
          <p:nvPr>
            <p:ph type="body" sz="quarter" idx="18"/>
          </p:nvPr>
        </p:nvSpPr>
        <p:spPr/>
        <p:txBody>
          <a:bodyPr/>
          <a:lstStyle/>
          <a:p>
            <a:r>
              <a:rPr lang="en-AU" dirty="0"/>
              <a:t>We do</a:t>
            </a:r>
          </a:p>
        </p:txBody>
      </p:sp>
      <p:pic>
        <p:nvPicPr>
          <p:cNvPr id="7" name="Picture 6" descr="Map with coastline, grid, and compass rose, showing locations Cairns and Atherton.&#10;&#10;">
            <a:extLst>
              <a:ext uri="{FF2B5EF4-FFF2-40B4-BE49-F238E27FC236}">
                <a16:creationId xmlns:a16="http://schemas.microsoft.com/office/drawing/2014/main" id="{C336202E-ECB7-5BCA-C5E2-88A1317213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2415" y="1434176"/>
            <a:ext cx="5327168" cy="4940182"/>
          </a:xfrm>
          <a:prstGeom prst="rect">
            <a:avLst/>
          </a:prstGeom>
        </p:spPr>
      </p:pic>
      <p:sp>
        <p:nvSpPr>
          <p:cNvPr id="2" name="Slide Number Placeholder 1">
            <a:extLst>
              <a:ext uri="{FF2B5EF4-FFF2-40B4-BE49-F238E27FC236}">
                <a16:creationId xmlns:a16="http://schemas.microsoft.com/office/drawing/2014/main" id="{81E09C28-E72D-4462-04DC-0C4B74E509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01108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C79D3827DA8A4CBA85C2F01D9C16C7" ma:contentTypeVersion="22" ma:contentTypeDescription="Create a new document." ma:contentTypeScope="" ma:versionID="61b6dc45f52da73d8d8c934d35077a4f">
  <xsd:schema xmlns:xsd="http://www.w3.org/2001/XMLSchema" xmlns:xs="http://www.w3.org/2001/XMLSchema" xmlns:p="http://schemas.microsoft.com/office/2006/metadata/properties" xmlns:ns1="http://schemas.microsoft.com/sharepoint/v3" xmlns:ns2="3c5b8ff7-b110-47e5-875b-c1ade981fe1d" xmlns:ns3="1ecf118d-1b68-4539-8f47-c72c4e394bba" targetNamespace="http://schemas.microsoft.com/office/2006/metadata/properties" ma:root="true" ma:fieldsID="cbca3367abebfd8d4f911907fdafbb06" ns1:_="" ns2:_="" ns3:_="">
    <xsd:import namespace="http://schemas.microsoft.com/sharepoint/v3"/>
    <xsd:import namespace="3c5b8ff7-b110-47e5-875b-c1ade981fe1d"/>
    <xsd:import namespace="1ecf118d-1b68-4539-8f47-c72c4e394b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b8ff7-b110-47e5-875b-c1ade981f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cf118d-1b68-4539-8f47-c72c4e394b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5585fd6-f854-4cbf-96d8-3987581b3232}" ma:internalName="TaxCatchAll" ma:showField="CatchAllData" ma:web="1ecf118d-1b68-4539-8f47-c72c4e394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5b8ff7-b110-47e5-875b-c1ade981fe1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1ecf118d-1b68-4539-8f47-c72c4e394bba" xsi:nil="true"/>
  </documentManagement>
</p:properties>
</file>

<file path=customXml/itemProps1.xml><?xml version="1.0" encoding="utf-8"?>
<ds:datastoreItem xmlns:ds="http://schemas.openxmlformats.org/officeDocument/2006/customXml" ds:itemID="{CA3C4CA0-3C33-4AED-90AD-C5F6DABFDB94}">
  <ds:schemaRefs>
    <ds:schemaRef ds:uri="http://schemas.microsoft.com/sharepoint/v3/contenttype/forms"/>
  </ds:schemaRefs>
</ds:datastoreItem>
</file>

<file path=customXml/itemProps2.xml><?xml version="1.0" encoding="utf-8"?>
<ds:datastoreItem xmlns:ds="http://schemas.openxmlformats.org/officeDocument/2006/customXml" ds:itemID="{6B7DEC3D-6AE6-4283-8C6F-540AAFAC0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5b8ff7-b110-47e5-875b-c1ade981fe1d"/>
    <ds:schemaRef ds:uri="1ecf118d-1b68-4539-8f47-c72c4e394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0984FA-7E19-43E1-8958-4373A0A89AE1}">
  <ds:schemaRefs>
    <ds:schemaRef ds:uri="http://purl.org/dc/dcmitype/"/>
    <ds:schemaRef ds:uri="http://schemas.microsoft.com/office/infopath/2007/PartnerControls"/>
    <ds:schemaRef ds:uri="98740c54-966f-451d-a76c-e38eb7fddd55"/>
    <ds:schemaRef ds:uri="http://schemas.microsoft.com/office/2006/documentManagement/types"/>
    <ds:schemaRef ds:uri="http://purl.org/dc/elements/1.1/"/>
    <ds:schemaRef ds:uri="094ce8ca-8c20-4eb0-bb23-b47a1c76b753"/>
    <ds:schemaRef ds:uri="http://schemas.openxmlformats.org/package/2006/metadata/core-properties"/>
    <ds:schemaRef ds:uri="http://schemas.microsoft.com/office/2006/metadata/properties"/>
    <ds:schemaRef ds:uri="http://www.w3.org/XML/1998/namespace"/>
    <ds:schemaRef ds:uri="http://purl.org/dc/terms/"/>
    <ds:schemaRef ds:uri="3c5b8ff7-b110-47e5-875b-c1ade981fe1d"/>
    <ds:schemaRef ds:uri="http://schemas.microsoft.com/sharepoint/v3"/>
    <ds:schemaRef ds:uri="1ecf118d-1b68-4539-8f47-c72c4e394bba"/>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1208</TotalTime>
  <Words>1402</Words>
  <Application>Microsoft Office PowerPoint</Application>
  <PresentationFormat>Widescreen</PresentationFormat>
  <Paragraphs>123</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Public Sans</vt:lpstr>
      <vt:lpstr>Times New Roman</vt:lpstr>
      <vt:lpstr>NSWG Corporate</vt:lpstr>
      <vt:lpstr>Lesson 3 – latitude and longitude</vt:lpstr>
      <vt:lpstr>Learning intentions and success criteria</vt:lpstr>
      <vt:lpstr>PowerPoint Presentation</vt:lpstr>
      <vt:lpstr>Determining latitude and longitude</vt:lpstr>
      <vt:lpstr>Determining latitude and longitude</vt:lpstr>
      <vt:lpstr>Determining latitude and longitude</vt:lpstr>
      <vt:lpstr>Determining latitude and longitude</vt:lpstr>
      <vt:lpstr>Checking for understanding </vt:lpstr>
      <vt:lpstr>Determining latitude and longitude</vt:lpstr>
      <vt:lpstr>Determining latitude and longitude</vt:lpstr>
      <vt:lpstr>Need more explanation?</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biomes and agriculture – Lesson 3 – latitude and longitude</dc:title>
  <dc:subject/>
  <dc:creator>NSW Department of Education</dc:creator>
  <cp:keywords/>
  <dc:description/>
  <dcterms:created xsi:type="dcterms:W3CDTF">2025-03-22T03:58:41Z</dcterms:created>
  <dcterms:modified xsi:type="dcterms:W3CDTF">2025-05-12T02:41:39Z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0x010100F2C79D3827DA8A4CBA85C2F01D9C16C7</vt:lpwstr>
  </property>
  <property fmtid="{D5CDD505-2E9C-101B-9397-08002B2CF9AE}" pid="10" name="MediaServiceImageTags">
    <vt:lpwstr/>
  </property>
</Properties>
</file>