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6505" r:id="rId5"/>
    <p:sldId id="26383" r:id="rId6"/>
    <p:sldId id="26508" r:id="rId7"/>
    <p:sldId id="26510" r:id="rId8"/>
    <p:sldId id="26511" r:id="rId9"/>
    <p:sldId id="26513" r:id="rId10"/>
    <p:sldId id="26514" r:id="rId11"/>
    <p:sldId id="26516" r:id="rId12"/>
    <p:sldId id="26515" r:id="rId13"/>
    <p:sldId id="26506" r:id="rId14"/>
    <p:sldId id="26389" r:id="rId15"/>
    <p:sldId id="360" r:id="rId16"/>
    <p:sldId id="361" r:id="rId17"/>
  </p:sldIdLst>
  <p:sldSz cx="12192000" cy="6858000"/>
  <p:notesSz cx="6858000" cy="9144000"/>
  <p:embeddedFontLst>
    <p:embeddedFont>
      <p:font typeface="Montserrat" panose="00000500000000000000" pitchFamily="2" charset="0"/>
      <p:regular r:id="rId20"/>
      <p:bold r:id="rId21"/>
      <p:italic r:id="rId22"/>
      <p:boldItalic r:id="rId23"/>
    </p:embeddedFont>
    <p:embeddedFont>
      <p:font typeface="Public Sans"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D5A8010D-981F-43AA-A0D6-182EC53CAA84}">
          <p14:sldIdLst>
            <p14:sldId id="26505"/>
            <p14:sldId id="26383"/>
            <p14:sldId id="26508"/>
            <p14:sldId id="26510"/>
            <p14:sldId id="26511"/>
            <p14:sldId id="26513"/>
            <p14:sldId id="26514"/>
            <p14:sldId id="26516"/>
            <p14:sldId id="26515"/>
            <p14:sldId id="26506"/>
          </p14:sldIdLst>
        </p14:section>
        <p14:section name="Assets" id="{ACCADEBA-79DB-4F18-8F19-E4DF86159DFB}">
          <p14:sldIdLst>
            <p14:sldId id="26389"/>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0" autoAdjust="0"/>
    <p:restoredTop sz="86437" autoAdjust="0"/>
  </p:normalViewPr>
  <p:slideViewPr>
    <p:cSldViewPr snapToGrid="0">
      <p:cViewPr varScale="1">
        <p:scale>
          <a:sx n="92" d="100"/>
          <a:sy n="92" d="100"/>
        </p:scale>
        <p:origin x="1806" y="8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12/05/2025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12/05/2025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nsw.gov.au/teaching-and-learning/curriculum/hsie/planning-programming-and-assessing-hsie-7-10/planning-programming-assessing-geography-7-1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AU" dirty="0"/>
              <a:t>atmosphere</a:t>
            </a:r>
          </a:p>
          <a:p>
            <a:pPr marL="342900" indent="-342900">
              <a:buAutoNum type="arabicPeriod"/>
            </a:pPr>
            <a:r>
              <a:rPr lang="en-AU" dirty="0"/>
              <a:t>average</a:t>
            </a:r>
          </a:p>
          <a:p>
            <a:pPr marL="342900" indent="-342900">
              <a:buAutoNum type="arabicPeriod"/>
            </a:pPr>
            <a:r>
              <a:rPr lang="en-AU" dirty="0"/>
              <a:t>two </a:t>
            </a:r>
          </a:p>
          <a:p>
            <a:pPr marL="342900" indent="-342900">
              <a:buAutoNum type="arabicPeriod"/>
            </a:pPr>
            <a:r>
              <a:rPr lang="en-AU" dirty="0"/>
              <a:t>title</a:t>
            </a:r>
          </a:p>
          <a:p>
            <a:pPr marL="342900" indent="-342900">
              <a:buAutoNum type="arabicPeriod"/>
            </a:pP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12062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97840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151137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D5BFF-65E1-1F22-2B80-B2CBA4561A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8CE30C-E864-51A6-8160-FC2DA554B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18AEC9-60EA-B702-6796-AC37FFE8C46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F1F413F-1AA6-F310-6876-A25356848207}"/>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624502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Provide students will climate data and graphing paper or climate table template. </a:t>
            </a:r>
          </a:p>
          <a:p>
            <a:r>
              <a:rPr lang="en-AU" dirty="0">
                <a:hlinkClick r:id="rId3"/>
              </a:rPr>
              <a:t>Planning, programming and assessing geography 7–10 (2024)</a:t>
            </a:r>
            <a:r>
              <a:rPr lang="en-AU" dirty="0"/>
              <a:t> </a:t>
            </a:r>
            <a:r>
              <a:rPr lang="en-AU" b="1" dirty="0"/>
              <a:t>Climate graphs </a:t>
            </a:r>
            <a:r>
              <a:rPr lang="en-AU" dirty="0"/>
              <a:t>and </a:t>
            </a:r>
            <a:r>
              <a:rPr lang="en-AU" b="1" dirty="0"/>
              <a:t>Climate graphs template (XLSX) </a:t>
            </a:r>
            <a:r>
              <a:rPr lang="en-AU" dirty="0"/>
              <a:t>will support instruction, strategy and provides templates.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70826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Interpreting a climate graph: </a:t>
            </a:r>
          </a:p>
          <a:p>
            <a:pPr marL="285750" indent="-285750">
              <a:buFont typeface="Arial" panose="020B0604020202020204" pitchFamily="34" charset="0"/>
              <a:buChar char="•"/>
            </a:pPr>
            <a:r>
              <a:rPr lang="en-AU" dirty="0"/>
              <a:t>Hemispheres – if the temperature increases mid-year then it means the warmest month of the year is in the middle of the year and therefore the place is in the northern hemisphere. If it decreases in the middle of the year the place is in the southern hemisphere. </a:t>
            </a:r>
          </a:p>
          <a:p>
            <a:pPr marL="285750" indent="-285750">
              <a:buFont typeface="Arial" panose="020B0604020202020204" pitchFamily="34" charset="0"/>
              <a:buChar char="•"/>
            </a:pPr>
            <a:r>
              <a:rPr lang="en-AU" dirty="0"/>
              <a:t>Closeness to the equator – if the temperature is fairly high (mid 20 to high 20) and there is only a small range (less than 5) then the place is likely to be near the equator. Generally the further away from the equator the place is the greater range of temperature will be apparent. Places near to the poles experience huge differences in temperature between summer and winter. </a:t>
            </a:r>
          </a:p>
          <a:p>
            <a:pPr marL="285750" indent="-285750">
              <a:buFont typeface="Arial" panose="020B0604020202020204" pitchFamily="34" charset="0"/>
              <a:buChar char="•"/>
            </a:pPr>
            <a:r>
              <a:rPr lang="en-AU" dirty="0"/>
              <a:t>Seasonal distribution of rainfall – when over 60 per cent of rainfall occurs during a period of time you observe a maximum rainfall period. This is termed summer maximum when 60 percent or more occurs in the summer months. Visa versa winter maximum. </a:t>
            </a:r>
          </a:p>
          <a:p>
            <a:pPr marL="285750" indent="-285750">
              <a:buFont typeface="Arial" panose="020B0604020202020204" pitchFamily="34" charset="0"/>
              <a:buChar char="•"/>
            </a:pPr>
            <a:r>
              <a:rPr lang="en-AU" dirty="0"/>
              <a:t>Dry conditions – locations receive less than 25 millimetres of rainfall in any month.</a:t>
            </a:r>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317730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3762557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03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 id="214748376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hsie/geography-7-10-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Lesson 2 – climate graphs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Stage 4 geography</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Biomes and sustainable agriculture</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r>
              <a:rPr lang="en-AU" dirty="0">
                <a:latin typeface="+mj-lt"/>
              </a:rPr>
              <a:t>[TEACHER NAME]</a:t>
            </a:r>
          </a:p>
        </p:txBody>
      </p:sp>
      <p:pic>
        <p:nvPicPr>
          <p:cNvPr id="5" name="Picture Placeholder 4">
            <a:extLst>
              <a:ext uri="{FF2B5EF4-FFF2-40B4-BE49-F238E27FC236}">
                <a16:creationId xmlns:a16="http://schemas.microsoft.com/office/drawing/2014/main" id="{157D15F3-8555-CF60-0737-A2837E5E21A9}"/>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0B4014-C9C7-187A-EC44-2574248EF331}"/>
              </a:ext>
            </a:extLst>
          </p:cNvPr>
          <p:cNvSpPr>
            <a:spLocks noGrp="1"/>
          </p:cNvSpPr>
          <p:nvPr>
            <p:ph type="title"/>
          </p:nvPr>
        </p:nvSpPr>
        <p:spPr>
          <a:xfrm>
            <a:off x="360000" y="-545601"/>
            <a:ext cx="11484000" cy="545601"/>
          </a:xfrm>
        </p:spPr>
        <p:txBody>
          <a:bodyPr vert="horz" lIns="0" tIns="0" rIns="0" bIns="0" rtlCol="0" anchor="b">
            <a:noAutofit/>
          </a:bodyPr>
          <a:lstStyle/>
          <a:p>
            <a:r>
              <a:rPr lang="en-US" dirty="0"/>
              <a:t>Precipitation and Temperature Charts for Various Climate Zones</a:t>
            </a:r>
          </a:p>
        </p:txBody>
      </p:sp>
      <p:pic>
        <p:nvPicPr>
          <p:cNvPr id="6" name="Picture 5" descr="Climatic graph for a hot desert climate showing precipitation and temperature.&#10;&#10;">
            <a:extLst>
              <a:ext uri="{FF2B5EF4-FFF2-40B4-BE49-F238E27FC236}">
                <a16:creationId xmlns:a16="http://schemas.microsoft.com/office/drawing/2014/main" id="{56E47EF4-3C10-848B-1BC5-73EBA34AD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125" y="162000"/>
            <a:ext cx="3627086" cy="3083929"/>
          </a:xfrm>
          <a:prstGeom prst="rect">
            <a:avLst/>
          </a:prstGeom>
        </p:spPr>
      </p:pic>
      <p:pic>
        <p:nvPicPr>
          <p:cNvPr id="8" name="Picture 7" descr="Climatic graph for a tropical rainforest showing precipitation and temperature.&#10;&#10;">
            <a:extLst>
              <a:ext uri="{FF2B5EF4-FFF2-40B4-BE49-F238E27FC236}">
                <a16:creationId xmlns:a16="http://schemas.microsoft.com/office/drawing/2014/main" id="{48CCCEFD-3C5F-840E-39CD-7D9719993E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2456" y="162000"/>
            <a:ext cx="3627086" cy="3083929"/>
          </a:xfrm>
          <a:prstGeom prst="rect">
            <a:avLst/>
          </a:prstGeom>
        </p:spPr>
      </p:pic>
      <p:pic>
        <p:nvPicPr>
          <p:cNvPr id="10" name="Picture 9" descr="Climatic graph for Savannah grassland showing precipitation and temperature.&#10;&#10;">
            <a:extLst>
              <a:ext uri="{FF2B5EF4-FFF2-40B4-BE49-F238E27FC236}">
                <a16:creationId xmlns:a16="http://schemas.microsoft.com/office/drawing/2014/main" id="{3930A1A6-11AA-A31C-F987-277C568C1A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38787" y="162000"/>
            <a:ext cx="3627086" cy="3083929"/>
          </a:xfrm>
          <a:prstGeom prst="rect">
            <a:avLst/>
          </a:prstGeom>
        </p:spPr>
      </p:pic>
      <p:pic>
        <p:nvPicPr>
          <p:cNvPr id="12" name="Picture 11" descr="Climatic graph for cold desert climate showing precipitation and temperature.&#10;&#10;">
            <a:extLst>
              <a:ext uri="{FF2B5EF4-FFF2-40B4-BE49-F238E27FC236}">
                <a16:creationId xmlns:a16="http://schemas.microsoft.com/office/drawing/2014/main" id="{55735BC3-5E71-3A62-14A6-791F637EC21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6126" y="3382980"/>
            <a:ext cx="3627086" cy="3083929"/>
          </a:xfrm>
          <a:prstGeom prst="rect">
            <a:avLst/>
          </a:prstGeom>
        </p:spPr>
      </p:pic>
      <p:pic>
        <p:nvPicPr>
          <p:cNvPr id="14" name="Picture 13" descr="Climatic graph for temperate climate graph showing precipitation and temperature.&#10;&#10;">
            <a:extLst>
              <a:ext uri="{FF2B5EF4-FFF2-40B4-BE49-F238E27FC236}">
                <a16:creationId xmlns:a16="http://schemas.microsoft.com/office/drawing/2014/main" id="{7EC3F64B-97F9-9D29-DFA9-B355E7AFD1B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82456" y="3382980"/>
            <a:ext cx="3627086" cy="3083929"/>
          </a:xfrm>
          <a:prstGeom prst="rect">
            <a:avLst/>
          </a:prstGeom>
        </p:spPr>
      </p:pic>
      <p:pic>
        <p:nvPicPr>
          <p:cNvPr id="16" name="Picture 15" descr="Climatic graph for mediterranean climate showing precipitation and temperature.&#10;&#10;">
            <a:extLst>
              <a:ext uri="{FF2B5EF4-FFF2-40B4-BE49-F238E27FC236}">
                <a16:creationId xmlns:a16="http://schemas.microsoft.com/office/drawing/2014/main" id="{223821EF-F165-D0F2-608B-665BA37431D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8787" y="3382980"/>
            <a:ext cx="3627086" cy="3083929"/>
          </a:xfrm>
          <a:prstGeom prst="rect">
            <a:avLst/>
          </a:prstGeom>
        </p:spPr>
      </p:pic>
      <p:sp>
        <p:nvSpPr>
          <p:cNvPr id="2" name="Slide Number Placeholder 1">
            <a:extLst>
              <a:ext uri="{FF2B5EF4-FFF2-40B4-BE49-F238E27FC236}">
                <a16:creationId xmlns:a16="http://schemas.microsoft.com/office/drawing/2014/main" id="{6175BCBD-651E-C538-02C7-3C65453477A1}"/>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350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B4A71-FB7A-EF84-8877-38FAB4E1BEF5}"/>
              </a:ext>
            </a:extLst>
          </p:cNvPr>
          <p:cNvSpPr>
            <a:spLocks noGrp="1"/>
          </p:cNvSpPr>
          <p:nvPr>
            <p:ph type="title"/>
          </p:nvPr>
        </p:nvSpPr>
        <p:spPr/>
        <p:txBody>
          <a:bodyPr/>
          <a:lstStyle/>
          <a:p>
            <a:r>
              <a:rPr lang="en-AU" dirty="0">
                <a:latin typeface="+mj-lt"/>
              </a:rPr>
              <a:t>3-2-1 things I learned today</a:t>
            </a:r>
          </a:p>
        </p:txBody>
      </p:sp>
      <p:grpSp>
        <p:nvGrpSpPr>
          <p:cNvPr id="10" name="Group 9" descr="3. List 3 things you learned today:&#10;">
            <a:extLst>
              <a:ext uri="{FF2B5EF4-FFF2-40B4-BE49-F238E27FC236}">
                <a16:creationId xmlns:a16="http://schemas.microsoft.com/office/drawing/2014/main" id="{F741F5D8-F5E0-65F3-AEC0-711E5798134D}"/>
              </a:ext>
            </a:extLst>
          </p:cNvPr>
          <p:cNvGrpSpPr/>
          <p:nvPr/>
        </p:nvGrpSpPr>
        <p:grpSpPr>
          <a:xfrm>
            <a:off x="224569" y="950571"/>
            <a:ext cx="11742862" cy="1784466"/>
            <a:chOff x="224569" y="950571"/>
            <a:chExt cx="11742862" cy="1784466"/>
          </a:xfrm>
        </p:grpSpPr>
        <p:sp>
          <p:nvSpPr>
            <p:cNvPr id="8" name="Rectangle: Rounded Corners 7">
              <a:extLst>
                <a:ext uri="{FF2B5EF4-FFF2-40B4-BE49-F238E27FC236}">
                  <a16:creationId xmlns:a16="http://schemas.microsoft.com/office/drawing/2014/main" id="{54C1E855-FE35-4023-154D-792099412C25}"/>
                </a:ext>
                <a:ext uri="{C183D7F6-B498-43B3-948B-1728B52AA6E4}">
                  <adec:decorative xmlns:adec="http://schemas.microsoft.com/office/drawing/2017/decorative" val="1"/>
                </a:ext>
              </a:extLst>
            </p:cNvPr>
            <p:cNvSpPr/>
            <p:nvPr/>
          </p:nvSpPr>
          <p:spPr>
            <a:xfrm>
              <a:off x="804077" y="950571"/>
              <a:ext cx="11163354" cy="1784466"/>
            </a:xfrm>
            <a:prstGeom prst="roundRect">
              <a:avLst/>
            </a:prstGeom>
            <a:solidFill>
              <a:srgbClr val="EDF9E0"/>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53354C1-DF3E-894F-6AEA-62C10A723085}"/>
                </a:ext>
              </a:extLst>
            </p:cNvPr>
            <p:cNvGrpSpPr/>
            <p:nvPr/>
          </p:nvGrpSpPr>
          <p:grpSpPr>
            <a:xfrm>
              <a:off x="224569" y="950571"/>
              <a:ext cx="11487853" cy="1649592"/>
              <a:chOff x="224569" y="950571"/>
              <a:chExt cx="11487853" cy="1649592"/>
            </a:xfrm>
          </p:grpSpPr>
          <p:sp>
            <p:nvSpPr>
              <p:cNvPr id="21" name="Google Shape;91;p15" descr="3. List 3 things you learned today:&#10;">
                <a:extLst>
                  <a:ext uri="{FF2B5EF4-FFF2-40B4-BE49-F238E27FC236}">
                    <a16:creationId xmlns:a16="http://schemas.microsoft.com/office/drawing/2014/main" id="{2401BCF4-5099-C8CA-2E02-0D76934D9FA3}"/>
                  </a:ext>
                </a:extLst>
              </p:cNvPr>
              <p:cNvSpPr txBox="1"/>
              <p:nvPr/>
            </p:nvSpPr>
            <p:spPr>
              <a:xfrm>
                <a:off x="1641476" y="950571"/>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3 things you learned today</a:t>
                </a:r>
                <a:r>
                  <a:rPr lang="en" sz="1600" dirty="0">
                    <a:ea typeface="Montserrat"/>
                    <a:cs typeface="Montserrat"/>
                    <a:sym typeface="Montserrat"/>
                  </a:rPr>
                  <a:t>:</a:t>
                </a:r>
                <a:endParaRPr sz="3200" dirty="0">
                  <a:ea typeface="Roboto"/>
                  <a:cs typeface="Roboto"/>
                  <a:sym typeface="Roboto"/>
                </a:endParaRPr>
              </a:p>
            </p:txBody>
          </p:sp>
          <p:sp>
            <p:nvSpPr>
              <p:cNvPr id="18" name="Google Shape;92;p15">
                <a:extLst>
                  <a:ext uri="{FF2B5EF4-FFF2-40B4-BE49-F238E27FC236}">
                    <a16:creationId xmlns:a16="http://schemas.microsoft.com/office/drawing/2014/main" id="{6EFDC7AD-9B2C-F220-857F-5C8364B30A7C}"/>
                  </a:ext>
                </a:extLst>
              </p:cNvPr>
              <p:cNvSpPr txBox="1"/>
              <p:nvPr/>
            </p:nvSpPr>
            <p:spPr>
              <a:xfrm>
                <a:off x="1782255"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defPPr>
                  <a:defRPr lang="en-US"/>
                </a:defPPr>
                <a:lvl1pPr>
                  <a:defRPr sz="1600">
                    <a:latin typeface="Arial" panose="020B0604020202020204" pitchFamily="34" charset="0"/>
                    <a:ea typeface="Montserrat"/>
                    <a:cs typeface="Arial" panose="020B0604020202020204" pitchFamily="34" charset="0"/>
                  </a:defRPr>
                </a:lvl1pPr>
              </a:lstStyle>
              <a:p>
                <a:r>
                  <a:rPr lang="en" dirty="0">
                    <a:latin typeface="+mn-lt"/>
                    <a:sym typeface="Montserrat"/>
                  </a:rPr>
                  <a:t>1. </a:t>
                </a:r>
                <a:endParaRPr dirty="0">
                  <a:latin typeface="+mn-lt"/>
                  <a:sym typeface="Montserrat"/>
                </a:endParaRPr>
              </a:p>
            </p:txBody>
          </p:sp>
          <p:sp>
            <p:nvSpPr>
              <p:cNvPr id="19" name="Google Shape;93;p15">
                <a:extLst>
                  <a:ext uri="{FF2B5EF4-FFF2-40B4-BE49-F238E27FC236}">
                    <a16:creationId xmlns:a16="http://schemas.microsoft.com/office/drawing/2014/main" id="{FC74774B-0DA0-CB7E-DE68-E8F9B6F37CE7}"/>
                  </a:ext>
                </a:extLst>
              </p:cNvPr>
              <p:cNvSpPr txBox="1"/>
              <p:nvPr/>
            </p:nvSpPr>
            <p:spPr>
              <a:xfrm>
                <a:off x="5285289"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20" name="Google Shape;94;p15">
                <a:extLst>
                  <a:ext uri="{FF2B5EF4-FFF2-40B4-BE49-F238E27FC236}">
                    <a16:creationId xmlns:a16="http://schemas.microsoft.com/office/drawing/2014/main" id="{56C9B42B-5502-2D01-1F54-02EAD37D035F}"/>
                  </a:ext>
                </a:extLst>
              </p:cNvPr>
              <p:cNvSpPr txBox="1"/>
              <p:nvPr/>
            </p:nvSpPr>
            <p:spPr>
              <a:xfrm>
                <a:off x="8694422" y="1431560"/>
                <a:ext cx="3018000" cy="1168603"/>
              </a:xfrm>
              <a:prstGeom prst="rect">
                <a:avLst/>
              </a:prstGeom>
              <a:solidFill>
                <a:schemeClr val="bg1"/>
              </a:solidFill>
              <a:ln w="19050" cap="flat" cmpd="sng">
                <a:solidFill>
                  <a:srgbClr val="64BB47"/>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3. </a:t>
                </a:r>
                <a:endParaRPr sz="1600" dirty="0">
                  <a:ea typeface="Montserrat"/>
                  <a:cs typeface="Arial" panose="020B0604020202020204" pitchFamily="34" charset="0"/>
                  <a:sym typeface="Montserrat"/>
                </a:endParaRPr>
              </a:p>
            </p:txBody>
          </p:sp>
          <p:sp>
            <p:nvSpPr>
              <p:cNvPr id="4" name="Oval 3">
                <a:extLst>
                  <a:ext uri="{FF2B5EF4-FFF2-40B4-BE49-F238E27FC236}">
                    <a16:creationId xmlns:a16="http://schemas.microsoft.com/office/drawing/2014/main" id="{F6713399-4E93-FA0D-F7D9-914B524BC640}"/>
                  </a:ext>
                  <a:ext uri="{C183D7F6-B498-43B3-948B-1728B52AA6E4}">
                    <adec:decorative xmlns:adec="http://schemas.microsoft.com/office/drawing/2017/decorative" val="1"/>
                  </a:ext>
                </a:extLst>
              </p:cNvPr>
              <p:cNvSpPr/>
              <p:nvPr/>
            </p:nvSpPr>
            <p:spPr>
              <a:xfrm>
                <a:off x="224569" y="1161745"/>
                <a:ext cx="1362119" cy="1362119"/>
              </a:xfrm>
              <a:prstGeom prst="ellipse">
                <a:avLst/>
              </a:prstGeom>
              <a:solidFill>
                <a:srgbClr val="64BB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3</a:t>
                </a:r>
              </a:p>
            </p:txBody>
          </p:sp>
        </p:grpSp>
      </p:grpSp>
      <p:grpSp>
        <p:nvGrpSpPr>
          <p:cNvPr id="12" name="Group 11" descr="2. List 2 questions you have about these things:&#10;">
            <a:extLst>
              <a:ext uri="{FF2B5EF4-FFF2-40B4-BE49-F238E27FC236}">
                <a16:creationId xmlns:a16="http://schemas.microsoft.com/office/drawing/2014/main" id="{E3CF31F0-D92F-4420-E838-D330E70DEECC}"/>
              </a:ext>
            </a:extLst>
          </p:cNvPr>
          <p:cNvGrpSpPr/>
          <p:nvPr/>
        </p:nvGrpSpPr>
        <p:grpSpPr>
          <a:xfrm>
            <a:off x="224568" y="2808768"/>
            <a:ext cx="11742863" cy="1784466"/>
            <a:chOff x="224568" y="2808768"/>
            <a:chExt cx="11742863" cy="1784466"/>
          </a:xfrm>
        </p:grpSpPr>
        <p:sp>
          <p:nvSpPr>
            <p:cNvPr id="9" name="Rectangle: Rounded Corners 8">
              <a:extLst>
                <a:ext uri="{FF2B5EF4-FFF2-40B4-BE49-F238E27FC236}">
                  <a16:creationId xmlns:a16="http://schemas.microsoft.com/office/drawing/2014/main" id="{EF16494D-7C9B-805A-614B-CD6BB941ABBF}"/>
                </a:ext>
                <a:ext uri="{C183D7F6-B498-43B3-948B-1728B52AA6E4}">
                  <adec:decorative xmlns:adec="http://schemas.microsoft.com/office/drawing/2017/decorative" val="1"/>
                </a:ext>
              </a:extLst>
            </p:cNvPr>
            <p:cNvSpPr/>
            <p:nvPr/>
          </p:nvSpPr>
          <p:spPr>
            <a:xfrm>
              <a:off x="804077" y="2808768"/>
              <a:ext cx="11163354" cy="1784466"/>
            </a:xfrm>
            <a:prstGeom prst="roundRect">
              <a:avLst/>
            </a:prstGeom>
            <a:solidFill>
              <a:srgbClr val="E5F7FC"/>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25" name="Google Shape;91;p15">
              <a:extLst>
                <a:ext uri="{FF2B5EF4-FFF2-40B4-BE49-F238E27FC236}">
                  <a16:creationId xmlns:a16="http://schemas.microsoft.com/office/drawing/2014/main" id="{6059574B-D602-B315-6BAB-E35B76ADBFF3}"/>
                </a:ext>
              </a:extLst>
            </p:cNvPr>
            <p:cNvSpPr txBox="1"/>
            <p:nvPr/>
          </p:nvSpPr>
          <p:spPr>
            <a:xfrm>
              <a:off x="1641476" y="2822179"/>
              <a:ext cx="4373600"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List 2 questions you have about these things</a:t>
              </a:r>
              <a:r>
                <a:rPr lang="en" sz="1600" dirty="0">
                  <a:ea typeface="Montserrat"/>
                  <a:cs typeface="Montserrat"/>
                  <a:sym typeface="Montserrat"/>
                </a:rPr>
                <a:t>:</a:t>
              </a:r>
              <a:endParaRPr sz="3200" dirty="0">
                <a:ea typeface="Roboto"/>
                <a:cs typeface="Roboto"/>
                <a:sym typeface="Roboto"/>
              </a:endParaRPr>
            </a:p>
          </p:txBody>
        </p:sp>
        <p:sp>
          <p:nvSpPr>
            <p:cNvPr id="22" name="Google Shape;92;p15">
              <a:extLst>
                <a:ext uri="{FF2B5EF4-FFF2-40B4-BE49-F238E27FC236}">
                  <a16:creationId xmlns:a16="http://schemas.microsoft.com/office/drawing/2014/main" id="{2EF834D0-7A71-20AC-EF77-753DEBCD9DFF}"/>
                </a:ext>
              </a:extLst>
            </p:cNvPr>
            <p:cNvSpPr txBox="1"/>
            <p:nvPr/>
          </p:nvSpPr>
          <p:spPr>
            <a:xfrm>
              <a:off x="1782255"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23" name="Google Shape;93;p15">
              <a:extLst>
                <a:ext uri="{FF2B5EF4-FFF2-40B4-BE49-F238E27FC236}">
                  <a16:creationId xmlns:a16="http://schemas.microsoft.com/office/drawing/2014/main" id="{ADD4898E-D8C2-2311-C09D-FF33B751798B}"/>
                </a:ext>
              </a:extLst>
            </p:cNvPr>
            <p:cNvSpPr txBox="1"/>
            <p:nvPr/>
          </p:nvSpPr>
          <p:spPr>
            <a:xfrm>
              <a:off x="5285289" y="3303168"/>
              <a:ext cx="3018000" cy="1168603"/>
            </a:xfrm>
            <a:prstGeom prst="rect">
              <a:avLst/>
            </a:prstGeom>
            <a:solidFill>
              <a:schemeClr val="bg1"/>
            </a:solidFill>
            <a:ln w="19050" cap="flat" cmpd="sng">
              <a:solidFill>
                <a:srgbClr val="00ACC2"/>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2. </a:t>
              </a:r>
              <a:endParaRPr sz="1600" dirty="0">
                <a:ea typeface="Montserrat"/>
                <a:cs typeface="Arial" panose="020B0604020202020204" pitchFamily="34" charset="0"/>
                <a:sym typeface="Montserrat"/>
              </a:endParaRPr>
            </a:p>
          </p:txBody>
        </p:sp>
        <p:sp>
          <p:nvSpPr>
            <p:cNvPr id="6" name="Oval 5">
              <a:extLst>
                <a:ext uri="{FF2B5EF4-FFF2-40B4-BE49-F238E27FC236}">
                  <a16:creationId xmlns:a16="http://schemas.microsoft.com/office/drawing/2014/main" id="{5FD5EFF0-764F-863F-0FBD-67B120FD2D34}"/>
                </a:ext>
                <a:ext uri="{C183D7F6-B498-43B3-948B-1728B52AA6E4}">
                  <adec:decorative xmlns:adec="http://schemas.microsoft.com/office/drawing/2017/decorative" val="1"/>
                </a:ext>
              </a:extLst>
            </p:cNvPr>
            <p:cNvSpPr/>
            <p:nvPr/>
          </p:nvSpPr>
          <p:spPr>
            <a:xfrm>
              <a:off x="224568" y="3019942"/>
              <a:ext cx="1362119" cy="1362119"/>
            </a:xfrm>
            <a:prstGeom prst="ellipse">
              <a:avLst/>
            </a:prstGeom>
            <a:solidFill>
              <a:srgbClr val="00AC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2</a:t>
              </a:r>
            </a:p>
          </p:txBody>
        </p:sp>
      </p:grpSp>
      <p:grpSp>
        <p:nvGrpSpPr>
          <p:cNvPr id="13" name="Group 12" descr="1. Give 1 reason why it’s important to learn about these things:&#10;">
            <a:extLst>
              <a:ext uri="{FF2B5EF4-FFF2-40B4-BE49-F238E27FC236}">
                <a16:creationId xmlns:a16="http://schemas.microsoft.com/office/drawing/2014/main" id="{27506664-BD86-E48E-6741-81CC7BD34073}"/>
              </a:ext>
            </a:extLst>
          </p:cNvPr>
          <p:cNvGrpSpPr/>
          <p:nvPr/>
        </p:nvGrpSpPr>
        <p:grpSpPr>
          <a:xfrm>
            <a:off x="208967" y="4666965"/>
            <a:ext cx="11758464" cy="1784467"/>
            <a:chOff x="208967" y="4666965"/>
            <a:chExt cx="11758464" cy="1784467"/>
          </a:xfrm>
        </p:grpSpPr>
        <p:sp>
          <p:nvSpPr>
            <p:cNvPr id="11" name="Rectangle: Rounded Corners 10">
              <a:extLst>
                <a:ext uri="{FF2B5EF4-FFF2-40B4-BE49-F238E27FC236}">
                  <a16:creationId xmlns:a16="http://schemas.microsoft.com/office/drawing/2014/main" id="{5F481AA6-9FE2-4645-406C-FBD4BD99BA1D}"/>
                </a:ext>
                <a:ext uri="{C183D7F6-B498-43B3-948B-1728B52AA6E4}">
                  <adec:decorative xmlns:adec="http://schemas.microsoft.com/office/drawing/2017/decorative" val="1"/>
                </a:ext>
              </a:extLst>
            </p:cNvPr>
            <p:cNvSpPr/>
            <p:nvPr/>
          </p:nvSpPr>
          <p:spPr>
            <a:xfrm>
              <a:off x="804077" y="4666966"/>
              <a:ext cx="11163354" cy="1784466"/>
            </a:xfrm>
            <a:prstGeom prst="roundRect">
              <a:avLst/>
            </a:prstGeom>
            <a:solidFill>
              <a:srgbClr val="FBDBE7"/>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a:endParaRPr lang="en-AU" sz="3200" b="1" dirty="0">
                <a:solidFill>
                  <a:schemeClr val="tx1"/>
                </a:solidFill>
                <a:latin typeface="Arial" panose="020B0604020202020204" pitchFamily="34" charset="0"/>
                <a:cs typeface="Arial" panose="020B0604020202020204" pitchFamily="34" charset="0"/>
              </a:endParaRPr>
            </a:p>
          </p:txBody>
        </p:sp>
        <p:sp>
          <p:nvSpPr>
            <p:cNvPr id="29" name="Google Shape;91;p15">
              <a:extLst>
                <a:ext uri="{FF2B5EF4-FFF2-40B4-BE49-F238E27FC236}">
                  <a16:creationId xmlns:a16="http://schemas.microsoft.com/office/drawing/2014/main" id="{8F677DED-B9DE-217A-6DC7-5FC5B8A275CD}"/>
                </a:ext>
              </a:extLst>
            </p:cNvPr>
            <p:cNvSpPr txBox="1"/>
            <p:nvPr/>
          </p:nvSpPr>
          <p:spPr>
            <a:xfrm>
              <a:off x="1641476" y="4666965"/>
              <a:ext cx="6078458" cy="554000"/>
            </a:xfrm>
            <a:prstGeom prst="rect">
              <a:avLst/>
            </a:prstGeom>
            <a:noFill/>
            <a:ln>
              <a:noFill/>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Give 1 reason why it’s important to learn about these things:</a:t>
              </a:r>
              <a:endParaRPr sz="3200" dirty="0">
                <a:ea typeface="Roboto"/>
                <a:cs typeface="Roboto"/>
                <a:sym typeface="Roboto"/>
              </a:endParaRPr>
            </a:p>
          </p:txBody>
        </p:sp>
        <p:sp>
          <p:nvSpPr>
            <p:cNvPr id="26" name="Google Shape;92;p15">
              <a:extLst>
                <a:ext uri="{FF2B5EF4-FFF2-40B4-BE49-F238E27FC236}">
                  <a16:creationId xmlns:a16="http://schemas.microsoft.com/office/drawing/2014/main" id="{A46D5317-47DD-BB2F-3559-AC948AF7A8FE}"/>
                </a:ext>
              </a:extLst>
            </p:cNvPr>
            <p:cNvSpPr txBox="1"/>
            <p:nvPr/>
          </p:nvSpPr>
          <p:spPr>
            <a:xfrm>
              <a:off x="1782255" y="5147954"/>
              <a:ext cx="3018000" cy="1168603"/>
            </a:xfrm>
            <a:prstGeom prst="rect">
              <a:avLst/>
            </a:prstGeom>
            <a:solidFill>
              <a:schemeClr val="bg1"/>
            </a:solidFill>
            <a:ln w="19050" cap="flat" cmpd="sng">
              <a:solidFill>
                <a:srgbClr val="B51458"/>
              </a:solidFill>
              <a:prstDash val="solid"/>
              <a:round/>
              <a:headEnd type="none" w="sm" len="sm"/>
              <a:tailEnd type="none" w="sm" len="sm"/>
            </a:ln>
          </p:spPr>
          <p:txBody>
            <a:bodyPr spcFirstLastPara="1" wrap="square" lIns="121900" tIns="121900" rIns="121900" bIns="121900" anchor="t" anchorCtr="0">
              <a:noAutofit/>
            </a:bodyPr>
            <a:lstStyle/>
            <a:p>
              <a:r>
                <a:rPr lang="en" sz="1600" dirty="0">
                  <a:ea typeface="Montserrat"/>
                  <a:cs typeface="Arial" panose="020B0604020202020204" pitchFamily="34" charset="0"/>
                  <a:sym typeface="Montserrat"/>
                </a:rPr>
                <a:t>1. </a:t>
              </a:r>
              <a:endParaRPr sz="1600" dirty="0">
                <a:ea typeface="Montserrat"/>
                <a:cs typeface="Arial" panose="020B0604020202020204" pitchFamily="34" charset="0"/>
                <a:sym typeface="Montserrat"/>
              </a:endParaRPr>
            </a:p>
          </p:txBody>
        </p:sp>
        <p:sp>
          <p:nvSpPr>
            <p:cNvPr id="7" name="Oval 6">
              <a:extLst>
                <a:ext uri="{FF2B5EF4-FFF2-40B4-BE49-F238E27FC236}">
                  <a16:creationId xmlns:a16="http://schemas.microsoft.com/office/drawing/2014/main" id="{0DC96485-95E7-FA78-5581-8832EA5A392D}"/>
                </a:ext>
                <a:ext uri="{C183D7F6-B498-43B3-948B-1728B52AA6E4}">
                  <adec:decorative xmlns:adec="http://schemas.microsoft.com/office/drawing/2017/decorative" val="1"/>
                </a:ext>
              </a:extLst>
            </p:cNvPr>
            <p:cNvSpPr/>
            <p:nvPr/>
          </p:nvSpPr>
          <p:spPr>
            <a:xfrm>
              <a:off x="208967" y="4878140"/>
              <a:ext cx="1362119" cy="1362119"/>
            </a:xfrm>
            <a:prstGeom prst="ellipse">
              <a:avLst/>
            </a:prstGeom>
            <a:solidFill>
              <a:srgbClr val="B51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6600" b="1" dirty="0">
                  <a:latin typeface="+mj-lt"/>
                  <a:cs typeface="Arial" panose="020B0604020202020204" pitchFamily="34" charset="0"/>
                </a:rPr>
                <a:t>1</a:t>
              </a:r>
            </a:p>
          </p:txBody>
        </p:sp>
      </p:grpSp>
      <p:sp>
        <p:nvSpPr>
          <p:cNvPr id="2" name="Slide Number Placeholder 1">
            <a:extLst>
              <a:ext uri="{FF2B5EF4-FFF2-40B4-BE49-F238E27FC236}">
                <a16:creationId xmlns:a16="http://schemas.microsoft.com/office/drawing/2014/main" id="{2F9B91D8-D263-DC15-F49B-8DC67887CDB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2137746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dirty="0">
                <a:latin typeface="+mn-lt"/>
                <a:hlinkClick r:id="rId6"/>
              </a:rPr>
              <a:t>Geography 7-10 </a:t>
            </a:r>
            <a:r>
              <a:rPr lang="en-AU" dirty="0">
                <a:latin typeface="+mn-lt"/>
              </a:rPr>
              <a:t>© 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We are learning to</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identify key features of climate tables and graphs</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calculate maximum, minimum, and range using climate data</a:t>
            </a:r>
          </a:p>
          <a:p>
            <a:pPr>
              <a:lnSpc>
                <a:spcPct val="150000"/>
              </a:lnSpc>
              <a:spcAft>
                <a:spcPts val="600"/>
              </a:spcAft>
            </a:pPr>
            <a:r>
              <a:rPr lang="en-AU" sz="2000" b="1" dirty="0">
                <a:solidFill>
                  <a:schemeClr val="accent1"/>
                </a:solidFill>
                <a:latin typeface="+mj-lt"/>
                <a:cs typeface="Arial" panose="020B0604020202020204" pitchFamily="34" charset="0"/>
              </a:rPr>
              <a:t>We can</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recognise climate tables and graphs</a:t>
            </a:r>
          </a:p>
          <a:p>
            <a:pPr marL="342900" indent="-342900">
              <a:lnSpc>
                <a:spcPct val="150000"/>
              </a:lnSpc>
              <a:spcAft>
                <a:spcPts val="600"/>
              </a:spcAft>
              <a:buFont typeface="Arial"/>
              <a:buChar char="•"/>
            </a:pPr>
            <a:r>
              <a:rPr lang="en-AU" sz="2000" dirty="0">
                <a:ea typeface="+mn-lt"/>
                <a:cs typeface="Arial" panose="020B0604020202020204" pitchFamily="34" charset="0"/>
              </a:rPr>
              <a:t>use climate data to construct climate graphs</a:t>
            </a:r>
          </a:p>
          <a:p>
            <a:pPr marL="342900" indent="-342900">
              <a:lnSpc>
                <a:spcPct val="150000"/>
              </a:lnSpc>
              <a:spcAft>
                <a:spcPts val="600"/>
              </a:spcAft>
              <a:buFont typeface="Arial"/>
              <a:buChar char="•"/>
            </a:pPr>
            <a:r>
              <a:rPr lang="en-AU" sz="2000" dirty="0">
                <a:ea typeface="+mn-lt"/>
                <a:cs typeface="Arial" panose="020B0604020202020204" pitchFamily="34" charset="0"/>
              </a:rPr>
              <a:t>interpret climate tables and graphs.</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4D9B0D-C485-6C22-DE8A-CB79564AED11}"/>
              </a:ext>
            </a:extLst>
          </p:cNvPr>
          <p:cNvSpPr>
            <a:spLocks noGrp="1"/>
          </p:cNvSpPr>
          <p:nvPr>
            <p:ph type="title"/>
          </p:nvPr>
        </p:nvSpPr>
        <p:spPr/>
        <p:txBody>
          <a:bodyPr/>
          <a:lstStyle/>
          <a:p>
            <a:r>
              <a:rPr lang="en-AU" dirty="0"/>
              <a:t>Activating prior knowledge</a:t>
            </a:r>
          </a:p>
        </p:txBody>
      </p:sp>
      <p:sp>
        <p:nvSpPr>
          <p:cNvPr id="4" name="Text Placeholder 3">
            <a:extLst>
              <a:ext uri="{FF2B5EF4-FFF2-40B4-BE49-F238E27FC236}">
                <a16:creationId xmlns:a16="http://schemas.microsoft.com/office/drawing/2014/main" id="{6AEF2B8E-DFF2-43F4-F4D3-D2A50456CF73}"/>
              </a:ext>
            </a:extLst>
          </p:cNvPr>
          <p:cNvSpPr>
            <a:spLocks noGrp="1"/>
          </p:cNvSpPr>
          <p:nvPr>
            <p:ph type="body" sz="quarter" idx="18"/>
          </p:nvPr>
        </p:nvSpPr>
        <p:spPr/>
        <p:txBody>
          <a:bodyPr/>
          <a:lstStyle/>
          <a:p>
            <a:r>
              <a:rPr lang="en-AU" dirty="0"/>
              <a:t>Complete the sentences</a:t>
            </a:r>
          </a:p>
        </p:txBody>
      </p:sp>
      <p:sp>
        <p:nvSpPr>
          <p:cNvPr id="5" name="Text Placeholder 4">
            <a:extLst>
              <a:ext uri="{FF2B5EF4-FFF2-40B4-BE49-F238E27FC236}">
                <a16:creationId xmlns:a16="http://schemas.microsoft.com/office/drawing/2014/main" id="{AB875649-FA91-ECDC-1B12-91FD98BB6199}"/>
              </a:ext>
            </a:extLst>
          </p:cNvPr>
          <p:cNvSpPr>
            <a:spLocks noGrp="1"/>
          </p:cNvSpPr>
          <p:nvPr>
            <p:ph type="body" sz="quarter" idx="17"/>
          </p:nvPr>
        </p:nvSpPr>
        <p:spPr/>
        <p:txBody>
          <a:bodyPr/>
          <a:lstStyle/>
          <a:p>
            <a:pPr marL="457200" indent="-457200">
              <a:buFont typeface="+mj-lt"/>
              <a:buAutoNum type="arabicPeriod"/>
            </a:pPr>
            <a:r>
              <a:rPr lang="en-AU" dirty="0"/>
              <a:t>Weather is the state of the </a:t>
            </a:r>
            <a:r>
              <a:rPr lang="en-AU" i="1" dirty="0">
                <a:solidFill>
                  <a:schemeClr val="accent5">
                    <a:lumMod val="20000"/>
                    <a:lumOff val="80000"/>
                  </a:schemeClr>
                </a:solidFill>
                <a:latin typeface="+mn-lt"/>
              </a:rPr>
              <a:t>fill-in-the-blank</a:t>
            </a:r>
            <a:r>
              <a:rPr lang="en-AU" dirty="0">
                <a:solidFill>
                  <a:schemeClr val="accent4"/>
                </a:solidFill>
              </a:rPr>
              <a:t> </a:t>
            </a:r>
            <a:r>
              <a:rPr lang="en-AU" dirty="0"/>
              <a:t>at any given time. It describes temperature, precipitation and other conditions.</a:t>
            </a:r>
          </a:p>
          <a:p>
            <a:pPr marL="457200" indent="-457200">
              <a:buFont typeface="+mj-lt"/>
              <a:buAutoNum type="arabicPeriod"/>
            </a:pPr>
            <a:r>
              <a:rPr lang="en-AU" dirty="0"/>
              <a:t>Climate is the </a:t>
            </a:r>
            <a:r>
              <a:rPr lang="en-AU" i="1" dirty="0">
                <a:solidFill>
                  <a:schemeClr val="accent5">
                    <a:lumMod val="20000"/>
                    <a:lumOff val="80000"/>
                  </a:schemeClr>
                </a:solidFill>
                <a:latin typeface="+mn-lt"/>
              </a:rPr>
              <a:t>fill-in-the-blank</a:t>
            </a:r>
            <a:r>
              <a:rPr lang="en-AU" dirty="0"/>
              <a:t>  types of weather, including seasonal variations, experienced by a place or region over a long period of time.</a:t>
            </a:r>
          </a:p>
          <a:p>
            <a:pPr marL="457200" indent="-457200">
              <a:buFont typeface="+mj-lt"/>
              <a:buAutoNum type="arabicPeriod"/>
            </a:pPr>
            <a:r>
              <a:rPr lang="en-AU" dirty="0"/>
              <a:t>Climate tables show</a:t>
            </a:r>
            <a:r>
              <a:rPr lang="en-AU" i="1" dirty="0">
                <a:solidFill>
                  <a:schemeClr val="accent5">
                    <a:lumMod val="20000"/>
                    <a:lumOff val="80000"/>
                  </a:schemeClr>
                </a:solidFill>
                <a:latin typeface="+mn-lt"/>
              </a:rPr>
              <a:t> fill-in-the-blank </a:t>
            </a:r>
            <a:r>
              <a:rPr lang="en-AU" dirty="0"/>
              <a:t>sets of data. These are temperature and rainfall.</a:t>
            </a:r>
          </a:p>
          <a:p>
            <a:pPr marL="457200" indent="-457200">
              <a:buFont typeface="+mj-lt"/>
              <a:buAutoNum type="arabicPeriod"/>
            </a:pPr>
            <a:r>
              <a:rPr lang="en-AU" dirty="0"/>
              <a:t>All good graphs must include a</a:t>
            </a:r>
            <a:r>
              <a:rPr lang="en-AU" i="1" dirty="0">
                <a:solidFill>
                  <a:schemeClr val="accent5">
                    <a:lumMod val="20000"/>
                    <a:lumOff val="80000"/>
                  </a:schemeClr>
                </a:solidFill>
                <a:latin typeface="+mn-lt"/>
              </a:rPr>
              <a:t> fill-in-the-blank </a:t>
            </a:r>
            <a:r>
              <a:rPr lang="en-AU" dirty="0"/>
              <a:t>and labels. </a:t>
            </a:r>
          </a:p>
          <a:p>
            <a:pPr marL="457200" indent="-457200">
              <a:buFont typeface="+mj-lt"/>
              <a:buAutoNum type="arabicPeriod"/>
            </a:pPr>
            <a:endParaRPr lang="en-AU" dirty="0"/>
          </a:p>
        </p:txBody>
      </p:sp>
      <p:grpSp>
        <p:nvGrpSpPr>
          <p:cNvPr id="6" name="Group 5">
            <a:extLst>
              <a:ext uri="{FF2B5EF4-FFF2-40B4-BE49-F238E27FC236}">
                <a16:creationId xmlns:a16="http://schemas.microsoft.com/office/drawing/2014/main" id="{D388CC78-A572-6760-5376-8720353DAF82}"/>
              </a:ext>
              <a:ext uri="{C183D7F6-B498-43B3-948B-1728B52AA6E4}">
                <adec:decorative xmlns:adec="http://schemas.microsoft.com/office/drawing/2017/decorative" val="1"/>
              </a:ext>
            </a:extLst>
          </p:cNvPr>
          <p:cNvGrpSpPr/>
          <p:nvPr/>
        </p:nvGrpSpPr>
        <p:grpSpPr>
          <a:xfrm>
            <a:off x="2384236" y="1965960"/>
            <a:ext cx="3687050" cy="2743200"/>
            <a:chOff x="2384236" y="1965960"/>
            <a:chExt cx="3687050" cy="2743200"/>
          </a:xfrm>
        </p:grpSpPr>
        <p:cxnSp>
          <p:nvCxnSpPr>
            <p:cNvPr id="7" name="Straight Connector 6">
              <a:extLst>
                <a:ext uri="{FF2B5EF4-FFF2-40B4-BE49-F238E27FC236}">
                  <a16:creationId xmlns:a16="http://schemas.microsoft.com/office/drawing/2014/main" id="{6CDE4F6B-64CB-DA26-4BD9-3C38CDE83B59}"/>
                </a:ext>
                <a:ext uri="{C183D7F6-B498-43B3-948B-1728B52AA6E4}">
                  <adec:decorative xmlns:adec="http://schemas.microsoft.com/office/drawing/2017/decorative" val="1"/>
                </a:ext>
              </a:extLst>
            </p:cNvPr>
            <p:cNvCxnSpPr>
              <a:cxnSpLocks/>
            </p:cNvCxnSpPr>
            <p:nvPr/>
          </p:nvCxnSpPr>
          <p:spPr>
            <a:xfrm>
              <a:off x="3817620" y="1965960"/>
              <a:ext cx="1759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E8B94B-6CEB-0352-4DE1-F168907D9EBD}"/>
                </a:ext>
                <a:ext uri="{C183D7F6-B498-43B3-948B-1728B52AA6E4}">
                  <adec:decorative xmlns:adec="http://schemas.microsoft.com/office/drawing/2017/decorative" val="1"/>
                </a:ext>
              </a:extLst>
            </p:cNvPr>
            <p:cNvCxnSpPr>
              <a:cxnSpLocks/>
            </p:cNvCxnSpPr>
            <p:nvPr/>
          </p:nvCxnSpPr>
          <p:spPr>
            <a:xfrm>
              <a:off x="2384236" y="3012165"/>
              <a:ext cx="1759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1A17F7-B804-F087-71F5-81AC5CBE6480}"/>
                </a:ext>
                <a:ext uri="{C183D7F6-B498-43B3-948B-1728B52AA6E4}">
                  <adec:decorative xmlns:adec="http://schemas.microsoft.com/office/drawing/2017/decorative" val="1"/>
                </a:ext>
              </a:extLst>
            </p:cNvPr>
            <p:cNvCxnSpPr>
              <a:cxnSpLocks/>
            </p:cNvCxnSpPr>
            <p:nvPr/>
          </p:nvCxnSpPr>
          <p:spPr>
            <a:xfrm>
              <a:off x="3092690" y="4091322"/>
              <a:ext cx="1759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AADE04A-75F6-7749-FA36-DA7E1F828825}"/>
                </a:ext>
                <a:ext uri="{C183D7F6-B498-43B3-948B-1728B52AA6E4}">
                  <adec:decorative xmlns:adec="http://schemas.microsoft.com/office/drawing/2017/decorative" val="1"/>
                </a:ext>
              </a:extLst>
            </p:cNvPr>
            <p:cNvCxnSpPr>
              <a:cxnSpLocks/>
            </p:cNvCxnSpPr>
            <p:nvPr/>
          </p:nvCxnSpPr>
          <p:spPr>
            <a:xfrm>
              <a:off x="4311890" y="4709160"/>
              <a:ext cx="17593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E84ED64E-2894-24D5-0389-B17BC144998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54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88E4C-32FD-7410-405B-85602A6BC744}"/>
              </a:ext>
            </a:extLst>
          </p:cNvPr>
          <p:cNvSpPr>
            <a:spLocks noGrp="1"/>
          </p:cNvSpPr>
          <p:nvPr>
            <p:ph type="title"/>
          </p:nvPr>
        </p:nvSpPr>
        <p:spPr/>
        <p:txBody>
          <a:bodyPr/>
          <a:lstStyle/>
          <a:p>
            <a:r>
              <a:rPr lang="en-AU" dirty="0"/>
              <a:t>Climate tables</a:t>
            </a:r>
          </a:p>
        </p:txBody>
      </p:sp>
      <p:sp>
        <p:nvSpPr>
          <p:cNvPr id="4" name="Text Placeholder 3">
            <a:extLst>
              <a:ext uri="{FF2B5EF4-FFF2-40B4-BE49-F238E27FC236}">
                <a16:creationId xmlns:a16="http://schemas.microsoft.com/office/drawing/2014/main" id="{3584C29A-5B39-D0D0-9726-AE1DC06D5550}"/>
              </a:ext>
            </a:extLst>
          </p:cNvPr>
          <p:cNvSpPr>
            <a:spLocks noGrp="1"/>
          </p:cNvSpPr>
          <p:nvPr>
            <p:ph type="body" sz="quarter" idx="18"/>
          </p:nvPr>
        </p:nvSpPr>
        <p:spPr/>
        <p:txBody>
          <a:bodyPr/>
          <a:lstStyle/>
          <a:p>
            <a:r>
              <a:rPr lang="en-AU" dirty="0"/>
              <a:t>Sample climate table – The Amazon Rainforest</a:t>
            </a:r>
          </a:p>
        </p:txBody>
      </p:sp>
      <p:graphicFrame>
        <p:nvGraphicFramePr>
          <p:cNvPr id="50" name="Table 49">
            <a:extLst>
              <a:ext uri="{FF2B5EF4-FFF2-40B4-BE49-F238E27FC236}">
                <a16:creationId xmlns:a16="http://schemas.microsoft.com/office/drawing/2014/main" id="{4FEDB601-44C2-4069-52B0-7C3D0CF65F66}"/>
              </a:ext>
            </a:extLst>
          </p:cNvPr>
          <p:cNvGraphicFramePr>
            <a:graphicFrameLocks noGrp="1"/>
          </p:cNvGraphicFramePr>
          <p:nvPr>
            <p:extLst>
              <p:ext uri="{D42A27DB-BD31-4B8C-83A1-F6EECF244321}">
                <p14:modId xmlns:p14="http://schemas.microsoft.com/office/powerpoint/2010/main" val="196176796"/>
              </p:ext>
            </p:extLst>
          </p:nvPr>
        </p:nvGraphicFramePr>
        <p:xfrm>
          <a:off x="381419" y="2808873"/>
          <a:ext cx="11429163" cy="1240254"/>
        </p:xfrm>
        <a:graphic>
          <a:graphicData uri="http://schemas.openxmlformats.org/drawingml/2006/table">
            <a:tbl>
              <a:tblPr firstRow="1" bandRow="1">
                <a:tableStyleId>{6E25E649-3F16-4E02-A733-19D2CDBF48F0}</a:tableStyleId>
              </a:tblPr>
              <a:tblGrid>
                <a:gridCol w="2901675">
                  <a:extLst>
                    <a:ext uri="{9D8B030D-6E8A-4147-A177-3AD203B41FA5}">
                      <a16:colId xmlns:a16="http://schemas.microsoft.com/office/drawing/2014/main" val="1328042523"/>
                    </a:ext>
                  </a:extLst>
                </a:gridCol>
                <a:gridCol w="710624">
                  <a:extLst>
                    <a:ext uri="{9D8B030D-6E8A-4147-A177-3AD203B41FA5}">
                      <a16:colId xmlns:a16="http://schemas.microsoft.com/office/drawing/2014/main" val="862155755"/>
                    </a:ext>
                  </a:extLst>
                </a:gridCol>
                <a:gridCol w="710624">
                  <a:extLst>
                    <a:ext uri="{9D8B030D-6E8A-4147-A177-3AD203B41FA5}">
                      <a16:colId xmlns:a16="http://schemas.microsoft.com/office/drawing/2014/main" val="3341756923"/>
                    </a:ext>
                  </a:extLst>
                </a:gridCol>
                <a:gridCol w="710624">
                  <a:extLst>
                    <a:ext uri="{9D8B030D-6E8A-4147-A177-3AD203B41FA5}">
                      <a16:colId xmlns:a16="http://schemas.microsoft.com/office/drawing/2014/main" val="365195685"/>
                    </a:ext>
                  </a:extLst>
                </a:gridCol>
                <a:gridCol w="710624">
                  <a:extLst>
                    <a:ext uri="{9D8B030D-6E8A-4147-A177-3AD203B41FA5}">
                      <a16:colId xmlns:a16="http://schemas.microsoft.com/office/drawing/2014/main" val="280874327"/>
                    </a:ext>
                  </a:extLst>
                </a:gridCol>
                <a:gridCol w="710624">
                  <a:extLst>
                    <a:ext uri="{9D8B030D-6E8A-4147-A177-3AD203B41FA5}">
                      <a16:colId xmlns:a16="http://schemas.microsoft.com/office/drawing/2014/main" val="2682143200"/>
                    </a:ext>
                  </a:extLst>
                </a:gridCol>
                <a:gridCol w="710624">
                  <a:extLst>
                    <a:ext uri="{9D8B030D-6E8A-4147-A177-3AD203B41FA5}">
                      <a16:colId xmlns:a16="http://schemas.microsoft.com/office/drawing/2014/main" val="3260233467"/>
                    </a:ext>
                  </a:extLst>
                </a:gridCol>
                <a:gridCol w="710624">
                  <a:extLst>
                    <a:ext uri="{9D8B030D-6E8A-4147-A177-3AD203B41FA5}">
                      <a16:colId xmlns:a16="http://schemas.microsoft.com/office/drawing/2014/main" val="194902975"/>
                    </a:ext>
                  </a:extLst>
                </a:gridCol>
                <a:gridCol w="710624">
                  <a:extLst>
                    <a:ext uri="{9D8B030D-6E8A-4147-A177-3AD203B41FA5}">
                      <a16:colId xmlns:a16="http://schemas.microsoft.com/office/drawing/2014/main" val="2514254446"/>
                    </a:ext>
                  </a:extLst>
                </a:gridCol>
                <a:gridCol w="710624">
                  <a:extLst>
                    <a:ext uri="{9D8B030D-6E8A-4147-A177-3AD203B41FA5}">
                      <a16:colId xmlns:a16="http://schemas.microsoft.com/office/drawing/2014/main" val="3703932006"/>
                    </a:ext>
                  </a:extLst>
                </a:gridCol>
                <a:gridCol w="710624">
                  <a:extLst>
                    <a:ext uri="{9D8B030D-6E8A-4147-A177-3AD203B41FA5}">
                      <a16:colId xmlns:a16="http://schemas.microsoft.com/office/drawing/2014/main" val="1357859612"/>
                    </a:ext>
                  </a:extLst>
                </a:gridCol>
                <a:gridCol w="710624">
                  <a:extLst>
                    <a:ext uri="{9D8B030D-6E8A-4147-A177-3AD203B41FA5}">
                      <a16:colId xmlns:a16="http://schemas.microsoft.com/office/drawing/2014/main" val="644395042"/>
                    </a:ext>
                  </a:extLst>
                </a:gridCol>
                <a:gridCol w="710624">
                  <a:extLst>
                    <a:ext uri="{9D8B030D-6E8A-4147-A177-3AD203B41FA5}">
                      <a16:colId xmlns:a16="http://schemas.microsoft.com/office/drawing/2014/main" val="3209703624"/>
                    </a:ext>
                  </a:extLst>
                </a:gridCol>
              </a:tblGrid>
              <a:tr h="400254">
                <a:tc>
                  <a:txBody>
                    <a:bodyPr/>
                    <a:lstStyle/>
                    <a:p>
                      <a:pPr algn="l"/>
                      <a:r>
                        <a:rPr lang="en-US" dirty="0"/>
                        <a:t>Month</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F</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O</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N</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D</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1923527"/>
                  </a:ext>
                </a:extLst>
              </a:tr>
              <a:tr h="420000">
                <a:tc>
                  <a:txBody>
                    <a:bodyPr/>
                    <a:lstStyle/>
                    <a:p>
                      <a:pPr algn="l"/>
                      <a:r>
                        <a:rPr lang="en-US" dirty="0"/>
                        <a:t>Average temperature (°C)</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8900551"/>
                  </a:ext>
                </a:extLst>
              </a:tr>
              <a:tr h="420000">
                <a:tc>
                  <a:txBody>
                    <a:bodyPr/>
                    <a:lstStyle/>
                    <a:p>
                      <a:pPr algn="l"/>
                      <a:r>
                        <a:rPr lang="en-US" dirty="0"/>
                        <a:t>Precipitation (mm)</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230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109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135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300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351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284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94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178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330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2195691"/>
                  </a:ext>
                </a:extLst>
              </a:tr>
            </a:tbl>
          </a:graphicData>
        </a:graphic>
      </p:graphicFrame>
      <p:grpSp>
        <p:nvGrpSpPr>
          <p:cNvPr id="46" name="Group 45" descr="Months of the year.&#10;">
            <a:extLst>
              <a:ext uri="{FF2B5EF4-FFF2-40B4-BE49-F238E27FC236}">
                <a16:creationId xmlns:a16="http://schemas.microsoft.com/office/drawing/2014/main" id="{42CE93E8-DBD6-C358-ECDB-3BBA2D59FE5B}"/>
              </a:ext>
            </a:extLst>
          </p:cNvPr>
          <p:cNvGrpSpPr/>
          <p:nvPr/>
        </p:nvGrpSpPr>
        <p:grpSpPr>
          <a:xfrm>
            <a:off x="5006306" y="1566026"/>
            <a:ext cx="2701516" cy="1242846"/>
            <a:chOff x="6047166" y="1482787"/>
            <a:chExt cx="2701516" cy="1242846"/>
          </a:xfrm>
        </p:grpSpPr>
        <p:sp>
          <p:nvSpPr>
            <p:cNvPr id="7" name="TextBox 6">
              <a:extLst>
                <a:ext uri="{FF2B5EF4-FFF2-40B4-BE49-F238E27FC236}">
                  <a16:creationId xmlns:a16="http://schemas.microsoft.com/office/drawing/2014/main" id="{ACC055AA-6BC4-D8E3-1BE9-93D0090917F8}"/>
                </a:ext>
              </a:extLst>
            </p:cNvPr>
            <p:cNvSpPr txBox="1"/>
            <p:nvPr/>
          </p:nvSpPr>
          <p:spPr>
            <a:xfrm>
              <a:off x="6047166" y="1482787"/>
              <a:ext cx="2701516" cy="413296"/>
            </a:xfrm>
            <a:prstGeom prst="roundRect">
              <a:avLst>
                <a:gd name="adj" fmla="val 18660"/>
              </a:avLst>
            </a:prstGeom>
            <a:noFill/>
            <a:ln w="19050">
              <a:solidFill>
                <a:schemeClr val="accent2"/>
              </a:solidFill>
            </a:ln>
          </p:spPr>
          <p:txBody>
            <a:bodyPr wrap="square" lIns="0" tIns="0" rIns="0" bIns="0" rtlCol="0" anchor="ctr">
              <a:noAutofit/>
            </a:bodyPr>
            <a:lstStyle/>
            <a:p>
              <a:pPr algn="ctr"/>
              <a:r>
                <a:rPr lang="en-AU" sz="1800" dirty="0"/>
                <a:t>Months of the year.</a:t>
              </a:r>
            </a:p>
          </p:txBody>
        </p:sp>
        <p:cxnSp>
          <p:nvCxnSpPr>
            <p:cNvPr id="17" name="Elbow Connector 16">
              <a:extLst>
                <a:ext uri="{FF2B5EF4-FFF2-40B4-BE49-F238E27FC236}">
                  <a16:creationId xmlns:a16="http://schemas.microsoft.com/office/drawing/2014/main" id="{12F0B819-D481-7090-D800-D10B0623FA5F}"/>
                </a:ext>
              </a:extLst>
            </p:cNvPr>
            <p:cNvCxnSpPr>
              <a:cxnSpLocks/>
              <a:stCxn id="7" idx="2"/>
            </p:cNvCxnSpPr>
            <p:nvPr/>
          </p:nvCxnSpPr>
          <p:spPr>
            <a:xfrm rot="5400000">
              <a:off x="6751792" y="2079501"/>
              <a:ext cx="829550" cy="462714"/>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8" name="Group 47" descr="Total precipitation in a location over the month. &#10;">
            <a:extLst>
              <a:ext uri="{FF2B5EF4-FFF2-40B4-BE49-F238E27FC236}">
                <a16:creationId xmlns:a16="http://schemas.microsoft.com/office/drawing/2014/main" id="{1634079E-55E2-006B-B294-DA6F45DAD290}"/>
              </a:ext>
            </a:extLst>
          </p:cNvPr>
          <p:cNvGrpSpPr/>
          <p:nvPr/>
        </p:nvGrpSpPr>
        <p:grpSpPr>
          <a:xfrm>
            <a:off x="1456972" y="4049128"/>
            <a:ext cx="2997981" cy="1867106"/>
            <a:chOff x="1128880" y="3871251"/>
            <a:chExt cx="2997981" cy="1867106"/>
          </a:xfrm>
        </p:grpSpPr>
        <p:sp>
          <p:nvSpPr>
            <p:cNvPr id="24" name="TextBox 23">
              <a:extLst>
                <a:ext uri="{FF2B5EF4-FFF2-40B4-BE49-F238E27FC236}">
                  <a16:creationId xmlns:a16="http://schemas.microsoft.com/office/drawing/2014/main" id="{08AD6610-9FC0-ADCF-7123-F9338A21814C}"/>
                </a:ext>
              </a:extLst>
            </p:cNvPr>
            <p:cNvSpPr txBox="1"/>
            <p:nvPr/>
          </p:nvSpPr>
          <p:spPr>
            <a:xfrm>
              <a:off x="1128880" y="5025056"/>
              <a:ext cx="2997981" cy="713301"/>
            </a:xfrm>
            <a:prstGeom prst="roundRect">
              <a:avLst>
                <a:gd name="adj" fmla="val 18660"/>
              </a:avLst>
            </a:prstGeom>
            <a:noFill/>
            <a:ln w="19050">
              <a:solidFill>
                <a:schemeClr val="accent2"/>
              </a:solidFill>
            </a:ln>
          </p:spPr>
          <p:txBody>
            <a:bodyPr wrap="square" lIns="144000" tIns="0" rIns="144000" bIns="0" rtlCol="0" anchor="ctr">
              <a:noAutofit/>
            </a:bodyPr>
            <a:lstStyle/>
            <a:p>
              <a:pPr algn="l"/>
              <a:r>
                <a:rPr lang="en-AU" sz="1800" dirty="0"/>
                <a:t>Total precipitation in a location over the month. </a:t>
              </a:r>
            </a:p>
          </p:txBody>
        </p:sp>
        <p:cxnSp>
          <p:nvCxnSpPr>
            <p:cNvPr id="27" name="Elbow Connector 26">
              <a:extLst>
                <a:ext uri="{FF2B5EF4-FFF2-40B4-BE49-F238E27FC236}">
                  <a16:creationId xmlns:a16="http://schemas.microsoft.com/office/drawing/2014/main" id="{96384D05-E4DF-C36F-BC06-BEBC843E98DC}"/>
                </a:ext>
              </a:extLst>
            </p:cNvPr>
            <p:cNvCxnSpPr>
              <a:cxnSpLocks/>
            </p:cNvCxnSpPr>
            <p:nvPr/>
          </p:nvCxnSpPr>
          <p:spPr>
            <a:xfrm rot="5400000" flipH="1" flipV="1">
              <a:off x="2380568" y="4105301"/>
              <a:ext cx="1153806" cy="685705"/>
            </a:xfrm>
            <a:prstGeom prst="bentConnector3">
              <a:avLst/>
            </a:prstGeom>
            <a:ln w="19050">
              <a:solidFill>
                <a:srgbClr val="146CF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descr="Average record of temperature.&#10;(total ÷ number of days in the month).&#10;">
            <a:extLst>
              <a:ext uri="{FF2B5EF4-FFF2-40B4-BE49-F238E27FC236}">
                <a16:creationId xmlns:a16="http://schemas.microsoft.com/office/drawing/2014/main" id="{2E3B1F4B-86F7-41C1-2228-F925B5FEF4FD}"/>
              </a:ext>
            </a:extLst>
          </p:cNvPr>
          <p:cNvGrpSpPr/>
          <p:nvPr/>
        </p:nvGrpSpPr>
        <p:grpSpPr>
          <a:xfrm>
            <a:off x="6680078" y="3514765"/>
            <a:ext cx="4365462" cy="2401469"/>
            <a:chOff x="5882410" y="3336888"/>
            <a:chExt cx="4365462" cy="2401469"/>
          </a:xfrm>
        </p:grpSpPr>
        <p:sp>
          <p:nvSpPr>
            <p:cNvPr id="29" name="TextBox 28">
              <a:extLst>
                <a:ext uri="{FF2B5EF4-FFF2-40B4-BE49-F238E27FC236}">
                  <a16:creationId xmlns:a16="http://schemas.microsoft.com/office/drawing/2014/main" id="{6B219070-6E6B-7ECF-A04D-62ADC0CC3FD9}"/>
                </a:ext>
              </a:extLst>
            </p:cNvPr>
            <p:cNvSpPr txBox="1"/>
            <p:nvPr/>
          </p:nvSpPr>
          <p:spPr>
            <a:xfrm>
              <a:off x="5882410" y="5025056"/>
              <a:ext cx="4365462" cy="713301"/>
            </a:xfrm>
            <a:prstGeom prst="roundRect">
              <a:avLst>
                <a:gd name="adj" fmla="val 18660"/>
              </a:avLst>
            </a:prstGeom>
            <a:noFill/>
            <a:ln w="19050">
              <a:solidFill>
                <a:schemeClr val="accent2"/>
              </a:solidFill>
            </a:ln>
          </p:spPr>
          <p:txBody>
            <a:bodyPr wrap="square" lIns="144000" tIns="0" rIns="144000" bIns="0" rtlCol="0" anchor="ctr">
              <a:noAutofit/>
            </a:bodyPr>
            <a:lstStyle/>
            <a:p>
              <a:pPr algn="l"/>
              <a:r>
                <a:rPr lang="en-AU" sz="1800" dirty="0"/>
                <a:t>Average record of temperature.</a:t>
              </a:r>
            </a:p>
            <a:p>
              <a:pPr algn="l"/>
              <a:r>
                <a:rPr lang="en-AU" sz="1800" dirty="0"/>
                <a:t>(total ÷ number of days in the month).</a:t>
              </a:r>
            </a:p>
          </p:txBody>
        </p:sp>
        <p:cxnSp>
          <p:nvCxnSpPr>
            <p:cNvPr id="36" name="Elbow Connector 35">
              <a:extLst>
                <a:ext uri="{FF2B5EF4-FFF2-40B4-BE49-F238E27FC236}">
                  <a16:creationId xmlns:a16="http://schemas.microsoft.com/office/drawing/2014/main" id="{A58B8FA1-8A8B-31E8-4FD2-4FFA23D25F91}"/>
                </a:ext>
              </a:extLst>
            </p:cNvPr>
            <p:cNvCxnSpPr>
              <a:cxnSpLocks/>
              <a:stCxn id="29" idx="0"/>
            </p:cNvCxnSpPr>
            <p:nvPr/>
          </p:nvCxnSpPr>
          <p:spPr>
            <a:xfrm rot="16200000" flipV="1">
              <a:off x="6502155" y="3462069"/>
              <a:ext cx="1688168" cy="1437805"/>
            </a:xfrm>
            <a:prstGeom prst="bentConnector3">
              <a:avLst>
                <a:gd name="adj1" fmla="val 50000"/>
              </a:avLst>
            </a:prstGeom>
            <a:ln w="19050">
              <a:solidFill>
                <a:srgbClr val="146CFD"/>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7FC6343D-B30F-2AF3-E05D-0A3BA980C9E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39938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1B48B2-B2D8-FE97-6718-5DE34902CC46}"/>
              </a:ext>
            </a:extLst>
          </p:cNvPr>
          <p:cNvSpPr>
            <a:spLocks noGrp="1"/>
          </p:cNvSpPr>
          <p:nvPr>
            <p:ph type="title"/>
          </p:nvPr>
        </p:nvSpPr>
        <p:spPr/>
        <p:txBody>
          <a:bodyPr/>
          <a:lstStyle/>
          <a:p>
            <a:r>
              <a:rPr lang="en-AU" dirty="0"/>
              <a:t>Interpreting climate graphs</a:t>
            </a:r>
          </a:p>
        </p:txBody>
      </p:sp>
      <p:sp>
        <p:nvSpPr>
          <p:cNvPr id="4" name="Text Placeholder 3">
            <a:extLst>
              <a:ext uri="{FF2B5EF4-FFF2-40B4-BE49-F238E27FC236}">
                <a16:creationId xmlns:a16="http://schemas.microsoft.com/office/drawing/2014/main" id="{225C2181-C4EE-9356-3350-4FD93923FCC3}"/>
              </a:ext>
            </a:extLst>
          </p:cNvPr>
          <p:cNvSpPr>
            <a:spLocks noGrp="1"/>
          </p:cNvSpPr>
          <p:nvPr>
            <p:ph type="body" sz="quarter" idx="18"/>
          </p:nvPr>
        </p:nvSpPr>
        <p:spPr/>
        <p:txBody>
          <a:bodyPr/>
          <a:lstStyle/>
          <a:p>
            <a:r>
              <a:rPr lang="en-AU" dirty="0"/>
              <a:t>Temperature – I do</a:t>
            </a:r>
          </a:p>
        </p:txBody>
      </p:sp>
      <p:sp>
        <p:nvSpPr>
          <p:cNvPr id="13" name="Rectangle: Rounded Corners 12">
            <a:extLst>
              <a:ext uri="{FF2B5EF4-FFF2-40B4-BE49-F238E27FC236}">
                <a16:creationId xmlns:a16="http://schemas.microsoft.com/office/drawing/2014/main" id="{C5CAE9B4-AB4A-FE5A-2A52-96F6B521C467}"/>
              </a:ext>
              <a:ext uri="{C183D7F6-B498-43B3-948B-1728B52AA6E4}">
                <adec:decorative xmlns:adec="http://schemas.microsoft.com/office/drawing/2017/decorative" val="1"/>
              </a:ext>
            </a:extLst>
          </p:cNvPr>
          <p:cNvSpPr/>
          <p:nvPr/>
        </p:nvSpPr>
        <p:spPr>
          <a:xfrm>
            <a:off x="359999" y="2056707"/>
            <a:ext cx="11356872" cy="3467400"/>
          </a:xfrm>
          <a:prstGeom prst="roundRect">
            <a:avLst>
              <a:gd name="adj" fmla="val 717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marL="360000"/>
            <a:r>
              <a:rPr lang="en-US" dirty="0">
                <a:solidFill>
                  <a:schemeClr val="accent1"/>
                </a:solidFill>
                <a:latin typeface="+mj-lt"/>
              </a:rPr>
              <a:t>Example</a:t>
            </a:r>
          </a:p>
          <a:p>
            <a:pPr marL="360000"/>
            <a:endParaRPr lang="en-US" dirty="0">
              <a:solidFill>
                <a:schemeClr val="accent1"/>
              </a:solidFill>
              <a:latin typeface="+mj-lt"/>
            </a:endParaRPr>
          </a:p>
          <a:p>
            <a:pPr marL="360000"/>
            <a:r>
              <a:rPr lang="en-US" dirty="0">
                <a:solidFill>
                  <a:schemeClr val="accent1"/>
                </a:solidFill>
                <a:latin typeface="+mj-lt"/>
              </a:rPr>
              <a:t>If highest temperature in a month is 30°C and the lowest temperature is 10°C, the temperature range would be:</a:t>
            </a:r>
          </a:p>
          <a:p>
            <a:pPr marL="360000"/>
            <a:endParaRPr lang="en-US" dirty="0">
              <a:solidFill>
                <a:schemeClr val="accent1"/>
              </a:solidFill>
              <a:latin typeface="+mj-lt"/>
            </a:endParaRPr>
          </a:p>
          <a:p>
            <a:pPr marL="360000" algn="ctr"/>
            <a:r>
              <a:rPr lang="en-AU" dirty="0">
                <a:solidFill>
                  <a:schemeClr val="accent1"/>
                </a:solidFill>
                <a:latin typeface="+mj-lt"/>
              </a:rPr>
              <a:t>Temperature range = 30°C - 10°C = 20°C</a:t>
            </a:r>
          </a:p>
        </p:txBody>
      </p:sp>
      <p:sp>
        <p:nvSpPr>
          <p:cNvPr id="2" name="Slide Number Placeholder 1">
            <a:extLst>
              <a:ext uri="{FF2B5EF4-FFF2-40B4-BE49-F238E27FC236}">
                <a16:creationId xmlns:a16="http://schemas.microsoft.com/office/drawing/2014/main" id="{892FF6A0-3BFE-791A-D03A-C4C6E00FAC3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16455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3A8A-8B7B-43A9-D46D-EFDEA3FC758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E8DC9D-1D6A-5A31-2382-C5EEDAC473B7}"/>
              </a:ext>
            </a:extLst>
          </p:cNvPr>
          <p:cNvSpPr>
            <a:spLocks noGrp="1"/>
          </p:cNvSpPr>
          <p:nvPr>
            <p:ph type="title"/>
          </p:nvPr>
        </p:nvSpPr>
        <p:spPr/>
        <p:txBody>
          <a:bodyPr/>
          <a:lstStyle/>
          <a:p>
            <a:r>
              <a:rPr lang="en-AU" dirty="0"/>
              <a:t>Interpreting climate graphs (1)</a:t>
            </a:r>
          </a:p>
        </p:txBody>
      </p:sp>
      <p:sp>
        <p:nvSpPr>
          <p:cNvPr id="4" name="Text Placeholder 3">
            <a:extLst>
              <a:ext uri="{FF2B5EF4-FFF2-40B4-BE49-F238E27FC236}">
                <a16:creationId xmlns:a16="http://schemas.microsoft.com/office/drawing/2014/main" id="{231B1949-D495-8BC5-818B-C60319A7E7D5}"/>
              </a:ext>
            </a:extLst>
          </p:cNvPr>
          <p:cNvSpPr>
            <a:spLocks noGrp="1"/>
          </p:cNvSpPr>
          <p:nvPr>
            <p:ph type="body" sz="quarter" idx="18"/>
          </p:nvPr>
        </p:nvSpPr>
        <p:spPr/>
        <p:txBody>
          <a:bodyPr/>
          <a:lstStyle/>
          <a:p>
            <a:r>
              <a:rPr lang="en-AU" dirty="0"/>
              <a:t>Temperature – We do</a:t>
            </a:r>
          </a:p>
        </p:txBody>
      </p:sp>
      <p:sp>
        <p:nvSpPr>
          <p:cNvPr id="5" name="Text Placeholder 4">
            <a:extLst>
              <a:ext uri="{FF2B5EF4-FFF2-40B4-BE49-F238E27FC236}">
                <a16:creationId xmlns:a16="http://schemas.microsoft.com/office/drawing/2014/main" id="{8156AD83-27F6-CFD4-B5C3-9FB4276E64DE}"/>
              </a:ext>
            </a:extLst>
          </p:cNvPr>
          <p:cNvSpPr>
            <a:spLocks noGrp="1"/>
          </p:cNvSpPr>
          <p:nvPr>
            <p:ph type="body" sz="quarter" idx="17"/>
          </p:nvPr>
        </p:nvSpPr>
        <p:spPr>
          <a:xfrm>
            <a:off x="360000" y="1567087"/>
            <a:ext cx="7188282" cy="1938114"/>
          </a:xfrm>
        </p:spPr>
        <p:txBody>
          <a:bodyPr/>
          <a:lstStyle/>
          <a:p>
            <a:pPr marL="457200" indent="-457200">
              <a:buFont typeface="+mj-lt"/>
              <a:buAutoNum type="arabicPeriod"/>
            </a:pPr>
            <a:r>
              <a:rPr lang="en-AU" dirty="0"/>
              <a:t>In which month was the highest average temperature?</a:t>
            </a:r>
          </a:p>
          <a:p>
            <a:pPr marL="457200" indent="-457200">
              <a:buFont typeface="+mj-lt"/>
              <a:buAutoNum type="arabicPeriod"/>
            </a:pPr>
            <a:r>
              <a:rPr lang="en-AU" dirty="0"/>
              <a:t>In which month was the lowest average temperature? </a:t>
            </a:r>
          </a:p>
          <a:p>
            <a:pPr marL="457200" indent="-457200">
              <a:buFont typeface="+mj-lt"/>
              <a:buAutoNum type="arabicPeriod"/>
            </a:pPr>
            <a:r>
              <a:rPr lang="en-AU" dirty="0"/>
              <a:t>What is the temperature range? </a:t>
            </a:r>
          </a:p>
        </p:txBody>
      </p:sp>
      <p:graphicFrame>
        <p:nvGraphicFramePr>
          <p:cNvPr id="6" name="Table 5">
            <a:extLst>
              <a:ext uri="{FF2B5EF4-FFF2-40B4-BE49-F238E27FC236}">
                <a16:creationId xmlns:a16="http://schemas.microsoft.com/office/drawing/2014/main" id="{71322A3C-52A9-F69B-421A-F993779B0FA9}"/>
              </a:ext>
            </a:extLst>
          </p:cNvPr>
          <p:cNvGraphicFramePr>
            <a:graphicFrameLocks noGrp="1"/>
          </p:cNvGraphicFramePr>
          <p:nvPr>
            <p:extLst>
              <p:ext uri="{D42A27DB-BD31-4B8C-83A1-F6EECF244321}">
                <p14:modId xmlns:p14="http://schemas.microsoft.com/office/powerpoint/2010/main" val="2381575224"/>
              </p:ext>
            </p:extLst>
          </p:nvPr>
        </p:nvGraphicFramePr>
        <p:xfrm>
          <a:off x="381419" y="3779753"/>
          <a:ext cx="11429163" cy="1240254"/>
        </p:xfrm>
        <a:graphic>
          <a:graphicData uri="http://schemas.openxmlformats.org/drawingml/2006/table">
            <a:tbl>
              <a:tblPr firstRow="1" bandRow="1">
                <a:tableStyleId>{6E25E649-3F16-4E02-A733-19D2CDBF48F0}</a:tableStyleId>
              </a:tblPr>
              <a:tblGrid>
                <a:gridCol w="2901675">
                  <a:extLst>
                    <a:ext uri="{9D8B030D-6E8A-4147-A177-3AD203B41FA5}">
                      <a16:colId xmlns:a16="http://schemas.microsoft.com/office/drawing/2014/main" val="1328042523"/>
                    </a:ext>
                  </a:extLst>
                </a:gridCol>
                <a:gridCol w="710624">
                  <a:extLst>
                    <a:ext uri="{9D8B030D-6E8A-4147-A177-3AD203B41FA5}">
                      <a16:colId xmlns:a16="http://schemas.microsoft.com/office/drawing/2014/main" val="862155755"/>
                    </a:ext>
                  </a:extLst>
                </a:gridCol>
                <a:gridCol w="710624">
                  <a:extLst>
                    <a:ext uri="{9D8B030D-6E8A-4147-A177-3AD203B41FA5}">
                      <a16:colId xmlns:a16="http://schemas.microsoft.com/office/drawing/2014/main" val="3341756923"/>
                    </a:ext>
                  </a:extLst>
                </a:gridCol>
                <a:gridCol w="710624">
                  <a:extLst>
                    <a:ext uri="{9D8B030D-6E8A-4147-A177-3AD203B41FA5}">
                      <a16:colId xmlns:a16="http://schemas.microsoft.com/office/drawing/2014/main" val="365195685"/>
                    </a:ext>
                  </a:extLst>
                </a:gridCol>
                <a:gridCol w="710624">
                  <a:extLst>
                    <a:ext uri="{9D8B030D-6E8A-4147-A177-3AD203B41FA5}">
                      <a16:colId xmlns:a16="http://schemas.microsoft.com/office/drawing/2014/main" val="280874327"/>
                    </a:ext>
                  </a:extLst>
                </a:gridCol>
                <a:gridCol w="710624">
                  <a:extLst>
                    <a:ext uri="{9D8B030D-6E8A-4147-A177-3AD203B41FA5}">
                      <a16:colId xmlns:a16="http://schemas.microsoft.com/office/drawing/2014/main" val="2682143200"/>
                    </a:ext>
                  </a:extLst>
                </a:gridCol>
                <a:gridCol w="710624">
                  <a:extLst>
                    <a:ext uri="{9D8B030D-6E8A-4147-A177-3AD203B41FA5}">
                      <a16:colId xmlns:a16="http://schemas.microsoft.com/office/drawing/2014/main" val="3260233467"/>
                    </a:ext>
                  </a:extLst>
                </a:gridCol>
                <a:gridCol w="710624">
                  <a:extLst>
                    <a:ext uri="{9D8B030D-6E8A-4147-A177-3AD203B41FA5}">
                      <a16:colId xmlns:a16="http://schemas.microsoft.com/office/drawing/2014/main" val="194902975"/>
                    </a:ext>
                  </a:extLst>
                </a:gridCol>
                <a:gridCol w="710624">
                  <a:extLst>
                    <a:ext uri="{9D8B030D-6E8A-4147-A177-3AD203B41FA5}">
                      <a16:colId xmlns:a16="http://schemas.microsoft.com/office/drawing/2014/main" val="2514254446"/>
                    </a:ext>
                  </a:extLst>
                </a:gridCol>
                <a:gridCol w="710624">
                  <a:extLst>
                    <a:ext uri="{9D8B030D-6E8A-4147-A177-3AD203B41FA5}">
                      <a16:colId xmlns:a16="http://schemas.microsoft.com/office/drawing/2014/main" val="3703932006"/>
                    </a:ext>
                  </a:extLst>
                </a:gridCol>
                <a:gridCol w="710624">
                  <a:extLst>
                    <a:ext uri="{9D8B030D-6E8A-4147-A177-3AD203B41FA5}">
                      <a16:colId xmlns:a16="http://schemas.microsoft.com/office/drawing/2014/main" val="1357859612"/>
                    </a:ext>
                  </a:extLst>
                </a:gridCol>
                <a:gridCol w="710624">
                  <a:extLst>
                    <a:ext uri="{9D8B030D-6E8A-4147-A177-3AD203B41FA5}">
                      <a16:colId xmlns:a16="http://schemas.microsoft.com/office/drawing/2014/main" val="644395042"/>
                    </a:ext>
                  </a:extLst>
                </a:gridCol>
                <a:gridCol w="710624">
                  <a:extLst>
                    <a:ext uri="{9D8B030D-6E8A-4147-A177-3AD203B41FA5}">
                      <a16:colId xmlns:a16="http://schemas.microsoft.com/office/drawing/2014/main" val="3209703624"/>
                    </a:ext>
                  </a:extLst>
                </a:gridCol>
              </a:tblGrid>
              <a:tr h="400254">
                <a:tc>
                  <a:txBody>
                    <a:bodyPr/>
                    <a:lstStyle/>
                    <a:p>
                      <a:pPr algn="l"/>
                      <a:r>
                        <a:rPr lang="en-US" dirty="0"/>
                        <a:t>Month</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F</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O</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N</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D</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1923527"/>
                  </a:ext>
                </a:extLst>
              </a:tr>
              <a:tr h="420000">
                <a:tc>
                  <a:txBody>
                    <a:bodyPr/>
                    <a:lstStyle/>
                    <a:p>
                      <a:pPr algn="l"/>
                      <a:r>
                        <a:rPr lang="en-US" dirty="0"/>
                        <a:t>Average temperature (°C)</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27.4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8900551"/>
                  </a:ext>
                </a:extLst>
              </a:tr>
              <a:tr h="420000">
                <a:tc>
                  <a:txBody>
                    <a:bodyPr/>
                    <a:lstStyle/>
                    <a:p>
                      <a:pPr algn="l"/>
                      <a:r>
                        <a:rPr lang="en-US" dirty="0"/>
                        <a:t>Precipitation (mm)</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230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109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135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167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300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351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284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168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94</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178</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330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2195691"/>
                  </a:ext>
                </a:extLst>
              </a:tr>
            </a:tbl>
          </a:graphicData>
        </a:graphic>
      </p:graphicFrame>
      <p:sp>
        <p:nvSpPr>
          <p:cNvPr id="2" name="Slide Number Placeholder 1">
            <a:extLst>
              <a:ext uri="{FF2B5EF4-FFF2-40B4-BE49-F238E27FC236}">
                <a16:creationId xmlns:a16="http://schemas.microsoft.com/office/drawing/2014/main" id="{4E401BFF-42D2-38FA-7672-85508BEEDC9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42152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A9113-DAD5-BECD-8E04-68BD6C24479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F2D2D2-FFE9-5EB8-C287-36FDCA45B5DF}"/>
              </a:ext>
            </a:extLst>
          </p:cNvPr>
          <p:cNvSpPr>
            <a:spLocks noGrp="1"/>
          </p:cNvSpPr>
          <p:nvPr>
            <p:ph type="title"/>
          </p:nvPr>
        </p:nvSpPr>
        <p:spPr/>
        <p:txBody>
          <a:bodyPr/>
          <a:lstStyle/>
          <a:p>
            <a:r>
              <a:rPr lang="en-AU" dirty="0"/>
              <a:t>Interpreting climate graphs (2)</a:t>
            </a:r>
          </a:p>
        </p:txBody>
      </p:sp>
      <p:sp>
        <p:nvSpPr>
          <p:cNvPr id="4" name="Text Placeholder 3">
            <a:extLst>
              <a:ext uri="{FF2B5EF4-FFF2-40B4-BE49-F238E27FC236}">
                <a16:creationId xmlns:a16="http://schemas.microsoft.com/office/drawing/2014/main" id="{86302FA5-A6FF-28CC-5CB0-8CAA4AC827B8}"/>
              </a:ext>
            </a:extLst>
          </p:cNvPr>
          <p:cNvSpPr>
            <a:spLocks noGrp="1"/>
          </p:cNvSpPr>
          <p:nvPr>
            <p:ph type="body" sz="quarter" idx="18"/>
          </p:nvPr>
        </p:nvSpPr>
        <p:spPr/>
        <p:txBody>
          <a:bodyPr/>
          <a:lstStyle/>
          <a:p>
            <a:r>
              <a:rPr lang="en-AU" dirty="0"/>
              <a:t>Temperature – You do</a:t>
            </a:r>
          </a:p>
        </p:txBody>
      </p:sp>
      <p:sp>
        <p:nvSpPr>
          <p:cNvPr id="5" name="Text Placeholder 4">
            <a:extLst>
              <a:ext uri="{FF2B5EF4-FFF2-40B4-BE49-F238E27FC236}">
                <a16:creationId xmlns:a16="http://schemas.microsoft.com/office/drawing/2014/main" id="{97114B01-0FFF-9C39-8964-FD65F59CB0EC}"/>
              </a:ext>
            </a:extLst>
          </p:cNvPr>
          <p:cNvSpPr>
            <a:spLocks noGrp="1"/>
          </p:cNvSpPr>
          <p:nvPr>
            <p:ph type="body" sz="quarter" idx="17"/>
          </p:nvPr>
        </p:nvSpPr>
        <p:spPr>
          <a:xfrm>
            <a:off x="360000" y="1567087"/>
            <a:ext cx="7188282" cy="1938114"/>
          </a:xfrm>
        </p:spPr>
        <p:txBody>
          <a:bodyPr/>
          <a:lstStyle/>
          <a:p>
            <a:pPr marL="457200" indent="-457200">
              <a:buFont typeface="+mj-lt"/>
              <a:buAutoNum type="arabicPeriod"/>
            </a:pPr>
            <a:r>
              <a:rPr lang="en-AU" dirty="0"/>
              <a:t>In which month was the highest average temperature?</a:t>
            </a:r>
          </a:p>
          <a:p>
            <a:pPr marL="457200" indent="-457200">
              <a:buFont typeface="+mj-lt"/>
              <a:buAutoNum type="arabicPeriod"/>
            </a:pPr>
            <a:r>
              <a:rPr lang="en-AU" dirty="0"/>
              <a:t>In which month was the lowest average temperature? </a:t>
            </a:r>
          </a:p>
          <a:p>
            <a:pPr marL="457200" indent="-457200">
              <a:buFont typeface="+mj-lt"/>
              <a:buAutoNum type="arabicPeriod"/>
            </a:pPr>
            <a:r>
              <a:rPr lang="en-AU" dirty="0"/>
              <a:t>What is the temperature range? </a:t>
            </a:r>
          </a:p>
        </p:txBody>
      </p:sp>
      <p:graphicFrame>
        <p:nvGraphicFramePr>
          <p:cNvPr id="7" name="Table 6">
            <a:extLst>
              <a:ext uri="{FF2B5EF4-FFF2-40B4-BE49-F238E27FC236}">
                <a16:creationId xmlns:a16="http://schemas.microsoft.com/office/drawing/2014/main" id="{FCD7751C-DB63-EDD2-ABE5-ED0FCD896111}"/>
              </a:ext>
            </a:extLst>
          </p:cNvPr>
          <p:cNvGraphicFramePr>
            <a:graphicFrameLocks noGrp="1"/>
          </p:cNvGraphicFramePr>
          <p:nvPr>
            <p:extLst>
              <p:ext uri="{D42A27DB-BD31-4B8C-83A1-F6EECF244321}">
                <p14:modId xmlns:p14="http://schemas.microsoft.com/office/powerpoint/2010/main" val="2142031486"/>
              </p:ext>
            </p:extLst>
          </p:nvPr>
        </p:nvGraphicFramePr>
        <p:xfrm>
          <a:off x="381419" y="3779753"/>
          <a:ext cx="11429163" cy="1240254"/>
        </p:xfrm>
        <a:graphic>
          <a:graphicData uri="http://schemas.openxmlformats.org/drawingml/2006/table">
            <a:tbl>
              <a:tblPr firstRow="1" bandRow="1">
                <a:tableStyleId>{6E25E649-3F16-4E02-A733-19D2CDBF48F0}</a:tableStyleId>
              </a:tblPr>
              <a:tblGrid>
                <a:gridCol w="2901675">
                  <a:extLst>
                    <a:ext uri="{9D8B030D-6E8A-4147-A177-3AD203B41FA5}">
                      <a16:colId xmlns:a16="http://schemas.microsoft.com/office/drawing/2014/main" val="1328042523"/>
                    </a:ext>
                  </a:extLst>
                </a:gridCol>
                <a:gridCol w="710624">
                  <a:extLst>
                    <a:ext uri="{9D8B030D-6E8A-4147-A177-3AD203B41FA5}">
                      <a16:colId xmlns:a16="http://schemas.microsoft.com/office/drawing/2014/main" val="862155755"/>
                    </a:ext>
                  </a:extLst>
                </a:gridCol>
                <a:gridCol w="710624">
                  <a:extLst>
                    <a:ext uri="{9D8B030D-6E8A-4147-A177-3AD203B41FA5}">
                      <a16:colId xmlns:a16="http://schemas.microsoft.com/office/drawing/2014/main" val="3341756923"/>
                    </a:ext>
                  </a:extLst>
                </a:gridCol>
                <a:gridCol w="710624">
                  <a:extLst>
                    <a:ext uri="{9D8B030D-6E8A-4147-A177-3AD203B41FA5}">
                      <a16:colId xmlns:a16="http://schemas.microsoft.com/office/drawing/2014/main" val="365195685"/>
                    </a:ext>
                  </a:extLst>
                </a:gridCol>
                <a:gridCol w="710624">
                  <a:extLst>
                    <a:ext uri="{9D8B030D-6E8A-4147-A177-3AD203B41FA5}">
                      <a16:colId xmlns:a16="http://schemas.microsoft.com/office/drawing/2014/main" val="280874327"/>
                    </a:ext>
                  </a:extLst>
                </a:gridCol>
                <a:gridCol w="710624">
                  <a:extLst>
                    <a:ext uri="{9D8B030D-6E8A-4147-A177-3AD203B41FA5}">
                      <a16:colId xmlns:a16="http://schemas.microsoft.com/office/drawing/2014/main" val="2682143200"/>
                    </a:ext>
                  </a:extLst>
                </a:gridCol>
                <a:gridCol w="710624">
                  <a:extLst>
                    <a:ext uri="{9D8B030D-6E8A-4147-A177-3AD203B41FA5}">
                      <a16:colId xmlns:a16="http://schemas.microsoft.com/office/drawing/2014/main" val="3260233467"/>
                    </a:ext>
                  </a:extLst>
                </a:gridCol>
                <a:gridCol w="710624">
                  <a:extLst>
                    <a:ext uri="{9D8B030D-6E8A-4147-A177-3AD203B41FA5}">
                      <a16:colId xmlns:a16="http://schemas.microsoft.com/office/drawing/2014/main" val="194902975"/>
                    </a:ext>
                  </a:extLst>
                </a:gridCol>
                <a:gridCol w="710624">
                  <a:extLst>
                    <a:ext uri="{9D8B030D-6E8A-4147-A177-3AD203B41FA5}">
                      <a16:colId xmlns:a16="http://schemas.microsoft.com/office/drawing/2014/main" val="2514254446"/>
                    </a:ext>
                  </a:extLst>
                </a:gridCol>
                <a:gridCol w="710624">
                  <a:extLst>
                    <a:ext uri="{9D8B030D-6E8A-4147-A177-3AD203B41FA5}">
                      <a16:colId xmlns:a16="http://schemas.microsoft.com/office/drawing/2014/main" val="3703932006"/>
                    </a:ext>
                  </a:extLst>
                </a:gridCol>
                <a:gridCol w="710624">
                  <a:extLst>
                    <a:ext uri="{9D8B030D-6E8A-4147-A177-3AD203B41FA5}">
                      <a16:colId xmlns:a16="http://schemas.microsoft.com/office/drawing/2014/main" val="1357859612"/>
                    </a:ext>
                  </a:extLst>
                </a:gridCol>
                <a:gridCol w="710624">
                  <a:extLst>
                    <a:ext uri="{9D8B030D-6E8A-4147-A177-3AD203B41FA5}">
                      <a16:colId xmlns:a16="http://schemas.microsoft.com/office/drawing/2014/main" val="644395042"/>
                    </a:ext>
                  </a:extLst>
                </a:gridCol>
                <a:gridCol w="710624">
                  <a:extLst>
                    <a:ext uri="{9D8B030D-6E8A-4147-A177-3AD203B41FA5}">
                      <a16:colId xmlns:a16="http://schemas.microsoft.com/office/drawing/2014/main" val="3209703624"/>
                    </a:ext>
                  </a:extLst>
                </a:gridCol>
              </a:tblGrid>
              <a:tr h="400254">
                <a:tc>
                  <a:txBody>
                    <a:bodyPr/>
                    <a:lstStyle/>
                    <a:p>
                      <a:pPr algn="l"/>
                      <a:r>
                        <a:rPr lang="en-US" dirty="0"/>
                        <a:t>Month</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F</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O</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N</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D</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1923527"/>
                  </a:ext>
                </a:extLst>
              </a:tr>
              <a:tr h="420000">
                <a:tc>
                  <a:txBody>
                    <a:bodyPr/>
                    <a:lstStyle/>
                    <a:p>
                      <a:pPr algn="l"/>
                      <a:r>
                        <a:rPr lang="en-US" dirty="0"/>
                        <a:t>Average temperature (°C)</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8900551"/>
                  </a:ext>
                </a:extLst>
              </a:tr>
              <a:tr h="420000">
                <a:tc>
                  <a:txBody>
                    <a:bodyPr/>
                    <a:lstStyle/>
                    <a:p>
                      <a:pPr algn="l"/>
                      <a:r>
                        <a:rPr lang="en-US" dirty="0"/>
                        <a:t>Precipitation (mm)</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2195691"/>
                  </a:ext>
                </a:extLst>
              </a:tr>
            </a:tbl>
          </a:graphicData>
        </a:graphic>
      </p:graphicFrame>
      <p:sp>
        <p:nvSpPr>
          <p:cNvPr id="6" name="TextBox 5">
            <a:extLst>
              <a:ext uri="{FF2B5EF4-FFF2-40B4-BE49-F238E27FC236}">
                <a16:creationId xmlns:a16="http://schemas.microsoft.com/office/drawing/2014/main" id="{36A449B2-DD46-0D08-2B68-ABA2864D32F5}"/>
              </a:ext>
            </a:extLst>
          </p:cNvPr>
          <p:cNvSpPr txBox="1"/>
          <p:nvPr/>
        </p:nvSpPr>
        <p:spPr>
          <a:xfrm>
            <a:off x="2931458" y="5283910"/>
            <a:ext cx="6329083" cy="322729"/>
          </a:xfrm>
          <a:prstGeom prst="rect">
            <a:avLst/>
          </a:prstGeom>
          <a:noFill/>
        </p:spPr>
        <p:txBody>
          <a:bodyPr wrap="square" lIns="0" tIns="0" rIns="0" bIns="0" rtlCol="0">
            <a:noAutofit/>
          </a:bodyPr>
          <a:lstStyle/>
          <a:p>
            <a:pPr algn="l"/>
            <a:r>
              <a:rPr lang="en-AU" sz="1800" dirty="0">
                <a:solidFill>
                  <a:srgbClr val="FF0000"/>
                </a:solidFill>
              </a:rPr>
              <a:t>[TEACHER PROVIDE LOCAL CLIMATE DATA TABLE HERE]</a:t>
            </a:r>
          </a:p>
        </p:txBody>
      </p:sp>
      <p:sp>
        <p:nvSpPr>
          <p:cNvPr id="2" name="Slide Number Placeholder 1">
            <a:extLst>
              <a:ext uri="{FF2B5EF4-FFF2-40B4-BE49-F238E27FC236}">
                <a16:creationId xmlns:a16="http://schemas.microsoft.com/office/drawing/2014/main" id="{1A4C6135-5637-9193-971E-C956958E0F1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412914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BC67D-681C-821A-C89D-E072A2B255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11023D2-4C75-0EFA-A6C2-A08A2DC2D057}"/>
              </a:ext>
            </a:extLst>
          </p:cNvPr>
          <p:cNvSpPr>
            <a:spLocks noGrp="1"/>
          </p:cNvSpPr>
          <p:nvPr>
            <p:ph type="title"/>
          </p:nvPr>
        </p:nvSpPr>
        <p:spPr/>
        <p:txBody>
          <a:bodyPr/>
          <a:lstStyle/>
          <a:p>
            <a:r>
              <a:rPr lang="en-AU" dirty="0"/>
              <a:t>Features of a climate graph</a:t>
            </a:r>
          </a:p>
        </p:txBody>
      </p:sp>
      <p:sp>
        <p:nvSpPr>
          <p:cNvPr id="10" name="TextBox 9">
            <a:extLst>
              <a:ext uri="{FF2B5EF4-FFF2-40B4-BE49-F238E27FC236}">
                <a16:creationId xmlns:a16="http://schemas.microsoft.com/office/drawing/2014/main" id="{32076435-03E3-1C0D-6310-0EA0BB80068B}"/>
              </a:ext>
            </a:extLst>
          </p:cNvPr>
          <p:cNvSpPr txBox="1"/>
          <p:nvPr/>
        </p:nvSpPr>
        <p:spPr>
          <a:xfrm>
            <a:off x="4545077" y="1011579"/>
            <a:ext cx="3055353" cy="344522"/>
          </a:xfrm>
          <a:prstGeom prst="roundRect">
            <a:avLst/>
          </a:prstGeom>
          <a:solidFill>
            <a:schemeClr val="accent1"/>
          </a:solidFill>
          <a:ln>
            <a:solidFill>
              <a:srgbClr val="146CFD"/>
            </a:solidFill>
          </a:ln>
        </p:spPr>
        <p:txBody>
          <a:bodyPr wrap="square" lIns="0" tIns="0" rIns="0" bIns="0" rtlCol="0" anchor="ctr">
            <a:noAutofit/>
          </a:bodyPr>
          <a:lstStyle/>
          <a:p>
            <a:pPr algn="ctr"/>
            <a:r>
              <a:rPr lang="en-AU" sz="1600" dirty="0">
                <a:solidFill>
                  <a:schemeClr val="bg1"/>
                </a:solidFill>
              </a:rPr>
              <a:t>Guyra climate graph</a:t>
            </a:r>
          </a:p>
        </p:txBody>
      </p:sp>
      <p:pic>
        <p:nvPicPr>
          <p:cNvPr id="4" name="Picture 3" descr="Climate graph for Guyra, NSW, Australia, showing monthly temperature and precipitation data.&#10;&#10;">
            <a:extLst>
              <a:ext uri="{FF2B5EF4-FFF2-40B4-BE49-F238E27FC236}">
                <a16:creationId xmlns:a16="http://schemas.microsoft.com/office/drawing/2014/main" id="{0F320EBB-957F-6D8C-CE37-1C2FA8DE752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949729" y="1509809"/>
            <a:ext cx="4246049" cy="5131948"/>
          </a:xfrm>
          <a:prstGeom prst="rect">
            <a:avLst/>
          </a:prstGeom>
        </p:spPr>
      </p:pic>
      <p:grpSp>
        <p:nvGrpSpPr>
          <p:cNvPr id="98" name="Group 97" descr="Title">
            <a:extLst>
              <a:ext uri="{FF2B5EF4-FFF2-40B4-BE49-F238E27FC236}">
                <a16:creationId xmlns:a16="http://schemas.microsoft.com/office/drawing/2014/main" id="{693871AA-BC10-44E2-FFCD-ABBBD30E7A03}"/>
              </a:ext>
            </a:extLst>
          </p:cNvPr>
          <p:cNvGrpSpPr/>
          <p:nvPr/>
        </p:nvGrpSpPr>
        <p:grpSpPr>
          <a:xfrm>
            <a:off x="7600430" y="810024"/>
            <a:ext cx="2288516" cy="413296"/>
            <a:chOff x="7600430" y="810024"/>
            <a:chExt cx="2288516" cy="413296"/>
          </a:xfrm>
        </p:grpSpPr>
        <p:sp>
          <p:nvSpPr>
            <p:cNvPr id="5" name="TextBox 4">
              <a:extLst>
                <a:ext uri="{FF2B5EF4-FFF2-40B4-BE49-F238E27FC236}">
                  <a16:creationId xmlns:a16="http://schemas.microsoft.com/office/drawing/2014/main" id="{0CDEE459-74E4-E57E-77A4-B8026D2B7F68}"/>
                </a:ext>
              </a:extLst>
            </p:cNvPr>
            <p:cNvSpPr txBox="1"/>
            <p:nvPr/>
          </p:nvSpPr>
          <p:spPr>
            <a:xfrm>
              <a:off x="8545802" y="810024"/>
              <a:ext cx="1343144" cy="413296"/>
            </a:xfrm>
            <a:prstGeom prst="roundRect">
              <a:avLst>
                <a:gd name="adj" fmla="val 18660"/>
              </a:avLst>
            </a:prstGeom>
            <a:noFill/>
            <a:ln w="19050">
              <a:solidFill>
                <a:schemeClr val="accent2"/>
              </a:solidFill>
            </a:ln>
          </p:spPr>
          <p:txBody>
            <a:bodyPr wrap="square" lIns="0" tIns="0" rIns="0" bIns="0" rtlCol="0" anchor="ctr">
              <a:noAutofit/>
            </a:bodyPr>
            <a:lstStyle/>
            <a:p>
              <a:pPr algn="ctr"/>
              <a:r>
                <a:rPr lang="en-AU" sz="1600" dirty="0"/>
                <a:t>Title</a:t>
              </a:r>
            </a:p>
          </p:txBody>
        </p:sp>
        <p:cxnSp>
          <p:nvCxnSpPr>
            <p:cNvPr id="6" name="Elbow Connector 5">
              <a:extLst>
                <a:ext uri="{FF2B5EF4-FFF2-40B4-BE49-F238E27FC236}">
                  <a16:creationId xmlns:a16="http://schemas.microsoft.com/office/drawing/2014/main" id="{B8F2F158-56C9-635A-FBE3-9EC42E70C2B2}"/>
                </a:ext>
              </a:extLst>
            </p:cNvPr>
            <p:cNvCxnSpPr>
              <a:cxnSpLocks/>
              <a:stCxn id="5" idx="1"/>
              <a:endCxn id="10" idx="3"/>
            </p:cNvCxnSpPr>
            <p:nvPr/>
          </p:nvCxnSpPr>
          <p:spPr>
            <a:xfrm rot="10800000" flipV="1">
              <a:off x="7600430" y="1016672"/>
              <a:ext cx="945372" cy="167168"/>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9" name="Group 98" descr="Location information including latitude and longitude&#10;">
            <a:extLst>
              <a:ext uri="{FF2B5EF4-FFF2-40B4-BE49-F238E27FC236}">
                <a16:creationId xmlns:a16="http://schemas.microsoft.com/office/drawing/2014/main" id="{B1C5A977-5DC4-2E42-DE53-8520D3304890}"/>
              </a:ext>
            </a:extLst>
          </p:cNvPr>
          <p:cNvGrpSpPr/>
          <p:nvPr/>
        </p:nvGrpSpPr>
        <p:grpSpPr>
          <a:xfrm>
            <a:off x="7679410" y="1363690"/>
            <a:ext cx="4015088" cy="740202"/>
            <a:chOff x="7679410" y="1363690"/>
            <a:chExt cx="4015088" cy="740202"/>
          </a:xfrm>
        </p:grpSpPr>
        <p:sp>
          <p:nvSpPr>
            <p:cNvPr id="9" name="TextBox 8">
              <a:extLst>
                <a:ext uri="{FF2B5EF4-FFF2-40B4-BE49-F238E27FC236}">
                  <a16:creationId xmlns:a16="http://schemas.microsoft.com/office/drawing/2014/main" id="{A5E8F081-09A7-3FCA-00C8-F7E0D5E22460}"/>
                </a:ext>
              </a:extLst>
            </p:cNvPr>
            <p:cNvSpPr txBox="1"/>
            <p:nvPr/>
          </p:nvSpPr>
          <p:spPr>
            <a:xfrm>
              <a:off x="8545802" y="1363690"/>
              <a:ext cx="3148696" cy="650044"/>
            </a:xfrm>
            <a:prstGeom prst="roundRect">
              <a:avLst>
                <a:gd name="adj" fmla="val 11591"/>
              </a:avLst>
            </a:prstGeom>
            <a:noFill/>
            <a:ln w="19050">
              <a:solidFill>
                <a:schemeClr val="accent2"/>
              </a:solidFill>
            </a:ln>
          </p:spPr>
          <p:txBody>
            <a:bodyPr wrap="square" lIns="180000" tIns="180000" rIns="180000" bIns="180000" rtlCol="0" anchor="ctr">
              <a:noAutofit/>
            </a:bodyPr>
            <a:lstStyle/>
            <a:p>
              <a:pPr algn="l"/>
              <a:r>
                <a:rPr lang="en-AU" sz="1600" dirty="0"/>
                <a:t>Location information including latitude and longitude</a:t>
              </a:r>
            </a:p>
          </p:txBody>
        </p:sp>
        <p:cxnSp>
          <p:nvCxnSpPr>
            <p:cNvPr id="24" name="Elbow Connector 23">
              <a:extLst>
                <a:ext uri="{FF2B5EF4-FFF2-40B4-BE49-F238E27FC236}">
                  <a16:creationId xmlns:a16="http://schemas.microsoft.com/office/drawing/2014/main" id="{AB157DF2-FB45-A34E-1069-23EA221E5F3F}"/>
                </a:ext>
              </a:extLst>
            </p:cNvPr>
            <p:cNvCxnSpPr>
              <a:cxnSpLocks/>
              <a:stCxn id="9" idx="1"/>
            </p:cNvCxnSpPr>
            <p:nvPr/>
          </p:nvCxnSpPr>
          <p:spPr>
            <a:xfrm rot="10800000" flipV="1">
              <a:off x="7741404" y="1688711"/>
              <a:ext cx="804399" cy="174493"/>
            </a:xfrm>
            <a:prstGeom prst="bent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Right Bracket 39">
              <a:extLst>
                <a:ext uri="{FF2B5EF4-FFF2-40B4-BE49-F238E27FC236}">
                  <a16:creationId xmlns:a16="http://schemas.microsoft.com/office/drawing/2014/main" id="{5DA618A8-6166-6F32-C1EB-78AC353B7EB9}"/>
                </a:ext>
              </a:extLst>
            </p:cNvPr>
            <p:cNvSpPr/>
            <p:nvPr/>
          </p:nvSpPr>
          <p:spPr>
            <a:xfrm>
              <a:off x="7679410" y="1627322"/>
              <a:ext cx="61993" cy="476570"/>
            </a:xfrm>
            <a:prstGeom prst="rightBracke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Group 99" descr="Total precipitation = sum of precipitation data over 12 months&#10;">
            <a:extLst>
              <a:ext uri="{FF2B5EF4-FFF2-40B4-BE49-F238E27FC236}">
                <a16:creationId xmlns:a16="http://schemas.microsoft.com/office/drawing/2014/main" id="{0603A89D-0CC4-0AD3-7A83-25900A94E02C}"/>
              </a:ext>
            </a:extLst>
          </p:cNvPr>
          <p:cNvGrpSpPr/>
          <p:nvPr/>
        </p:nvGrpSpPr>
        <p:grpSpPr>
          <a:xfrm>
            <a:off x="7694908" y="2205974"/>
            <a:ext cx="3254646" cy="899063"/>
            <a:chOff x="7694908" y="2205974"/>
            <a:chExt cx="3254646" cy="899063"/>
          </a:xfrm>
        </p:grpSpPr>
        <p:sp>
          <p:nvSpPr>
            <p:cNvPr id="48" name="TextBox 47">
              <a:extLst>
                <a:ext uri="{FF2B5EF4-FFF2-40B4-BE49-F238E27FC236}">
                  <a16:creationId xmlns:a16="http://schemas.microsoft.com/office/drawing/2014/main" id="{80B96674-BDA3-E64A-530A-7E64385D6CB6}"/>
                </a:ext>
              </a:extLst>
            </p:cNvPr>
            <p:cNvSpPr txBox="1"/>
            <p:nvPr/>
          </p:nvSpPr>
          <p:spPr>
            <a:xfrm>
              <a:off x="8545802" y="2205974"/>
              <a:ext cx="2403752" cy="899063"/>
            </a:xfrm>
            <a:prstGeom prst="roundRect">
              <a:avLst>
                <a:gd name="adj" fmla="val 7281"/>
              </a:avLst>
            </a:prstGeom>
            <a:noFill/>
            <a:ln w="19050">
              <a:solidFill>
                <a:schemeClr val="accent2"/>
              </a:solidFill>
            </a:ln>
          </p:spPr>
          <p:txBody>
            <a:bodyPr wrap="square" lIns="180000" tIns="180000" rIns="180000" bIns="180000" rtlCol="0" anchor="ctr">
              <a:noAutofit/>
            </a:bodyPr>
            <a:lstStyle/>
            <a:p>
              <a:pPr algn="l"/>
              <a:r>
                <a:rPr lang="en-AU" sz="1600" dirty="0"/>
                <a:t>Total precipitation = sum of precipitation data over 12 months</a:t>
              </a:r>
            </a:p>
          </p:txBody>
        </p:sp>
        <p:cxnSp>
          <p:nvCxnSpPr>
            <p:cNvPr id="49" name="Elbow Connector 48">
              <a:extLst>
                <a:ext uri="{FF2B5EF4-FFF2-40B4-BE49-F238E27FC236}">
                  <a16:creationId xmlns:a16="http://schemas.microsoft.com/office/drawing/2014/main" id="{A02EEF36-8DDF-43C0-03CF-A5BDA47BE659}"/>
                </a:ext>
              </a:extLst>
            </p:cNvPr>
            <p:cNvCxnSpPr>
              <a:cxnSpLocks/>
            </p:cNvCxnSpPr>
            <p:nvPr/>
          </p:nvCxnSpPr>
          <p:spPr>
            <a:xfrm rot="10800000">
              <a:off x="7694908" y="2569283"/>
              <a:ext cx="850894" cy="106442"/>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1" name="Group 100" descr="Right axis has precipitation values&#10;">
            <a:extLst>
              <a:ext uri="{FF2B5EF4-FFF2-40B4-BE49-F238E27FC236}">
                <a16:creationId xmlns:a16="http://schemas.microsoft.com/office/drawing/2014/main" id="{AA86711B-C282-ABF7-AD63-23E5E0FA4ECE}"/>
              </a:ext>
            </a:extLst>
          </p:cNvPr>
          <p:cNvGrpSpPr/>
          <p:nvPr/>
        </p:nvGrpSpPr>
        <p:grpSpPr>
          <a:xfrm>
            <a:off x="8112607" y="4105838"/>
            <a:ext cx="2836947" cy="661212"/>
            <a:chOff x="8112607" y="4105838"/>
            <a:chExt cx="2836947" cy="661212"/>
          </a:xfrm>
        </p:grpSpPr>
        <p:sp>
          <p:nvSpPr>
            <p:cNvPr id="52" name="TextBox 51">
              <a:extLst>
                <a:ext uri="{FF2B5EF4-FFF2-40B4-BE49-F238E27FC236}">
                  <a16:creationId xmlns:a16="http://schemas.microsoft.com/office/drawing/2014/main" id="{12938D13-51C0-BA70-956F-ED3789F3D9CB}"/>
                </a:ext>
              </a:extLst>
            </p:cNvPr>
            <p:cNvSpPr txBox="1"/>
            <p:nvPr/>
          </p:nvSpPr>
          <p:spPr>
            <a:xfrm>
              <a:off x="8545802" y="4105838"/>
              <a:ext cx="2403752" cy="661212"/>
            </a:xfrm>
            <a:prstGeom prst="roundRect">
              <a:avLst>
                <a:gd name="adj" fmla="val 9625"/>
              </a:avLst>
            </a:prstGeom>
            <a:noFill/>
            <a:ln w="19050">
              <a:solidFill>
                <a:schemeClr val="accent2"/>
              </a:solidFill>
            </a:ln>
          </p:spPr>
          <p:txBody>
            <a:bodyPr wrap="square" lIns="180000" tIns="180000" rIns="180000" bIns="180000" rtlCol="0" anchor="ctr">
              <a:noAutofit/>
            </a:bodyPr>
            <a:lstStyle/>
            <a:p>
              <a:pPr algn="l"/>
              <a:r>
                <a:rPr lang="en-AU" sz="1600" dirty="0"/>
                <a:t>Right axis has precipitation values</a:t>
              </a:r>
            </a:p>
          </p:txBody>
        </p:sp>
        <p:cxnSp>
          <p:nvCxnSpPr>
            <p:cNvPr id="57" name="Elbow Connector 56">
              <a:extLst>
                <a:ext uri="{FF2B5EF4-FFF2-40B4-BE49-F238E27FC236}">
                  <a16:creationId xmlns:a16="http://schemas.microsoft.com/office/drawing/2014/main" id="{3FF940D7-1DCC-EF4A-9912-58A422610636}"/>
                </a:ext>
              </a:extLst>
            </p:cNvPr>
            <p:cNvCxnSpPr>
              <a:cxnSpLocks/>
            </p:cNvCxnSpPr>
            <p:nvPr/>
          </p:nvCxnSpPr>
          <p:spPr>
            <a:xfrm rot="10800000" flipV="1">
              <a:off x="8112607" y="4458029"/>
              <a:ext cx="425447" cy="1"/>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descr="Column graph represents precipitation&#10;">
            <a:extLst>
              <a:ext uri="{FF2B5EF4-FFF2-40B4-BE49-F238E27FC236}">
                <a16:creationId xmlns:a16="http://schemas.microsoft.com/office/drawing/2014/main" id="{0CF9233E-3758-61F1-3F94-03804A3A5D2C}"/>
              </a:ext>
            </a:extLst>
          </p:cNvPr>
          <p:cNvGrpSpPr/>
          <p:nvPr/>
        </p:nvGrpSpPr>
        <p:grpSpPr>
          <a:xfrm>
            <a:off x="7462434" y="5542593"/>
            <a:ext cx="3661565" cy="661212"/>
            <a:chOff x="7462434" y="5542593"/>
            <a:chExt cx="3661565" cy="661212"/>
          </a:xfrm>
        </p:grpSpPr>
        <p:sp>
          <p:nvSpPr>
            <p:cNvPr id="61" name="TextBox 60">
              <a:extLst>
                <a:ext uri="{FF2B5EF4-FFF2-40B4-BE49-F238E27FC236}">
                  <a16:creationId xmlns:a16="http://schemas.microsoft.com/office/drawing/2014/main" id="{6A8A2391-8122-EA97-E9C8-405A1AB72A6C}"/>
                </a:ext>
              </a:extLst>
            </p:cNvPr>
            <p:cNvSpPr txBox="1"/>
            <p:nvPr/>
          </p:nvSpPr>
          <p:spPr>
            <a:xfrm>
              <a:off x="8538052" y="5542593"/>
              <a:ext cx="2585947" cy="661212"/>
            </a:xfrm>
            <a:prstGeom prst="roundRect">
              <a:avLst>
                <a:gd name="adj" fmla="val 9625"/>
              </a:avLst>
            </a:prstGeom>
            <a:noFill/>
            <a:ln w="19050">
              <a:solidFill>
                <a:schemeClr val="accent2"/>
              </a:solidFill>
            </a:ln>
          </p:spPr>
          <p:txBody>
            <a:bodyPr wrap="square" lIns="180000" tIns="180000" rIns="180000" bIns="180000" rtlCol="0" anchor="ctr">
              <a:noAutofit/>
            </a:bodyPr>
            <a:lstStyle/>
            <a:p>
              <a:pPr algn="l"/>
              <a:r>
                <a:rPr lang="en-AU" sz="1600" dirty="0"/>
                <a:t>Column graph represents precipitation</a:t>
              </a:r>
            </a:p>
          </p:txBody>
        </p:sp>
        <p:cxnSp>
          <p:nvCxnSpPr>
            <p:cNvPr id="62" name="Elbow Connector 61">
              <a:extLst>
                <a:ext uri="{FF2B5EF4-FFF2-40B4-BE49-F238E27FC236}">
                  <a16:creationId xmlns:a16="http://schemas.microsoft.com/office/drawing/2014/main" id="{A1DB4CD3-6C24-9630-5A58-C85E1635C1B0}"/>
                </a:ext>
              </a:extLst>
            </p:cNvPr>
            <p:cNvCxnSpPr>
              <a:cxnSpLocks/>
            </p:cNvCxnSpPr>
            <p:nvPr/>
          </p:nvCxnSpPr>
          <p:spPr>
            <a:xfrm rot="10800000" flipV="1">
              <a:off x="7462434" y="5891620"/>
              <a:ext cx="1067872" cy="153711"/>
            </a:xfrm>
            <a:prstGeom prst="bentConnector3">
              <a:avLst>
                <a:gd name="adj1" fmla="val 50000"/>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 name="Group 102" descr="Left axis has temperature values&#10;">
            <a:extLst>
              <a:ext uri="{FF2B5EF4-FFF2-40B4-BE49-F238E27FC236}">
                <a16:creationId xmlns:a16="http://schemas.microsoft.com/office/drawing/2014/main" id="{07F862AE-7E19-5963-BE69-1260CE4C4A5A}"/>
              </a:ext>
            </a:extLst>
          </p:cNvPr>
          <p:cNvGrpSpPr/>
          <p:nvPr/>
        </p:nvGrpSpPr>
        <p:grpSpPr>
          <a:xfrm>
            <a:off x="1021507" y="4105838"/>
            <a:ext cx="2931066" cy="661212"/>
            <a:chOff x="1021507" y="4105838"/>
            <a:chExt cx="2931066" cy="661212"/>
          </a:xfrm>
        </p:grpSpPr>
        <p:sp>
          <p:nvSpPr>
            <p:cNvPr id="65" name="TextBox 64">
              <a:extLst>
                <a:ext uri="{FF2B5EF4-FFF2-40B4-BE49-F238E27FC236}">
                  <a16:creationId xmlns:a16="http://schemas.microsoft.com/office/drawing/2014/main" id="{45C546DC-F49A-074E-0C21-D46F0C777378}"/>
                </a:ext>
              </a:extLst>
            </p:cNvPr>
            <p:cNvSpPr txBox="1"/>
            <p:nvPr/>
          </p:nvSpPr>
          <p:spPr>
            <a:xfrm>
              <a:off x="1021507" y="4105838"/>
              <a:ext cx="2403752" cy="661212"/>
            </a:xfrm>
            <a:prstGeom prst="roundRect">
              <a:avLst>
                <a:gd name="adj" fmla="val 9625"/>
              </a:avLst>
            </a:prstGeom>
            <a:noFill/>
            <a:ln w="19050">
              <a:solidFill>
                <a:schemeClr val="accent2"/>
              </a:solidFill>
            </a:ln>
          </p:spPr>
          <p:txBody>
            <a:bodyPr wrap="square" lIns="180000" tIns="180000" rIns="180000" bIns="180000" rtlCol="0" anchor="ctr">
              <a:noAutofit/>
            </a:bodyPr>
            <a:lstStyle/>
            <a:p>
              <a:pPr algn="l"/>
              <a:r>
                <a:rPr lang="en-AU" sz="1600" dirty="0"/>
                <a:t>Left axis has temperature values</a:t>
              </a:r>
            </a:p>
          </p:txBody>
        </p:sp>
        <p:cxnSp>
          <p:nvCxnSpPr>
            <p:cNvPr id="67" name="Elbow Connector 66">
              <a:extLst>
                <a:ext uri="{FF2B5EF4-FFF2-40B4-BE49-F238E27FC236}">
                  <a16:creationId xmlns:a16="http://schemas.microsoft.com/office/drawing/2014/main" id="{837831B9-89EA-1DA0-54BD-9C7E93C3BFC6}"/>
                </a:ext>
              </a:extLst>
            </p:cNvPr>
            <p:cNvCxnSpPr>
              <a:cxnSpLocks/>
              <a:stCxn id="65" idx="3"/>
            </p:cNvCxnSpPr>
            <p:nvPr/>
          </p:nvCxnSpPr>
          <p:spPr>
            <a:xfrm>
              <a:off x="3425259" y="4436444"/>
              <a:ext cx="527314" cy="77739"/>
            </a:xfrm>
            <a:prstGeom prst="bent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 name="Group 103" descr="Line graph represents temperature&#10;">
            <a:extLst>
              <a:ext uri="{FF2B5EF4-FFF2-40B4-BE49-F238E27FC236}">
                <a16:creationId xmlns:a16="http://schemas.microsoft.com/office/drawing/2014/main" id="{E3F54C8F-C071-6D1A-CFD6-D85E50BFE750}"/>
              </a:ext>
            </a:extLst>
          </p:cNvPr>
          <p:cNvGrpSpPr/>
          <p:nvPr/>
        </p:nvGrpSpPr>
        <p:grpSpPr>
          <a:xfrm>
            <a:off x="1021507" y="3051953"/>
            <a:ext cx="4881347" cy="1666293"/>
            <a:chOff x="1021507" y="3051953"/>
            <a:chExt cx="4881347" cy="1666293"/>
          </a:xfrm>
        </p:grpSpPr>
        <p:sp>
          <p:nvSpPr>
            <p:cNvPr id="70" name="TextBox 69">
              <a:extLst>
                <a:ext uri="{FF2B5EF4-FFF2-40B4-BE49-F238E27FC236}">
                  <a16:creationId xmlns:a16="http://schemas.microsoft.com/office/drawing/2014/main" id="{4C67D635-F13D-96D2-2F64-A2DEA5B408AA}"/>
                </a:ext>
              </a:extLst>
            </p:cNvPr>
            <p:cNvSpPr txBox="1"/>
            <p:nvPr/>
          </p:nvSpPr>
          <p:spPr>
            <a:xfrm>
              <a:off x="1021507" y="3051953"/>
              <a:ext cx="2403752" cy="661212"/>
            </a:xfrm>
            <a:prstGeom prst="roundRect">
              <a:avLst>
                <a:gd name="adj" fmla="val 9625"/>
              </a:avLst>
            </a:prstGeom>
            <a:noFill/>
            <a:ln w="19050">
              <a:solidFill>
                <a:schemeClr val="accent2"/>
              </a:solidFill>
            </a:ln>
          </p:spPr>
          <p:txBody>
            <a:bodyPr wrap="square" lIns="180000" tIns="180000" rIns="180000" bIns="180000" rtlCol="0" anchor="ctr">
              <a:noAutofit/>
            </a:bodyPr>
            <a:lstStyle/>
            <a:p>
              <a:pPr algn="l"/>
              <a:r>
                <a:rPr lang="en-AU" sz="1600" dirty="0"/>
                <a:t>Line graph represents temperature</a:t>
              </a:r>
            </a:p>
          </p:txBody>
        </p:sp>
        <p:grpSp>
          <p:nvGrpSpPr>
            <p:cNvPr id="89" name="Group 88">
              <a:extLst>
                <a:ext uri="{FF2B5EF4-FFF2-40B4-BE49-F238E27FC236}">
                  <a16:creationId xmlns:a16="http://schemas.microsoft.com/office/drawing/2014/main" id="{80181460-EF1D-97D9-0154-D79487EC4A37}"/>
                </a:ext>
              </a:extLst>
            </p:cNvPr>
            <p:cNvGrpSpPr/>
            <p:nvPr/>
          </p:nvGrpSpPr>
          <p:grpSpPr>
            <a:xfrm>
              <a:off x="3425259" y="3382559"/>
              <a:ext cx="2477595" cy="1335687"/>
              <a:chOff x="3525012" y="3431363"/>
              <a:chExt cx="2477595" cy="1335687"/>
            </a:xfrm>
          </p:grpSpPr>
          <p:cxnSp>
            <p:nvCxnSpPr>
              <p:cNvPr id="79" name="Elbow Connector 78">
                <a:extLst>
                  <a:ext uri="{FF2B5EF4-FFF2-40B4-BE49-F238E27FC236}">
                    <a16:creationId xmlns:a16="http://schemas.microsoft.com/office/drawing/2014/main" id="{FD3D3A65-50F1-6BEE-0C3C-D99876B9F0E0}"/>
                  </a:ext>
                </a:extLst>
              </p:cNvPr>
              <p:cNvCxnSpPr>
                <a:cxnSpLocks/>
                <a:stCxn id="70" idx="3"/>
              </p:cNvCxnSpPr>
              <p:nvPr/>
            </p:nvCxnSpPr>
            <p:spPr>
              <a:xfrm>
                <a:off x="3525012" y="3431363"/>
                <a:ext cx="2477595" cy="242933"/>
              </a:xfrm>
              <a:prstGeom prst="bentConnector3">
                <a:avLst>
                  <a:gd name="adj1"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DD6BBDD-EC9B-C4FF-0760-58859493BB63}"/>
                  </a:ext>
                </a:extLst>
              </p:cNvPr>
              <p:cNvCxnSpPr>
                <a:cxnSpLocks/>
              </p:cNvCxnSpPr>
              <p:nvPr/>
            </p:nvCxnSpPr>
            <p:spPr>
              <a:xfrm>
                <a:off x="6002607" y="3674296"/>
                <a:ext cx="0" cy="1092754"/>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5" name="Group 104" descr="Temperature range = maximum mean temperature – minimum mean temperature&#10;">
            <a:extLst>
              <a:ext uri="{FF2B5EF4-FFF2-40B4-BE49-F238E27FC236}">
                <a16:creationId xmlns:a16="http://schemas.microsoft.com/office/drawing/2014/main" id="{8C369192-0D43-1160-4AFB-D0A0455B0D93}"/>
              </a:ext>
            </a:extLst>
          </p:cNvPr>
          <p:cNvGrpSpPr/>
          <p:nvPr/>
        </p:nvGrpSpPr>
        <p:grpSpPr>
          <a:xfrm>
            <a:off x="831564" y="1568746"/>
            <a:ext cx="3568794" cy="1121567"/>
            <a:chOff x="831564" y="1568746"/>
            <a:chExt cx="3568794" cy="1121567"/>
          </a:xfrm>
        </p:grpSpPr>
        <p:sp>
          <p:nvSpPr>
            <p:cNvPr id="91" name="TextBox 90">
              <a:extLst>
                <a:ext uri="{FF2B5EF4-FFF2-40B4-BE49-F238E27FC236}">
                  <a16:creationId xmlns:a16="http://schemas.microsoft.com/office/drawing/2014/main" id="{0C6617FE-42CC-6CB1-B427-9E20C1009490}"/>
                </a:ext>
              </a:extLst>
            </p:cNvPr>
            <p:cNvSpPr txBox="1"/>
            <p:nvPr/>
          </p:nvSpPr>
          <p:spPr>
            <a:xfrm>
              <a:off x="831564" y="1568746"/>
              <a:ext cx="2593695" cy="1121567"/>
            </a:xfrm>
            <a:prstGeom prst="roundRect">
              <a:avLst>
                <a:gd name="adj" fmla="val 9625"/>
              </a:avLst>
            </a:prstGeom>
            <a:noFill/>
            <a:ln w="19050">
              <a:solidFill>
                <a:schemeClr val="accent2"/>
              </a:solidFill>
            </a:ln>
          </p:spPr>
          <p:txBody>
            <a:bodyPr wrap="square" lIns="180000" tIns="180000" rIns="180000" bIns="180000" rtlCol="0" anchor="ctr">
              <a:noAutofit/>
            </a:bodyPr>
            <a:lstStyle/>
            <a:p>
              <a:pPr algn="l"/>
              <a:r>
                <a:rPr lang="en-AU" sz="1600" dirty="0"/>
                <a:t>Temperature range = maximum mean temperature – minimum mean temperature</a:t>
              </a:r>
            </a:p>
          </p:txBody>
        </p:sp>
        <p:cxnSp>
          <p:nvCxnSpPr>
            <p:cNvPr id="92" name="Elbow Connector 91">
              <a:extLst>
                <a:ext uri="{FF2B5EF4-FFF2-40B4-BE49-F238E27FC236}">
                  <a16:creationId xmlns:a16="http://schemas.microsoft.com/office/drawing/2014/main" id="{64D3AA36-683B-1141-B1F9-92C41F2ABC85}"/>
                </a:ext>
              </a:extLst>
            </p:cNvPr>
            <p:cNvCxnSpPr>
              <a:cxnSpLocks/>
              <a:stCxn id="91" idx="3"/>
            </p:cNvCxnSpPr>
            <p:nvPr/>
          </p:nvCxnSpPr>
          <p:spPr>
            <a:xfrm>
              <a:off x="3425259" y="2129530"/>
              <a:ext cx="975099" cy="187210"/>
            </a:xfrm>
            <a:prstGeom prst="bentConnector3">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CAE8F289-FCEB-8250-9E01-BE2DAC0A666B}"/>
              </a:ext>
              <a:ext uri="{C183D7F6-B498-43B3-948B-1728B52AA6E4}">
                <adec:decorative xmlns:adec="http://schemas.microsoft.com/office/drawing/2017/decorative" val="1"/>
              </a:ext>
            </a:extLst>
          </p:cNvPr>
          <p:cNvSpPr>
            <a:spLocks noGrp="1"/>
          </p:cNvSpPr>
          <p:nvPr>
            <p:ph type="sldNum" sz="quarter" idx="12"/>
          </p:nvPr>
        </p:nvSpPr>
        <p:spPr>
          <a:ln w="22225">
            <a:noFill/>
          </a:ln>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39320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500"/>
                                        <p:tgtEl>
                                          <p:spTgt spid="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fade">
                                      <p:cBhvr>
                                        <p:cTn id="32" dur="5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Effect transition="in" filter="fade">
                                      <p:cBhvr>
                                        <p:cTn id="37" dur="500"/>
                                        <p:tgtEl>
                                          <p:spTgt spid="10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D3F50-2D8E-4E9C-9A50-A180751C9DF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581FB10-3DAA-9E98-0DB6-DAB7A36179FC}"/>
              </a:ext>
            </a:extLst>
          </p:cNvPr>
          <p:cNvSpPr>
            <a:spLocks noGrp="1"/>
          </p:cNvSpPr>
          <p:nvPr>
            <p:ph type="title"/>
          </p:nvPr>
        </p:nvSpPr>
        <p:spPr/>
        <p:txBody>
          <a:bodyPr/>
          <a:lstStyle/>
          <a:p>
            <a:r>
              <a:rPr lang="en-AU" dirty="0"/>
              <a:t>Steps in drawing climate graphs</a:t>
            </a:r>
          </a:p>
        </p:txBody>
      </p:sp>
      <p:sp>
        <p:nvSpPr>
          <p:cNvPr id="4" name="Text Placeholder 3">
            <a:extLst>
              <a:ext uri="{FF2B5EF4-FFF2-40B4-BE49-F238E27FC236}">
                <a16:creationId xmlns:a16="http://schemas.microsoft.com/office/drawing/2014/main" id="{B1406130-3527-EF17-E617-596395AF08A0}"/>
              </a:ext>
            </a:extLst>
          </p:cNvPr>
          <p:cNvSpPr>
            <a:spLocks noGrp="1"/>
          </p:cNvSpPr>
          <p:nvPr>
            <p:ph type="body" sz="quarter" idx="18"/>
          </p:nvPr>
        </p:nvSpPr>
        <p:spPr/>
        <p:txBody>
          <a:bodyPr/>
          <a:lstStyle/>
          <a:p>
            <a:r>
              <a:rPr lang="en-AU" dirty="0"/>
              <a:t>We do</a:t>
            </a:r>
          </a:p>
        </p:txBody>
      </p:sp>
      <p:sp>
        <p:nvSpPr>
          <p:cNvPr id="5" name="Text Placeholder 4">
            <a:extLst>
              <a:ext uri="{FF2B5EF4-FFF2-40B4-BE49-F238E27FC236}">
                <a16:creationId xmlns:a16="http://schemas.microsoft.com/office/drawing/2014/main" id="{FE368A71-1C52-74E8-5837-04189FE71FC2}"/>
              </a:ext>
            </a:extLst>
          </p:cNvPr>
          <p:cNvSpPr>
            <a:spLocks noGrp="1"/>
          </p:cNvSpPr>
          <p:nvPr>
            <p:ph type="body" sz="quarter" idx="17"/>
          </p:nvPr>
        </p:nvSpPr>
        <p:spPr>
          <a:xfrm>
            <a:off x="360000" y="1369454"/>
            <a:ext cx="11572024" cy="3660329"/>
          </a:xfrm>
        </p:spPr>
        <p:txBody>
          <a:bodyPr/>
          <a:lstStyle/>
          <a:p>
            <a:pPr marL="457200" indent="-457200">
              <a:spcAft>
                <a:spcPts val="600"/>
              </a:spcAft>
              <a:buFont typeface="+mj-lt"/>
              <a:buAutoNum type="arabicPeriod"/>
            </a:pPr>
            <a:r>
              <a:rPr lang="en-AU" sz="1800" dirty="0">
                <a:ea typeface="Calibri" panose="020F0502020204030204" pitchFamily="34" charset="0"/>
              </a:rPr>
              <a:t>On graph paper rule the horizontal axis and divide into 12 for each month of the year.</a:t>
            </a:r>
          </a:p>
          <a:p>
            <a:pPr marL="457200" indent="-457200">
              <a:spcAft>
                <a:spcPts val="600"/>
              </a:spcAft>
              <a:buFont typeface="+mj-lt"/>
              <a:buAutoNum type="arabicPeriod"/>
            </a:pPr>
            <a:r>
              <a:rPr lang="en-AU" sz="1800" dirty="0">
                <a:effectLst/>
                <a:latin typeface="Arial" panose="020B0604020202020204" pitchFamily="34" charset="0"/>
                <a:ea typeface="Calibri" panose="020F0502020204030204" pitchFamily="34" charset="0"/>
              </a:rPr>
              <a:t>Rule up the temperature scale and the precipitation scale. Write in the temperature and precipitation figures. Label each axis. </a:t>
            </a:r>
          </a:p>
          <a:p>
            <a:pPr marL="457200" indent="-457200">
              <a:spcAft>
                <a:spcPts val="600"/>
              </a:spcAft>
              <a:buFont typeface="+mj-lt"/>
              <a:buAutoNum type="arabicPeriod"/>
            </a:pPr>
            <a:r>
              <a:rPr lang="en-AU" sz="1800" dirty="0">
                <a:effectLst/>
                <a:latin typeface="Arial" panose="020B0604020202020204" pitchFamily="34" charset="0"/>
                <a:ea typeface="Calibri" panose="020F0502020204030204" pitchFamily="34" charset="0"/>
              </a:rPr>
              <a:t>Begin plotting the temperature information from the table. Mark temperature values with a dot in the middle of the column for their corresponding month in line with the value on the temperature axis. Join the dots in a straight line. </a:t>
            </a:r>
          </a:p>
          <a:p>
            <a:pPr marL="457200" indent="-457200">
              <a:spcAft>
                <a:spcPts val="600"/>
              </a:spcAft>
              <a:buFont typeface="+mj-lt"/>
              <a:buAutoNum type="arabicPeriod"/>
            </a:pPr>
            <a:r>
              <a:rPr lang="en-AU" sz="1800" dirty="0">
                <a:effectLst/>
                <a:latin typeface="Arial" panose="020B0604020202020204" pitchFamily="34" charset="0"/>
                <a:ea typeface="Calibri" panose="020F0502020204030204" pitchFamily="34" charset="0"/>
              </a:rPr>
              <a:t>Use a ruler to draw the column graph for precipitation. The columns in a climatic graph touch each other. Start with drawing the column for January and repeat until each month is complete. </a:t>
            </a:r>
          </a:p>
          <a:p>
            <a:pPr>
              <a:spcAft>
                <a:spcPts val="600"/>
              </a:spcAft>
            </a:pPr>
            <a:endParaRPr lang="en-AU" sz="1800" dirty="0">
              <a:effectLst/>
              <a:latin typeface="Arial" panose="020B0604020202020204" pitchFamily="34" charset="0"/>
              <a:ea typeface="Calibri" panose="020F0502020204030204" pitchFamily="34" charset="0"/>
            </a:endParaRPr>
          </a:p>
          <a:p>
            <a:pPr marL="457200" indent="-457200">
              <a:spcAft>
                <a:spcPts val="600"/>
              </a:spcAft>
              <a:buFont typeface="+mj-lt"/>
              <a:buAutoNum type="arabicPeriod"/>
            </a:pPr>
            <a:endParaRPr lang="en-AU" dirty="0"/>
          </a:p>
        </p:txBody>
      </p:sp>
      <p:graphicFrame>
        <p:nvGraphicFramePr>
          <p:cNvPr id="7" name="Table 6">
            <a:extLst>
              <a:ext uri="{FF2B5EF4-FFF2-40B4-BE49-F238E27FC236}">
                <a16:creationId xmlns:a16="http://schemas.microsoft.com/office/drawing/2014/main" id="{4F7DB0B1-AEED-B95E-186C-EA6B9C0EC1D5}"/>
              </a:ext>
            </a:extLst>
          </p:cNvPr>
          <p:cNvGraphicFramePr>
            <a:graphicFrameLocks noGrp="1"/>
          </p:cNvGraphicFramePr>
          <p:nvPr>
            <p:extLst>
              <p:ext uri="{D42A27DB-BD31-4B8C-83A1-F6EECF244321}">
                <p14:modId xmlns:p14="http://schemas.microsoft.com/office/powerpoint/2010/main" val="58679059"/>
              </p:ext>
            </p:extLst>
          </p:nvPr>
        </p:nvGraphicFramePr>
        <p:xfrm>
          <a:off x="381419" y="5106702"/>
          <a:ext cx="11429163" cy="1240254"/>
        </p:xfrm>
        <a:graphic>
          <a:graphicData uri="http://schemas.openxmlformats.org/drawingml/2006/table">
            <a:tbl>
              <a:tblPr firstRow="1" bandRow="1">
                <a:tableStyleId>{6E25E649-3F16-4E02-A733-19D2CDBF48F0}</a:tableStyleId>
              </a:tblPr>
              <a:tblGrid>
                <a:gridCol w="2901675">
                  <a:extLst>
                    <a:ext uri="{9D8B030D-6E8A-4147-A177-3AD203B41FA5}">
                      <a16:colId xmlns:a16="http://schemas.microsoft.com/office/drawing/2014/main" val="1328042523"/>
                    </a:ext>
                  </a:extLst>
                </a:gridCol>
                <a:gridCol w="710624">
                  <a:extLst>
                    <a:ext uri="{9D8B030D-6E8A-4147-A177-3AD203B41FA5}">
                      <a16:colId xmlns:a16="http://schemas.microsoft.com/office/drawing/2014/main" val="862155755"/>
                    </a:ext>
                  </a:extLst>
                </a:gridCol>
                <a:gridCol w="710624">
                  <a:extLst>
                    <a:ext uri="{9D8B030D-6E8A-4147-A177-3AD203B41FA5}">
                      <a16:colId xmlns:a16="http://schemas.microsoft.com/office/drawing/2014/main" val="3341756923"/>
                    </a:ext>
                  </a:extLst>
                </a:gridCol>
                <a:gridCol w="710624">
                  <a:extLst>
                    <a:ext uri="{9D8B030D-6E8A-4147-A177-3AD203B41FA5}">
                      <a16:colId xmlns:a16="http://schemas.microsoft.com/office/drawing/2014/main" val="365195685"/>
                    </a:ext>
                  </a:extLst>
                </a:gridCol>
                <a:gridCol w="710624">
                  <a:extLst>
                    <a:ext uri="{9D8B030D-6E8A-4147-A177-3AD203B41FA5}">
                      <a16:colId xmlns:a16="http://schemas.microsoft.com/office/drawing/2014/main" val="280874327"/>
                    </a:ext>
                  </a:extLst>
                </a:gridCol>
                <a:gridCol w="710624">
                  <a:extLst>
                    <a:ext uri="{9D8B030D-6E8A-4147-A177-3AD203B41FA5}">
                      <a16:colId xmlns:a16="http://schemas.microsoft.com/office/drawing/2014/main" val="2682143200"/>
                    </a:ext>
                  </a:extLst>
                </a:gridCol>
                <a:gridCol w="710624">
                  <a:extLst>
                    <a:ext uri="{9D8B030D-6E8A-4147-A177-3AD203B41FA5}">
                      <a16:colId xmlns:a16="http://schemas.microsoft.com/office/drawing/2014/main" val="3260233467"/>
                    </a:ext>
                  </a:extLst>
                </a:gridCol>
                <a:gridCol w="710624">
                  <a:extLst>
                    <a:ext uri="{9D8B030D-6E8A-4147-A177-3AD203B41FA5}">
                      <a16:colId xmlns:a16="http://schemas.microsoft.com/office/drawing/2014/main" val="194902975"/>
                    </a:ext>
                  </a:extLst>
                </a:gridCol>
                <a:gridCol w="710624">
                  <a:extLst>
                    <a:ext uri="{9D8B030D-6E8A-4147-A177-3AD203B41FA5}">
                      <a16:colId xmlns:a16="http://schemas.microsoft.com/office/drawing/2014/main" val="2514254446"/>
                    </a:ext>
                  </a:extLst>
                </a:gridCol>
                <a:gridCol w="710624">
                  <a:extLst>
                    <a:ext uri="{9D8B030D-6E8A-4147-A177-3AD203B41FA5}">
                      <a16:colId xmlns:a16="http://schemas.microsoft.com/office/drawing/2014/main" val="3703932006"/>
                    </a:ext>
                  </a:extLst>
                </a:gridCol>
                <a:gridCol w="710624">
                  <a:extLst>
                    <a:ext uri="{9D8B030D-6E8A-4147-A177-3AD203B41FA5}">
                      <a16:colId xmlns:a16="http://schemas.microsoft.com/office/drawing/2014/main" val="1357859612"/>
                    </a:ext>
                  </a:extLst>
                </a:gridCol>
                <a:gridCol w="710624">
                  <a:extLst>
                    <a:ext uri="{9D8B030D-6E8A-4147-A177-3AD203B41FA5}">
                      <a16:colId xmlns:a16="http://schemas.microsoft.com/office/drawing/2014/main" val="644395042"/>
                    </a:ext>
                  </a:extLst>
                </a:gridCol>
                <a:gridCol w="710624">
                  <a:extLst>
                    <a:ext uri="{9D8B030D-6E8A-4147-A177-3AD203B41FA5}">
                      <a16:colId xmlns:a16="http://schemas.microsoft.com/office/drawing/2014/main" val="3209703624"/>
                    </a:ext>
                  </a:extLst>
                </a:gridCol>
              </a:tblGrid>
              <a:tr h="400254">
                <a:tc>
                  <a:txBody>
                    <a:bodyPr/>
                    <a:lstStyle/>
                    <a:p>
                      <a:pPr algn="l"/>
                      <a:r>
                        <a:rPr lang="en-US" dirty="0"/>
                        <a:t>Month</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F</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M</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J</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A</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O</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N</a:t>
                      </a:r>
                    </a:p>
                  </a:txBody>
                  <a:tcPr anchor="ctr">
                    <a:lnL w="6350" cap="flat" cmpd="sng" algn="ctr">
                      <a:solidFill>
                        <a:schemeClr val="accent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r>
                        <a:rPr lang="en-US" dirty="0"/>
                        <a:t>D</a:t>
                      </a:r>
                    </a:p>
                  </a:txBody>
                  <a:tcPr anchor="ctr">
                    <a:lnL w="635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1923527"/>
                  </a:ext>
                </a:extLst>
              </a:tr>
              <a:tr h="420000">
                <a:tc>
                  <a:txBody>
                    <a:bodyPr/>
                    <a:lstStyle/>
                    <a:p>
                      <a:pPr algn="l"/>
                      <a:r>
                        <a:rPr lang="en-US" dirty="0"/>
                        <a:t>Average temperature (°C)</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08900551"/>
                  </a:ext>
                </a:extLst>
              </a:tr>
              <a:tr h="420000">
                <a:tc>
                  <a:txBody>
                    <a:bodyPr/>
                    <a:lstStyle/>
                    <a:p>
                      <a:pPr algn="l"/>
                      <a:r>
                        <a:rPr lang="en-US" dirty="0"/>
                        <a:t>Precipitation (mm)</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US" dirty="0"/>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32195691"/>
                  </a:ext>
                </a:extLst>
              </a:tr>
            </a:tbl>
          </a:graphicData>
        </a:graphic>
      </p:graphicFrame>
      <p:sp>
        <p:nvSpPr>
          <p:cNvPr id="6" name="TextBox 5">
            <a:extLst>
              <a:ext uri="{FF2B5EF4-FFF2-40B4-BE49-F238E27FC236}">
                <a16:creationId xmlns:a16="http://schemas.microsoft.com/office/drawing/2014/main" id="{9C496BB1-7804-FCA9-5C2D-EA9994061035}"/>
              </a:ext>
            </a:extLst>
          </p:cNvPr>
          <p:cNvSpPr txBox="1"/>
          <p:nvPr/>
        </p:nvSpPr>
        <p:spPr>
          <a:xfrm>
            <a:off x="2931458" y="6444635"/>
            <a:ext cx="6329083" cy="322729"/>
          </a:xfrm>
          <a:prstGeom prst="rect">
            <a:avLst/>
          </a:prstGeom>
          <a:noFill/>
        </p:spPr>
        <p:txBody>
          <a:bodyPr wrap="square" lIns="0" tIns="0" rIns="0" bIns="0" rtlCol="0">
            <a:noAutofit/>
          </a:bodyPr>
          <a:lstStyle/>
          <a:p>
            <a:pPr algn="l"/>
            <a:r>
              <a:rPr lang="en-AU" sz="1800" dirty="0">
                <a:solidFill>
                  <a:srgbClr val="FF0000"/>
                </a:solidFill>
              </a:rPr>
              <a:t>[TEACHER PROVIDE LOCAL CLIMATE DATA TABLE HERE]</a:t>
            </a:r>
          </a:p>
        </p:txBody>
      </p:sp>
      <p:sp>
        <p:nvSpPr>
          <p:cNvPr id="2" name="Slide Number Placeholder 1">
            <a:extLst>
              <a:ext uri="{FF2B5EF4-FFF2-40B4-BE49-F238E27FC236}">
                <a16:creationId xmlns:a16="http://schemas.microsoft.com/office/drawing/2014/main" id="{5E062A1D-D982-3726-087E-7DC3397B515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180680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C79D3827DA8A4CBA85C2F01D9C16C7" ma:contentTypeVersion="22" ma:contentTypeDescription="Create a new document." ma:contentTypeScope="" ma:versionID="61b6dc45f52da73d8d8c934d35077a4f">
  <xsd:schema xmlns:xsd="http://www.w3.org/2001/XMLSchema" xmlns:xs="http://www.w3.org/2001/XMLSchema" xmlns:p="http://schemas.microsoft.com/office/2006/metadata/properties" xmlns:ns1="http://schemas.microsoft.com/sharepoint/v3" xmlns:ns2="3c5b8ff7-b110-47e5-875b-c1ade981fe1d" xmlns:ns3="1ecf118d-1b68-4539-8f47-c72c4e394bba" targetNamespace="http://schemas.microsoft.com/office/2006/metadata/properties" ma:root="true" ma:fieldsID="cbca3367abebfd8d4f911907fdafbb06" ns1:_="" ns2:_="" ns3:_="">
    <xsd:import namespace="http://schemas.microsoft.com/sharepoint/v3"/>
    <xsd:import namespace="3c5b8ff7-b110-47e5-875b-c1ade981fe1d"/>
    <xsd:import namespace="1ecf118d-1b68-4539-8f47-c72c4e394bb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5b8ff7-b110-47e5-875b-c1ade981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cf118d-1b68-4539-8f47-c72c4e394bb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5585fd6-f854-4cbf-96d8-3987581b3232}" ma:internalName="TaxCatchAll" ma:showField="CatchAllData" ma:web="1ecf118d-1b68-4539-8f47-c72c4e394b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c5b8ff7-b110-47e5-875b-c1ade981fe1d">
      <Terms xmlns="http://schemas.microsoft.com/office/infopath/2007/PartnerControls"/>
    </lcf76f155ced4ddcb4097134ff3c332f>
    <_ip_UnifiedCompliancePolicyProperties xmlns="http://schemas.microsoft.com/sharepoint/v3" xsi:nil="true"/>
    <TaxCatchAll xmlns="1ecf118d-1b68-4539-8f47-c72c4e394bb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B0D496-6286-4498-8810-D13C2525D7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5b8ff7-b110-47e5-875b-c1ade981fe1d"/>
    <ds:schemaRef ds:uri="1ecf118d-1b68-4539-8f47-c72c4e394b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0984FA-7E19-43E1-8958-4373A0A89AE1}">
  <ds:schemaRefs>
    <ds:schemaRef ds:uri="http://schemas.microsoft.com/office/2006/documentManagement/types"/>
    <ds:schemaRef ds:uri="http://purl.org/dc/dcmitype/"/>
    <ds:schemaRef ds:uri="http://schemas.microsoft.com/sharepoint/v3"/>
    <ds:schemaRef ds:uri="http://www.w3.org/XML/1998/namespace"/>
    <ds:schemaRef ds:uri="http://purl.org/dc/elements/1.1/"/>
    <ds:schemaRef ds:uri="1ecf118d-1b68-4539-8f47-c72c4e394bba"/>
    <ds:schemaRef ds:uri="http://schemas.microsoft.com/office/2006/metadata/properties"/>
    <ds:schemaRef ds:uri="http://schemas.openxmlformats.org/package/2006/metadata/core-properties"/>
    <ds:schemaRef ds:uri="http://purl.org/dc/terms/"/>
    <ds:schemaRef ds:uri="http://schemas.microsoft.com/office/infopath/2007/PartnerControls"/>
    <ds:schemaRef ds:uri="3c5b8ff7-b110-47e5-875b-c1ade981fe1d"/>
  </ds:schemaRefs>
</ds:datastoreItem>
</file>

<file path=customXml/itemProps3.xml><?xml version="1.0" encoding="utf-8"?>
<ds:datastoreItem xmlns:ds="http://schemas.openxmlformats.org/officeDocument/2006/customXml" ds:itemID="{CA3C4CA0-3C33-4AED-90AD-C5F6DABFDB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500</TotalTime>
  <Words>1523</Words>
  <Application>Microsoft Office PowerPoint</Application>
  <PresentationFormat>Widescreen</PresentationFormat>
  <Paragraphs>236</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Montserrat</vt:lpstr>
      <vt:lpstr>Roboto</vt:lpstr>
      <vt:lpstr>Arial</vt:lpstr>
      <vt:lpstr>Public Sans</vt:lpstr>
      <vt:lpstr>Times New Roman</vt:lpstr>
      <vt:lpstr>NSWG Corporate</vt:lpstr>
      <vt:lpstr>Lesson 2 – climate graphs</vt:lpstr>
      <vt:lpstr>Learning intentions and success criteria</vt:lpstr>
      <vt:lpstr>Activating prior knowledge</vt:lpstr>
      <vt:lpstr>Climate tables</vt:lpstr>
      <vt:lpstr>Interpreting climate graphs</vt:lpstr>
      <vt:lpstr>Interpreting climate graphs (1)</vt:lpstr>
      <vt:lpstr>Interpreting climate graphs (2)</vt:lpstr>
      <vt:lpstr>Features of a climate graph</vt:lpstr>
      <vt:lpstr>Steps in drawing climate graphs</vt:lpstr>
      <vt:lpstr>Precipitation and Temperature Charts for Various Climate Zones</vt:lpstr>
      <vt:lpstr>3-2-1 things I learned today</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biomes and agriculture – Lesson 2 – climate graphs</dc:title>
  <dc:creator>NSW Department of Education</dc:creator>
  <cp:keywords/>
  <dc:description/>
  <dcterms:created xsi:type="dcterms:W3CDTF">2025-03-22T03:58:41Z</dcterms:created>
  <dcterms:modified xsi:type="dcterms:W3CDTF">2025-05-12T02:41:21Z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0x010100F2C79D3827DA8A4CBA85C2F01D9C16C7</vt:lpwstr>
  </property>
  <property fmtid="{D5CDD505-2E9C-101B-9397-08002B2CF9AE}" pid="10" name="MediaServiceImageTags">
    <vt:lpwstr/>
  </property>
</Properties>
</file>