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89" r:id="rId7"/>
    <p:sldId id="26375" r:id="rId8"/>
    <p:sldId id="26506" r:id="rId9"/>
    <p:sldId id="26507" r:id="rId10"/>
    <p:sldId id="26509" r:id="rId11"/>
    <p:sldId id="26510" r:id="rId12"/>
    <p:sldId id="26511" r:id="rId13"/>
    <p:sldId id="26513" r:id="rId14"/>
    <p:sldId id="360" r:id="rId15"/>
    <p:sldId id="361" r:id="rId16"/>
  </p:sldIdLst>
  <p:sldSz cx="12192000" cy="6858000"/>
  <p:notesSz cx="6858000" cy="9144000"/>
  <p:embeddedFontLs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6505"/>
            <p14:sldId id="26383"/>
            <p14:sldId id="289"/>
            <p14:sldId id="26375"/>
            <p14:sldId id="26506"/>
            <p14:sldId id="26507"/>
            <p14:sldId id="26509"/>
            <p14:sldId id="26510"/>
            <p14:sldId id="26511"/>
            <p14:sldId id="26513"/>
          </p14:sldIdLst>
        </p14:section>
        <p14:section name="Assets" id="{ACCADEBA-79DB-4F18-8F19-E4DF86159DFB}">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39F43-672A-8447-B47E-F4410E873E73}" v="11" dt="2025-04-16T01:17:38.63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1" autoAdjust="0"/>
    <p:restoredTop sz="74966" autoAdjust="0"/>
  </p:normalViewPr>
  <p:slideViewPr>
    <p:cSldViewPr snapToGrid="0">
      <p:cViewPr varScale="1">
        <p:scale>
          <a:sx n="80" d="100"/>
          <a:sy n="80" d="100"/>
        </p:scale>
        <p:origin x="1464" y="8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nsw.gov.au/teaching-and-learning/curriculum/hsie/planning-programming-and-assessing-hsie-7-10/planning-programming-assessing-geography-7-1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 teachers may like to provide students with the ‘Scatter graph glossary of key terms’ from Biomes and sustainable agriculture student resource booklet. </a:t>
            </a:r>
            <a:r>
              <a:rPr lang="en-AU" dirty="0">
                <a:hlinkClick r:id="rId3"/>
              </a:rPr>
              <a:t>Planning, programming and assessing geography 7–10 (2024)</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Scatter graphs show relationships. There are many different types of relationships that can occur between two variables.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F6737-5F6C-B246-8286-BEEBF8D26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4A6C5-8B4B-3229-B86A-BE2DE91BC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2FF1A-330F-8469-D907-684094C2410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Strong positive correlation - </a:t>
            </a:r>
            <a:r>
              <a:rPr lang="en-AU" sz="1600" dirty="0">
                <a:solidFill>
                  <a:schemeClr val="accent1"/>
                </a:solidFill>
                <a:cs typeface="Arial" panose="020B0604020202020204" pitchFamily="34" charset="0"/>
              </a:rPr>
              <a:t>As one of the variables increase in value so does the other.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chemeClr val="accent1"/>
                </a:solidFill>
                <a:cs typeface="Arial" panose="020B0604020202020204" pitchFamily="34" charset="0"/>
              </a:rPr>
              <a:t>Weak positive correlation - When one variable increases, the other tends to increase as well, but in a weak and non reliable manner.</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chemeClr val="accent1"/>
                </a:solidFill>
                <a:cs typeface="Arial" panose="020B0604020202020204" pitchFamily="34" charset="0"/>
              </a:rPr>
              <a:t>Strong negative correlation - As one of the variables decrease in value so does the other.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accent1"/>
              </a:solidFill>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2686D71C-8805-CDF4-AEBF-C2668B33237F}"/>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8029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7E47C-1ABC-38A1-5F0F-C32763BED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E13A3-8F6B-53C7-962A-9ABA20666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0AC81-A6A4-1337-A6EF-89C68FD5A7F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Weak negative correlation - </a:t>
            </a:r>
            <a:r>
              <a:rPr lang="en-AU" sz="1600" dirty="0">
                <a:solidFill>
                  <a:schemeClr val="accent1"/>
                </a:solidFill>
                <a:cs typeface="Arial" panose="020B0604020202020204" pitchFamily="34" charset="0"/>
              </a:rPr>
              <a:t>As one of the variables increases the other variable decreases.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chemeClr val="accent1"/>
                </a:solidFill>
                <a:cs typeface="Arial" panose="020B0604020202020204" pitchFamily="34" charset="0"/>
              </a:rPr>
              <a:t>Moderate negative correlation - When one variable increases, the other tends to increase as well, but in a weak and non reliable manner.</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accent1"/>
              </a:solidFill>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accent1"/>
              </a:solidFill>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accent1"/>
              </a:solidFill>
              <a:cs typeface="Arial" panose="020B0604020202020204" pitchFamily="34" charset="0"/>
            </a:endParaRPr>
          </a:p>
          <a:p>
            <a:endParaRPr lang="en-AU" dirty="0"/>
          </a:p>
        </p:txBody>
      </p:sp>
      <p:sp>
        <p:nvSpPr>
          <p:cNvPr id="4" name="Slide Number Placeholder 3">
            <a:extLst>
              <a:ext uri="{FF2B5EF4-FFF2-40B4-BE49-F238E27FC236}">
                <a16:creationId xmlns:a16="http://schemas.microsoft.com/office/drawing/2014/main" id="{3102C4D2-7431-645F-C818-9376B116BD43}"/>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56331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On a half piece of A4 paper draw a horizontal axis and vertical axis.</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Label the axis by deciding which variable is causing the change in the other by identifying the cause and effect. The horizontal axis should illustrate the cause and the vertical axis should illustrate the effect.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Develop a scale for each of the two axes.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Plot the data by placing a single point at the meeting point (coordinate) of the two values. Do not join up these points.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Give the graph an appropriate title.</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Draw a best fit line.</a:t>
            </a:r>
          </a:p>
          <a:p>
            <a:br>
              <a:rPr lang="en-AU" b="1" dirty="0"/>
            </a:br>
            <a:r>
              <a:rPr lang="en-AU" b="1" dirty="0"/>
              <a:t>💬 Presenter Note (not visible in slideshow):</a:t>
            </a:r>
            <a:br>
              <a:rPr lang="en-AU" dirty="0"/>
            </a:br>
            <a:r>
              <a:rPr lang="en-AU" i="1" dirty="0"/>
              <a:t>The graph showing the answer is visible in normal view (editing mode), but it's set to appear </a:t>
            </a:r>
            <a:r>
              <a:rPr lang="en-AU" b="1" i="1" dirty="0"/>
              <a:t>only when clicked during the slideshow</a:t>
            </a:r>
            <a:r>
              <a:rPr lang="en-AU" i="1" dirty="0"/>
              <a:t>. To avoid revealing the answer to students too early, please present this slide in full-screen slideshow mode.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36619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5A8A8-DC70-6C19-9C6E-416E19FC7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03509-D5EE-535C-E62F-F8E4A07C2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FC8CB-5FEF-A4DF-68A6-30F754378359}"/>
              </a:ext>
            </a:extLst>
          </p:cNvPr>
          <p:cNvSpPr>
            <a:spLocks noGrp="1"/>
          </p:cNvSpPr>
          <p:nvPr>
            <p:ph type="body" idx="1"/>
          </p:nvPr>
        </p:nvSpPr>
        <p:spPr/>
        <p:txBody>
          <a:bodyPr/>
          <a:lstStyle/>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On a half piece of A4 paper draw a horizontal axis and vertical axis.</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Label the axis by deciding which variable is causing the change in the other by identifying the cause and effect. The horizontal axis should illustrate the cause and the vertical axis should illustrate the effect.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Develop a scale for each of the two axes.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Plot the data by placing a single point at the meeting point (coordinate) of the two values. Do not join up these points.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Give the graph an appropriate title.</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Draw a best fit line.</a:t>
            </a:r>
            <a:endParaRPr lang="en-AU" dirty="0"/>
          </a:p>
          <a:p>
            <a:br>
              <a:rPr lang="en-AU" dirty="0"/>
            </a:br>
            <a:r>
              <a:rPr lang="en-AU" b="1" dirty="0"/>
              <a:t>💬 Presenter Note (not visible in slideshow):</a:t>
            </a:r>
            <a:br>
              <a:rPr lang="en-AU" dirty="0"/>
            </a:br>
            <a:r>
              <a:rPr lang="en-AU" i="1" dirty="0"/>
              <a:t>The graph showing the answer is visible in normal view (editing mode), but it's set to appear </a:t>
            </a:r>
            <a:r>
              <a:rPr lang="en-AU" b="1" i="1" dirty="0"/>
              <a:t>only when clicked during the slideshow</a:t>
            </a:r>
            <a:r>
              <a:rPr lang="en-AU" i="1" dirty="0"/>
              <a:t>. To avoid revealing the answer to students too early, please present this slide in full-screen slideshow mode.</a:t>
            </a:r>
            <a:endParaRPr lang="en-AU" dirty="0"/>
          </a:p>
        </p:txBody>
      </p:sp>
      <p:sp>
        <p:nvSpPr>
          <p:cNvPr id="4" name="Slide Number Placeholder 3">
            <a:extLst>
              <a:ext uri="{FF2B5EF4-FFF2-40B4-BE49-F238E27FC236}">
                <a16:creationId xmlns:a16="http://schemas.microsoft.com/office/drawing/2014/main" id="{E4847E41-0EB8-92A6-A59F-2815C7359BD2}"/>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53911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On a half piece of A4 paper draw a horizontal axis and vertical axis.</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Label the axis by deciding which variable is causing the change in the other by identifying the cause and effect. The horizontal axis should illustrate the cause and the vertical axis should illustrate the effect.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Develop a scale for each of the two axes.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Plot the data by placing a single point at the meeting point (coordinate) of the two values. Do not join up these points. </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Give the graph an appropriate title.</a:t>
            </a:r>
          </a:p>
          <a:p>
            <a:pPr marL="342900" lvl="0" indent="-342900">
              <a:lnSpc>
                <a:spcPct val="150000"/>
              </a:lnSpc>
              <a:spcBef>
                <a:spcPts val="1200"/>
              </a:spcBef>
              <a:spcAft>
                <a:spcPts val="600"/>
              </a:spcAft>
              <a:buFont typeface="+mj-lt"/>
              <a:buAutoNum type="arabicPeriod"/>
            </a:pPr>
            <a:r>
              <a:rPr lang="en-AU" sz="1600" dirty="0">
                <a:effectLst/>
                <a:latin typeface="Arial" panose="020B0604020202020204" pitchFamily="34" charset="0"/>
                <a:ea typeface="Calibri" panose="020F0502020204030204" pitchFamily="34" charset="0"/>
              </a:rPr>
              <a:t>Draw a best fit line.</a:t>
            </a:r>
            <a:endParaRPr lang="en-AU" dirty="0"/>
          </a:p>
          <a:p>
            <a:br>
              <a:rPr lang="en-AU" dirty="0"/>
            </a:br>
            <a:r>
              <a:rPr lang="en-AU" b="1" dirty="0"/>
              <a:t>💬 Presenter Note (not visible in slideshow):</a:t>
            </a:r>
            <a:br>
              <a:rPr lang="en-AU" dirty="0"/>
            </a:br>
            <a:r>
              <a:rPr lang="en-AU" i="1" dirty="0"/>
              <a:t>The graph showing the answer is visible in normal view (editing mode), but it's set to appear </a:t>
            </a:r>
            <a:r>
              <a:rPr lang="en-AU" b="1" i="1" dirty="0"/>
              <a:t>only when clicked during the slideshow</a:t>
            </a:r>
            <a:r>
              <a:rPr lang="en-AU" i="1" dirty="0"/>
              <a:t>. To avoid revealing the answer to students too early, please present this slide in full-screen slideshow mode.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530040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hsie/geography-7-10-2024/overview/course"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cs typeface="Arial"/>
              </a:rPr>
              <a:t>Lesson </a:t>
            </a:r>
            <a:r>
              <a:rPr lang="en-AU" dirty="0">
                <a:latin typeface="+mj-lt"/>
                <a:ea typeface="Times New Roman" panose="02020603050405020304" pitchFamily="18" charset="0"/>
                <a:cs typeface="Arial"/>
              </a:rPr>
              <a:t>1 </a:t>
            </a:r>
            <a:r>
              <a:rPr lang="en-AU" dirty="0">
                <a:effectLst/>
                <a:latin typeface="+mj-lt"/>
                <a:ea typeface="Times New Roman" panose="02020603050405020304" pitchFamily="18" charset="0"/>
                <a:cs typeface="Arial"/>
              </a:rPr>
              <a:t>– scatter graphs</a:t>
            </a:r>
            <a:endParaRPr lang="en-AU" dirty="0">
              <a:latin typeface="+mj-lt"/>
              <a:cs typeface="Arial"/>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Sustainable biomes and agriculture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[TEACHER NAME]</a:t>
            </a:r>
          </a:p>
        </p:txBody>
      </p:sp>
      <p:pic>
        <p:nvPicPr>
          <p:cNvPr id="12" name="Picture Placeholder 11">
            <a:extLst>
              <a:ext uri="{FF2B5EF4-FFF2-40B4-BE49-F238E27FC236}">
                <a16:creationId xmlns:a16="http://schemas.microsoft.com/office/drawing/2014/main" id="{D98D1155-3529-E316-DC4D-921EB51E00D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376FDF-FB82-5BD4-658E-1795270F905A}"/>
              </a:ext>
            </a:extLst>
          </p:cNvPr>
          <p:cNvSpPr>
            <a:spLocks noGrp="1"/>
          </p:cNvSpPr>
          <p:nvPr>
            <p:ph type="title"/>
          </p:nvPr>
        </p:nvSpPr>
        <p:spPr/>
        <p:txBody>
          <a:bodyPr/>
          <a:lstStyle/>
          <a:p>
            <a:r>
              <a:rPr lang="en-AU" dirty="0"/>
              <a:t>Recognising correlation</a:t>
            </a:r>
          </a:p>
        </p:txBody>
      </p:sp>
      <p:sp>
        <p:nvSpPr>
          <p:cNvPr id="5" name="Text Placeholder 4">
            <a:extLst>
              <a:ext uri="{FF2B5EF4-FFF2-40B4-BE49-F238E27FC236}">
                <a16:creationId xmlns:a16="http://schemas.microsoft.com/office/drawing/2014/main" id="{16D968A8-5E5F-7258-F71B-BBED31A257FB}"/>
              </a:ext>
            </a:extLst>
          </p:cNvPr>
          <p:cNvSpPr>
            <a:spLocks noGrp="1"/>
          </p:cNvSpPr>
          <p:nvPr>
            <p:ph type="body" sz="quarter" idx="18"/>
          </p:nvPr>
        </p:nvSpPr>
        <p:spPr/>
        <p:txBody>
          <a:bodyPr/>
          <a:lstStyle/>
          <a:p>
            <a:r>
              <a:rPr lang="en-AU" dirty="0"/>
              <a:t>What correlation did we see?</a:t>
            </a:r>
          </a:p>
        </p:txBody>
      </p:sp>
      <p:sp>
        <p:nvSpPr>
          <p:cNvPr id="2" name="Picture Placeholder 1">
            <a:extLst>
              <a:ext uri="{FF2B5EF4-FFF2-40B4-BE49-F238E27FC236}">
                <a16:creationId xmlns:a16="http://schemas.microsoft.com/office/drawing/2014/main" id="{8140ADAA-BF24-CF50-74AB-7359BE65A7DB}"/>
              </a:ext>
            </a:extLst>
          </p:cNvPr>
          <p:cNvSpPr>
            <a:spLocks noGrp="1"/>
          </p:cNvSpPr>
          <p:nvPr>
            <p:ph type="pic" sz="quarter" idx="13"/>
          </p:nvPr>
        </p:nvSpPr>
        <p:spPr>
          <a:xfrm>
            <a:off x="359998" y="2080547"/>
            <a:ext cx="8195527" cy="4210718"/>
          </a:xfrm>
        </p:spPr>
        <p:txBody>
          <a:bodyPr/>
          <a:lstStyle/>
          <a:p>
            <a:r>
              <a:rPr lang="en-AU" dirty="0"/>
              <a:t>Use all three scatter graphs developed in the lesson to answer the following for each:</a:t>
            </a:r>
          </a:p>
          <a:p>
            <a:pPr marL="342900" indent="-342900">
              <a:buFont typeface="Arial" panose="020B0604020202020204" pitchFamily="34" charset="0"/>
              <a:buChar char="•"/>
            </a:pPr>
            <a:r>
              <a:rPr lang="en-AU" dirty="0"/>
              <a:t>Was there a relationship between ? And ?</a:t>
            </a:r>
          </a:p>
          <a:p>
            <a:pPr marL="342900" indent="-342900">
              <a:buFont typeface="Arial" panose="020B0604020202020204" pitchFamily="34" charset="0"/>
              <a:buChar char="•"/>
            </a:pPr>
            <a:r>
              <a:rPr lang="en-AU" dirty="0"/>
              <a:t>What type of correlation exists? </a:t>
            </a:r>
          </a:p>
          <a:p>
            <a:endParaRPr lang="en-AU" dirty="0"/>
          </a:p>
        </p:txBody>
      </p:sp>
      <p:pic>
        <p:nvPicPr>
          <p:cNvPr id="6" name="Picture 5">
            <a:extLst>
              <a:ext uri="{FF2B5EF4-FFF2-40B4-BE49-F238E27FC236}">
                <a16:creationId xmlns:a16="http://schemas.microsoft.com/office/drawing/2014/main" id="{DC518624-9899-00D9-D2BF-5A29F1F02A3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96676" y="2215017"/>
            <a:ext cx="3419300" cy="3419300"/>
          </a:xfrm>
          <a:prstGeom prst="rect">
            <a:avLst/>
          </a:prstGeom>
        </p:spPr>
      </p:pic>
      <p:sp>
        <p:nvSpPr>
          <p:cNvPr id="3" name="Slide Number Placeholder 2">
            <a:extLst>
              <a:ext uri="{FF2B5EF4-FFF2-40B4-BE49-F238E27FC236}">
                <a16:creationId xmlns:a16="http://schemas.microsoft.com/office/drawing/2014/main" id="{535A2F46-EF3B-AE29-7B1B-8126C2FE46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46442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Geography 7-10 </a:t>
            </a:r>
            <a:r>
              <a:rPr lang="en-AU" dirty="0">
                <a:latin typeface="+mn-lt"/>
              </a:rPr>
              <a:t>© Syllabus NSW Education Standards Authority (NESA) for and on behalf of the Crown in right of the State of New South Wales, 2024.</a:t>
            </a: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identify features of a scatter graph</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identify correlation patterns illustrated by scatter graphs. </a:t>
            </a:r>
          </a:p>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use data to construct a scatter graph</a:t>
            </a:r>
          </a:p>
          <a:p>
            <a:pPr marL="342900" indent="-342900">
              <a:lnSpc>
                <a:spcPct val="150000"/>
              </a:lnSpc>
              <a:spcAft>
                <a:spcPts val="600"/>
              </a:spcAft>
              <a:buFont typeface="Arial"/>
              <a:buChar char="•"/>
            </a:pPr>
            <a:r>
              <a:rPr lang="en-AU" sz="2000" dirty="0">
                <a:cs typeface="Arial" panose="020B0604020202020204" pitchFamily="34" charset="0"/>
              </a:rPr>
              <a:t>interpret scatter graphs.</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6594285E-830C-351C-B377-039E453F999A}"/>
              </a:ext>
            </a:extLst>
          </p:cNvPr>
          <p:cNvSpPr>
            <a:spLocks noGrp="1"/>
          </p:cNvSpPr>
          <p:nvPr>
            <p:ph type="title"/>
          </p:nvPr>
        </p:nvSpPr>
        <p:spPr>
          <a:xfrm>
            <a:off x="360000" y="360000"/>
            <a:ext cx="11484000" cy="545601"/>
          </a:xfrm>
        </p:spPr>
        <p:txBody>
          <a:bodyPr/>
          <a:lstStyle/>
          <a:p>
            <a:r>
              <a:rPr lang="en-US" dirty="0"/>
              <a:t>Key features of a scatter graph</a:t>
            </a:r>
          </a:p>
        </p:txBody>
      </p:sp>
      <p:sp>
        <p:nvSpPr>
          <p:cNvPr id="20" name="Text Placeholder 3">
            <a:extLst>
              <a:ext uri="{FF2B5EF4-FFF2-40B4-BE49-F238E27FC236}">
                <a16:creationId xmlns:a16="http://schemas.microsoft.com/office/drawing/2014/main" id="{97062140-83CF-DC80-7AAE-E1ECF5FA0649}"/>
              </a:ext>
            </a:extLst>
          </p:cNvPr>
          <p:cNvSpPr>
            <a:spLocks noGrp="1"/>
          </p:cNvSpPr>
          <p:nvPr>
            <p:ph type="body" sz="quarter" idx="18"/>
          </p:nvPr>
        </p:nvSpPr>
        <p:spPr>
          <a:xfrm>
            <a:off x="359999" y="982520"/>
            <a:ext cx="11483999" cy="310015"/>
          </a:xfrm>
        </p:spPr>
        <p:txBody>
          <a:bodyPr/>
          <a:lstStyle/>
          <a:p>
            <a:r>
              <a:rPr lang="en-US" dirty="0"/>
              <a:t>Identify key features</a:t>
            </a:r>
          </a:p>
        </p:txBody>
      </p:sp>
      <p:sp>
        <p:nvSpPr>
          <p:cNvPr id="22" name="Content Placeholder 4">
            <a:extLst>
              <a:ext uri="{FF2B5EF4-FFF2-40B4-BE49-F238E27FC236}">
                <a16:creationId xmlns:a16="http://schemas.microsoft.com/office/drawing/2014/main" id="{3BBA4DF2-AF40-D3A9-471E-A61ECF45CD48}"/>
              </a:ext>
            </a:extLst>
          </p:cNvPr>
          <p:cNvSpPr>
            <a:spLocks noGrp="1"/>
          </p:cNvSpPr>
          <p:nvPr>
            <p:ph sz="quarter" idx="19"/>
          </p:nvPr>
        </p:nvSpPr>
        <p:spPr>
          <a:xfrm>
            <a:off x="360364" y="1562471"/>
            <a:ext cx="5507038" cy="4814518"/>
          </a:xfrm>
        </p:spPr>
        <p:txBody>
          <a:bodyPr/>
          <a:lstStyle/>
          <a:p>
            <a:pPr marL="342900" indent="-342900">
              <a:buFont typeface="Arial" panose="020B0604020202020204" pitchFamily="34" charset="0"/>
              <a:buChar char="•"/>
            </a:pPr>
            <a:r>
              <a:rPr lang="en-US" dirty="0"/>
              <a:t>shows relationships between two sets of named data</a:t>
            </a:r>
          </a:p>
          <a:p>
            <a:pPr marL="342900" indent="-342900">
              <a:buFont typeface="Arial" panose="020B0604020202020204" pitchFamily="34" charset="0"/>
              <a:buChar char="•"/>
            </a:pPr>
            <a:r>
              <a:rPr lang="en-US" dirty="0"/>
              <a:t>the sets of data are called variables</a:t>
            </a:r>
          </a:p>
          <a:p>
            <a:pPr marL="342900" indent="-342900">
              <a:buFont typeface="Arial" panose="020B0604020202020204" pitchFamily="34" charset="0"/>
              <a:buChar char="•"/>
            </a:pPr>
            <a:r>
              <a:rPr lang="en-US" dirty="0"/>
              <a:t>it is drawn to see if different variables have anything in common</a:t>
            </a:r>
          </a:p>
          <a:p>
            <a:pPr marL="342900" indent="-342900">
              <a:buFont typeface="Arial" panose="020B0604020202020204" pitchFamily="34" charset="0"/>
              <a:buChar char="•"/>
            </a:pPr>
            <a:r>
              <a:rPr lang="en-US" dirty="0"/>
              <a:t>if the scatter of points form a line in a particular direction, there is a relationship between them</a:t>
            </a:r>
          </a:p>
          <a:p>
            <a:pPr marL="342900" indent="-342900">
              <a:buFont typeface="Arial" panose="020B0604020202020204" pitchFamily="34" charset="0"/>
              <a:buChar char="•"/>
            </a:pPr>
            <a:r>
              <a:rPr lang="en-US" dirty="0"/>
              <a:t>the line is called best-fit line.</a:t>
            </a:r>
          </a:p>
        </p:txBody>
      </p:sp>
      <p:pic>
        <p:nvPicPr>
          <p:cNvPr id="5" name="Picture 4" descr="A screen shot of a scatter graph. Two axis labelled Macadamia nut yield and soil moisture. ">
            <a:extLst>
              <a:ext uri="{FF2B5EF4-FFF2-40B4-BE49-F238E27FC236}">
                <a16:creationId xmlns:a16="http://schemas.microsoft.com/office/drawing/2014/main" id="{99FCF173-A80F-447F-29C3-826CA6EC563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81750" y="1562471"/>
            <a:ext cx="5549886" cy="4474738"/>
          </a:xfrm>
          <a:prstGeom prst="rect">
            <a:avLst/>
          </a:prstGeom>
          <a:noFill/>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2CEEA9-31A2-B15C-9AEF-F461C5FFFA41}"/>
              </a:ext>
            </a:extLst>
          </p:cNvPr>
          <p:cNvSpPr>
            <a:spLocks noGrp="1"/>
          </p:cNvSpPr>
          <p:nvPr>
            <p:ph type="title"/>
          </p:nvPr>
        </p:nvSpPr>
        <p:spPr>
          <a:xfrm>
            <a:off x="360000" y="-545601"/>
            <a:ext cx="11484000" cy="545601"/>
          </a:xfrm>
        </p:spPr>
        <p:txBody>
          <a:bodyPr vert="horz" lIns="0" tIns="0" rIns="0" bIns="0" rtlCol="0" anchor="b">
            <a:noAutofit/>
          </a:bodyPr>
          <a:lstStyle/>
          <a:p>
            <a:r>
              <a:rPr lang="en-US" dirty="0"/>
              <a:t>Different Types of Correlation</a:t>
            </a:r>
          </a:p>
        </p:txBody>
      </p:sp>
      <p:pic>
        <p:nvPicPr>
          <p:cNvPr id="8" name="Picture 7" descr="Six different scatter graphs displaying the different correlation that exists between variables. ">
            <a:extLst>
              <a:ext uri="{FF2B5EF4-FFF2-40B4-BE49-F238E27FC236}">
                <a16:creationId xmlns:a16="http://schemas.microsoft.com/office/drawing/2014/main" id="{48B99B97-B37F-4B6E-27A2-E20DCA4C9720}"/>
              </a:ext>
            </a:extLst>
          </p:cNvPr>
          <p:cNvPicPr>
            <a:picLocks noChangeAspect="1"/>
          </p:cNvPicPr>
          <p:nvPr/>
        </p:nvPicPr>
        <p:blipFill>
          <a:blip r:embed="rId3"/>
          <a:stretch>
            <a:fillRect/>
          </a:stretch>
        </p:blipFill>
        <p:spPr>
          <a:xfrm>
            <a:off x="1379175" y="68263"/>
            <a:ext cx="9433650" cy="6721475"/>
          </a:xfrm>
          <a:prstGeom prst="rect">
            <a:avLst/>
          </a:prstGeom>
          <a:noFill/>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4</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BCD0B-FC56-AFAC-A7AB-544C690E86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6CB8D7-7D3A-1AFF-643E-58AFEDFA3CB4}"/>
              </a:ext>
            </a:extLst>
          </p:cNvPr>
          <p:cNvSpPr>
            <a:spLocks noGrp="1"/>
          </p:cNvSpPr>
          <p:nvPr>
            <p:ph type="title"/>
          </p:nvPr>
        </p:nvSpPr>
        <p:spPr>
          <a:xfrm>
            <a:off x="360000" y="-545601"/>
            <a:ext cx="11484000" cy="545601"/>
          </a:xfrm>
        </p:spPr>
        <p:txBody>
          <a:bodyPr vert="horz" lIns="0" tIns="0" rIns="0" bIns="0" rtlCol="0" anchor="b">
            <a:noAutofit/>
          </a:bodyPr>
          <a:lstStyle/>
          <a:p>
            <a:r>
              <a:rPr lang="en-US" dirty="0"/>
              <a:t>Examples of Positive Correlation in Data Relationships</a:t>
            </a:r>
          </a:p>
        </p:txBody>
      </p:sp>
      <p:pic>
        <p:nvPicPr>
          <p:cNvPr id="5" name="Picture 4" descr="Strong positive correlation">
            <a:extLst>
              <a:ext uri="{FF2B5EF4-FFF2-40B4-BE49-F238E27FC236}">
                <a16:creationId xmlns:a16="http://schemas.microsoft.com/office/drawing/2014/main" id="{EC564BB7-E391-684C-DB4D-15B6B4F65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4600" y="1424444"/>
            <a:ext cx="2617862" cy="2939641"/>
          </a:xfrm>
          <a:prstGeom prst="rect">
            <a:avLst/>
          </a:prstGeom>
        </p:spPr>
      </p:pic>
      <p:sp>
        <p:nvSpPr>
          <p:cNvPr id="7" name="Rectangle: Rounded Corners 6">
            <a:extLst>
              <a:ext uri="{FF2B5EF4-FFF2-40B4-BE49-F238E27FC236}">
                <a16:creationId xmlns:a16="http://schemas.microsoft.com/office/drawing/2014/main" id="{BC1B2A75-5CE2-4C2F-F747-78D0E741DBD9}"/>
              </a:ext>
              <a:ext uri="{C183D7F6-B498-43B3-948B-1728B52AA6E4}">
                <adec:decorative xmlns:adec="http://schemas.microsoft.com/office/drawing/2017/decorative" val="0"/>
              </a:ext>
            </a:extLst>
          </p:cNvPr>
          <p:cNvSpPr/>
          <p:nvPr/>
        </p:nvSpPr>
        <p:spPr>
          <a:xfrm>
            <a:off x="1595550" y="4657165"/>
            <a:ext cx="2617862" cy="770964"/>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solidFill>
                  <a:schemeClr val="accent1"/>
                </a:solidFill>
                <a:cs typeface="Arial" panose="020B0604020202020204" pitchFamily="34" charset="0"/>
              </a:rPr>
              <a:t>Line slopes up to the right.</a:t>
            </a:r>
          </a:p>
        </p:txBody>
      </p:sp>
      <p:pic>
        <p:nvPicPr>
          <p:cNvPr id="10" name="Picture 9" descr="Weak positive correlation">
            <a:extLst>
              <a:ext uri="{FF2B5EF4-FFF2-40B4-BE49-F238E27FC236}">
                <a16:creationId xmlns:a16="http://schemas.microsoft.com/office/drawing/2014/main" id="{797B9561-DD58-50D0-A2EE-68066AB5AE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6674" y="1424445"/>
            <a:ext cx="2617862" cy="2939641"/>
          </a:xfrm>
          <a:prstGeom prst="rect">
            <a:avLst/>
          </a:prstGeom>
        </p:spPr>
      </p:pic>
      <p:sp>
        <p:nvSpPr>
          <p:cNvPr id="8" name="Rectangle: Rounded Corners 7">
            <a:extLst>
              <a:ext uri="{FF2B5EF4-FFF2-40B4-BE49-F238E27FC236}">
                <a16:creationId xmlns:a16="http://schemas.microsoft.com/office/drawing/2014/main" id="{ECDD8BA6-B965-E62E-7FDD-011EB3B05E15}"/>
              </a:ext>
              <a:ext uri="{C183D7F6-B498-43B3-948B-1728B52AA6E4}">
                <adec:decorative xmlns:adec="http://schemas.microsoft.com/office/drawing/2017/decorative" val="0"/>
              </a:ext>
            </a:extLst>
          </p:cNvPr>
          <p:cNvSpPr/>
          <p:nvPr/>
        </p:nvSpPr>
        <p:spPr>
          <a:xfrm>
            <a:off x="4660962" y="4657165"/>
            <a:ext cx="2617862" cy="770964"/>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solidFill>
                  <a:schemeClr val="accent1"/>
                </a:solidFill>
                <a:cs typeface="Arial" panose="020B0604020202020204" pitchFamily="34" charset="0"/>
              </a:rPr>
              <a:t>Line slopes up to the right.</a:t>
            </a:r>
          </a:p>
        </p:txBody>
      </p:sp>
      <p:pic>
        <p:nvPicPr>
          <p:cNvPr id="12" name="Picture 11" descr="Strong negative correlation">
            <a:extLst>
              <a:ext uri="{FF2B5EF4-FFF2-40B4-BE49-F238E27FC236}">
                <a16:creationId xmlns:a16="http://schemas.microsoft.com/office/drawing/2014/main" id="{58BC82A3-9EE9-88A2-F626-24247E7095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3036" y="1429871"/>
            <a:ext cx="2617862" cy="2939641"/>
          </a:xfrm>
          <a:prstGeom prst="rect">
            <a:avLst/>
          </a:prstGeom>
        </p:spPr>
      </p:pic>
      <p:sp>
        <p:nvSpPr>
          <p:cNvPr id="9" name="Rectangle: Rounded Corners 8">
            <a:extLst>
              <a:ext uri="{FF2B5EF4-FFF2-40B4-BE49-F238E27FC236}">
                <a16:creationId xmlns:a16="http://schemas.microsoft.com/office/drawing/2014/main" id="{69D131A3-4D32-6758-D772-31A2D5DBE3C0}"/>
              </a:ext>
              <a:ext uri="{C183D7F6-B498-43B3-948B-1728B52AA6E4}">
                <adec:decorative xmlns:adec="http://schemas.microsoft.com/office/drawing/2017/decorative" val="0"/>
              </a:ext>
            </a:extLst>
          </p:cNvPr>
          <p:cNvSpPr/>
          <p:nvPr/>
        </p:nvSpPr>
        <p:spPr>
          <a:xfrm>
            <a:off x="7726374" y="4657165"/>
            <a:ext cx="2617862" cy="770964"/>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solidFill>
                  <a:schemeClr val="accent1"/>
                </a:solidFill>
                <a:cs typeface="Arial" panose="020B0604020202020204" pitchFamily="34" charset="0"/>
              </a:rPr>
              <a:t>Line slopes down from the left.</a:t>
            </a:r>
          </a:p>
        </p:txBody>
      </p:sp>
      <p:sp>
        <p:nvSpPr>
          <p:cNvPr id="2" name="Slide Number Placeholder 1">
            <a:extLst>
              <a:ext uri="{FF2B5EF4-FFF2-40B4-BE49-F238E27FC236}">
                <a16:creationId xmlns:a16="http://schemas.microsoft.com/office/drawing/2014/main" id="{4DCC8CB3-FC80-C6EF-F6FF-9D0768DC0467}"/>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5</a:t>
            </a:fld>
            <a:endParaRPr lang="en-AU"/>
          </a:p>
        </p:txBody>
      </p:sp>
    </p:spTree>
    <p:extLst>
      <p:ext uri="{BB962C8B-B14F-4D97-AF65-F5344CB8AC3E}">
        <p14:creationId xmlns:p14="http://schemas.microsoft.com/office/powerpoint/2010/main" val="196096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19218-8B7E-39A9-D9D4-46A37F9349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7F4294-6EA6-07C4-23F2-2B2493B0EDB5}"/>
              </a:ext>
            </a:extLst>
          </p:cNvPr>
          <p:cNvSpPr>
            <a:spLocks noGrp="1"/>
          </p:cNvSpPr>
          <p:nvPr>
            <p:ph type="title"/>
          </p:nvPr>
        </p:nvSpPr>
        <p:spPr>
          <a:xfrm>
            <a:off x="360000" y="-545601"/>
            <a:ext cx="11484000" cy="545601"/>
          </a:xfrm>
        </p:spPr>
        <p:txBody>
          <a:bodyPr vert="horz" lIns="0" tIns="0" rIns="0" bIns="0" rtlCol="0" anchor="b">
            <a:noAutofit/>
          </a:bodyPr>
          <a:lstStyle/>
          <a:p>
            <a:r>
              <a:rPr lang="en-US" dirty="0"/>
              <a:t>Examples of Negative and No Correlation in Data Relationships</a:t>
            </a:r>
          </a:p>
        </p:txBody>
      </p:sp>
      <p:pic>
        <p:nvPicPr>
          <p:cNvPr id="3" name="Picture 2" descr="Weak negative correlation">
            <a:extLst>
              <a:ext uri="{FF2B5EF4-FFF2-40B4-BE49-F238E27FC236}">
                <a16:creationId xmlns:a16="http://schemas.microsoft.com/office/drawing/2014/main" id="{C36CB20B-6DCD-C9B0-A5E9-E9375227D5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59888" y="1407730"/>
            <a:ext cx="2613014" cy="2939641"/>
          </a:xfrm>
          <a:prstGeom prst="rect">
            <a:avLst/>
          </a:prstGeom>
        </p:spPr>
      </p:pic>
      <p:sp>
        <p:nvSpPr>
          <p:cNvPr id="7" name="Rectangle: Rounded Corners 6">
            <a:extLst>
              <a:ext uri="{FF2B5EF4-FFF2-40B4-BE49-F238E27FC236}">
                <a16:creationId xmlns:a16="http://schemas.microsoft.com/office/drawing/2014/main" id="{75CC4AAC-6054-6D2C-F579-4BF8082E2178}"/>
              </a:ext>
              <a:ext uri="{C183D7F6-B498-43B3-948B-1728B52AA6E4}">
                <adec:decorative xmlns:adec="http://schemas.microsoft.com/office/drawing/2017/decorative" val="0"/>
              </a:ext>
            </a:extLst>
          </p:cNvPr>
          <p:cNvSpPr/>
          <p:nvPr/>
        </p:nvSpPr>
        <p:spPr>
          <a:xfrm>
            <a:off x="1595550" y="4671451"/>
            <a:ext cx="2617862" cy="1004047"/>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solidFill>
                  <a:schemeClr val="accent1"/>
                </a:solidFill>
                <a:cs typeface="Arial" panose="020B0604020202020204" pitchFamily="34" charset="0"/>
              </a:rPr>
              <a:t>Slopes down from the left. </a:t>
            </a:r>
          </a:p>
        </p:txBody>
      </p:sp>
      <p:pic>
        <p:nvPicPr>
          <p:cNvPr id="4" name="Picture 3" descr="Moderate negative correlation">
            <a:extLst>
              <a:ext uri="{FF2B5EF4-FFF2-40B4-BE49-F238E27FC236}">
                <a16:creationId xmlns:a16="http://schemas.microsoft.com/office/drawing/2014/main" id="{D0EE9ADE-D0FF-D880-78A0-EB8BCE9BA5B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91962" y="1407731"/>
            <a:ext cx="2613014" cy="2939641"/>
          </a:xfrm>
          <a:prstGeom prst="rect">
            <a:avLst/>
          </a:prstGeom>
        </p:spPr>
      </p:pic>
      <p:sp>
        <p:nvSpPr>
          <p:cNvPr id="8" name="Rectangle: Rounded Corners 7">
            <a:extLst>
              <a:ext uri="{FF2B5EF4-FFF2-40B4-BE49-F238E27FC236}">
                <a16:creationId xmlns:a16="http://schemas.microsoft.com/office/drawing/2014/main" id="{1D6FCE1F-995A-3C87-D2C5-A567F40A5E44}"/>
              </a:ext>
              <a:ext uri="{C183D7F6-B498-43B3-948B-1728B52AA6E4}">
                <adec:decorative xmlns:adec="http://schemas.microsoft.com/office/drawing/2017/decorative" val="0"/>
              </a:ext>
            </a:extLst>
          </p:cNvPr>
          <p:cNvSpPr/>
          <p:nvPr/>
        </p:nvSpPr>
        <p:spPr>
          <a:xfrm>
            <a:off x="4660962" y="4671451"/>
            <a:ext cx="2617862" cy="1004047"/>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solidFill>
                  <a:schemeClr val="accent1"/>
                </a:solidFill>
                <a:cs typeface="Arial" panose="020B0604020202020204" pitchFamily="34" charset="0"/>
              </a:rPr>
              <a:t>Slopes down from the left</a:t>
            </a:r>
          </a:p>
        </p:txBody>
      </p:sp>
      <p:pic>
        <p:nvPicPr>
          <p:cNvPr id="6" name="Picture 5" descr="No correlation">
            <a:extLst>
              <a:ext uri="{FF2B5EF4-FFF2-40B4-BE49-F238E27FC236}">
                <a16:creationId xmlns:a16="http://schemas.microsoft.com/office/drawing/2014/main" id="{A9DDA842-3828-E0F5-AE86-0AF795F987B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38324" y="1413157"/>
            <a:ext cx="2613014" cy="2939641"/>
          </a:xfrm>
          <a:prstGeom prst="rect">
            <a:avLst/>
          </a:prstGeom>
        </p:spPr>
      </p:pic>
      <p:sp>
        <p:nvSpPr>
          <p:cNvPr id="9" name="Rectangle: Rounded Corners 8">
            <a:extLst>
              <a:ext uri="{FF2B5EF4-FFF2-40B4-BE49-F238E27FC236}">
                <a16:creationId xmlns:a16="http://schemas.microsoft.com/office/drawing/2014/main" id="{641F8A7B-65F9-C5E1-5D35-D534E2E87A9D}"/>
              </a:ext>
              <a:ext uri="{C183D7F6-B498-43B3-948B-1728B52AA6E4}">
                <adec:decorative xmlns:adec="http://schemas.microsoft.com/office/drawing/2017/decorative" val="0"/>
              </a:ext>
            </a:extLst>
          </p:cNvPr>
          <p:cNvSpPr/>
          <p:nvPr/>
        </p:nvSpPr>
        <p:spPr>
          <a:xfrm>
            <a:off x="7726374" y="4671452"/>
            <a:ext cx="2617862" cy="1004047"/>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AU" sz="1800" dirty="0">
                <a:solidFill>
                  <a:schemeClr val="accent1"/>
                </a:solidFill>
                <a:cs typeface="Arial" panose="020B0604020202020204" pitchFamily="34" charset="0"/>
              </a:rPr>
              <a:t>There is no correlation or relationship between the variables. </a:t>
            </a:r>
          </a:p>
        </p:txBody>
      </p:sp>
      <p:sp>
        <p:nvSpPr>
          <p:cNvPr id="2" name="Slide Number Placeholder 1">
            <a:extLst>
              <a:ext uri="{FF2B5EF4-FFF2-40B4-BE49-F238E27FC236}">
                <a16:creationId xmlns:a16="http://schemas.microsoft.com/office/drawing/2014/main" id="{E1239953-7A7B-0BDD-340B-11E04AD2A351}"/>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6</a:t>
            </a:fld>
            <a:endParaRPr lang="en-AU"/>
          </a:p>
        </p:txBody>
      </p:sp>
    </p:spTree>
    <p:extLst>
      <p:ext uri="{BB962C8B-B14F-4D97-AF65-F5344CB8AC3E}">
        <p14:creationId xmlns:p14="http://schemas.microsoft.com/office/powerpoint/2010/main" val="13943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874C32-16D8-46F3-44F1-E23AF9750CA0}"/>
              </a:ext>
            </a:extLst>
          </p:cNvPr>
          <p:cNvSpPr>
            <a:spLocks noGrp="1"/>
          </p:cNvSpPr>
          <p:nvPr>
            <p:ph type="title"/>
          </p:nvPr>
        </p:nvSpPr>
        <p:spPr/>
        <p:txBody>
          <a:bodyPr/>
          <a:lstStyle/>
          <a:p>
            <a:r>
              <a:rPr lang="en-AU" dirty="0"/>
              <a:t>Getting familiar with scatter graphs (1)</a:t>
            </a:r>
          </a:p>
        </p:txBody>
      </p:sp>
      <p:sp>
        <p:nvSpPr>
          <p:cNvPr id="4" name="Text Placeholder 3">
            <a:extLst>
              <a:ext uri="{FF2B5EF4-FFF2-40B4-BE49-F238E27FC236}">
                <a16:creationId xmlns:a16="http://schemas.microsoft.com/office/drawing/2014/main" id="{AA3F0103-9B51-BD0A-A66E-7CEAFEA72CCB}"/>
              </a:ext>
            </a:extLst>
          </p:cNvPr>
          <p:cNvSpPr>
            <a:spLocks noGrp="1"/>
          </p:cNvSpPr>
          <p:nvPr>
            <p:ph type="body" sz="quarter" idx="18"/>
          </p:nvPr>
        </p:nvSpPr>
        <p:spPr/>
        <p:txBody>
          <a:bodyPr/>
          <a:lstStyle/>
          <a:p>
            <a:r>
              <a:rPr lang="en-AU" dirty="0"/>
              <a:t>I do</a:t>
            </a:r>
          </a:p>
        </p:txBody>
      </p:sp>
      <p:graphicFrame>
        <p:nvGraphicFramePr>
          <p:cNvPr id="8" name="Table 7">
            <a:extLst>
              <a:ext uri="{FF2B5EF4-FFF2-40B4-BE49-F238E27FC236}">
                <a16:creationId xmlns:a16="http://schemas.microsoft.com/office/drawing/2014/main" id="{E7D810B9-203D-041D-5455-2D35FCE08076}"/>
              </a:ext>
            </a:extLst>
          </p:cNvPr>
          <p:cNvGraphicFramePr>
            <a:graphicFrameLocks noGrp="1"/>
          </p:cNvGraphicFramePr>
          <p:nvPr>
            <p:extLst>
              <p:ext uri="{D42A27DB-BD31-4B8C-83A1-F6EECF244321}">
                <p14:modId xmlns:p14="http://schemas.microsoft.com/office/powerpoint/2010/main" val="3598960474"/>
              </p:ext>
            </p:extLst>
          </p:nvPr>
        </p:nvGraphicFramePr>
        <p:xfrm>
          <a:off x="360000" y="2785664"/>
          <a:ext cx="8316001" cy="1224000"/>
        </p:xfrm>
        <a:graphic>
          <a:graphicData uri="http://schemas.openxmlformats.org/drawingml/2006/table">
            <a:tbl>
              <a:tblPr firstRow="1" firstCol="1" bandRow="1"/>
              <a:tblGrid>
                <a:gridCol w="2197726">
                  <a:extLst>
                    <a:ext uri="{9D8B030D-6E8A-4147-A177-3AD203B41FA5}">
                      <a16:colId xmlns:a16="http://schemas.microsoft.com/office/drawing/2014/main" val="3344347242"/>
                    </a:ext>
                  </a:extLst>
                </a:gridCol>
                <a:gridCol w="1223655">
                  <a:extLst>
                    <a:ext uri="{9D8B030D-6E8A-4147-A177-3AD203B41FA5}">
                      <a16:colId xmlns:a16="http://schemas.microsoft.com/office/drawing/2014/main" val="1654219706"/>
                    </a:ext>
                  </a:extLst>
                </a:gridCol>
                <a:gridCol w="1223655">
                  <a:extLst>
                    <a:ext uri="{9D8B030D-6E8A-4147-A177-3AD203B41FA5}">
                      <a16:colId xmlns:a16="http://schemas.microsoft.com/office/drawing/2014/main" val="2282299524"/>
                    </a:ext>
                  </a:extLst>
                </a:gridCol>
                <a:gridCol w="1223655">
                  <a:extLst>
                    <a:ext uri="{9D8B030D-6E8A-4147-A177-3AD203B41FA5}">
                      <a16:colId xmlns:a16="http://schemas.microsoft.com/office/drawing/2014/main" val="1994014468"/>
                    </a:ext>
                  </a:extLst>
                </a:gridCol>
                <a:gridCol w="1223655">
                  <a:extLst>
                    <a:ext uri="{9D8B030D-6E8A-4147-A177-3AD203B41FA5}">
                      <a16:colId xmlns:a16="http://schemas.microsoft.com/office/drawing/2014/main" val="2461686114"/>
                    </a:ext>
                  </a:extLst>
                </a:gridCol>
                <a:gridCol w="1223655">
                  <a:extLst>
                    <a:ext uri="{9D8B030D-6E8A-4147-A177-3AD203B41FA5}">
                      <a16:colId xmlns:a16="http://schemas.microsoft.com/office/drawing/2014/main" val="2347044878"/>
                    </a:ext>
                  </a:extLst>
                </a:gridCol>
              </a:tblGrid>
              <a:tr h="612000">
                <a:tc>
                  <a:txBody>
                    <a:bodyPr/>
                    <a:lstStyle/>
                    <a:p>
                      <a:pPr>
                        <a:lnSpc>
                          <a:spcPct val="150000"/>
                        </a:lnSpc>
                        <a:spcBef>
                          <a:spcPts val="1200"/>
                        </a:spcBef>
                        <a:spcAft>
                          <a:spcPts val="600"/>
                        </a:spcAft>
                      </a:pPr>
                      <a:r>
                        <a:rPr lang="en-AU" sz="1800" b="1" dirty="0">
                          <a:solidFill>
                            <a:schemeClr val="bg2"/>
                          </a:solidFill>
                          <a:effectLst/>
                          <a:latin typeface="+mj-lt"/>
                          <a:ea typeface="Calibri" panose="020F0502020204030204" pitchFamily="34" charset="0"/>
                          <a:cs typeface="Arial" panose="020B0604020202020204" pitchFamily="34" charset="0"/>
                        </a:rPr>
                        <a:t>rainfall (mm/year)</a:t>
                      </a: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6214555"/>
                  </a:ext>
                </a:extLst>
              </a:tr>
              <a:tr h="612000">
                <a:tc>
                  <a:txBody>
                    <a:bodyPr/>
                    <a:lstStyle/>
                    <a:p>
                      <a:pPr>
                        <a:lnSpc>
                          <a:spcPct val="150000"/>
                        </a:lnSpc>
                        <a:spcBef>
                          <a:spcPts val="1200"/>
                        </a:spcBef>
                        <a:spcAft>
                          <a:spcPts val="600"/>
                        </a:spcAft>
                      </a:pPr>
                      <a:r>
                        <a:rPr lang="en-AU" sz="1800" b="1" dirty="0">
                          <a:solidFill>
                            <a:schemeClr val="bg2"/>
                          </a:solidFill>
                          <a:effectLst/>
                          <a:latin typeface="+mj-lt"/>
                          <a:ea typeface="Calibri" panose="020F0502020204030204" pitchFamily="34" charset="0"/>
                          <a:cs typeface="Arial" panose="020B0604020202020204" pitchFamily="34" charset="0"/>
                        </a:rPr>
                        <a:t>NPP (g/m²/year) </a:t>
                      </a: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750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3751048663"/>
                  </a:ext>
                </a:extLst>
              </a:tr>
            </a:tbl>
          </a:graphicData>
        </a:graphic>
      </p:graphicFrame>
      <p:sp>
        <p:nvSpPr>
          <p:cNvPr id="6" name="Text Placeholder 5">
            <a:extLst>
              <a:ext uri="{FF2B5EF4-FFF2-40B4-BE49-F238E27FC236}">
                <a16:creationId xmlns:a16="http://schemas.microsoft.com/office/drawing/2014/main" id="{054B621F-B7A1-EA74-1B21-FCB3330C5FD5}"/>
              </a:ext>
            </a:extLst>
          </p:cNvPr>
          <p:cNvSpPr>
            <a:spLocks noGrp="1"/>
          </p:cNvSpPr>
          <p:nvPr>
            <p:ph type="body" sz="quarter" idx="20"/>
          </p:nvPr>
        </p:nvSpPr>
        <p:spPr/>
        <p:txBody>
          <a:bodyPr/>
          <a:lstStyle/>
          <a:p>
            <a:r>
              <a:rPr lang="en-AU" dirty="0"/>
              <a:t>Horizontal axis will show rainfall variation (cause).</a:t>
            </a:r>
          </a:p>
        </p:txBody>
      </p:sp>
      <p:pic>
        <p:nvPicPr>
          <p:cNvPr id="5" name="Picture 4" descr="Scatter plot showing a positive correlation between rainfall and net primary productivity.&#10;&#10;">
            <a:extLst>
              <a:ext uri="{FF2B5EF4-FFF2-40B4-BE49-F238E27FC236}">
                <a16:creationId xmlns:a16="http://schemas.microsoft.com/office/drawing/2014/main" id="{78B8E2FD-749B-8191-2B53-AB3A469A7C31}"/>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2048" y="1832930"/>
            <a:ext cx="5827904" cy="4683070"/>
          </a:xfrm>
          <a:prstGeom prst="rect">
            <a:avLst/>
          </a:prstGeom>
        </p:spPr>
      </p:pic>
      <p:sp>
        <p:nvSpPr>
          <p:cNvPr id="2" name="Slide Number Placeholder 1">
            <a:extLst>
              <a:ext uri="{FF2B5EF4-FFF2-40B4-BE49-F238E27FC236}">
                <a16:creationId xmlns:a16="http://schemas.microsoft.com/office/drawing/2014/main" id="{CEF94462-FF3B-F8EA-3D25-877F9AD71BE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63870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80E1C-C9D8-E520-08C9-E0EF1D5E81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F63773-5580-0A38-362B-641396C26679}"/>
              </a:ext>
            </a:extLst>
          </p:cNvPr>
          <p:cNvSpPr>
            <a:spLocks noGrp="1"/>
          </p:cNvSpPr>
          <p:nvPr>
            <p:ph type="title"/>
          </p:nvPr>
        </p:nvSpPr>
        <p:spPr/>
        <p:txBody>
          <a:bodyPr/>
          <a:lstStyle/>
          <a:p>
            <a:r>
              <a:rPr lang="en-AU" dirty="0"/>
              <a:t>Getting familiar with scatter graphs (2)</a:t>
            </a:r>
          </a:p>
        </p:txBody>
      </p:sp>
      <p:sp>
        <p:nvSpPr>
          <p:cNvPr id="4" name="Text Placeholder 3">
            <a:extLst>
              <a:ext uri="{FF2B5EF4-FFF2-40B4-BE49-F238E27FC236}">
                <a16:creationId xmlns:a16="http://schemas.microsoft.com/office/drawing/2014/main" id="{66469087-34CC-E757-3D44-C515874C1D0F}"/>
              </a:ext>
            </a:extLst>
          </p:cNvPr>
          <p:cNvSpPr>
            <a:spLocks noGrp="1"/>
          </p:cNvSpPr>
          <p:nvPr>
            <p:ph type="body" sz="quarter" idx="18"/>
          </p:nvPr>
        </p:nvSpPr>
        <p:spPr/>
        <p:txBody>
          <a:bodyPr/>
          <a:lstStyle/>
          <a:p>
            <a:r>
              <a:rPr lang="en-AU" dirty="0"/>
              <a:t>I we do</a:t>
            </a:r>
          </a:p>
        </p:txBody>
      </p:sp>
      <p:graphicFrame>
        <p:nvGraphicFramePr>
          <p:cNvPr id="7" name="Table 6">
            <a:extLst>
              <a:ext uri="{FF2B5EF4-FFF2-40B4-BE49-F238E27FC236}">
                <a16:creationId xmlns:a16="http://schemas.microsoft.com/office/drawing/2014/main" id="{71515610-8943-1524-8D81-3283B2E6B878}"/>
              </a:ext>
            </a:extLst>
          </p:cNvPr>
          <p:cNvGraphicFramePr>
            <a:graphicFrameLocks noGrp="1"/>
          </p:cNvGraphicFramePr>
          <p:nvPr>
            <p:extLst>
              <p:ext uri="{D42A27DB-BD31-4B8C-83A1-F6EECF244321}">
                <p14:modId xmlns:p14="http://schemas.microsoft.com/office/powerpoint/2010/main" val="2012107560"/>
              </p:ext>
            </p:extLst>
          </p:nvPr>
        </p:nvGraphicFramePr>
        <p:xfrm>
          <a:off x="360000" y="2731876"/>
          <a:ext cx="8675999" cy="1224000"/>
        </p:xfrm>
        <a:graphic>
          <a:graphicData uri="http://schemas.openxmlformats.org/drawingml/2006/table">
            <a:tbl>
              <a:tblPr firstRow="1" firstCol="1" bandRow="1"/>
              <a:tblGrid>
                <a:gridCol w="2932994">
                  <a:extLst>
                    <a:ext uri="{9D8B030D-6E8A-4147-A177-3AD203B41FA5}">
                      <a16:colId xmlns:a16="http://schemas.microsoft.com/office/drawing/2014/main" val="10848189"/>
                    </a:ext>
                  </a:extLst>
                </a:gridCol>
                <a:gridCol w="1148601">
                  <a:extLst>
                    <a:ext uri="{9D8B030D-6E8A-4147-A177-3AD203B41FA5}">
                      <a16:colId xmlns:a16="http://schemas.microsoft.com/office/drawing/2014/main" val="953669408"/>
                    </a:ext>
                  </a:extLst>
                </a:gridCol>
                <a:gridCol w="1148601">
                  <a:extLst>
                    <a:ext uri="{9D8B030D-6E8A-4147-A177-3AD203B41FA5}">
                      <a16:colId xmlns:a16="http://schemas.microsoft.com/office/drawing/2014/main" val="2546119711"/>
                    </a:ext>
                  </a:extLst>
                </a:gridCol>
                <a:gridCol w="1148601">
                  <a:extLst>
                    <a:ext uri="{9D8B030D-6E8A-4147-A177-3AD203B41FA5}">
                      <a16:colId xmlns:a16="http://schemas.microsoft.com/office/drawing/2014/main" val="1817779291"/>
                    </a:ext>
                  </a:extLst>
                </a:gridCol>
                <a:gridCol w="1148601">
                  <a:extLst>
                    <a:ext uri="{9D8B030D-6E8A-4147-A177-3AD203B41FA5}">
                      <a16:colId xmlns:a16="http://schemas.microsoft.com/office/drawing/2014/main" val="2117961457"/>
                    </a:ext>
                  </a:extLst>
                </a:gridCol>
                <a:gridCol w="1148601">
                  <a:extLst>
                    <a:ext uri="{9D8B030D-6E8A-4147-A177-3AD203B41FA5}">
                      <a16:colId xmlns:a16="http://schemas.microsoft.com/office/drawing/2014/main" val="2181004173"/>
                    </a:ext>
                  </a:extLst>
                </a:gridCol>
              </a:tblGrid>
              <a:tr h="649664">
                <a:tc>
                  <a:txBody>
                    <a:bodyPr/>
                    <a:lstStyle/>
                    <a:p>
                      <a:pPr>
                        <a:lnSpc>
                          <a:spcPct val="150000"/>
                        </a:lnSpc>
                        <a:spcBef>
                          <a:spcPts val="1200"/>
                        </a:spcBef>
                        <a:spcAft>
                          <a:spcPts val="600"/>
                        </a:spcAft>
                      </a:pPr>
                      <a:r>
                        <a:rPr lang="en-AU"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average temperature (°C)</a:t>
                      </a: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3282398"/>
                  </a:ext>
                </a:extLst>
              </a:tr>
              <a:tr h="574336">
                <a:tc>
                  <a:txBody>
                    <a:bodyPr/>
                    <a:lstStyle/>
                    <a:p>
                      <a:pPr>
                        <a:lnSpc>
                          <a:spcPct val="150000"/>
                        </a:lnSpc>
                        <a:spcBef>
                          <a:spcPts val="1200"/>
                        </a:spcBef>
                        <a:spcAft>
                          <a:spcPts val="600"/>
                        </a:spcAft>
                      </a:pPr>
                      <a:r>
                        <a:rPr lang="en-AU"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soil moisture (%) </a:t>
                      </a: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70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3720866507"/>
                  </a:ext>
                </a:extLst>
              </a:tr>
            </a:tbl>
          </a:graphicData>
        </a:graphic>
      </p:graphicFrame>
      <p:sp>
        <p:nvSpPr>
          <p:cNvPr id="6" name="Text Placeholder 5">
            <a:extLst>
              <a:ext uri="{FF2B5EF4-FFF2-40B4-BE49-F238E27FC236}">
                <a16:creationId xmlns:a16="http://schemas.microsoft.com/office/drawing/2014/main" id="{29F337D6-4691-02ED-7DBD-75A3FEB9500F}"/>
              </a:ext>
            </a:extLst>
          </p:cNvPr>
          <p:cNvSpPr>
            <a:spLocks noGrp="1"/>
          </p:cNvSpPr>
          <p:nvPr>
            <p:ph type="body" sz="quarter" idx="20"/>
          </p:nvPr>
        </p:nvSpPr>
        <p:spPr/>
        <p:txBody>
          <a:bodyPr/>
          <a:lstStyle/>
          <a:p>
            <a:r>
              <a:rPr lang="en-AU" dirty="0"/>
              <a:t>Horizontal axis will show temperature variation (cause).</a:t>
            </a:r>
          </a:p>
          <a:p>
            <a:endParaRPr lang="en-AU" dirty="0"/>
          </a:p>
        </p:txBody>
      </p:sp>
      <p:pic>
        <p:nvPicPr>
          <p:cNvPr id="10" name="Picture 9" descr="Scatter plot of temperature vs. soil moisture with blue data points.&#10;&#10;">
            <a:extLst>
              <a:ext uri="{FF2B5EF4-FFF2-40B4-BE49-F238E27FC236}">
                <a16:creationId xmlns:a16="http://schemas.microsoft.com/office/drawing/2014/main" id="{0F4A3217-60C2-AC73-E95F-9A5C66871D90}"/>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2048" y="1835905"/>
            <a:ext cx="5827903" cy="4680095"/>
          </a:xfrm>
          <a:prstGeom prst="rect">
            <a:avLst/>
          </a:prstGeom>
        </p:spPr>
      </p:pic>
      <p:sp>
        <p:nvSpPr>
          <p:cNvPr id="2" name="Slide Number Placeholder 1">
            <a:extLst>
              <a:ext uri="{FF2B5EF4-FFF2-40B4-BE49-F238E27FC236}">
                <a16:creationId xmlns:a16="http://schemas.microsoft.com/office/drawing/2014/main" id="{7A192D27-ED78-38C1-F5BE-AA913D7EC76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03877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3EE332-9453-30FD-C61E-0F0F8E6E5BDE}"/>
              </a:ext>
            </a:extLst>
          </p:cNvPr>
          <p:cNvSpPr>
            <a:spLocks noGrp="1"/>
          </p:cNvSpPr>
          <p:nvPr>
            <p:ph type="title"/>
          </p:nvPr>
        </p:nvSpPr>
        <p:spPr/>
        <p:txBody>
          <a:bodyPr/>
          <a:lstStyle/>
          <a:p>
            <a:r>
              <a:rPr lang="en-AU" dirty="0"/>
              <a:t>Getting familiar with scatter graphs (3)</a:t>
            </a:r>
          </a:p>
        </p:txBody>
      </p:sp>
      <p:sp>
        <p:nvSpPr>
          <p:cNvPr id="4" name="Text Placeholder 3">
            <a:extLst>
              <a:ext uri="{FF2B5EF4-FFF2-40B4-BE49-F238E27FC236}">
                <a16:creationId xmlns:a16="http://schemas.microsoft.com/office/drawing/2014/main" id="{636FD45C-2174-F15F-744A-ADD7B96AFAC6}"/>
              </a:ext>
            </a:extLst>
          </p:cNvPr>
          <p:cNvSpPr>
            <a:spLocks noGrp="1"/>
          </p:cNvSpPr>
          <p:nvPr>
            <p:ph type="body" sz="quarter" idx="18"/>
          </p:nvPr>
        </p:nvSpPr>
        <p:spPr/>
        <p:txBody>
          <a:bodyPr/>
          <a:lstStyle/>
          <a:p>
            <a:r>
              <a:rPr lang="en-AU" dirty="0"/>
              <a:t>You do</a:t>
            </a:r>
          </a:p>
        </p:txBody>
      </p:sp>
      <p:graphicFrame>
        <p:nvGraphicFramePr>
          <p:cNvPr id="7" name="Table 6">
            <a:extLst>
              <a:ext uri="{FF2B5EF4-FFF2-40B4-BE49-F238E27FC236}">
                <a16:creationId xmlns:a16="http://schemas.microsoft.com/office/drawing/2014/main" id="{DB2BCCAA-7763-A925-EB01-BE0DB5889A28}"/>
              </a:ext>
            </a:extLst>
          </p:cNvPr>
          <p:cNvGraphicFramePr>
            <a:graphicFrameLocks noGrp="1"/>
          </p:cNvGraphicFramePr>
          <p:nvPr>
            <p:extLst>
              <p:ext uri="{D42A27DB-BD31-4B8C-83A1-F6EECF244321}">
                <p14:modId xmlns:p14="http://schemas.microsoft.com/office/powerpoint/2010/main" val="3724462575"/>
              </p:ext>
            </p:extLst>
          </p:nvPr>
        </p:nvGraphicFramePr>
        <p:xfrm>
          <a:off x="448235" y="2796066"/>
          <a:ext cx="7992001" cy="1224000"/>
        </p:xfrm>
        <a:graphic>
          <a:graphicData uri="http://schemas.openxmlformats.org/drawingml/2006/table">
            <a:tbl>
              <a:tblPr firstRow="1" firstCol="1" bandRow="1"/>
              <a:tblGrid>
                <a:gridCol w="2886636">
                  <a:extLst>
                    <a:ext uri="{9D8B030D-6E8A-4147-A177-3AD203B41FA5}">
                      <a16:colId xmlns:a16="http://schemas.microsoft.com/office/drawing/2014/main" val="2471283339"/>
                    </a:ext>
                  </a:extLst>
                </a:gridCol>
                <a:gridCol w="1021073">
                  <a:extLst>
                    <a:ext uri="{9D8B030D-6E8A-4147-A177-3AD203B41FA5}">
                      <a16:colId xmlns:a16="http://schemas.microsoft.com/office/drawing/2014/main" val="502268386"/>
                    </a:ext>
                  </a:extLst>
                </a:gridCol>
                <a:gridCol w="1021073">
                  <a:extLst>
                    <a:ext uri="{9D8B030D-6E8A-4147-A177-3AD203B41FA5}">
                      <a16:colId xmlns:a16="http://schemas.microsoft.com/office/drawing/2014/main" val="856976184"/>
                    </a:ext>
                  </a:extLst>
                </a:gridCol>
                <a:gridCol w="1021073">
                  <a:extLst>
                    <a:ext uri="{9D8B030D-6E8A-4147-A177-3AD203B41FA5}">
                      <a16:colId xmlns:a16="http://schemas.microsoft.com/office/drawing/2014/main" val="1677416558"/>
                    </a:ext>
                  </a:extLst>
                </a:gridCol>
                <a:gridCol w="1021073">
                  <a:extLst>
                    <a:ext uri="{9D8B030D-6E8A-4147-A177-3AD203B41FA5}">
                      <a16:colId xmlns:a16="http://schemas.microsoft.com/office/drawing/2014/main" val="1613057522"/>
                    </a:ext>
                  </a:extLst>
                </a:gridCol>
                <a:gridCol w="1021073">
                  <a:extLst>
                    <a:ext uri="{9D8B030D-6E8A-4147-A177-3AD203B41FA5}">
                      <a16:colId xmlns:a16="http://schemas.microsoft.com/office/drawing/2014/main" val="1764770415"/>
                    </a:ext>
                  </a:extLst>
                </a:gridCol>
              </a:tblGrid>
              <a:tr h="612000">
                <a:tc>
                  <a:txBody>
                    <a:bodyPr/>
                    <a:lstStyle/>
                    <a:p>
                      <a:pPr>
                        <a:lnSpc>
                          <a:spcPct val="150000"/>
                        </a:lnSpc>
                        <a:spcBef>
                          <a:spcPts val="1200"/>
                        </a:spcBef>
                        <a:spcAft>
                          <a:spcPts val="600"/>
                        </a:spcAft>
                      </a:pPr>
                      <a:r>
                        <a:rPr lang="en-AU"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sunlight (hrs/day)</a:t>
                      </a: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5622466"/>
                  </a:ext>
                </a:extLst>
              </a:tr>
              <a:tr h="612000">
                <a:tc>
                  <a:txBody>
                    <a:bodyPr/>
                    <a:lstStyle/>
                    <a:p>
                      <a:pPr>
                        <a:lnSpc>
                          <a:spcPct val="150000"/>
                        </a:lnSpc>
                        <a:spcBef>
                          <a:spcPts val="1200"/>
                        </a:spcBef>
                        <a:spcAft>
                          <a:spcPts val="600"/>
                        </a:spcAft>
                      </a:pPr>
                      <a:r>
                        <a:rPr lang="en-AU"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plant Growth (cm/week)</a:t>
                      </a: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tc>
                  <a:txBody>
                    <a:bodyPr/>
                    <a:lstStyle/>
                    <a:p>
                      <a:pPr>
                        <a:lnSpc>
                          <a:spcPct val="150000"/>
                        </a:lnSpc>
                        <a:spcBef>
                          <a:spcPts val="1200"/>
                        </a:spcBef>
                        <a:spcAft>
                          <a:spcPts val="600"/>
                        </a:spcAft>
                      </a:pPr>
                      <a:r>
                        <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40580" marR="140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BEB"/>
                    </a:solidFill>
                  </a:tcPr>
                </a:tc>
                <a:extLst>
                  <a:ext uri="{0D108BD9-81ED-4DB2-BD59-A6C34878D82A}">
                    <a16:rowId xmlns:a16="http://schemas.microsoft.com/office/drawing/2014/main" val="2032161672"/>
                  </a:ext>
                </a:extLst>
              </a:tr>
            </a:tbl>
          </a:graphicData>
        </a:graphic>
      </p:graphicFrame>
      <p:sp>
        <p:nvSpPr>
          <p:cNvPr id="6" name="Text Placeholder 5">
            <a:extLst>
              <a:ext uri="{FF2B5EF4-FFF2-40B4-BE49-F238E27FC236}">
                <a16:creationId xmlns:a16="http://schemas.microsoft.com/office/drawing/2014/main" id="{789F409C-EAD3-198F-B504-05D5A7BEA8EE}"/>
              </a:ext>
            </a:extLst>
          </p:cNvPr>
          <p:cNvSpPr>
            <a:spLocks noGrp="1"/>
          </p:cNvSpPr>
          <p:nvPr>
            <p:ph type="body" sz="quarter" idx="20"/>
          </p:nvPr>
        </p:nvSpPr>
        <p:spPr>
          <a:xfrm>
            <a:off x="360363" y="4579939"/>
            <a:ext cx="11483975" cy="545602"/>
          </a:xfrm>
        </p:spPr>
        <p:txBody>
          <a:bodyPr/>
          <a:lstStyle/>
          <a:p>
            <a:r>
              <a:rPr lang="en-AU" dirty="0"/>
              <a:t>Horizontal axis will show                       variation (cause).</a:t>
            </a:r>
          </a:p>
        </p:txBody>
      </p:sp>
      <p:cxnSp>
        <p:nvCxnSpPr>
          <p:cNvPr id="8" name="Straight Connector 7">
            <a:extLst>
              <a:ext uri="{FF2B5EF4-FFF2-40B4-BE49-F238E27FC236}">
                <a16:creationId xmlns:a16="http://schemas.microsoft.com/office/drawing/2014/main" id="{3F561FD3-5D32-C733-B806-67AF01F98B56}"/>
              </a:ext>
              <a:ext uri="{C183D7F6-B498-43B3-948B-1728B52AA6E4}">
                <adec:decorative xmlns:adec="http://schemas.microsoft.com/office/drawing/2017/decorative" val="1"/>
              </a:ext>
            </a:extLst>
          </p:cNvPr>
          <p:cNvCxnSpPr/>
          <p:nvPr/>
        </p:nvCxnSpPr>
        <p:spPr>
          <a:xfrm>
            <a:off x="2850776" y="4961965"/>
            <a:ext cx="1371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Scatter plot showing the effect of sunlight on plant growth, with blue dots indicating a positive correlation.&#10;&#10;">
            <a:extLst>
              <a:ext uri="{FF2B5EF4-FFF2-40B4-BE49-F238E27FC236}">
                <a16:creationId xmlns:a16="http://schemas.microsoft.com/office/drawing/2014/main" id="{65DECFC6-4089-CC11-6ACF-D711241792B8}"/>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2048" y="1826479"/>
            <a:ext cx="5827903" cy="4680094"/>
          </a:xfrm>
          <a:prstGeom prst="rect">
            <a:avLst/>
          </a:prstGeom>
        </p:spPr>
      </p:pic>
      <p:sp>
        <p:nvSpPr>
          <p:cNvPr id="2" name="Slide Number Placeholder 1">
            <a:extLst>
              <a:ext uri="{FF2B5EF4-FFF2-40B4-BE49-F238E27FC236}">
                <a16:creationId xmlns:a16="http://schemas.microsoft.com/office/drawing/2014/main" id="{052EC096-D841-F698-43D0-7290029426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85848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xEl>
                                              <p:pRg st="0" end="0"/>
                                            </p:txEl>
                                          </p:spTgt>
                                        </p:tgtEl>
                                      </p:cBhvr>
                                    </p:animEffect>
                                    <p:set>
                                      <p:cBhvr>
                                        <p:cTn id="10" dur="1" fill="hold">
                                          <p:stCondLst>
                                            <p:cond delay="499"/>
                                          </p:stCondLst>
                                        </p:cTn>
                                        <p:tgtEl>
                                          <p:spTgt spid="6">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C79D3827DA8A4CBA85C2F01D9C16C7" ma:contentTypeVersion="22" ma:contentTypeDescription="Create a new document." ma:contentTypeScope="" ma:versionID="61b6dc45f52da73d8d8c934d35077a4f">
  <xsd:schema xmlns:xsd="http://www.w3.org/2001/XMLSchema" xmlns:xs="http://www.w3.org/2001/XMLSchema" xmlns:p="http://schemas.microsoft.com/office/2006/metadata/properties" xmlns:ns1="http://schemas.microsoft.com/sharepoint/v3" xmlns:ns2="3c5b8ff7-b110-47e5-875b-c1ade981fe1d" xmlns:ns3="1ecf118d-1b68-4539-8f47-c72c4e394bba" targetNamespace="http://schemas.microsoft.com/office/2006/metadata/properties" ma:root="true" ma:fieldsID="cbca3367abebfd8d4f911907fdafbb06" ns1:_="" ns2:_="" ns3:_="">
    <xsd:import namespace="http://schemas.microsoft.com/sharepoint/v3"/>
    <xsd:import namespace="3c5b8ff7-b110-47e5-875b-c1ade981fe1d"/>
    <xsd:import namespace="1ecf118d-1b68-4539-8f47-c72c4e394b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b8ff7-b110-47e5-875b-c1ade981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cf118d-1b68-4539-8f47-c72c4e394b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5585fd6-f854-4cbf-96d8-3987581b3232}" ma:internalName="TaxCatchAll" ma:showField="CatchAllData" ma:web="1ecf118d-1b68-4539-8f47-c72c4e394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c5b8ff7-b110-47e5-875b-c1ade981fe1d">
      <Terms xmlns="http://schemas.microsoft.com/office/infopath/2007/PartnerControls"/>
    </lcf76f155ced4ddcb4097134ff3c332f>
    <_ip_UnifiedCompliancePolicyProperties xmlns="http://schemas.microsoft.com/sharepoint/v3" xsi:nil="true"/>
    <TaxCatchAll xmlns="1ecf118d-1b68-4539-8f47-c72c4e394bba" xsi:nil="true"/>
  </documentManagement>
</p:properties>
</file>

<file path=customXml/itemProps1.xml><?xml version="1.0" encoding="utf-8"?>
<ds:datastoreItem xmlns:ds="http://schemas.openxmlformats.org/officeDocument/2006/customXml" ds:itemID="{CA3C4CA0-3C33-4AED-90AD-C5F6DABFDB94}">
  <ds:schemaRefs>
    <ds:schemaRef ds:uri="http://schemas.microsoft.com/sharepoint/v3/contenttype/forms"/>
  </ds:schemaRefs>
</ds:datastoreItem>
</file>

<file path=customXml/itemProps2.xml><?xml version="1.0" encoding="utf-8"?>
<ds:datastoreItem xmlns:ds="http://schemas.openxmlformats.org/officeDocument/2006/customXml" ds:itemID="{30B0D496-6286-4498-8810-D13C2525D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5b8ff7-b110-47e5-875b-c1ade981fe1d"/>
    <ds:schemaRef ds:uri="1ecf118d-1b68-4539-8f47-c72c4e394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0984FA-7E19-43E1-8958-4373A0A89AE1}">
  <ds:schemaRefs>
    <ds:schemaRef ds:uri="http://schemas.microsoft.com/office/2006/metadata/properties"/>
    <ds:schemaRef ds:uri="http://purl.org/dc/terms/"/>
    <ds:schemaRef ds:uri="http://purl.org/dc/elements/1.1/"/>
    <ds:schemaRef ds:uri="http://schemas.microsoft.com/office/2006/documentManagement/types"/>
    <ds:schemaRef ds:uri="1ecf118d-1b68-4539-8f47-c72c4e394bba"/>
    <ds:schemaRef ds:uri="3c5b8ff7-b110-47e5-875b-c1ade981fe1d"/>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2462</TotalTime>
  <Words>1572</Words>
  <Application>Microsoft Office PowerPoint</Application>
  <PresentationFormat>Widescreen</PresentationFormat>
  <Paragraphs>150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Public Sans</vt:lpstr>
      <vt:lpstr>Times New Roman</vt:lpstr>
      <vt:lpstr>NSWG Corporate</vt:lpstr>
      <vt:lpstr>Lesson 1 – scatter graphs</vt:lpstr>
      <vt:lpstr>Learning intentions and success criteria</vt:lpstr>
      <vt:lpstr>Key features of a scatter graph</vt:lpstr>
      <vt:lpstr>Different Types of Correlation</vt:lpstr>
      <vt:lpstr>Examples of Positive Correlation in Data Relationships</vt:lpstr>
      <vt:lpstr>Examples of Negative and No Correlation in Data Relationships</vt:lpstr>
      <vt:lpstr>Getting familiar with scatter graphs (1)</vt:lpstr>
      <vt:lpstr>Getting familiar with scatter graphs (2)</vt:lpstr>
      <vt:lpstr>Getting familiar with scatter graphs (3)</vt:lpstr>
      <vt:lpstr>Recognising correlation</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biomes and agriculture – Lesson 1 – scatter graphs</dc:title>
  <dc:creator>NSW Department of Education</dc:creator>
  <cp:keywords/>
  <dc:description/>
  <dcterms:created xsi:type="dcterms:W3CDTF">2025-03-22T03:58:41Z</dcterms:created>
  <dcterms:modified xsi:type="dcterms:W3CDTF">2025-05-12T02:40:57Z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0x010100F2C79D3827DA8A4CBA85C2F01D9C16C7</vt:lpwstr>
  </property>
  <property fmtid="{D5CDD505-2E9C-101B-9397-08002B2CF9AE}" pid="10" name="MediaServiceImageTags">
    <vt:lpwstr/>
  </property>
</Properties>
</file>