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5"/>
  </p:notesMasterIdLst>
  <p:handoutMasterIdLst>
    <p:handoutMasterId r:id="rId16"/>
  </p:handoutMasterIdLst>
  <p:sldIdLst>
    <p:sldId id="266" r:id="rId2"/>
    <p:sldId id="26383" r:id="rId3"/>
    <p:sldId id="26410" r:id="rId4"/>
    <p:sldId id="26414" r:id="rId5"/>
    <p:sldId id="26411" r:id="rId6"/>
    <p:sldId id="26415" r:id="rId7"/>
    <p:sldId id="26412" r:id="rId8"/>
    <p:sldId id="26416" r:id="rId9"/>
    <p:sldId id="26417" r:id="rId10"/>
    <p:sldId id="26413" r:id="rId11"/>
    <p:sldId id="26419" r:id="rId12"/>
    <p:sldId id="360" r:id="rId13"/>
    <p:sldId id="361" r:id="rId14"/>
  </p:sldIdLst>
  <p:sldSz cx="12192000" cy="6858000"/>
  <p:notesSz cx="6858000" cy="9144000"/>
  <p:embeddedFontLst>
    <p:embeddedFont>
      <p:font typeface="Public Sans" pitchFamily="2" charset="0"/>
      <p:regular r:id="rId17"/>
      <p:bold r:id="rId18"/>
      <p:italic r:id="rId19"/>
      <p:boldItalic r:id="rId20"/>
    </p:embeddedFont>
    <p:embeddedFont>
      <p:font typeface="Public Sans Light" pitchFamily="2" charset="0"/>
      <p:regular r:id="rId21"/>
      <p: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53A"/>
    <a:srgbClr val="002664"/>
    <a:srgbClr val="EDED5C"/>
    <a:srgbClr val="9752CC"/>
    <a:srgbClr val="ECD3F5"/>
    <a:srgbClr val="DAB3E8"/>
    <a:srgbClr val="FF9933"/>
    <a:srgbClr val="FAE6C2"/>
    <a:srgbClr val="E5F7FC"/>
    <a:srgbClr val="FBDB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A4532-35E0-4B00-8615-9CCDEC551996}" v="29" dt="2025-06-02T03:36:09.19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4" autoAdjust="0"/>
    <p:restoredTop sz="74128" autoAdjust="0"/>
  </p:normalViewPr>
  <p:slideViewPr>
    <p:cSldViewPr snapToGrid="0">
      <p:cViewPr varScale="1">
        <p:scale>
          <a:sx n="78" d="100"/>
          <a:sy n="78" d="100"/>
        </p:scale>
        <p:origin x="1308" y="6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The following resource looks at how to create surveys with a focus on Commerce content.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271905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b="0" dirty="0"/>
              <a:t>Explain how Microsoft Forms automatically generates graphs and charts to visualise survey responses.</a:t>
            </a:r>
          </a:p>
          <a:p>
            <a:pPr marL="285750" indent="-285750">
              <a:buFont typeface="Arial" panose="020B0604020202020204" pitchFamily="34" charset="0"/>
              <a:buChar char="•"/>
            </a:pPr>
            <a:r>
              <a:rPr lang="en-AU" b="0" dirty="0"/>
              <a:t>Clarify what summarising findings looks like—students should identify patterns in responses, such as:</a:t>
            </a:r>
          </a:p>
          <a:p>
            <a:pPr marL="895335" lvl="1" indent="-285750">
              <a:buFont typeface="Courier New" panose="02070309020205020404" pitchFamily="49" charset="0"/>
              <a:buChar char="o"/>
            </a:pPr>
            <a:r>
              <a:rPr lang="en-AU" dirty="0"/>
              <a:t>trends in </a:t>
            </a:r>
            <a:r>
              <a:rPr lang="en-AU" b="0" dirty="0"/>
              <a:t>consumer preferences (convenience, culture, advertising, customer service, ethical decision making)</a:t>
            </a:r>
          </a:p>
          <a:p>
            <a:pPr marL="895335" lvl="1" indent="-285750">
              <a:buFont typeface="Courier New" panose="02070309020205020404" pitchFamily="49" charset="0"/>
              <a:buChar char="o"/>
            </a:pPr>
            <a:r>
              <a:rPr lang="en-AU" b="0" dirty="0"/>
              <a:t>differences based on age, occupation, or financial priorities.</a:t>
            </a:r>
          </a:p>
          <a:p>
            <a:pPr marL="285750" lvl="0" indent="-285750">
              <a:buFont typeface="Arial" panose="020B0604020202020204" pitchFamily="34" charset="0"/>
              <a:buChar char="•"/>
            </a:pPr>
            <a:r>
              <a:rPr lang="en-AU" b="0" dirty="0"/>
              <a:t>Explain how businesses might adjust their strategies based on survey data.</a:t>
            </a:r>
          </a:p>
          <a:p>
            <a:pPr marL="285750" lvl="0" indent="-285750">
              <a:buFont typeface="Arial" panose="020B0604020202020204" pitchFamily="34" charset="0"/>
              <a:buChar char="•"/>
            </a:pPr>
            <a:r>
              <a:rPr lang="en-AU" b="0" dirty="0"/>
              <a:t>Students write a summary of their survey results, highlighting one key trend or surprising insight.</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31002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Run students through the steps involved. </a:t>
            </a:r>
          </a:p>
          <a:p>
            <a:pPr marL="285750" indent="-285750">
              <a:buFont typeface="Arial" panose="020B0604020202020204" pitchFamily="34" charset="0"/>
              <a:buChar char="•"/>
            </a:pPr>
            <a:r>
              <a:rPr lang="en-AU" dirty="0"/>
              <a:t>You may either explain this from the screen or demonstrate this live.</a:t>
            </a:r>
          </a:p>
          <a:p>
            <a:pPr marL="285750" indent="-285750">
              <a:buFont typeface="Arial" panose="020B0604020202020204" pitchFamily="34" charset="0"/>
              <a:buChar char="•"/>
            </a:pPr>
            <a:r>
              <a:rPr lang="en-AU" dirty="0"/>
              <a:t>Click ‘view responses’ to see survey results.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46034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Read through slide.</a:t>
            </a:r>
          </a:p>
          <a:p>
            <a:pPr marL="285750" indent="-285750">
              <a:buFont typeface="Arial" panose="020B0604020202020204" pitchFamily="34" charset="0"/>
              <a:buChar char="•"/>
            </a:pPr>
            <a:r>
              <a:rPr lang="en-AU" dirty="0"/>
              <a:t>Walk students through creating a new form, including the title and description.</a:t>
            </a:r>
          </a:p>
          <a:p>
            <a:pPr marL="285750" indent="-285750">
              <a:buFont typeface="Arial" panose="020B0604020202020204" pitchFamily="34" charset="0"/>
              <a:buChar char="•"/>
            </a:pPr>
            <a:r>
              <a:rPr lang="en-AU" dirty="0"/>
              <a:t>Explain that survey questions should be clear and easy to understand to ensure accurate responses.</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87358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Run students through the steps involved. </a:t>
            </a:r>
          </a:p>
          <a:p>
            <a:pPr marL="285750" indent="-285750">
              <a:buFont typeface="Arial" panose="020B0604020202020204" pitchFamily="34" charset="0"/>
              <a:buChar char="•"/>
            </a:pPr>
            <a:r>
              <a:rPr lang="en-AU" dirty="0"/>
              <a:t>You may either explain this from the screen or demonstrate this live.</a:t>
            </a:r>
          </a:p>
          <a:p>
            <a:pPr marL="285750" indent="-285750">
              <a:buFont typeface="Arial" panose="020B0604020202020204" pitchFamily="34" charset="0"/>
              <a:buChar char="•"/>
            </a:pPr>
            <a:r>
              <a:rPr lang="en-AU" dirty="0"/>
              <a:t>Step 1 – click on ‘untitled form.’</a:t>
            </a:r>
          </a:p>
          <a:p>
            <a:pPr marL="285750" indent="-285750">
              <a:buFont typeface="Arial" panose="020B0604020202020204" pitchFamily="34" charset="0"/>
              <a:buChar char="•"/>
            </a:pPr>
            <a:r>
              <a:rPr lang="en-AU" dirty="0"/>
              <a:t>Step 2 – fill in title and form description details.</a:t>
            </a:r>
          </a:p>
          <a:p>
            <a:pPr marL="285750" indent="-285750">
              <a:buFont typeface="Arial" panose="020B0604020202020204" pitchFamily="34" charset="0"/>
              <a:buChar char="•"/>
            </a:pPr>
            <a:r>
              <a:rPr lang="en-AU" dirty="0"/>
              <a:t>Step 3 – click on ‘quick start with.’</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409752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b="0" dirty="0"/>
              <a:t>Read through slide</a:t>
            </a:r>
          </a:p>
          <a:p>
            <a:pPr marL="285750" indent="-285750">
              <a:buFont typeface="Arial" panose="020B0604020202020204" pitchFamily="34" charset="0"/>
              <a:buChar char="•"/>
            </a:pPr>
            <a:r>
              <a:rPr lang="en-AU" b="0" dirty="0"/>
              <a:t>Explain different question types, including multiple choice, text, rating scales, and Likert scales. </a:t>
            </a:r>
          </a:p>
          <a:p>
            <a:pPr marL="285750" indent="-285750">
              <a:buFont typeface="Arial" panose="020B0604020202020204" pitchFamily="34" charset="0"/>
              <a:buChar char="•"/>
            </a:pPr>
            <a:r>
              <a:rPr lang="en-AU" b="0" dirty="0"/>
              <a:t>Provide a specific explanation of Likert scales.</a:t>
            </a:r>
          </a:p>
          <a:p>
            <a:pPr marL="285750" indent="-285750">
              <a:buFont typeface="Arial" panose="020B0604020202020204" pitchFamily="34" charset="0"/>
              <a:buChar char="•"/>
            </a:pPr>
            <a:r>
              <a:rPr lang="en-AU" b="0" dirty="0"/>
              <a:t>These measure opinions or attitudes on a scale (e.g., strongly agree → strongly disagree).</a:t>
            </a:r>
          </a:p>
          <a:p>
            <a:pPr marL="285750" indent="-285750">
              <a:buFont typeface="Arial" panose="020B0604020202020204" pitchFamily="34" charset="0"/>
              <a:buChar char="•"/>
            </a:pPr>
            <a:r>
              <a:rPr lang="en-AU" b="0" dirty="0"/>
              <a:t>Businesses use them in market research to understand consumer preferences.</a:t>
            </a:r>
          </a:p>
          <a:p>
            <a:pPr marL="285750" indent="-285750">
              <a:buFont typeface="Arial" panose="020B0604020202020204" pitchFamily="34" charset="0"/>
              <a:buChar char="•"/>
            </a:pPr>
            <a:r>
              <a:rPr lang="en-AU" b="0" dirty="0"/>
              <a:t>Students convert one of their survey questions into a Likert scale format (e.g. my job role and income level impact my spending habits).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71637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Run students through the steps involved. </a:t>
            </a:r>
          </a:p>
          <a:p>
            <a:pPr marL="285750" indent="-285750">
              <a:buFont typeface="Arial" panose="020B0604020202020204" pitchFamily="34" charset="0"/>
              <a:buChar char="•"/>
            </a:pPr>
            <a:r>
              <a:rPr lang="en-AU" dirty="0"/>
              <a:t>You may either explain this from the screen or demonstrate this live.</a:t>
            </a:r>
          </a:p>
          <a:p>
            <a:pPr marL="285750" indent="-285750">
              <a:buFont typeface="Arial" panose="020B0604020202020204" pitchFamily="34" charset="0"/>
              <a:buChar char="•"/>
            </a:pPr>
            <a:r>
              <a:rPr lang="en-AU" dirty="0"/>
              <a:t>After clicking on ‘quick start with’ choose preferred question type for survey question</a:t>
            </a:r>
          </a:p>
          <a:p>
            <a:pPr marL="285750" indent="-285750">
              <a:buFont typeface="Arial" panose="020B0604020202020204" pitchFamily="34" charset="0"/>
              <a:buChar char="•"/>
            </a:pPr>
            <a:r>
              <a:rPr lang="en-AU" dirty="0"/>
              <a:t>You can alter this for each question </a:t>
            </a:r>
          </a:p>
          <a:p>
            <a:pPr marL="285750" indent="-2857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27237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Read through slide.</a:t>
            </a:r>
          </a:p>
          <a:p>
            <a:pPr marL="285750" indent="-285750">
              <a:buFont typeface="Arial" panose="020B0604020202020204" pitchFamily="34" charset="0"/>
              <a:buChar char="•"/>
            </a:pPr>
            <a:r>
              <a:rPr lang="en-AU" b="0" dirty="0"/>
              <a:t>Explain how to share the survey link via email, Teams, or QR codes.</a:t>
            </a:r>
          </a:p>
          <a:p>
            <a:pPr marL="285750" indent="-285750">
              <a:buFont typeface="Arial" panose="020B0604020202020204" pitchFamily="34" charset="0"/>
              <a:buChar char="•"/>
            </a:pPr>
            <a:r>
              <a:rPr lang="en-AU" b="0" dirty="0"/>
              <a:t>Emphasise the importance of gathering a diverse set of responses for meaningful insights.</a:t>
            </a:r>
          </a:p>
          <a:p>
            <a:pPr marL="285750" indent="-285750">
              <a:buFont typeface="Arial" panose="020B0604020202020204" pitchFamily="34" charset="0"/>
              <a:buChar char="•"/>
            </a:pPr>
            <a:r>
              <a:rPr lang="en-AU" b="0" dirty="0"/>
              <a:t>Students send their survey to at least 5 respondents and record observations on ease of use and response rates.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68073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Run students through the steps involved. </a:t>
            </a:r>
          </a:p>
          <a:p>
            <a:pPr marL="285750" indent="-285750">
              <a:buFont typeface="Arial" panose="020B0604020202020204" pitchFamily="34" charset="0"/>
              <a:buChar char="•"/>
            </a:pPr>
            <a:r>
              <a:rPr lang="en-AU" dirty="0"/>
              <a:t>You may either explain this from the screen or demonstrate this live.</a:t>
            </a:r>
          </a:p>
          <a:p>
            <a:pPr marL="285750" indent="-285750">
              <a:buFont typeface="Arial" panose="020B0604020202020204" pitchFamily="34" charset="0"/>
              <a:buChar char="•"/>
            </a:pPr>
            <a:r>
              <a:rPr lang="en-AU" dirty="0"/>
              <a:t>Click ‘collect responses’.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47135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a:t>Run students through the steps involved. </a:t>
            </a:r>
          </a:p>
          <a:p>
            <a:pPr marL="285750" indent="-285750">
              <a:buFont typeface="Arial" panose="020B0604020202020204" pitchFamily="34" charset="0"/>
              <a:buChar char="•"/>
            </a:pPr>
            <a:r>
              <a:rPr lang="en-AU" dirty="0"/>
              <a:t>You may either explain this from the screen or demonstrate this live.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92171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5" Type="http://schemas.openxmlformats.org/officeDocument/2006/relationships/hyperlink" Target="https://curriculum.nsw.edu.au/learning-areas/hsie/commerce-7-10-2024/overview" TargetMode="External"/><Relationship Id="rId4" Type="http://schemas.openxmlformats.org/officeDocument/2006/relationships/hyperlink" Target="https://curriculum.nsw.edu.au/"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forms.office.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ea typeface="Times New Roman" panose="02020603050405020304" pitchFamily="18" charset="0"/>
              </a:rPr>
              <a:t>Commerce – surveys</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5 Commerce</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The consumer and financial environment (core)</a:t>
            </a: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t>[Teacher name]</a:t>
            </a:r>
          </a:p>
          <a:p>
            <a:endParaRPr lang="en-AU" dirty="0"/>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t>[Date]</a:t>
            </a:r>
          </a:p>
        </p:txBody>
      </p:sp>
      <p:pic>
        <p:nvPicPr>
          <p:cNvPr id="13" name="Picture Placeholder 12">
            <a:extLst>
              <a:ext uri="{FF2B5EF4-FFF2-40B4-BE49-F238E27FC236}">
                <a16:creationId xmlns:a16="http://schemas.microsoft.com/office/drawing/2014/main" id="{242F2DF3-35C6-6AEF-72CA-CC149F6EE57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48B2F-74E1-6237-BD33-77DF52B444CF}"/>
              </a:ext>
            </a:extLst>
          </p:cNvPr>
          <p:cNvSpPr>
            <a:spLocks noGrp="1"/>
          </p:cNvSpPr>
          <p:nvPr>
            <p:ph type="title"/>
          </p:nvPr>
        </p:nvSpPr>
        <p:spPr/>
        <p:txBody>
          <a:bodyPr/>
          <a:lstStyle/>
          <a:p>
            <a:r>
              <a:rPr lang="en-AU" dirty="0"/>
              <a:t>View and interpret results</a:t>
            </a:r>
          </a:p>
        </p:txBody>
      </p:sp>
      <p:sp>
        <p:nvSpPr>
          <p:cNvPr id="5" name="Text Placeholder 4">
            <a:extLst>
              <a:ext uri="{FF2B5EF4-FFF2-40B4-BE49-F238E27FC236}">
                <a16:creationId xmlns:a16="http://schemas.microsoft.com/office/drawing/2014/main" id="{092E6BDE-415C-2FEB-8DF6-F250F493BA67}"/>
              </a:ext>
            </a:extLst>
          </p:cNvPr>
          <p:cNvSpPr>
            <a:spLocks noGrp="1"/>
          </p:cNvSpPr>
          <p:nvPr>
            <p:ph type="body" sz="quarter" idx="18"/>
          </p:nvPr>
        </p:nvSpPr>
        <p:spPr/>
        <p:txBody>
          <a:bodyPr/>
          <a:lstStyle/>
          <a:p>
            <a:r>
              <a:rPr lang="en-AU" dirty="0"/>
              <a:t>Microsoft Forms</a:t>
            </a:r>
          </a:p>
        </p:txBody>
      </p:sp>
      <p:sp>
        <p:nvSpPr>
          <p:cNvPr id="4" name="Text Placeholder 3">
            <a:extLst>
              <a:ext uri="{FF2B5EF4-FFF2-40B4-BE49-F238E27FC236}">
                <a16:creationId xmlns:a16="http://schemas.microsoft.com/office/drawing/2014/main" id="{9EE5A983-262A-7EF2-0D1D-A2134D11B9BF}"/>
              </a:ext>
            </a:extLst>
          </p:cNvPr>
          <p:cNvSpPr>
            <a:spLocks noGrp="1"/>
          </p:cNvSpPr>
          <p:nvPr>
            <p:ph sz="quarter" idx="19"/>
          </p:nvPr>
        </p:nvSpPr>
        <p:spPr/>
        <p:txBody>
          <a:bodyPr/>
          <a:lstStyle/>
          <a:p>
            <a:pPr marL="314325" indent="-314325">
              <a:buFont typeface="Arial" panose="020B0604020202020204" pitchFamily="34" charset="0"/>
              <a:buChar char="•"/>
            </a:pPr>
            <a:r>
              <a:rPr lang="en-AU" dirty="0"/>
              <a:t>Google forms produces automatic summaries in the form of </a:t>
            </a:r>
            <a:r>
              <a:rPr lang="en-AU" dirty="0">
                <a:solidFill>
                  <a:srgbClr val="22272B"/>
                </a:solidFill>
              </a:rPr>
              <a:t>Pie charts and individual responses.</a:t>
            </a:r>
          </a:p>
          <a:p>
            <a:pPr marL="314325" lvl="3" indent="-314325">
              <a:spcAft>
                <a:spcPts val="1200"/>
              </a:spcAft>
              <a:defRPr/>
            </a:pPr>
            <a:r>
              <a:rPr lang="en-AU" sz="2000" dirty="0">
                <a:solidFill>
                  <a:srgbClr val="22272B"/>
                </a:solidFill>
              </a:rPr>
              <a:t>Click view responses to sort or filter your data.</a:t>
            </a:r>
          </a:p>
          <a:p>
            <a:pPr marL="314325" lvl="3" indent="-314325">
              <a:spcAft>
                <a:spcPts val="1200"/>
              </a:spcAft>
              <a:defRPr/>
            </a:pPr>
            <a:r>
              <a:rPr lang="en-AU" sz="2000" dirty="0">
                <a:solidFill>
                  <a:srgbClr val="22272B"/>
                </a:solidFill>
              </a:rPr>
              <a:t>After collecting responses, summarise your findings.</a:t>
            </a:r>
            <a:endParaRPr lang="en-AU" sz="2000" dirty="0"/>
          </a:p>
        </p:txBody>
      </p:sp>
      <p:pic>
        <p:nvPicPr>
          <p:cNvPr id="12" name="Picture Placeholder 11">
            <a:extLst>
              <a:ext uri="{FF2B5EF4-FFF2-40B4-BE49-F238E27FC236}">
                <a16:creationId xmlns:a16="http://schemas.microsoft.com/office/drawing/2014/main" id="{4F91D835-D7ED-ECE3-750D-2F7A93BD8065}"/>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207C8F94-8821-2669-2C20-89200EC19C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79496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DF7E9-BFF1-76AF-1741-175315BF774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B74906C-7ABE-C256-E441-8F087DC227C0}"/>
              </a:ext>
            </a:extLst>
          </p:cNvPr>
          <p:cNvSpPr>
            <a:spLocks noGrp="1"/>
          </p:cNvSpPr>
          <p:nvPr>
            <p:ph type="title"/>
          </p:nvPr>
        </p:nvSpPr>
        <p:spPr/>
        <p:txBody>
          <a:bodyPr/>
          <a:lstStyle/>
          <a:p>
            <a:r>
              <a:rPr lang="en-AU" dirty="0"/>
              <a:t>Visual demonstration (5)</a:t>
            </a:r>
          </a:p>
        </p:txBody>
      </p:sp>
      <p:pic>
        <p:nvPicPr>
          <p:cNvPr id="3" name="Picture 2" descr="Interface of an online form builder showing options like &quot;Choice,&quot; &quot;Text,&quot; &quot;Date,&quot; and more. Cursor points at &quot;View responses&quot; button.">
            <a:extLst>
              <a:ext uri="{FF2B5EF4-FFF2-40B4-BE49-F238E27FC236}">
                <a16:creationId xmlns:a16="http://schemas.microsoft.com/office/drawing/2014/main" id="{C903CA66-C216-E3DA-DA68-79F5BD93262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26892" y="1563796"/>
            <a:ext cx="10538215" cy="4300185"/>
          </a:xfrm>
          <a:prstGeom prst="rect">
            <a:avLst/>
          </a:prstGeom>
          <a:ln w="28575">
            <a:solidFill>
              <a:schemeClr val="accent1"/>
            </a:solidFill>
          </a:ln>
        </p:spPr>
      </p:pic>
      <p:grpSp>
        <p:nvGrpSpPr>
          <p:cNvPr id="4" name="Group 3">
            <a:extLst>
              <a:ext uri="{FF2B5EF4-FFF2-40B4-BE49-F238E27FC236}">
                <a16:creationId xmlns:a16="http://schemas.microsoft.com/office/drawing/2014/main" id="{F3E3BABF-328C-F977-99D6-A1BC3DA8F6E2}"/>
              </a:ext>
              <a:ext uri="{C183D7F6-B498-43B3-948B-1728B52AA6E4}">
                <adec:decorative xmlns:adec="http://schemas.microsoft.com/office/drawing/2017/decorative" val="1"/>
              </a:ext>
            </a:extLst>
          </p:cNvPr>
          <p:cNvGrpSpPr/>
          <p:nvPr/>
        </p:nvGrpSpPr>
        <p:grpSpPr>
          <a:xfrm>
            <a:off x="9647294" y="1571383"/>
            <a:ext cx="1783129" cy="616700"/>
            <a:chOff x="999284" y="2539155"/>
            <a:chExt cx="1783129" cy="616700"/>
          </a:xfrm>
        </p:grpSpPr>
        <p:pic>
          <p:nvPicPr>
            <p:cNvPr id="5" name="Graphic 4" descr="Cursor with solid fill">
              <a:extLst>
                <a:ext uri="{FF2B5EF4-FFF2-40B4-BE49-F238E27FC236}">
                  <a16:creationId xmlns:a16="http://schemas.microsoft.com/office/drawing/2014/main" id="{43565546-A2B8-28A9-5375-AA13FFA798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5219" y="2698661"/>
              <a:ext cx="457194" cy="457194"/>
            </a:xfrm>
            <a:prstGeom prst="rect">
              <a:avLst/>
            </a:prstGeom>
          </p:spPr>
        </p:pic>
        <p:sp>
          <p:nvSpPr>
            <p:cNvPr id="6" name="Rounded Rectangle 5">
              <a:extLst>
                <a:ext uri="{FF2B5EF4-FFF2-40B4-BE49-F238E27FC236}">
                  <a16:creationId xmlns:a16="http://schemas.microsoft.com/office/drawing/2014/main" id="{B9B1B007-776A-D108-10A8-6E14336409BD}"/>
                </a:ext>
              </a:extLst>
            </p:cNvPr>
            <p:cNvSpPr/>
            <p:nvPr/>
          </p:nvSpPr>
          <p:spPr>
            <a:xfrm>
              <a:off x="999284" y="2539155"/>
              <a:ext cx="1531382" cy="353378"/>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522BA3A4-62AE-E2ED-4103-1F1D47969A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41376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buNone/>
            </a:pPr>
            <a:r>
              <a:rPr lang="en-AU" sz="1200" u="sng" dirty="0">
                <a:solidFill>
                  <a:srgbClr val="2F5496"/>
                </a:solidFill>
                <a:effectLst/>
                <a:latin typeface="Arial" panose="020B0604020202020204" pitchFamily="34" charset="0"/>
                <a:ea typeface="Calibri" panose="020F0502020204030204" pitchFamily="34" charset="0"/>
                <a:hlinkClick r:id="rId5"/>
              </a:rPr>
              <a:t>Commerce 7–10 Syllabus 2024</a:t>
            </a:r>
            <a:r>
              <a:rPr lang="en-AU" sz="1200" dirty="0">
                <a:effectLst/>
                <a:latin typeface="Arial" panose="020B0604020202020204" pitchFamily="34" charset="0"/>
                <a:ea typeface="Calibri" panose="020F0502020204030204" pitchFamily="34" charset="0"/>
              </a:rPr>
              <a:t> </a:t>
            </a:r>
            <a:r>
              <a:rPr lang="en-AU" sz="1100" dirty="0">
                <a:effectLst/>
                <a:latin typeface="Arial" panose="020B0604020202020204" pitchFamily="34" charset="0"/>
                <a:ea typeface="Calibri" panose="020F0502020204030204" pitchFamily="34" charset="0"/>
              </a:rPr>
              <a:t> </a:t>
            </a:r>
            <a:r>
              <a:rPr lang="en-AU" sz="12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88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use Microsoft Forms to create, distribute, and analyse a survey to gather useful data.</a:t>
            </a: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dirty="0">
                <a:latin typeface="Arial" panose="020B0604020202020204" pitchFamily="34" charset="0"/>
                <a:cs typeface="Arial" panose="020B0604020202020204" pitchFamily="34" charset="0"/>
              </a:rPr>
              <a:t>design 5 to 10 clear survey questions</a:t>
            </a:r>
          </a:p>
          <a:p>
            <a:pPr marL="342900" indent="-342900">
              <a:lnSpc>
                <a:spcPct val="150000"/>
              </a:lnSpc>
              <a:buFont typeface="Arial"/>
              <a:buChar char="•"/>
            </a:pPr>
            <a:r>
              <a:rPr lang="en-AU" sz="2000" dirty="0">
                <a:latin typeface="Arial"/>
                <a:cs typeface="Arial"/>
              </a:rPr>
              <a:t>use Microsoft Forms to build our survey</a:t>
            </a:r>
            <a:endParaRPr lang="en-AU" sz="2000" dirty="0">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dirty="0">
                <a:latin typeface="Arial"/>
                <a:cs typeface="Arial"/>
              </a:rPr>
              <a:t>share our survey link with others</a:t>
            </a:r>
          </a:p>
          <a:p>
            <a:pPr marL="342900" indent="-342900">
              <a:lnSpc>
                <a:spcPct val="150000"/>
              </a:lnSpc>
              <a:buFont typeface="Arial"/>
              <a:buChar char="•"/>
            </a:pPr>
            <a:r>
              <a:rPr lang="en-AU" sz="2000" dirty="0">
                <a:latin typeface="Arial" panose="020B0604020202020204" pitchFamily="34" charset="0"/>
                <a:cs typeface="Arial" panose="020B0604020202020204" pitchFamily="34" charset="0"/>
              </a:rPr>
              <a:t>interpret responses using basic data analysis.</a:t>
            </a:r>
          </a:p>
          <a:p>
            <a:pPr>
              <a:lnSpc>
                <a:spcPct val="150000"/>
              </a:lnSpc>
            </a:pPr>
            <a:endParaRPr lang="en-AU" sz="2000" dirty="0">
              <a:latin typeface="Arial" panose="020B0604020202020204" pitchFamily="34" charset="0"/>
              <a:cs typeface="Arial" panose="020B0604020202020204" pitchFamily="34" charset="0"/>
            </a:endParaRPr>
          </a:p>
          <a:p>
            <a:pPr marL="342900" indent="-342900">
              <a:lnSpc>
                <a:spcPct val="150000"/>
              </a:lnSpc>
              <a:buFont typeface="Arial"/>
              <a:buChar char="•"/>
            </a:pPr>
            <a:endParaRPr lang="en-AU"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7ECDD4-CD9F-0F7D-ED2C-ADBCC0995F03}"/>
              </a:ext>
            </a:extLst>
          </p:cNvPr>
          <p:cNvSpPr>
            <a:spLocks noGrp="1"/>
          </p:cNvSpPr>
          <p:nvPr>
            <p:ph type="title"/>
          </p:nvPr>
        </p:nvSpPr>
        <p:spPr/>
        <p:txBody>
          <a:bodyPr/>
          <a:lstStyle/>
          <a:p>
            <a:r>
              <a:rPr lang="en-AU" dirty="0"/>
              <a:t>Survey (1)</a:t>
            </a:r>
          </a:p>
        </p:txBody>
      </p:sp>
      <p:sp>
        <p:nvSpPr>
          <p:cNvPr id="7" name="Text Placeholder 6">
            <a:extLst>
              <a:ext uri="{FF2B5EF4-FFF2-40B4-BE49-F238E27FC236}">
                <a16:creationId xmlns:a16="http://schemas.microsoft.com/office/drawing/2014/main" id="{8C713514-72C1-3564-B99F-ED4407B3A410}"/>
              </a:ext>
            </a:extLst>
          </p:cNvPr>
          <p:cNvSpPr>
            <a:spLocks noGrp="1"/>
          </p:cNvSpPr>
          <p:nvPr>
            <p:ph type="body" sz="quarter" idx="18"/>
          </p:nvPr>
        </p:nvSpPr>
        <p:spPr/>
        <p:txBody>
          <a:bodyPr/>
          <a:lstStyle/>
          <a:p>
            <a:r>
              <a:rPr lang="en-AU" dirty="0"/>
              <a:t>Microsoft Forms</a:t>
            </a:r>
          </a:p>
        </p:txBody>
      </p:sp>
      <p:sp>
        <p:nvSpPr>
          <p:cNvPr id="8" name="Content Placeholder 7">
            <a:extLst>
              <a:ext uri="{FF2B5EF4-FFF2-40B4-BE49-F238E27FC236}">
                <a16:creationId xmlns:a16="http://schemas.microsoft.com/office/drawing/2014/main" id="{B1148265-91E8-8687-F6CF-B7BBA0B1658F}"/>
              </a:ext>
            </a:extLst>
          </p:cNvPr>
          <p:cNvSpPr>
            <a:spLocks noGrp="1"/>
          </p:cNvSpPr>
          <p:nvPr>
            <p:ph sz="quarter" idx="19"/>
          </p:nvPr>
        </p:nvSpPr>
        <p:spPr/>
        <p:txBody>
          <a:bodyPr vert="horz" lIns="0" tIns="0" rIns="0" bIns="0" rtlCol="0" anchor="t">
            <a:noAutofit/>
          </a:bodyPr>
          <a:lstStyle/>
          <a:p>
            <a:pPr marL="342900" indent="-342900">
              <a:buFont typeface="Arial" panose="020B0604020202020204" pitchFamily="34" charset="0"/>
              <a:buChar char="•"/>
            </a:pPr>
            <a:r>
              <a:rPr lang="en-AU" dirty="0"/>
              <a:t>Go to </a:t>
            </a:r>
            <a:r>
              <a:rPr lang="en-AU" dirty="0">
                <a:hlinkClick r:id="rId3"/>
              </a:rPr>
              <a:t>forms.office.com</a:t>
            </a:r>
            <a:r>
              <a:rPr lang="en-AU" dirty="0"/>
              <a:t> </a:t>
            </a:r>
          </a:p>
          <a:p>
            <a:pPr marL="342900" indent="-342900">
              <a:buFont typeface="Arial" panose="020B0604020202020204" pitchFamily="34" charset="0"/>
              <a:buChar char="•"/>
            </a:pPr>
            <a:r>
              <a:rPr lang="en-AU" dirty="0"/>
              <a:t>Add a title and short description of what your form is about </a:t>
            </a:r>
          </a:p>
          <a:p>
            <a:pPr marL="342900" indent="-342900">
              <a:buFont typeface="Arial" panose="020B0604020202020204" pitchFamily="34" charset="0"/>
              <a:buChar char="•"/>
            </a:pPr>
            <a:r>
              <a:rPr lang="en-AU" dirty="0"/>
              <a:t>Add your questions, for example: </a:t>
            </a:r>
          </a:p>
          <a:p>
            <a:pPr marL="645160" lvl="4" indent="-285750"/>
            <a:r>
              <a:rPr lang="en-AU" sz="2000" dirty="0"/>
              <a:t>How old are you?</a:t>
            </a:r>
          </a:p>
          <a:p>
            <a:pPr marL="645160" lvl="4" indent="-285750"/>
            <a:r>
              <a:rPr lang="en-AU" sz="2000" dirty="0"/>
              <a:t>What is your occupation?</a:t>
            </a:r>
          </a:p>
          <a:p>
            <a:pPr marL="645160" lvl="4" indent="-285750"/>
            <a:r>
              <a:rPr lang="en-AU" sz="2000" dirty="0">
                <a:latin typeface="Arial"/>
                <a:cs typeface="Arial"/>
              </a:rPr>
              <a:t>What is your estimated income?</a:t>
            </a:r>
          </a:p>
          <a:p>
            <a:pPr marL="645160" lvl="4" indent="-285750"/>
            <a:r>
              <a:rPr lang="en-AU" sz="2000" dirty="0">
                <a:latin typeface="Arial"/>
                <a:cs typeface="Arial"/>
              </a:rPr>
              <a:t>Which product or service do you prefer? Why? </a:t>
            </a:r>
          </a:p>
          <a:p>
            <a:pPr marL="645160" lvl="4" indent="-285750"/>
            <a:endParaRPr lang="en-AU" sz="2000" dirty="0"/>
          </a:p>
          <a:p>
            <a:pPr marL="342900" indent="-342900"/>
            <a:r>
              <a:rPr lang="en-AU" dirty="0"/>
              <a:t> </a:t>
            </a:r>
          </a:p>
          <a:p>
            <a:endParaRPr lang="en-AU" dirty="0"/>
          </a:p>
        </p:txBody>
      </p:sp>
      <p:pic>
        <p:nvPicPr>
          <p:cNvPr id="11" name="Picture Placeholder 10">
            <a:extLst>
              <a:ext uri="{FF2B5EF4-FFF2-40B4-BE49-F238E27FC236}">
                <a16:creationId xmlns:a16="http://schemas.microsoft.com/office/drawing/2014/main" id="{3FD52E25-E5F9-D94A-01A0-70E4428AD9C9}"/>
              </a:ext>
              <a:ext uri="{C183D7F6-B498-43B3-948B-1728B52AA6E4}">
                <adec:decorative xmlns:adec="http://schemas.microsoft.com/office/drawing/2017/decorative" val="1"/>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E82DFEDA-5296-1DFB-0550-0C63C54CA1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220456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67781B-FADE-2740-C55E-98257EBFE8BA}"/>
              </a:ext>
            </a:extLst>
          </p:cNvPr>
          <p:cNvSpPr>
            <a:spLocks noGrp="1"/>
          </p:cNvSpPr>
          <p:nvPr>
            <p:ph type="title"/>
          </p:nvPr>
        </p:nvSpPr>
        <p:spPr/>
        <p:txBody>
          <a:bodyPr/>
          <a:lstStyle/>
          <a:p>
            <a:r>
              <a:rPr lang="en-AU" dirty="0"/>
              <a:t>Visual demonstration (1)</a:t>
            </a:r>
          </a:p>
        </p:txBody>
      </p:sp>
      <p:pic>
        <p:nvPicPr>
          <p:cNvPr id="45" name="Picture 44" descr="Digital interface showing 'Untitled form' highlighted with a cursor, and text 'Quick start with.">
            <a:extLst>
              <a:ext uri="{FF2B5EF4-FFF2-40B4-BE49-F238E27FC236}">
                <a16:creationId xmlns:a16="http://schemas.microsoft.com/office/drawing/2014/main" id="{6269CBDE-ACB3-2710-7AA4-BFAA8274C5B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3073" y="1630761"/>
            <a:ext cx="5349141" cy="1578532"/>
          </a:xfrm>
          <a:prstGeom prst="rect">
            <a:avLst/>
          </a:prstGeom>
          <a:ln w="28575">
            <a:solidFill>
              <a:srgbClr val="002664"/>
            </a:solidFill>
          </a:ln>
        </p:spPr>
      </p:pic>
      <p:sp>
        <p:nvSpPr>
          <p:cNvPr id="3" name="Oval 2">
            <a:extLst>
              <a:ext uri="{FF2B5EF4-FFF2-40B4-BE49-F238E27FC236}">
                <a16:creationId xmlns:a16="http://schemas.microsoft.com/office/drawing/2014/main" id="{571ED8E1-3251-69CF-80B9-75A2499184D0}"/>
              </a:ext>
              <a:ext uri="{C183D7F6-B498-43B3-948B-1728B52AA6E4}">
                <adec:decorative xmlns:adec="http://schemas.microsoft.com/office/drawing/2017/decorative" val="1"/>
              </a:ext>
            </a:extLst>
          </p:cNvPr>
          <p:cNvSpPr/>
          <p:nvPr/>
        </p:nvSpPr>
        <p:spPr>
          <a:xfrm>
            <a:off x="228717" y="1317824"/>
            <a:ext cx="650861" cy="6508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nvGrpSpPr>
          <p:cNvPr id="61" name="Group 60">
            <a:extLst>
              <a:ext uri="{FF2B5EF4-FFF2-40B4-BE49-F238E27FC236}">
                <a16:creationId xmlns:a16="http://schemas.microsoft.com/office/drawing/2014/main" id="{F5A2BD15-FD25-00A8-3E76-AB4ACE520732}"/>
              </a:ext>
              <a:ext uri="{C183D7F6-B498-43B3-948B-1728B52AA6E4}">
                <adec:decorative xmlns:adec="http://schemas.microsoft.com/office/drawing/2017/decorative" val="1"/>
              </a:ext>
            </a:extLst>
          </p:cNvPr>
          <p:cNvGrpSpPr/>
          <p:nvPr/>
        </p:nvGrpSpPr>
        <p:grpSpPr>
          <a:xfrm>
            <a:off x="874825" y="1813432"/>
            <a:ext cx="2575193" cy="599162"/>
            <a:chOff x="879578" y="1699204"/>
            <a:chExt cx="2575193" cy="599162"/>
          </a:xfrm>
        </p:grpSpPr>
        <p:sp>
          <p:nvSpPr>
            <p:cNvPr id="11" name="Rounded Rectangle 10">
              <a:extLst>
                <a:ext uri="{FF2B5EF4-FFF2-40B4-BE49-F238E27FC236}">
                  <a16:creationId xmlns:a16="http://schemas.microsoft.com/office/drawing/2014/main" id="{16CB3DA6-F2E2-474C-583C-241BE4F37B46}"/>
                </a:ext>
              </a:extLst>
            </p:cNvPr>
            <p:cNvSpPr/>
            <p:nvPr/>
          </p:nvSpPr>
          <p:spPr>
            <a:xfrm>
              <a:off x="879578" y="1699204"/>
              <a:ext cx="2197045" cy="599162"/>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descr="Cursor with solid fill">
              <a:extLst>
                <a:ext uri="{FF2B5EF4-FFF2-40B4-BE49-F238E27FC236}">
                  <a16:creationId xmlns:a16="http://schemas.microsoft.com/office/drawing/2014/main" id="{75D59D36-D288-B6F5-D5AC-78B0548985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7577" y="1815075"/>
              <a:ext cx="457194" cy="457194"/>
            </a:xfrm>
            <a:prstGeom prst="rect">
              <a:avLst/>
            </a:prstGeom>
          </p:spPr>
        </p:pic>
      </p:grpSp>
      <p:cxnSp>
        <p:nvCxnSpPr>
          <p:cNvPr id="14" name="Straight Arrow Connector 13">
            <a:extLst>
              <a:ext uri="{FF2B5EF4-FFF2-40B4-BE49-F238E27FC236}">
                <a16:creationId xmlns:a16="http://schemas.microsoft.com/office/drawing/2014/main" id="{E03CC0C1-C49C-4999-EB33-ED581728939A}"/>
              </a:ext>
              <a:ext uri="{C183D7F6-B498-43B3-948B-1728B52AA6E4}">
                <adec:decorative xmlns:adec="http://schemas.microsoft.com/office/drawing/2017/decorative" val="1"/>
              </a:ext>
            </a:extLst>
          </p:cNvPr>
          <p:cNvCxnSpPr>
            <a:stCxn id="45" idx="3"/>
            <a:endCxn id="18" idx="1"/>
          </p:cNvCxnSpPr>
          <p:nvPr/>
        </p:nvCxnSpPr>
        <p:spPr>
          <a:xfrm>
            <a:off x="6002214" y="2420027"/>
            <a:ext cx="562669" cy="0"/>
          </a:xfrm>
          <a:prstGeom prst="straightConnector1">
            <a:avLst/>
          </a:prstGeom>
          <a:ln w="28575">
            <a:solidFill>
              <a:srgbClr val="D7153A"/>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Highlighted digital form with fields for 'Untitled form' and 'Form description'.">
            <a:extLst>
              <a:ext uri="{FF2B5EF4-FFF2-40B4-BE49-F238E27FC236}">
                <a16:creationId xmlns:a16="http://schemas.microsoft.com/office/drawing/2014/main" id="{D52F2272-16BB-4D21-635D-D9F9A5BD2AB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564883" y="1630761"/>
            <a:ext cx="5127106" cy="1578532"/>
          </a:xfrm>
          <a:prstGeom prst="rect">
            <a:avLst/>
          </a:prstGeom>
          <a:ln w="28575">
            <a:solidFill>
              <a:srgbClr val="002664"/>
            </a:solidFill>
          </a:ln>
        </p:spPr>
      </p:pic>
      <p:sp>
        <p:nvSpPr>
          <p:cNvPr id="6" name="Oval 5">
            <a:extLst>
              <a:ext uri="{FF2B5EF4-FFF2-40B4-BE49-F238E27FC236}">
                <a16:creationId xmlns:a16="http://schemas.microsoft.com/office/drawing/2014/main" id="{36ABE158-8597-3C2F-1B2D-5E94C54F5FC1}"/>
              </a:ext>
              <a:ext uri="{C183D7F6-B498-43B3-948B-1728B52AA6E4}">
                <adec:decorative xmlns:adec="http://schemas.microsoft.com/office/drawing/2017/decorative" val="1"/>
              </a:ext>
            </a:extLst>
          </p:cNvPr>
          <p:cNvSpPr/>
          <p:nvPr/>
        </p:nvSpPr>
        <p:spPr>
          <a:xfrm>
            <a:off x="6212074" y="1317824"/>
            <a:ext cx="650861" cy="6508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grpSp>
        <p:nvGrpSpPr>
          <p:cNvPr id="62" name="Group 61">
            <a:extLst>
              <a:ext uri="{FF2B5EF4-FFF2-40B4-BE49-F238E27FC236}">
                <a16:creationId xmlns:a16="http://schemas.microsoft.com/office/drawing/2014/main" id="{B6F7C8D1-93D4-5FCF-FEFB-41D0FB14C5B4}"/>
              </a:ext>
              <a:ext uri="{C183D7F6-B498-43B3-948B-1728B52AA6E4}">
                <adec:decorative xmlns:adec="http://schemas.microsoft.com/office/drawing/2017/decorative" val="1"/>
              </a:ext>
            </a:extLst>
          </p:cNvPr>
          <p:cNvGrpSpPr/>
          <p:nvPr/>
        </p:nvGrpSpPr>
        <p:grpSpPr>
          <a:xfrm>
            <a:off x="6869106" y="1782613"/>
            <a:ext cx="2298761" cy="765986"/>
            <a:chOff x="6828556" y="1781817"/>
            <a:chExt cx="2298761" cy="765986"/>
          </a:xfrm>
        </p:grpSpPr>
        <p:sp>
          <p:nvSpPr>
            <p:cNvPr id="24" name="Rounded Rectangle 23">
              <a:extLst>
                <a:ext uri="{FF2B5EF4-FFF2-40B4-BE49-F238E27FC236}">
                  <a16:creationId xmlns:a16="http://schemas.microsoft.com/office/drawing/2014/main" id="{ADEC7F2F-CB17-09EF-6235-A8ABD3F89DA7}"/>
                </a:ext>
              </a:extLst>
            </p:cNvPr>
            <p:cNvSpPr/>
            <p:nvPr/>
          </p:nvSpPr>
          <p:spPr>
            <a:xfrm>
              <a:off x="6828556" y="1888602"/>
              <a:ext cx="975095" cy="28668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a:extLst>
                <a:ext uri="{FF2B5EF4-FFF2-40B4-BE49-F238E27FC236}">
                  <a16:creationId xmlns:a16="http://schemas.microsoft.com/office/drawing/2014/main" id="{AF6CAA86-6943-C046-1AE7-9AF31E82043C}"/>
                </a:ext>
              </a:extLst>
            </p:cNvPr>
            <p:cNvSpPr/>
            <p:nvPr/>
          </p:nvSpPr>
          <p:spPr>
            <a:xfrm>
              <a:off x="6828556" y="2261118"/>
              <a:ext cx="975095" cy="286685"/>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7EAA33A9-19C8-1345-73AF-217C0C836F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06864" y="1781817"/>
              <a:ext cx="420453" cy="340908"/>
            </a:xfrm>
            <a:prstGeom prst="rect">
              <a:avLst/>
            </a:prstGeom>
            <a:noFill/>
          </p:spPr>
        </p:pic>
        <p:cxnSp>
          <p:nvCxnSpPr>
            <p:cNvPr id="50" name="Elbow Connector 49">
              <a:extLst>
                <a:ext uri="{FF2B5EF4-FFF2-40B4-BE49-F238E27FC236}">
                  <a16:creationId xmlns:a16="http://schemas.microsoft.com/office/drawing/2014/main" id="{691AC4F5-AA2E-10CD-48C2-83D6DF56A5D5}"/>
                </a:ext>
              </a:extLst>
            </p:cNvPr>
            <p:cNvCxnSpPr>
              <a:cxnSpLocks/>
              <a:stCxn id="48" idx="1"/>
              <a:endCxn id="24" idx="3"/>
            </p:cNvCxnSpPr>
            <p:nvPr/>
          </p:nvCxnSpPr>
          <p:spPr>
            <a:xfrm rot="10800000" flipV="1">
              <a:off x="7803652" y="1952271"/>
              <a:ext cx="903213" cy="79674"/>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5CDD6B08-DC74-788F-888A-346BA5FAE571}"/>
                </a:ext>
              </a:extLst>
            </p:cNvPr>
            <p:cNvCxnSpPr>
              <a:stCxn id="48" idx="2"/>
              <a:endCxn id="28" idx="3"/>
            </p:cNvCxnSpPr>
            <p:nvPr/>
          </p:nvCxnSpPr>
          <p:spPr>
            <a:xfrm rot="5400000">
              <a:off x="8219503" y="1706873"/>
              <a:ext cx="281736" cy="1113440"/>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 name="Elbow Connector 16">
            <a:extLst>
              <a:ext uri="{FF2B5EF4-FFF2-40B4-BE49-F238E27FC236}">
                <a16:creationId xmlns:a16="http://schemas.microsoft.com/office/drawing/2014/main" id="{4DC62530-90A8-02B0-0867-6CD742B1F93C}"/>
              </a:ext>
              <a:ext uri="{C183D7F6-B498-43B3-948B-1728B52AA6E4}">
                <adec:decorative xmlns:adec="http://schemas.microsoft.com/office/drawing/2017/decorative" val="1"/>
              </a:ext>
            </a:extLst>
          </p:cNvPr>
          <p:cNvCxnSpPr>
            <a:cxnSpLocks/>
            <a:stCxn id="18" idx="2"/>
            <a:endCxn id="31" idx="0"/>
          </p:cNvCxnSpPr>
          <p:nvPr/>
        </p:nvCxnSpPr>
        <p:spPr>
          <a:xfrm rot="5400000">
            <a:off x="6994443" y="2299700"/>
            <a:ext cx="1224401" cy="3043587"/>
          </a:xfrm>
          <a:prstGeom prst="bentConnector3">
            <a:avLst/>
          </a:prstGeom>
          <a:ln w="28575">
            <a:solidFill>
              <a:srgbClr val="D7153A"/>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Title and description section with &quot;Quick start with&quot; button highlighted.">
            <a:extLst>
              <a:ext uri="{FF2B5EF4-FFF2-40B4-BE49-F238E27FC236}">
                <a16:creationId xmlns:a16="http://schemas.microsoft.com/office/drawing/2014/main" id="{CC4688F7-8ACB-8EA8-67F9-29D3D60B7E7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486946" y="4433694"/>
            <a:ext cx="9195806" cy="1578532"/>
          </a:xfrm>
          <a:prstGeom prst="rect">
            <a:avLst/>
          </a:prstGeom>
          <a:ln w="28575">
            <a:solidFill>
              <a:srgbClr val="002664"/>
            </a:solidFill>
          </a:ln>
        </p:spPr>
      </p:pic>
      <p:sp>
        <p:nvSpPr>
          <p:cNvPr id="9" name="Oval 8">
            <a:extLst>
              <a:ext uri="{FF2B5EF4-FFF2-40B4-BE49-F238E27FC236}">
                <a16:creationId xmlns:a16="http://schemas.microsoft.com/office/drawing/2014/main" id="{6FA9DA12-0F70-4590-DF80-924162470235}"/>
              </a:ext>
              <a:ext uri="{C183D7F6-B498-43B3-948B-1728B52AA6E4}">
                <adec:decorative xmlns:adec="http://schemas.microsoft.com/office/drawing/2017/decorative" val="1"/>
              </a:ext>
            </a:extLst>
          </p:cNvPr>
          <p:cNvSpPr/>
          <p:nvPr/>
        </p:nvSpPr>
        <p:spPr>
          <a:xfrm>
            <a:off x="1073544" y="4097112"/>
            <a:ext cx="650861" cy="6508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nvGrpSpPr>
          <p:cNvPr id="63" name="Group 62">
            <a:extLst>
              <a:ext uri="{FF2B5EF4-FFF2-40B4-BE49-F238E27FC236}">
                <a16:creationId xmlns:a16="http://schemas.microsoft.com/office/drawing/2014/main" id="{00C5DFFE-639F-92F6-13EE-6CFB457FA425}"/>
              </a:ext>
              <a:ext uri="{C183D7F6-B498-43B3-948B-1728B52AA6E4}">
                <adec:decorative xmlns:adec="http://schemas.microsoft.com/office/drawing/2017/decorative" val="1"/>
              </a:ext>
            </a:extLst>
          </p:cNvPr>
          <p:cNvGrpSpPr/>
          <p:nvPr/>
        </p:nvGrpSpPr>
        <p:grpSpPr>
          <a:xfrm>
            <a:off x="1622809" y="5464740"/>
            <a:ext cx="1890979" cy="487729"/>
            <a:chOff x="1526324" y="5546067"/>
            <a:chExt cx="1890979" cy="487729"/>
          </a:xfrm>
        </p:grpSpPr>
        <p:pic>
          <p:nvPicPr>
            <p:cNvPr id="44" name="Graphic 43" descr="Cursor with solid fill">
              <a:extLst>
                <a:ext uri="{FF2B5EF4-FFF2-40B4-BE49-F238E27FC236}">
                  <a16:creationId xmlns:a16="http://schemas.microsoft.com/office/drawing/2014/main" id="{2ECAE92A-8D3A-8BA6-9339-ACE197A8A2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0109" y="5576602"/>
              <a:ext cx="457194" cy="457194"/>
            </a:xfrm>
            <a:prstGeom prst="rect">
              <a:avLst/>
            </a:prstGeom>
          </p:spPr>
        </p:pic>
        <p:sp>
          <p:nvSpPr>
            <p:cNvPr id="4" name="Rounded Rectangle 3">
              <a:extLst>
                <a:ext uri="{FF2B5EF4-FFF2-40B4-BE49-F238E27FC236}">
                  <a16:creationId xmlns:a16="http://schemas.microsoft.com/office/drawing/2014/main" id="{5A682B58-14AA-3F2E-2D8E-C6561FFFBAEE}"/>
                </a:ext>
              </a:extLst>
            </p:cNvPr>
            <p:cNvSpPr/>
            <p:nvPr/>
          </p:nvSpPr>
          <p:spPr>
            <a:xfrm>
              <a:off x="1526324" y="5546067"/>
              <a:ext cx="1523496" cy="389567"/>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0FAF9E52-CF05-8245-1414-A0337AEEDA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76151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DCEAEC-BD66-3F3E-C134-2F4E44849872}"/>
              </a:ext>
            </a:extLst>
          </p:cNvPr>
          <p:cNvSpPr>
            <a:spLocks noGrp="1"/>
          </p:cNvSpPr>
          <p:nvPr>
            <p:ph type="title"/>
          </p:nvPr>
        </p:nvSpPr>
        <p:spPr/>
        <p:txBody>
          <a:bodyPr/>
          <a:lstStyle/>
          <a:p>
            <a:r>
              <a:rPr lang="en-AU" dirty="0"/>
              <a:t>Survey (2)</a:t>
            </a:r>
          </a:p>
        </p:txBody>
      </p:sp>
      <p:sp>
        <p:nvSpPr>
          <p:cNvPr id="9" name="Text Placeholder 8">
            <a:extLst>
              <a:ext uri="{FF2B5EF4-FFF2-40B4-BE49-F238E27FC236}">
                <a16:creationId xmlns:a16="http://schemas.microsoft.com/office/drawing/2014/main" id="{48825856-CA90-C14D-1169-245E1114F608}"/>
              </a:ext>
            </a:extLst>
          </p:cNvPr>
          <p:cNvSpPr>
            <a:spLocks noGrp="1"/>
          </p:cNvSpPr>
          <p:nvPr>
            <p:ph type="body" sz="quarter" idx="18"/>
          </p:nvPr>
        </p:nvSpPr>
        <p:spPr/>
        <p:txBody>
          <a:bodyPr/>
          <a:lstStyle/>
          <a:p>
            <a:r>
              <a:rPr lang="en-AU" dirty="0"/>
              <a:t>Microsoft Forms – question types </a:t>
            </a:r>
          </a:p>
        </p:txBody>
      </p:sp>
      <p:sp>
        <p:nvSpPr>
          <p:cNvPr id="8" name="Text Placeholder 7">
            <a:extLst>
              <a:ext uri="{FF2B5EF4-FFF2-40B4-BE49-F238E27FC236}">
                <a16:creationId xmlns:a16="http://schemas.microsoft.com/office/drawing/2014/main" id="{9786E614-637A-4CDC-D000-A89A70490E35}"/>
              </a:ext>
            </a:extLst>
          </p:cNvPr>
          <p:cNvSpPr>
            <a:spLocks noGrp="1"/>
          </p:cNvSpPr>
          <p:nvPr>
            <p:ph type="body" sz="quarter" idx="17"/>
          </p:nvPr>
        </p:nvSpPr>
        <p:spPr/>
        <p:txBody>
          <a:bodyPr vert="horz" lIns="0" tIns="0" rIns="0" bIns="0" numCol="1" rtlCol="0" anchor="t">
            <a:noAutofit/>
          </a:bodyPr>
          <a:lstStyle/>
          <a:p>
            <a:pPr marL="285750" lvl="3" indent="-285750"/>
            <a:r>
              <a:rPr lang="en-AU" sz="2000" dirty="0"/>
              <a:t>Questions could either be:</a:t>
            </a:r>
          </a:p>
          <a:p>
            <a:pPr marL="645160" lvl="4" indent="-285750"/>
            <a:r>
              <a:rPr lang="en-AU" sz="2000" dirty="0"/>
              <a:t>Multiple choice</a:t>
            </a:r>
          </a:p>
          <a:p>
            <a:pPr marL="645160" lvl="4" indent="-285750"/>
            <a:r>
              <a:rPr lang="en-AU" sz="2000" dirty="0"/>
              <a:t>Text (short or long)</a:t>
            </a:r>
          </a:p>
          <a:p>
            <a:pPr marL="645160" lvl="4" indent="-285750"/>
            <a:r>
              <a:rPr lang="en-AU" sz="2000" dirty="0"/>
              <a:t>Rating scale</a:t>
            </a:r>
          </a:p>
          <a:p>
            <a:pPr marL="645160" lvl="4" indent="-285750"/>
            <a:r>
              <a:rPr lang="en-AU" sz="2000" dirty="0"/>
              <a:t>Likert (strongly agree to strongly disagree).</a:t>
            </a:r>
          </a:p>
          <a:p>
            <a:endParaRPr lang="en-AU" dirty="0"/>
          </a:p>
          <a:p>
            <a:endParaRPr lang="en-AU" dirty="0"/>
          </a:p>
        </p:txBody>
      </p:sp>
      <p:pic>
        <p:nvPicPr>
          <p:cNvPr id="14" name="Picture Placeholder 13">
            <a:extLst>
              <a:ext uri="{FF2B5EF4-FFF2-40B4-BE49-F238E27FC236}">
                <a16:creationId xmlns:a16="http://schemas.microsoft.com/office/drawing/2014/main" id="{8FAC431D-B892-6AE2-2C3D-47C2E96210DD}"/>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DB278796-F65F-902F-6F82-03C67B6B4CF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71439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6F2750C-5721-1590-CC5D-0B8D3881724B}"/>
              </a:ext>
            </a:extLst>
          </p:cNvPr>
          <p:cNvSpPr>
            <a:spLocks noGrp="1"/>
          </p:cNvSpPr>
          <p:nvPr>
            <p:ph type="title"/>
          </p:nvPr>
        </p:nvSpPr>
        <p:spPr/>
        <p:txBody>
          <a:bodyPr/>
          <a:lstStyle/>
          <a:p>
            <a:r>
              <a:rPr lang="en-AU" dirty="0"/>
              <a:t>Visual demonstration (2)</a:t>
            </a:r>
          </a:p>
        </p:txBody>
      </p:sp>
      <p:pic>
        <p:nvPicPr>
          <p:cNvPr id="9" name="Picture 8" descr="Title and description section with &quot;Quick start with&quot; button highlighted.">
            <a:extLst>
              <a:ext uri="{FF2B5EF4-FFF2-40B4-BE49-F238E27FC236}">
                <a16:creationId xmlns:a16="http://schemas.microsoft.com/office/drawing/2014/main" id="{D6E9C5E7-0C62-2C0E-3619-150B2670160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4040" y="1409835"/>
            <a:ext cx="10034922" cy="1578532"/>
          </a:xfrm>
          <a:prstGeom prst="rect">
            <a:avLst/>
          </a:prstGeom>
          <a:ln w="28575">
            <a:solidFill>
              <a:srgbClr val="002664"/>
            </a:solidFill>
          </a:ln>
        </p:spPr>
      </p:pic>
      <p:grpSp>
        <p:nvGrpSpPr>
          <p:cNvPr id="27" name="Group 26">
            <a:extLst>
              <a:ext uri="{FF2B5EF4-FFF2-40B4-BE49-F238E27FC236}">
                <a16:creationId xmlns:a16="http://schemas.microsoft.com/office/drawing/2014/main" id="{D6C18367-5703-D702-3B0F-FF902E4144B2}"/>
              </a:ext>
              <a:ext uri="{C183D7F6-B498-43B3-948B-1728B52AA6E4}">
                <adec:decorative xmlns:adec="http://schemas.microsoft.com/office/drawing/2017/decorative" val="1"/>
              </a:ext>
            </a:extLst>
          </p:cNvPr>
          <p:cNvGrpSpPr/>
          <p:nvPr/>
        </p:nvGrpSpPr>
        <p:grpSpPr>
          <a:xfrm>
            <a:off x="935333" y="2457810"/>
            <a:ext cx="2317801" cy="549029"/>
            <a:chOff x="1045583" y="2461943"/>
            <a:chExt cx="2317801" cy="549029"/>
          </a:xfrm>
        </p:grpSpPr>
        <p:pic>
          <p:nvPicPr>
            <p:cNvPr id="6" name="Graphic 5" descr="Cursor with solid fill">
              <a:extLst>
                <a:ext uri="{FF2B5EF4-FFF2-40B4-BE49-F238E27FC236}">
                  <a16:creationId xmlns:a16="http://schemas.microsoft.com/office/drawing/2014/main" id="{B63EFB09-E2E8-3078-8D0F-FB220ED883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6190" y="2553778"/>
              <a:ext cx="457194" cy="457194"/>
            </a:xfrm>
            <a:prstGeom prst="rect">
              <a:avLst/>
            </a:prstGeom>
          </p:spPr>
        </p:pic>
        <p:sp>
          <p:nvSpPr>
            <p:cNvPr id="7" name="Rounded Rectangle 6">
              <a:extLst>
                <a:ext uri="{FF2B5EF4-FFF2-40B4-BE49-F238E27FC236}">
                  <a16:creationId xmlns:a16="http://schemas.microsoft.com/office/drawing/2014/main" id="{7A61D2D5-BB50-71EF-B686-DA6EA5D1BA59}"/>
                </a:ext>
              </a:extLst>
            </p:cNvPr>
            <p:cNvSpPr/>
            <p:nvPr/>
          </p:nvSpPr>
          <p:spPr>
            <a:xfrm>
              <a:off x="1045583" y="2461943"/>
              <a:ext cx="1963833" cy="457194"/>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a:extLst>
              <a:ext uri="{FF2B5EF4-FFF2-40B4-BE49-F238E27FC236}">
                <a16:creationId xmlns:a16="http://schemas.microsoft.com/office/drawing/2014/main" id="{14FD7F1B-897E-6B32-6BDA-D721AF4407F9}"/>
              </a:ext>
              <a:ext uri="{C183D7F6-B498-43B3-948B-1728B52AA6E4}">
                <adec:decorative xmlns:adec="http://schemas.microsoft.com/office/drawing/2017/decorative" val="1"/>
              </a:ext>
            </a:extLst>
          </p:cNvPr>
          <p:cNvSpPr/>
          <p:nvPr/>
        </p:nvSpPr>
        <p:spPr>
          <a:xfrm>
            <a:off x="360000" y="1084405"/>
            <a:ext cx="650861" cy="6508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19" name="Straight Arrow Connector 18">
            <a:extLst>
              <a:ext uri="{FF2B5EF4-FFF2-40B4-BE49-F238E27FC236}">
                <a16:creationId xmlns:a16="http://schemas.microsoft.com/office/drawing/2014/main" id="{F6B3195A-D15D-B774-1710-9E8413AE2FBD}"/>
              </a:ext>
              <a:ext uri="{C183D7F6-B498-43B3-948B-1728B52AA6E4}">
                <adec:decorative xmlns:adec="http://schemas.microsoft.com/office/drawing/2017/decorative" val="1"/>
              </a:ext>
            </a:extLst>
          </p:cNvPr>
          <p:cNvCxnSpPr>
            <a:stCxn id="9" idx="2"/>
            <a:endCxn id="15" idx="0"/>
          </p:cNvCxnSpPr>
          <p:nvPr/>
        </p:nvCxnSpPr>
        <p:spPr>
          <a:xfrm>
            <a:off x="5821501" y="2988367"/>
            <a:ext cx="0" cy="6073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3F29D9C-F65F-2E49-D281-6CCD41D2D4A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04040" y="3595727"/>
            <a:ext cx="10034922" cy="2908697"/>
          </a:xfrm>
          <a:prstGeom prst="rect">
            <a:avLst/>
          </a:prstGeom>
          <a:ln w="28575">
            <a:solidFill>
              <a:srgbClr val="002664"/>
            </a:solidFill>
          </a:ln>
        </p:spPr>
      </p:pic>
      <p:sp>
        <p:nvSpPr>
          <p:cNvPr id="12" name="Oval 11">
            <a:extLst>
              <a:ext uri="{FF2B5EF4-FFF2-40B4-BE49-F238E27FC236}">
                <a16:creationId xmlns:a16="http://schemas.microsoft.com/office/drawing/2014/main" id="{A06D756C-1C59-934D-699E-AB95105719BA}"/>
              </a:ext>
              <a:ext uri="{C183D7F6-B498-43B3-948B-1728B52AA6E4}">
                <adec:decorative xmlns:adec="http://schemas.microsoft.com/office/drawing/2017/decorative" val="1"/>
              </a:ext>
            </a:extLst>
          </p:cNvPr>
          <p:cNvSpPr/>
          <p:nvPr/>
        </p:nvSpPr>
        <p:spPr>
          <a:xfrm>
            <a:off x="360000" y="3237296"/>
            <a:ext cx="650861" cy="6508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 name="Slide Number Placeholder 3">
            <a:extLst>
              <a:ext uri="{FF2B5EF4-FFF2-40B4-BE49-F238E27FC236}">
                <a16:creationId xmlns:a16="http://schemas.microsoft.com/office/drawing/2014/main" id="{8C071CA6-0894-9637-7CA5-10EE9E0093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20378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847ED-2949-E372-01A7-8AC622947D92}"/>
              </a:ext>
            </a:extLst>
          </p:cNvPr>
          <p:cNvSpPr>
            <a:spLocks noGrp="1"/>
          </p:cNvSpPr>
          <p:nvPr>
            <p:ph type="title"/>
          </p:nvPr>
        </p:nvSpPr>
        <p:spPr/>
        <p:txBody>
          <a:bodyPr/>
          <a:lstStyle/>
          <a:p>
            <a:r>
              <a:rPr lang="en-AU" dirty="0"/>
              <a:t>Share your survey</a:t>
            </a:r>
          </a:p>
        </p:txBody>
      </p:sp>
      <p:sp>
        <p:nvSpPr>
          <p:cNvPr id="5" name="Text Placeholder 4">
            <a:extLst>
              <a:ext uri="{FF2B5EF4-FFF2-40B4-BE49-F238E27FC236}">
                <a16:creationId xmlns:a16="http://schemas.microsoft.com/office/drawing/2014/main" id="{597246F4-2FEF-4FDA-2C10-F06C3FB7F608}"/>
              </a:ext>
            </a:extLst>
          </p:cNvPr>
          <p:cNvSpPr>
            <a:spLocks noGrp="1"/>
          </p:cNvSpPr>
          <p:nvPr>
            <p:ph type="body" sz="quarter" idx="18"/>
          </p:nvPr>
        </p:nvSpPr>
        <p:spPr/>
        <p:txBody>
          <a:bodyPr/>
          <a:lstStyle/>
          <a:p>
            <a:r>
              <a:rPr lang="en-AU" dirty="0"/>
              <a:t>Microsoft Forms </a:t>
            </a:r>
          </a:p>
        </p:txBody>
      </p:sp>
      <p:sp>
        <p:nvSpPr>
          <p:cNvPr id="4" name="Text Placeholder 3">
            <a:extLst>
              <a:ext uri="{FF2B5EF4-FFF2-40B4-BE49-F238E27FC236}">
                <a16:creationId xmlns:a16="http://schemas.microsoft.com/office/drawing/2014/main" id="{3AB51A4D-F129-1084-5C5E-47A591EB649D}"/>
              </a:ext>
            </a:extLst>
          </p:cNvPr>
          <p:cNvSpPr>
            <a:spLocks noGrp="1"/>
          </p:cNvSpPr>
          <p:nvPr>
            <p:ph sz="quarter" idx="19"/>
          </p:nvPr>
        </p:nvSpPr>
        <p:spPr/>
        <p:txBody>
          <a:bodyPr/>
          <a:lstStyle/>
          <a:p>
            <a:pPr marL="342900" indent="-342900">
              <a:buFont typeface="Arial" panose="020B0604020202020204" pitchFamily="34" charset="0"/>
              <a:buChar char="•"/>
            </a:pPr>
            <a:r>
              <a:rPr lang="en-AU" dirty="0"/>
              <a:t>Once students complete their survey design, they can click ‘Collect Responses’</a:t>
            </a:r>
          </a:p>
          <a:p>
            <a:pPr marL="342900" indent="-342900">
              <a:buFont typeface="Arial" panose="020B0604020202020204" pitchFamily="34" charset="0"/>
              <a:buChar char="•"/>
            </a:pPr>
            <a:r>
              <a:rPr lang="en-AU" dirty="0"/>
              <a:t>Choose anyone with link can respond</a:t>
            </a:r>
          </a:p>
          <a:p>
            <a:pPr marL="342900" indent="-342900">
              <a:buFont typeface="Arial" panose="020B0604020202020204" pitchFamily="34" charset="0"/>
              <a:buChar char="•"/>
            </a:pPr>
            <a:r>
              <a:rPr lang="en-AU" dirty="0"/>
              <a:t>Copy the link to share by email, Teams or QR code</a:t>
            </a:r>
          </a:p>
          <a:p>
            <a:pPr marL="342900" indent="-342900">
              <a:buFont typeface="Arial" panose="020B0604020202020204" pitchFamily="34" charset="0"/>
              <a:buChar char="•"/>
            </a:pPr>
            <a:r>
              <a:rPr lang="en-AU" dirty="0"/>
              <a:t>Have 5 to 8 respondents complete the form.</a:t>
            </a:r>
          </a:p>
        </p:txBody>
      </p:sp>
      <p:pic>
        <p:nvPicPr>
          <p:cNvPr id="8" name="Picture Placeholder 7">
            <a:extLst>
              <a:ext uri="{FF2B5EF4-FFF2-40B4-BE49-F238E27FC236}">
                <a16:creationId xmlns:a16="http://schemas.microsoft.com/office/drawing/2014/main" id="{B40E12C1-C62C-E130-D463-CECBDADD4665}"/>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DC5E6F64-88B5-2573-DEB2-1126D53439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53856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FBB3D7-2B60-44B9-4A8D-88FC30B06E0F}"/>
              </a:ext>
            </a:extLst>
          </p:cNvPr>
          <p:cNvSpPr>
            <a:spLocks noGrp="1"/>
          </p:cNvSpPr>
          <p:nvPr>
            <p:ph type="title"/>
          </p:nvPr>
        </p:nvSpPr>
        <p:spPr>
          <a:xfrm>
            <a:off x="221454" y="362877"/>
            <a:ext cx="11484000" cy="545601"/>
          </a:xfrm>
        </p:spPr>
        <p:txBody>
          <a:bodyPr/>
          <a:lstStyle/>
          <a:p>
            <a:r>
              <a:rPr lang="en-AU" dirty="0"/>
              <a:t>Visual demonstration (3)</a:t>
            </a:r>
          </a:p>
        </p:txBody>
      </p:sp>
      <p:pic>
        <p:nvPicPr>
          <p:cNvPr id="8" name="Picture 7" descr="Interface of an online form builder showing options like &quot;Choice,&quot; &quot;Text,&quot; &quot;Date,&quot; and more. Cursor points at &quot;Collect responses&quot; button.">
            <a:extLst>
              <a:ext uri="{FF2B5EF4-FFF2-40B4-BE49-F238E27FC236}">
                <a16:creationId xmlns:a16="http://schemas.microsoft.com/office/drawing/2014/main" id="{39A01661-81E0-3131-B35B-93973DBDB39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26892" y="1563796"/>
            <a:ext cx="10538215" cy="4300185"/>
          </a:xfrm>
          <a:prstGeom prst="rect">
            <a:avLst/>
          </a:prstGeom>
          <a:ln w="28575">
            <a:solidFill>
              <a:schemeClr val="accent1"/>
            </a:solidFill>
          </a:ln>
        </p:spPr>
      </p:pic>
      <p:grpSp>
        <p:nvGrpSpPr>
          <p:cNvPr id="3" name="Group 2">
            <a:extLst>
              <a:ext uri="{FF2B5EF4-FFF2-40B4-BE49-F238E27FC236}">
                <a16:creationId xmlns:a16="http://schemas.microsoft.com/office/drawing/2014/main" id="{8BB1E485-7965-7800-CFDC-D30EFB7996B0}"/>
              </a:ext>
              <a:ext uri="{C183D7F6-B498-43B3-948B-1728B52AA6E4}">
                <adec:decorative xmlns:adec="http://schemas.microsoft.com/office/drawing/2017/decorative" val="1"/>
              </a:ext>
            </a:extLst>
          </p:cNvPr>
          <p:cNvGrpSpPr/>
          <p:nvPr/>
        </p:nvGrpSpPr>
        <p:grpSpPr>
          <a:xfrm>
            <a:off x="8100140" y="1560497"/>
            <a:ext cx="1783129" cy="616700"/>
            <a:chOff x="999284" y="2539155"/>
            <a:chExt cx="1783129" cy="616700"/>
          </a:xfrm>
        </p:grpSpPr>
        <p:pic>
          <p:nvPicPr>
            <p:cNvPr id="4" name="Graphic 3" descr="Cursor with solid fill">
              <a:extLst>
                <a:ext uri="{FF2B5EF4-FFF2-40B4-BE49-F238E27FC236}">
                  <a16:creationId xmlns:a16="http://schemas.microsoft.com/office/drawing/2014/main" id="{838DF8FF-65A3-C78D-85B8-1890867506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5219" y="2698661"/>
              <a:ext cx="457194" cy="457194"/>
            </a:xfrm>
            <a:prstGeom prst="rect">
              <a:avLst/>
            </a:prstGeom>
          </p:spPr>
        </p:pic>
        <p:sp>
          <p:nvSpPr>
            <p:cNvPr id="5" name="Rounded Rectangle 4">
              <a:extLst>
                <a:ext uri="{FF2B5EF4-FFF2-40B4-BE49-F238E27FC236}">
                  <a16:creationId xmlns:a16="http://schemas.microsoft.com/office/drawing/2014/main" id="{DDD518CD-7B2B-F316-9994-86258EE596E8}"/>
                </a:ext>
              </a:extLst>
            </p:cNvPr>
            <p:cNvSpPr/>
            <p:nvPr/>
          </p:nvSpPr>
          <p:spPr>
            <a:xfrm>
              <a:off x="999284" y="2539155"/>
              <a:ext cx="1531382" cy="353378"/>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CE856903-179C-06D2-C9A0-DDE1A7E262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7303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4E741-75CF-8723-AA61-0BCA275AAF2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2B16E5-D816-0F64-AE2D-9575988C26BB}"/>
              </a:ext>
            </a:extLst>
          </p:cNvPr>
          <p:cNvSpPr>
            <a:spLocks noGrp="1"/>
          </p:cNvSpPr>
          <p:nvPr>
            <p:ph type="title"/>
          </p:nvPr>
        </p:nvSpPr>
        <p:spPr/>
        <p:txBody>
          <a:bodyPr/>
          <a:lstStyle/>
          <a:p>
            <a:r>
              <a:rPr lang="en-AU" dirty="0"/>
              <a:t>Visual demonstration (4)</a:t>
            </a:r>
          </a:p>
        </p:txBody>
      </p:sp>
      <p:grpSp>
        <p:nvGrpSpPr>
          <p:cNvPr id="65" name="Group 64" descr="Microsoft Forms interface showing response options and sharing settings.">
            <a:extLst>
              <a:ext uri="{FF2B5EF4-FFF2-40B4-BE49-F238E27FC236}">
                <a16:creationId xmlns:a16="http://schemas.microsoft.com/office/drawing/2014/main" id="{AC0D3F97-2388-35EC-7CEE-D41E54FADACC}"/>
              </a:ext>
            </a:extLst>
          </p:cNvPr>
          <p:cNvGrpSpPr/>
          <p:nvPr/>
        </p:nvGrpSpPr>
        <p:grpSpPr>
          <a:xfrm>
            <a:off x="2750127" y="1163788"/>
            <a:ext cx="6691747" cy="5106374"/>
            <a:chOff x="2750127" y="1163788"/>
            <a:chExt cx="6691747" cy="5106374"/>
          </a:xfrm>
        </p:grpSpPr>
        <p:pic>
          <p:nvPicPr>
            <p:cNvPr id="4" name="Picture 3">
              <a:extLst>
                <a:ext uri="{FF2B5EF4-FFF2-40B4-BE49-F238E27FC236}">
                  <a16:creationId xmlns:a16="http://schemas.microsoft.com/office/drawing/2014/main" id="{87138B38-5AE3-0FB3-0B0F-D4A8B0A6E058}"/>
                </a:ext>
              </a:extLst>
            </p:cNvPr>
            <p:cNvPicPr>
              <a:picLocks noChangeAspect="1"/>
            </p:cNvPicPr>
            <p:nvPr/>
          </p:nvPicPr>
          <p:blipFill>
            <a:blip r:embed="rId3" cstate="screen">
              <a:extLst>
                <a:ext uri="{28A0092B-C50C-407E-A947-70E740481C1C}">
                  <a14:useLocalDpi xmlns:a14="http://schemas.microsoft.com/office/drawing/2010/main"/>
                </a:ext>
              </a:extLst>
            </a:blip>
            <a:srcRect l="1248" t="1128" r="1130" b="891"/>
            <a:stretch>
              <a:fillRect/>
            </a:stretch>
          </p:blipFill>
          <p:spPr>
            <a:xfrm>
              <a:off x="2750127" y="1163788"/>
              <a:ext cx="6691747" cy="5106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a:extLst>
                <a:ext uri="{FF2B5EF4-FFF2-40B4-BE49-F238E27FC236}">
                  <a16:creationId xmlns:a16="http://schemas.microsoft.com/office/drawing/2014/main" id="{F974020E-3220-9025-5665-B7E22CCB3F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3647" y="1747892"/>
              <a:ext cx="834831" cy="373415"/>
            </a:xfrm>
            <a:prstGeom prst="rect">
              <a:avLst/>
            </a:prstGeom>
          </p:spPr>
        </p:pic>
        <p:pic>
          <p:nvPicPr>
            <p:cNvPr id="31" name="Picture 30">
              <a:extLst>
                <a:ext uri="{FF2B5EF4-FFF2-40B4-BE49-F238E27FC236}">
                  <a16:creationId xmlns:a16="http://schemas.microsoft.com/office/drawing/2014/main" id="{5969C51C-A23D-6F4F-9048-C42DC582C4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1904" y="2234393"/>
              <a:ext cx="1376279" cy="451554"/>
            </a:xfrm>
            <a:prstGeom prst="rect">
              <a:avLst/>
            </a:prstGeom>
          </p:spPr>
        </p:pic>
        <p:pic>
          <p:nvPicPr>
            <p:cNvPr id="29" name="Picture 28">
              <a:extLst>
                <a:ext uri="{FF2B5EF4-FFF2-40B4-BE49-F238E27FC236}">
                  <a16:creationId xmlns:a16="http://schemas.microsoft.com/office/drawing/2014/main" id="{22475B85-60D0-4CFE-356A-58EC3ACE9E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1275" y="2057184"/>
              <a:ext cx="2690112" cy="451554"/>
            </a:xfrm>
            <a:prstGeom prst="rect">
              <a:avLst/>
            </a:prstGeom>
          </p:spPr>
        </p:pic>
      </p:grpSp>
      <p:sp>
        <p:nvSpPr>
          <p:cNvPr id="6" name="TextBox 5">
            <a:extLst>
              <a:ext uri="{FF2B5EF4-FFF2-40B4-BE49-F238E27FC236}">
                <a16:creationId xmlns:a16="http://schemas.microsoft.com/office/drawing/2014/main" id="{E8E198AB-BEBF-CE06-EB33-3EBA322958EC}"/>
              </a:ext>
            </a:extLst>
          </p:cNvPr>
          <p:cNvSpPr txBox="1"/>
          <p:nvPr/>
        </p:nvSpPr>
        <p:spPr>
          <a:xfrm>
            <a:off x="586130" y="2852895"/>
            <a:ext cx="1920908" cy="761164"/>
          </a:xfrm>
          <a:prstGeom prst="roundRect">
            <a:avLst/>
          </a:prstGeom>
          <a:noFill/>
          <a:ln w="28575">
            <a:solidFill>
              <a:schemeClr val="accent2"/>
            </a:solidFill>
          </a:ln>
        </p:spPr>
        <p:txBody>
          <a:bodyPr wrap="square" lIns="90000" tIns="90000" rIns="90000" bIns="90000" rtlCol="0" anchor="ctr">
            <a:noAutofit/>
          </a:bodyPr>
          <a:lstStyle/>
          <a:p>
            <a:pPr algn="ctr"/>
            <a:r>
              <a:rPr lang="en-AU" sz="1800" dirty="0"/>
              <a:t>Choose who </a:t>
            </a:r>
            <a:br>
              <a:rPr lang="en-AU" sz="1800" dirty="0"/>
            </a:br>
            <a:r>
              <a:rPr lang="en-AU" sz="1800" dirty="0"/>
              <a:t>may response</a:t>
            </a:r>
          </a:p>
        </p:txBody>
      </p:sp>
      <p:grpSp>
        <p:nvGrpSpPr>
          <p:cNvPr id="68" name="Group 67">
            <a:extLst>
              <a:ext uri="{FF2B5EF4-FFF2-40B4-BE49-F238E27FC236}">
                <a16:creationId xmlns:a16="http://schemas.microsoft.com/office/drawing/2014/main" id="{B1652301-A527-1040-90BA-0258959140B9}"/>
              </a:ext>
              <a:ext uri="{C183D7F6-B498-43B3-948B-1728B52AA6E4}">
                <adec:decorative xmlns:adec="http://schemas.microsoft.com/office/drawing/2017/decorative" val="1"/>
              </a:ext>
            </a:extLst>
          </p:cNvPr>
          <p:cNvGrpSpPr/>
          <p:nvPr/>
        </p:nvGrpSpPr>
        <p:grpSpPr>
          <a:xfrm>
            <a:off x="1546584" y="2044756"/>
            <a:ext cx="4004803" cy="790259"/>
            <a:chOff x="1546584" y="2044756"/>
            <a:chExt cx="4004803" cy="790259"/>
          </a:xfrm>
        </p:grpSpPr>
        <p:cxnSp>
          <p:nvCxnSpPr>
            <p:cNvPr id="5" name="Elbow Connector 4">
              <a:extLst>
                <a:ext uri="{FF2B5EF4-FFF2-40B4-BE49-F238E27FC236}">
                  <a16:creationId xmlns:a16="http://schemas.microsoft.com/office/drawing/2014/main" id="{4E723AA0-3F7B-0793-04BB-78483F3A8FA6}"/>
                </a:ext>
                <a:ext uri="{C183D7F6-B498-43B3-948B-1728B52AA6E4}">
                  <adec:decorative xmlns:adec="http://schemas.microsoft.com/office/drawing/2017/decorative" val="1"/>
                </a:ext>
              </a:extLst>
            </p:cNvPr>
            <p:cNvCxnSpPr>
              <a:cxnSpLocks/>
            </p:cNvCxnSpPr>
            <p:nvPr/>
          </p:nvCxnSpPr>
          <p:spPr>
            <a:xfrm rot="5400000" flipH="1" flipV="1">
              <a:off x="1930657" y="1892674"/>
              <a:ext cx="558268" cy="1326414"/>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FDDA9B6-C2A2-E943-254C-230BE8A6D530}"/>
                </a:ext>
                <a:ext uri="{C183D7F6-B498-43B3-948B-1728B52AA6E4}">
                  <adec:decorative xmlns:adec="http://schemas.microsoft.com/office/drawing/2017/decorative" val="1"/>
                </a:ext>
              </a:extLst>
            </p:cNvPr>
            <p:cNvSpPr/>
            <p:nvPr/>
          </p:nvSpPr>
          <p:spPr>
            <a:xfrm>
              <a:off x="2872999" y="2044756"/>
              <a:ext cx="2678388" cy="463982"/>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AFAF0D0D-3E6A-31C1-37C1-D1DDC3FDEB78}"/>
              </a:ext>
            </a:extLst>
          </p:cNvPr>
          <p:cNvSpPr txBox="1"/>
          <p:nvPr/>
        </p:nvSpPr>
        <p:spPr>
          <a:xfrm>
            <a:off x="9685216" y="3004040"/>
            <a:ext cx="2158784" cy="1611923"/>
          </a:xfrm>
          <a:prstGeom prst="roundRect">
            <a:avLst>
              <a:gd name="adj" fmla="val 9238"/>
            </a:avLst>
          </a:prstGeom>
          <a:noFill/>
          <a:ln w="38100">
            <a:solidFill>
              <a:schemeClr val="accent2"/>
            </a:solidFill>
          </a:ln>
        </p:spPr>
        <p:txBody>
          <a:bodyPr wrap="square" lIns="90000" tIns="90000" rIns="90000" bIns="90000" rtlCol="0" anchor="ctr">
            <a:noAutofit/>
          </a:bodyPr>
          <a:lstStyle/>
          <a:p>
            <a:pPr algn="ctr"/>
            <a:r>
              <a:rPr lang="en-AU" sz="1800" dirty="0"/>
              <a:t>You may send the link, share a QR code or embed the form in a document</a:t>
            </a:r>
          </a:p>
        </p:txBody>
      </p:sp>
      <p:grpSp>
        <p:nvGrpSpPr>
          <p:cNvPr id="69" name="Group 68">
            <a:extLst>
              <a:ext uri="{FF2B5EF4-FFF2-40B4-BE49-F238E27FC236}">
                <a16:creationId xmlns:a16="http://schemas.microsoft.com/office/drawing/2014/main" id="{C75582EC-C719-85EA-8C4B-7BBFA591EB92}"/>
              </a:ext>
              <a:ext uri="{C183D7F6-B498-43B3-948B-1728B52AA6E4}">
                <adec:decorative xmlns:adec="http://schemas.microsoft.com/office/drawing/2017/decorative" val="1"/>
              </a:ext>
            </a:extLst>
          </p:cNvPr>
          <p:cNvGrpSpPr/>
          <p:nvPr/>
        </p:nvGrpSpPr>
        <p:grpSpPr>
          <a:xfrm>
            <a:off x="6202795" y="1781909"/>
            <a:ext cx="4561813" cy="1222131"/>
            <a:chOff x="6202795" y="1781909"/>
            <a:chExt cx="4561813" cy="1222131"/>
          </a:xfrm>
        </p:grpSpPr>
        <p:cxnSp>
          <p:nvCxnSpPr>
            <p:cNvPr id="13" name="Elbow Connector 12">
              <a:extLst>
                <a:ext uri="{FF2B5EF4-FFF2-40B4-BE49-F238E27FC236}">
                  <a16:creationId xmlns:a16="http://schemas.microsoft.com/office/drawing/2014/main" id="{3D2B9EA4-8FAA-8C7F-5E8E-9DEB68CECC22}"/>
                </a:ext>
              </a:extLst>
            </p:cNvPr>
            <p:cNvCxnSpPr>
              <a:cxnSpLocks/>
              <a:stCxn id="15" idx="0"/>
              <a:endCxn id="61" idx="3"/>
            </p:cNvCxnSpPr>
            <p:nvPr/>
          </p:nvCxnSpPr>
          <p:spPr>
            <a:xfrm rot="16200000" flipV="1">
              <a:off x="8636646" y="876078"/>
              <a:ext cx="524720" cy="3731204"/>
            </a:xfrm>
            <a:prstGeom prst="bentConnector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D7B7AE26-E2EE-6853-4F40-8E7E72AC0C45}"/>
                </a:ext>
              </a:extLst>
            </p:cNvPr>
            <p:cNvSpPr/>
            <p:nvPr/>
          </p:nvSpPr>
          <p:spPr>
            <a:xfrm>
              <a:off x="8419510" y="1781909"/>
              <a:ext cx="788967" cy="308317"/>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1A2CA09D-9BEB-BC51-C017-959FB487BC51}"/>
                </a:ext>
              </a:extLst>
            </p:cNvPr>
            <p:cNvCxnSpPr>
              <a:cxnSpLocks/>
            </p:cNvCxnSpPr>
            <p:nvPr/>
          </p:nvCxnSpPr>
          <p:spPr>
            <a:xfrm flipV="1">
              <a:off x="8831062" y="2090226"/>
              <a:ext cx="0" cy="37958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1" name="Rounded Rectangle 60">
              <a:extLst>
                <a:ext uri="{FF2B5EF4-FFF2-40B4-BE49-F238E27FC236}">
                  <a16:creationId xmlns:a16="http://schemas.microsoft.com/office/drawing/2014/main" id="{A0E04755-E8DB-B1D3-89B9-43DBFDCE7214}"/>
                </a:ext>
              </a:extLst>
            </p:cNvPr>
            <p:cNvSpPr/>
            <p:nvPr/>
          </p:nvSpPr>
          <p:spPr>
            <a:xfrm>
              <a:off x="6202795" y="2294626"/>
              <a:ext cx="830609" cy="369388"/>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13E529E7-A45E-C515-61B4-8C0A3176DB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89182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par>
                          <p:cTn id="21" fill="hold">
                            <p:stCondLst>
                              <p:cond delay="500"/>
                            </p:stCondLst>
                            <p:childTnLst>
                              <p:par>
                                <p:cTn id="22" presetID="22" presetClass="entr" presetSubtype="2" fill="hold" nodeType="afterEffect">
                                  <p:stCondLst>
                                    <p:cond delay="500"/>
                                  </p:stCondLst>
                                  <p:childTnLst>
                                    <p:set>
                                      <p:cBhvr>
                                        <p:cTn id="23" dur="1" fill="hold">
                                          <p:stCondLst>
                                            <p:cond delay="0"/>
                                          </p:stCondLst>
                                        </p:cTn>
                                        <p:tgtEl>
                                          <p:spTgt spid="69"/>
                                        </p:tgtEl>
                                        <p:attrNameLst>
                                          <p:attrName>style.visibility</p:attrName>
                                        </p:attrNameLst>
                                      </p:cBhvr>
                                      <p:to>
                                        <p:strVal val="visible"/>
                                      </p:to>
                                    </p:set>
                                    <p:animEffect transition="in" filter="wipe(right)">
                                      <p:cBhvr>
                                        <p:cTn id="2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0</TotalTime>
  <Words>1361</Words>
  <Application>Microsoft Office PowerPoint</Application>
  <PresentationFormat>Widescreen</PresentationFormat>
  <Paragraphs>136</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Courier New</vt:lpstr>
      <vt:lpstr>Times New Roman</vt:lpstr>
      <vt:lpstr>Public Sans</vt:lpstr>
      <vt:lpstr>Arial</vt:lpstr>
      <vt:lpstr>Public Sans Light</vt:lpstr>
      <vt:lpstr>NSWG Corporate</vt:lpstr>
      <vt:lpstr>Commerce – surveys</vt:lpstr>
      <vt:lpstr>Learning intentions and success criteria</vt:lpstr>
      <vt:lpstr>Survey (1)</vt:lpstr>
      <vt:lpstr>Visual demonstration (1)</vt:lpstr>
      <vt:lpstr>Survey (2)</vt:lpstr>
      <vt:lpstr>Visual demonstration (2)</vt:lpstr>
      <vt:lpstr>Share your survey</vt:lpstr>
      <vt:lpstr>Visual demonstration (3)</vt:lpstr>
      <vt:lpstr>Visual demonstration (4)</vt:lpstr>
      <vt:lpstr>View and interpret results</vt:lpstr>
      <vt:lpstr>Visual demonstration (5)</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Commerce – surveys</dc:title>
  <dc:subject/>
  <dc:creator>NSW Department of Education</dc:creator>
  <cp:keywords/>
  <dc:description/>
  <cp:lastModifiedBy/>
  <cp:revision>1</cp:revision>
  <dcterms:created xsi:type="dcterms:W3CDTF">2025-06-25T05:26:55Z</dcterms:created>
  <dcterms:modified xsi:type="dcterms:W3CDTF">2025-06-25T05:27:14Z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2025-06-25T05:27:12Z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ba960e6b-06b7-4c1d-b6aa-17a8f5c3748c</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