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4"/>
  </p:sldMasterIdLst>
  <p:notesMasterIdLst>
    <p:notesMasterId r:id="rId17"/>
  </p:notesMasterIdLst>
  <p:handoutMasterIdLst>
    <p:handoutMasterId r:id="rId18"/>
  </p:handoutMasterIdLst>
  <p:sldIdLst>
    <p:sldId id="26409" r:id="rId5"/>
    <p:sldId id="26383" r:id="rId6"/>
    <p:sldId id="26415" r:id="rId7"/>
    <p:sldId id="26412" r:id="rId8"/>
    <p:sldId id="26414" r:id="rId9"/>
    <p:sldId id="26419" r:id="rId10"/>
    <p:sldId id="26420" r:id="rId11"/>
    <p:sldId id="26421" r:id="rId12"/>
    <p:sldId id="26417" r:id="rId13"/>
    <p:sldId id="26416" r:id="rId14"/>
    <p:sldId id="360" r:id="rId15"/>
    <p:sldId id="361" r:id="rId16"/>
  </p:sldIdLst>
  <p:sldSz cx="12192000" cy="6858000"/>
  <p:notesSz cx="6858000" cy="9144000"/>
  <p:embeddedFontLst>
    <p:embeddedFont>
      <p:font typeface="Public Sans" pitchFamily="2" charset="0"/>
      <p:regular r:id="rId19"/>
      <p:bold r:id="rId20"/>
      <p:italic r:id="rId21"/>
      <p:boldItalic r:id="rId22"/>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4F20761C-9F4A-FA0C-61F1-3B246C8B85BA}" name="Richard Nikolovski" initials="RN" userId="S::Richard.Nikolovski@det.nsw.edu.au::cbed3ab4-6bd5-494b-8e9a-4f71a97da02b" providerId="AD"/>
  <p188:author id="{E4DAA237-AE81-FBAB-B19E-6D8C2B8D5800}" name="Omar Danishyar" initials="OD" userId="S::Omar.Danishyar1@det.nsw.edu.au::ed2b0578-66e8-4412-befe-59c77a9323f1" providerId="AD"/>
  <p188:author id="{18762579-A23F-2AE4-7AD3-16A506390185}" name="Lauren Grenier" initials="LG" userId="S::Lauren.Grenier@det.nsw.edu.au::29f3ee26-d5e8-4043-bf04-370b383aa289" providerId="AD"/>
  <p188:author id="{AB96B2AA-713F-3C6D-41A3-3CB2113115B7}" name="Kellie Boyd" initials="KB" userId="S::kellie.southcombe@det.nsw.edu.au::37da3095-5aab-44dd-a9fc-648e48e916e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ED5C"/>
    <a:srgbClr val="9752CC"/>
    <a:srgbClr val="ECD3F5"/>
    <a:srgbClr val="DAB3E8"/>
    <a:srgbClr val="FF9933"/>
    <a:srgbClr val="FAE6C2"/>
    <a:srgbClr val="E5F7FC"/>
    <a:srgbClr val="FBDBE7"/>
    <a:srgbClr val="EDF9E0"/>
    <a:srgbClr val="B5145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DC4101-D956-4A0A-9AFC-91710D586269}" v="1" dt="2026-04-13T06:15:51.888"/>
  </p1510:revLst>
</p1510:revInfo>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83" d="100"/>
          <a:sy n="83" d="100"/>
        </p:scale>
        <p:origin x="126" y="342"/>
      </p:cViewPr>
      <p:guideLst>
        <p:guide orient="horz" pos="2160"/>
        <p:guide pos="386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font" Target="fonts/font3.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font" Target="fonts/font1.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4.fntdata"/><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13/04/2026</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13/04/2026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aitsl.edu.au/docs/default-source/feedback/aitsl-learning-intentions-and-success-criteria-strategy.pdf?sfvrsn=382dec3c_2" TargetMode="External"/><Relationship Id="rId2" Type="http://schemas.openxmlformats.org/officeDocument/2006/relationships/slide" Target="../slides/slide2.xml"/><Relationship Id="rId1" Type="http://schemas.openxmlformats.org/officeDocument/2006/relationships/notesMaster" Target="../notesMasters/notesMaster1.xml"/><Relationship Id="rId5" Type="http://schemas.openxmlformats.org/officeDocument/2006/relationships/hyperlink" Target="https://education.nsw.gov.au/teaching-and-learning/curriculum/explicit-teaching/explicit-teaching-strategies/sharing-success-criteria" TargetMode="External"/><Relationship Id="rId4" Type="http://schemas.openxmlformats.org/officeDocument/2006/relationships/hyperlink" Target="https://education.nsw.gov.au/teaching-and-learning/curriculum/explicit-teaching/explicit-teaching-strategies/sharing-learning-intentions"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a:t>The following resource supports teachers with the sample assessment task attached to this resource package. </a:t>
            </a:r>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a:p>
        </p:txBody>
      </p:sp>
    </p:spTree>
    <p:extLst>
      <p:ext uri="{BB962C8B-B14F-4D97-AF65-F5344CB8AC3E}">
        <p14:creationId xmlns:p14="http://schemas.microsoft.com/office/powerpoint/2010/main" val="19113398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AU" b="1"/>
              <a:t>Teacher activity</a:t>
            </a:r>
          </a:p>
          <a:p>
            <a:pPr marL="285750" indent="-285750">
              <a:buFont typeface="Arial" panose="020B0604020202020204" pitchFamily="34" charset="0"/>
              <a:buChar char="•"/>
            </a:pPr>
            <a:r>
              <a:rPr lang="en-AU"/>
              <a:t>Focus here on communication of ideas, the final stage where students present what they’ve learned. </a:t>
            </a:r>
          </a:p>
          <a:p>
            <a:pPr marL="285750" indent="-285750">
              <a:buFont typeface="Arial" panose="020B0604020202020204" pitchFamily="34" charset="0"/>
              <a:buChar char="•"/>
            </a:pPr>
            <a:r>
              <a:rPr lang="en-AU"/>
              <a:t>Reinforce clarity, organisation, and professional language. </a:t>
            </a:r>
          </a:p>
          <a:p>
            <a:pPr marL="285750" indent="-285750">
              <a:buFont typeface="Arial" panose="020B0604020202020204" pitchFamily="34" charset="0"/>
              <a:buChar char="•"/>
            </a:pPr>
            <a:r>
              <a:rPr lang="en-AU"/>
              <a:t>Facilitate shared group presentations</a:t>
            </a:r>
          </a:p>
          <a:p>
            <a:pPr marL="0" indent="0">
              <a:buFont typeface="Arial" panose="020B0604020202020204" pitchFamily="34" charset="0"/>
              <a:buNone/>
            </a:pPr>
            <a:r>
              <a:rPr lang="en-AU" b="1"/>
              <a:t>Student activity</a:t>
            </a:r>
          </a:p>
          <a:p>
            <a:pPr marL="285750" indent="-285750">
              <a:buFont typeface="Arial" panose="020B0604020202020204" pitchFamily="34" charset="0"/>
              <a:buChar char="•"/>
            </a:pPr>
            <a:r>
              <a:rPr lang="en-AU"/>
              <a:t>See slide</a:t>
            </a:r>
            <a:endParaRPr lang="en-AU" b="1"/>
          </a:p>
          <a:p>
            <a:pPr marL="0" indent="0">
              <a:buFont typeface="Arial" panose="020B0604020202020204" pitchFamily="34" charset="0"/>
              <a:buNone/>
            </a:pPr>
            <a:r>
              <a:rPr lang="en-AU" b="1"/>
              <a:t>Teacher activity wrap up</a:t>
            </a:r>
          </a:p>
          <a:p>
            <a:pPr marL="285750" indent="-285750">
              <a:buFont typeface="Arial" panose="020B0604020202020204" pitchFamily="34" charset="0"/>
              <a:buChar char="•"/>
            </a:pPr>
            <a:r>
              <a:rPr lang="en-AU" b="0"/>
              <a:t>Ask the class the question “What does this activity teach us about real-world workplace negotiations?”</a:t>
            </a:r>
          </a:p>
          <a:p>
            <a:pPr marL="0" indent="0">
              <a:buFont typeface="Arial" panose="020B0604020202020204" pitchFamily="34" charset="0"/>
              <a:buNone/>
            </a:pPr>
            <a:endParaRPr lang="en-AU" b="1"/>
          </a:p>
        </p:txBody>
      </p:sp>
      <p:sp>
        <p:nvSpPr>
          <p:cNvPr id="4" name="Slide Number Placeholder 3"/>
          <p:cNvSpPr>
            <a:spLocks noGrp="1"/>
          </p:cNvSpPr>
          <p:nvPr>
            <p:ph type="sldNum" sz="quarter" idx="5"/>
          </p:nvPr>
        </p:nvSpPr>
        <p:spPr/>
        <p:txBody>
          <a:bodyPr/>
          <a:lstStyle/>
          <a:p>
            <a:fld id="{B07158C4-A119-4B78-9DE8-A50001BC31DC}" type="slidenum">
              <a:rPr lang="en-AU" smtClean="0"/>
              <a:pPr/>
              <a:t>10</a:t>
            </a:fld>
            <a:endParaRPr lang="en-AU"/>
          </a:p>
        </p:txBody>
      </p:sp>
    </p:spTree>
    <p:extLst>
      <p:ext uri="{BB962C8B-B14F-4D97-AF65-F5344CB8AC3E}">
        <p14:creationId xmlns:p14="http://schemas.microsoft.com/office/powerpoint/2010/main" val="3923180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a:t>Notes for teachers:</a:t>
            </a:r>
            <a:endParaRPr lang="en-AU"/>
          </a:p>
          <a:p>
            <a:pPr marL="171450" indent="-171450">
              <a:buFont typeface="Arial"/>
              <a:buChar char="•"/>
            </a:pPr>
            <a:r>
              <a:rPr lang="en-AU"/>
              <a:t>Learning intentions and success are best co-constructed with students. Adapt the learning intention as required and add matching success criteria.</a:t>
            </a:r>
          </a:p>
          <a:p>
            <a:pPr marL="171450" indent="-171450">
              <a:buFont typeface="Arial"/>
              <a:buChar char="•"/>
            </a:pPr>
            <a:r>
              <a:rPr lang="en-AU"/>
              <a:t>For more information See ⁠</a:t>
            </a:r>
            <a:r>
              <a:rPr lang="en-AU">
                <a:hlinkClick r:id="rId3" tooltip="https://www.aitsl.edu.au/docs/default-source/feedback/aitsl-learning-intentions-and-success-criteria-strategy.pdf?sfvrsn=382dec3c_2"/>
              </a:rPr>
              <a:t>AITSL</a:t>
            </a:r>
            <a:r>
              <a:rPr lang="en-AU"/>
              <a:t> or the NSW Department of Education explicit teaching strategies, ⁠</a:t>
            </a:r>
            <a:r>
              <a:rPr lang="en-AU">
                <a:hlinkClick r:id="rId4" tooltip="https://education.nsw.gov.au/teaching-and-learning/curriculum/explicit-teaching/explicit-teaching-strategies/sharing-learning-intentions"/>
              </a:rPr>
              <a:t>Sharing learning intentions</a:t>
            </a:r>
            <a:r>
              <a:rPr lang="en-AU"/>
              <a:t> and ⁠</a:t>
            </a:r>
            <a:r>
              <a:rPr lang="en-AU">
                <a:hlinkClick r:id="rId5" tooltip="https://education.nsw.gov.au/teaching-and-learning/curriculum/explicit-teaching/explicit-teaching-strategies/sharing-success-criteria"/>
              </a:rPr>
              <a:t>Sharing success criteria</a:t>
            </a:r>
            <a:r>
              <a:rPr lang="en-AU"/>
              <a:t>.</a:t>
            </a:r>
          </a:p>
          <a:p>
            <a:pPr marL="171450" indent="-171450">
              <a:buFont typeface="Arial"/>
              <a:buChar char="•"/>
            </a:pPr>
            <a:r>
              <a:rPr lang="en-AU"/>
              <a:t>LISC is not necessarily presented at the beginning of the lesson. Teacher needs to consider most effectual time to introduce.</a:t>
            </a:r>
          </a:p>
          <a:p>
            <a:pPr marL="171450" indent="-171450">
              <a:buFont typeface="Arial"/>
              <a:buChar char="•"/>
            </a:pPr>
            <a:r>
              <a:rPr lang="en-AU"/>
              <a:t>LISC should be revisited during the lesson to support students' evaluation of their learning.</a:t>
            </a:r>
          </a:p>
          <a:p>
            <a:pPr marL="171450" indent="-171450">
              <a:buFont typeface="Arial"/>
              <a:buChar char="•"/>
            </a:pPr>
            <a:r>
              <a:rPr lang="en-AU"/>
              <a:t>This presentation helps students build real-world capabilities like evaluating business challenges and proposing practical solutions. </a:t>
            </a:r>
          </a:p>
          <a:p>
            <a:pPr marL="171450" indent="-171450">
              <a:buFont typeface="Arial"/>
              <a:buChar char="•"/>
            </a:pPr>
            <a:r>
              <a:rPr lang="en-AU"/>
              <a:t>Students will work together to explore a scenario and then apply their own thinking for their assessment. </a:t>
            </a:r>
          </a:p>
          <a:p>
            <a:pPr marL="171450" indent="-171450">
              <a:buFont typeface="Arial"/>
              <a:buChar char="•"/>
            </a:pPr>
            <a:r>
              <a:rPr lang="en-AU"/>
              <a:t>These are transferable skills used across careers in in various fields of work.</a:t>
            </a:r>
            <a:endParaRPr lang="en-AU" b="1">
              <a:cs typeface="Calibri"/>
            </a:endParaRPr>
          </a:p>
        </p:txBody>
      </p:sp>
      <p:sp>
        <p:nvSpPr>
          <p:cNvPr id="4" name="Slide Number Placeholder 3"/>
          <p:cNvSpPr>
            <a:spLocks noGrp="1"/>
          </p:cNvSpPr>
          <p:nvPr>
            <p:ph type="sldNum" sz="quarter" idx="5"/>
          </p:nvPr>
        </p:nvSpPr>
        <p:spPr/>
        <p:txBody>
          <a:bodyPr/>
          <a:lstStyle/>
          <a:p>
            <a:fld id="{D09C5488-DD16-4714-9519-7BE21BA11D4E}" type="slidenum">
              <a:rPr lang="en-AU" smtClean="0"/>
              <a:t>2</a:t>
            </a:fld>
            <a:endParaRPr lang="en-AU"/>
          </a:p>
        </p:txBody>
      </p:sp>
    </p:spTree>
    <p:extLst>
      <p:ext uri="{BB962C8B-B14F-4D97-AF65-F5344CB8AC3E}">
        <p14:creationId xmlns:p14="http://schemas.microsoft.com/office/powerpoint/2010/main" val="1915126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AU" b="1"/>
              <a:t>Teacher activity </a:t>
            </a:r>
          </a:p>
          <a:p>
            <a:pPr marL="285750" indent="-285750">
              <a:buFont typeface="Arial" panose="020B0604020202020204" pitchFamily="34" charset="0"/>
              <a:buChar char="•"/>
            </a:pPr>
            <a:r>
              <a:rPr lang="en-AU"/>
              <a:t>Introduce some current issues affecting today’s workforce. </a:t>
            </a:r>
          </a:p>
          <a:p>
            <a:pPr marL="285750" indent="-285750">
              <a:buFont typeface="Arial" panose="020B0604020202020204" pitchFamily="34" charset="0"/>
              <a:buChar char="•"/>
            </a:pPr>
            <a:r>
              <a:rPr lang="en-AU"/>
              <a:t>Ask students “Which of these issues do you think affects workers the most today?”</a:t>
            </a:r>
          </a:p>
          <a:p>
            <a:pPr marL="285750" indent="-285750">
              <a:buFont typeface="Arial" panose="020B0604020202020204" pitchFamily="34" charset="0"/>
              <a:buChar char="•"/>
            </a:pPr>
            <a:r>
              <a:rPr lang="en-AU"/>
              <a:t>Encourage discussion on how each  issue may impact the roles of different stakeholders. </a:t>
            </a:r>
          </a:p>
          <a:p>
            <a:pPr marL="285750" indent="-285750">
              <a:buFont typeface="Arial" panose="020B0604020202020204" pitchFamily="34" charset="0"/>
              <a:buChar char="•"/>
            </a:pPr>
            <a:r>
              <a:rPr lang="en-AU"/>
              <a:t>Use current news or workplace examples to reinforce relevance. </a:t>
            </a:r>
          </a:p>
          <a:p>
            <a:pPr marL="0" indent="0">
              <a:buFont typeface="Arial" panose="020B0604020202020204" pitchFamily="34" charset="0"/>
              <a:buNone/>
            </a:pPr>
            <a:r>
              <a:rPr lang="en-AU" b="1"/>
              <a:t>Student activity</a:t>
            </a:r>
          </a:p>
          <a:p>
            <a:pPr marL="285750" indent="-285750">
              <a:buFont typeface="Arial" panose="020B0604020202020204" pitchFamily="34" charset="0"/>
              <a:buChar char="•"/>
            </a:pPr>
            <a:r>
              <a:rPr lang="en-AU"/>
              <a:t>Choose one current workplace issue to explore throughout this presentation. </a:t>
            </a:r>
          </a:p>
          <a:p>
            <a:pPr marL="285750" indent="-285750">
              <a:buFont typeface="Arial" panose="020B0604020202020204" pitchFamily="34" charset="0"/>
              <a:buChar char="•"/>
            </a:pPr>
            <a:r>
              <a:rPr lang="en-AU"/>
              <a:t>Find a real-life business or case study affected by this issue – describe how I has responded or adapted</a:t>
            </a:r>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3314307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A9298-92FA-BC22-0E5A-65794717FA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68174A-612E-25F5-1A05-DCFEAF691D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0F6E18-1FB4-AD1E-4D6A-554DD6D0E449}"/>
              </a:ext>
            </a:extLst>
          </p:cNvPr>
          <p:cNvSpPr>
            <a:spLocks noGrp="1"/>
          </p:cNvSpPr>
          <p:nvPr>
            <p:ph type="body" idx="1"/>
          </p:nvPr>
        </p:nvSpPr>
        <p:spPr/>
        <p:txBody>
          <a:bodyPr/>
          <a:lstStyle/>
          <a:p>
            <a:pPr marL="0" indent="0">
              <a:buFont typeface="Arial" panose="020B0604020202020204" pitchFamily="34" charset="0"/>
              <a:buNone/>
            </a:pPr>
            <a:r>
              <a:rPr lang="en-AU" b="1"/>
              <a:t>Teacher activity</a:t>
            </a:r>
          </a:p>
          <a:p>
            <a:pPr marL="285750" indent="-285750">
              <a:buFont typeface="Arial" panose="020B0604020202020204" pitchFamily="34" charset="0"/>
              <a:buChar char="•"/>
            </a:pPr>
            <a:r>
              <a:rPr lang="en-AU" b="0"/>
              <a:t>Begin by connecting the learning from the previous slide on workplace issues</a:t>
            </a:r>
          </a:p>
          <a:p>
            <a:pPr marL="285750" indent="-285750">
              <a:buFont typeface="Arial" panose="020B0604020202020204" pitchFamily="34" charset="0"/>
              <a:buChar char="•"/>
            </a:pPr>
            <a:r>
              <a:rPr lang="en-AU" b="0"/>
              <a:t>Ask students “which of these issues do you see as most prevalent in your community”</a:t>
            </a:r>
          </a:p>
          <a:p>
            <a:pPr marL="285750" indent="-285750">
              <a:buFont typeface="Arial" panose="020B0604020202020204" pitchFamily="34" charset="0"/>
              <a:buChar char="•"/>
            </a:pPr>
            <a:r>
              <a:rPr lang="en-AU" b="0"/>
              <a:t>Guide students to think about how these issues affect different types of businesses for example small vs large or local vs global businesses</a:t>
            </a:r>
          </a:p>
          <a:p>
            <a:pPr marL="285750" indent="-285750">
              <a:buFont typeface="Arial" panose="020B0604020202020204" pitchFamily="34" charset="0"/>
              <a:buChar char="•"/>
            </a:pPr>
            <a:r>
              <a:rPr lang="en-AU" b="0"/>
              <a:t>Have students use news articles, company websites, or other relevant sources to support their research</a:t>
            </a:r>
          </a:p>
          <a:p>
            <a:pPr marL="285750" indent="-285750">
              <a:buFont typeface="Arial" panose="020B0604020202020204" pitchFamily="34" charset="0"/>
              <a:buChar char="•"/>
            </a:pPr>
            <a:r>
              <a:rPr lang="en-AU" b="0"/>
              <a:t>Reinforce the importance of connecting each issue to its impact on stakeholders for example employees, employers, unions and employer associations </a:t>
            </a:r>
          </a:p>
          <a:p>
            <a:pPr marL="285750" indent="-285750">
              <a:buFont typeface="Arial" panose="020B0604020202020204" pitchFamily="34" charset="0"/>
              <a:buChar char="•"/>
            </a:pPr>
            <a:r>
              <a:rPr lang="en-AU" b="0"/>
              <a:t>Model how to research a workplace issue using a current article</a:t>
            </a:r>
          </a:p>
          <a:p>
            <a:pPr marL="0" indent="0">
              <a:buFont typeface="Arial" panose="020B0604020202020204" pitchFamily="34" charset="0"/>
              <a:buNone/>
            </a:pPr>
            <a:r>
              <a:rPr lang="en-AU" b="1"/>
              <a:t>Student activity</a:t>
            </a:r>
          </a:p>
          <a:p>
            <a:pPr marL="285750" indent="-285750">
              <a:buFont typeface="Arial" panose="020B0604020202020204" pitchFamily="34" charset="0"/>
              <a:buChar char="•"/>
            </a:pPr>
            <a:r>
              <a:rPr lang="en-AU"/>
              <a:t>Choose a current workplace issues to explore throughout this presentation. </a:t>
            </a:r>
          </a:p>
          <a:p>
            <a:pPr marL="285750" indent="-285750">
              <a:buFont typeface="Arial" panose="020B0604020202020204" pitchFamily="34" charset="0"/>
              <a:buChar char="•"/>
            </a:pPr>
            <a:r>
              <a:rPr lang="en-AU"/>
              <a:t>Find real life examples or case studies for example companies adapting to remote work or implementing diversity programs.</a:t>
            </a:r>
          </a:p>
          <a:p>
            <a:pPr marL="285750" indent="-285750">
              <a:buFont typeface="Arial" panose="020B0604020202020204" pitchFamily="34" charset="0"/>
              <a:buChar char="•"/>
            </a:pPr>
            <a:r>
              <a:rPr lang="en-AU"/>
              <a:t>Describe how the business has responded or adapted to the issue</a:t>
            </a:r>
          </a:p>
          <a:p>
            <a:pPr marL="285750" indent="-285750">
              <a:buFont typeface="Arial" panose="020B0604020202020204" pitchFamily="34" charset="0"/>
              <a:buChar char="•"/>
            </a:pPr>
            <a:endParaRPr lang="en-AU"/>
          </a:p>
        </p:txBody>
      </p:sp>
      <p:sp>
        <p:nvSpPr>
          <p:cNvPr id="4" name="Slide Number Placeholder 3">
            <a:extLst>
              <a:ext uri="{FF2B5EF4-FFF2-40B4-BE49-F238E27FC236}">
                <a16:creationId xmlns:a16="http://schemas.microsoft.com/office/drawing/2014/main" id="{3146FBF5-6A21-B549-0B3E-6E90640B4FB8}"/>
              </a:ext>
            </a:extLst>
          </p:cNvPr>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3645202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83C5A-DB44-8474-E518-2E7E14F30E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0BCB88-3EA8-3423-ABE4-332F8F73AC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C0DC2D-091F-90B4-E9B2-2157CBB6C1AF}"/>
              </a:ext>
            </a:extLst>
          </p:cNvPr>
          <p:cNvSpPr>
            <a:spLocks noGrp="1"/>
          </p:cNvSpPr>
          <p:nvPr>
            <p:ph type="body" idx="1"/>
          </p:nvPr>
        </p:nvSpPr>
        <p:spPr/>
        <p:txBody>
          <a:bodyPr/>
          <a:lstStyle/>
          <a:p>
            <a:pPr marL="0" indent="0">
              <a:buFont typeface="Arial" panose="020B0604020202020204" pitchFamily="34" charset="0"/>
              <a:buNone/>
            </a:pPr>
            <a:r>
              <a:rPr lang="en-AU" b="1"/>
              <a:t>Teacher activity</a:t>
            </a:r>
          </a:p>
          <a:p>
            <a:r>
              <a:rPr lang="en-AU"/>
              <a:t>For each row in the table:</a:t>
            </a:r>
          </a:p>
          <a:p>
            <a:pPr marL="285750" indent="-285750">
              <a:buFont typeface="Arial" panose="020B0604020202020204" pitchFamily="34" charset="0"/>
              <a:buChar char="•"/>
            </a:pPr>
            <a:r>
              <a:rPr lang="en-AU" b="0"/>
              <a:t>Read the Issue aloud (for example, "Gig economy")</a:t>
            </a:r>
          </a:p>
          <a:p>
            <a:pPr marL="285750" indent="-285750">
              <a:buFont typeface="Arial" panose="020B0604020202020204" pitchFamily="34" charset="0"/>
              <a:buChar char="•"/>
            </a:pPr>
            <a:r>
              <a:rPr lang="en-AU" b="0"/>
              <a:t>Ask students what they think it means or if they’ve heard of it before</a:t>
            </a:r>
          </a:p>
          <a:p>
            <a:pPr marL="285750" indent="-285750">
              <a:buFont typeface="Arial" panose="020B0604020202020204" pitchFamily="34" charset="0"/>
              <a:buChar char="•"/>
            </a:pPr>
            <a:r>
              <a:rPr lang="en-AU" b="0"/>
              <a:t>Read the Problem and ask for examples or reactions</a:t>
            </a:r>
          </a:p>
          <a:p>
            <a:pPr marL="285750" indent="-285750">
              <a:buFont typeface="Arial" panose="020B0604020202020204" pitchFamily="34" charset="0"/>
              <a:buChar char="•"/>
            </a:pPr>
            <a:r>
              <a:rPr lang="en-AU" b="0"/>
              <a:t>Read the Recommendation and ask whether they agree or have other ideas</a:t>
            </a:r>
          </a:p>
          <a:p>
            <a:pPr marL="0" indent="0">
              <a:buFont typeface="Arial" panose="020B0604020202020204" pitchFamily="34" charset="0"/>
              <a:buNone/>
            </a:pPr>
            <a:r>
              <a:rPr lang="en-AU" b="1"/>
              <a:t>Student activity</a:t>
            </a:r>
          </a:p>
          <a:p>
            <a:pPr marL="285750" indent="-285750">
              <a:buFont typeface="Arial" panose="020B0604020202020204" pitchFamily="34" charset="0"/>
              <a:buChar char="•"/>
            </a:pPr>
            <a:r>
              <a:rPr lang="en-AU"/>
              <a:t>See next slide </a:t>
            </a:r>
          </a:p>
          <a:p>
            <a:pPr marL="285750" indent="-285750">
              <a:buFont typeface="Arial" panose="020B0604020202020204" pitchFamily="34" charset="0"/>
              <a:buChar char="•"/>
            </a:pPr>
            <a:endParaRPr lang="en-AU" b="1"/>
          </a:p>
        </p:txBody>
      </p:sp>
      <p:sp>
        <p:nvSpPr>
          <p:cNvPr id="4" name="Slide Number Placeholder 3">
            <a:extLst>
              <a:ext uri="{FF2B5EF4-FFF2-40B4-BE49-F238E27FC236}">
                <a16:creationId xmlns:a16="http://schemas.microsoft.com/office/drawing/2014/main" id="{32D70B49-AA7F-3050-90C1-AFFFFC10D9B1}"/>
              </a:ext>
            </a:extLst>
          </p:cNvPr>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30556617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AU" b="0"/>
              <a:t>Ask the class “Who are the key players in a workplace?” </a:t>
            </a:r>
          </a:p>
          <a:p>
            <a:pPr marL="285750" indent="-285750">
              <a:buFont typeface="Arial" panose="020B0604020202020204" pitchFamily="34" charset="0"/>
              <a:buChar char="•"/>
            </a:pPr>
            <a:r>
              <a:rPr lang="en-AU" b="0"/>
              <a:t>Click to show the table</a:t>
            </a:r>
          </a:p>
          <a:p>
            <a:pPr marL="285750" indent="-285750">
              <a:buFont typeface="Arial" panose="020B0604020202020204" pitchFamily="34" charset="0"/>
              <a:buChar char="•"/>
            </a:pPr>
            <a:r>
              <a:rPr lang="en-AU"/>
              <a:t>Use a familiar example to walk through the roles of employees, employers, unions, employer associations and the government.</a:t>
            </a:r>
          </a:p>
          <a:p>
            <a:pPr marL="895335" lvl="1" indent="-285750">
              <a:buFont typeface="Wingdings" panose="05000000000000000000" pitchFamily="2" charset="2"/>
              <a:buChar char="Ø"/>
            </a:pPr>
            <a:r>
              <a:rPr lang="en-AU" b="0"/>
              <a:t>Create a stakeholder map showing how each party is involved and affected</a:t>
            </a:r>
          </a:p>
          <a:p>
            <a:pPr marL="895335" lvl="1" indent="-285750">
              <a:buFont typeface="Wingdings" panose="05000000000000000000" pitchFamily="2" charset="2"/>
              <a:buChar char="Ø"/>
            </a:pPr>
            <a:r>
              <a:rPr lang="en-AU" b="0"/>
              <a:t>Discuss what each stakeholder gains or risks from the issue</a:t>
            </a:r>
          </a:p>
          <a:p>
            <a:pPr marL="895335" lvl="1" indent="-285750">
              <a:buFont typeface="Wingdings" panose="05000000000000000000" pitchFamily="2" charset="2"/>
              <a:buChar char="Ø"/>
            </a:pPr>
            <a:r>
              <a:rPr lang="en-AU" b="0"/>
              <a:t>Link their actions or concerns to relevant legislation or workplace policies</a:t>
            </a:r>
          </a:p>
          <a:p>
            <a:pPr marL="895335" lvl="1" indent="-285750">
              <a:buFont typeface="Wingdings" panose="05000000000000000000" pitchFamily="2" charset="2"/>
              <a:buChar char="Ø"/>
            </a:pPr>
            <a:r>
              <a:rPr lang="en-AU" b="0"/>
              <a:t>Use role-play or debate to explore different viewpoints, for example, how a union might respond to increased automation vs. how an employer might justify it</a:t>
            </a:r>
          </a:p>
          <a:p>
            <a:pPr marL="285750" indent="-285750">
              <a:buFont typeface="Arial" panose="020B0604020202020204" pitchFamily="34" charset="0"/>
              <a:buChar char="•"/>
            </a:pPr>
            <a:r>
              <a:rPr lang="en-AU" b="0"/>
              <a:t>Explain how each stakeholder’s responsibilities are shaped by workplace laws and agreements, such as the Fair Work Act, anti-discrimination legislation, and enterprise agreements. </a:t>
            </a:r>
          </a:p>
          <a:p>
            <a:pPr marL="285750" indent="-285750">
              <a:buFont typeface="Arial" panose="020B0604020202020204" pitchFamily="34" charset="0"/>
              <a:buChar char="•"/>
            </a:pPr>
            <a:r>
              <a:rPr lang="en-AU"/>
              <a:t>Encourage students to consider how these frameworks protect rights and define responsibilities.</a:t>
            </a:r>
          </a:p>
          <a:p>
            <a:pPr marL="285750" indent="-285750">
              <a:buFont typeface="Arial" panose="020B0604020202020204" pitchFamily="34" charset="0"/>
              <a:buChar char="•"/>
            </a:pPr>
            <a:r>
              <a:rPr lang="en-AU" b="0"/>
              <a:t>Prompt discussion around conflicting interests:</a:t>
            </a:r>
          </a:p>
          <a:p>
            <a:pPr marL="895335" lvl="1" indent="-285750">
              <a:buFont typeface="Wingdings" panose="05000000000000000000" pitchFamily="2" charset="2"/>
              <a:buChar char="Ø"/>
            </a:pPr>
            <a:r>
              <a:rPr lang="en-AU"/>
              <a:t>Employers may seek flexibility and cost-efficiency</a:t>
            </a:r>
          </a:p>
          <a:p>
            <a:pPr marL="895335" lvl="1" indent="-285750">
              <a:buFont typeface="Wingdings" panose="05000000000000000000" pitchFamily="2" charset="2"/>
              <a:buChar char="Ø"/>
            </a:pPr>
            <a:r>
              <a:rPr lang="en-AU"/>
              <a:t>Employees may prioritise stability, fair pay, and safe conditions</a:t>
            </a:r>
          </a:p>
          <a:p>
            <a:pPr marL="895335" lvl="1" indent="-285750">
              <a:buFont typeface="Wingdings" panose="05000000000000000000" pitchFamily="2" charset="2"/>
              <a:buChar char="Ø"/>
            </a:pPr>
            <a:r>
              <a:rPr lang="en-AU"/>
              <a:t>Unions and employer associations often advocate from opposing perspectives</a:t>
            </a:r>
          </a:p>
          <a:p>
            <a:pPr marL="285750" lvl="0" indent="-285750">
              <a:buFont typeface="Arial" panose="020B0604020202020204" pitchFamily="34" charset="0"/>
              <a:buChar char="•"/>
            </a:pPr>
            <a:r>
              <a:rPr lang="en-AU" b="0"/>
              <a:t>Reinforce that collaboration and negotiation are essential to resolving workplace issues and maintaining fairness.</a:t>
            </a:r>
          </a:p>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6</a:t>
            </a:fld>
            <a:endParaRPr lang="en-AU"/>
          </a:p>
        </p:txBody>
      </p:sp>
    </p:spTree>
    <p:extLst>
      <p:ext uri="{BB962C8B-B14F-4D97-AF65-F5344CB8AC3E}">
        <p14:creationId xmlns:p14="http://schemas.microsoft.com/office/powerpoint/2010/main" val="4374647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AU"/>
              <a:t>Explain to students that this slide is directly from Part 3 of the assessment task. </a:t>
            </a:r>
          </a:p>
          <a:p>
            <a:pPr marL="285750" indent="-285750">
              <a:buFont typeface="Arial" panose="020B0604020202020204" pitchFamily="34" charset="0"/>
              <a:buChar char="•"/>
            </a:pPr>
            <a:r>
              <a:rPr lang="en-AU"/>
              <a:t>Inform students that slide following this one, will support students in completing this section of the task. </a:t>
            </a:r>
          </a:p>
        </p:txBody>
      </p:sp>
      <p:sp>
        <p:nvSpPr>
          <p:cNvPr id="4" name="Slide Number Placeholder 3"/>
          <p:cNvSpPr>
            <a:spLocks noGrp="1"/>
          </p:cNvSpPr>
          <p:nvPr>
            <p:ph type="sldNum" sz="quarter" idx="5"/>
          </p:nvPr>
        </p:nvSpPr>
        <p:spPr/>
        <p:txBody>
          <a:bodyPr/>
          <a:lstStyle/>
          <a:p>
            <a:fld id="{B07158C4-A119-4B78-9DE8-A50001BC31DC}" type="slidenum">
              <a:rPr lang="en-AU" smtClean="0"/>
              <a:pPr/>
              <a:t>7</a:t>
            </a:fld>
            <a:endParaRPr lang="en-AU"/>
          </a:p>
        </p:txBody>
      </p:sp>
    </p:spTree>
    <p:extLst>
      <p:ext uri="{BB962C8B-B14F-4D97-AF65-F5344CB8AC3E}">
        <p14:creationId xmlns:p14="http://schemas.microsoft.com/office/powerpoint/2010/main" val="2120297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B8EA2-4C04-0D30-6038-E2999F7D38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3CA421-61C7-96CE-5BEB-17870DAA92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57D9F5-87E8-52C9-84E5-E3019B626F99}"/>
              </a:ext>
            </a:extLst>
          </p:cNvPr>
          <p:cNvSpPr>
            <a:spLocks noGrp="1"/>
          </p:cNvSpPr>
          <p:nvPr>
            <p:ph type="body" idx="1"/>
          </p:nvPr>
        </p:nvSpPr>
        <p:spPr/>
        <p:txBody>
          <a:bodyPr/>
          <a:lstStyle/>
          <a:p>
            <a:pPr marL="285750" indent="-285750">
              <a:buFont typeface="Arial" panose="020B0604020202020204" pitchFamily="34" charset="0"/>
              <a:buChar char="•"/>
            </a:pPr>
            <a:r>
              <a:rPr lang="en-AU"/>
              <a:t>Explain to students that this slide is directly from Part 3 of the assessment task. </a:t>
            </a:r>
          </a:p>
          <a:p>
            <a:pPr marL="285750" indent="-285750">
              <a:buFont typeface="Arial" panose="020B0604020202020204" pitchFamily="34" charset="0"/>
              <a:buChar char="•"/>
            </a:pPr>
            <a:r>
              <a:rPr lang="en-AU"/>
              <a:t>Inform students that slide following this one, will support students in completing this section of the task. </a:t>
            </a:r>
          </a:p>
        </p:txBody>
      </p:sp>
      <p:sp>
        <p:nvSpPr>
          <p:cNvPr id="4" name="Slide Number Placeholder 3">
            <a:extLst>
              <a:ext uri="{FF2B5EF4-FFF2-40B4-BE49-F238E27FC236}">
                <a16:creationId xmlns:a16="http://schemas.microsoft.com/office/drawing/2014/main" id="{E336CF81-43D6-CBE1-9AC1-DA38157C8DEF}"/>
              </a:ext>
            </a:extLst>
          </p:cNvPr>
          <p:cNvSpPr>
            <a:spLocks noGrp="1"/>
          </p:cNvSpPr>
          <p:nvPr>
            <p:ph type="sldNum" sz="quarter" idx="5"/>
          </p:nvPr>
        </p:nvSpPr>
        <p:spPr/>
        <p:txBody>
          <a:bodyPr/>
          <a:lstStyle/>
          <a:p>
            <a:fld id="{B07158C4-A119-4B78-9DE8-A50001BC31DC}" type="slidenum">
              <a:rPr lang="en-AU" smtClean="0"/>
              <a:pPr/>
              <a:t>8</a:t>
            </a:fld>
            <a:endParaRPr lang="en-AU"/>
          </a:p>
        </p:txBody>
      </p:sp>
    </p:spTree>
    <p:extLst>
      <p:ext uri="{BB962C8B-B14F-4D97-AF65-F5344CB8AC3E}">
        <p14:creationId xmlns:p14="http://schemas.microsoft.com/office/powerpoint/2010/main" val="1063570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a:t>Teacher activity</a:t>
            </a:r>
          </a:p>
          <a:p>
            <a:pPr marL="285750" indent="-285750">
              <a:buFont typeface="Arial" panose="020B0604020202020204" pitchFamily="34" charset="0"/>
              <a:buChar char="•"/>
            </a:pPr>
            <a:r>
              <a:rPr lang="en-AU" b="0"/>
              <a:t>Divide students into groups of 5.</a:t>
            </a:r>
          </a:p>
          <a:p>
            <a:pPr marL="285750" indent="-285750">
              <a:buFont typeface="Arial" panose="020B0604020202020204" pitchFamily="34" charset="0"/>
              <a:buChar char="•"/>
            </a:pPr>
            <a:r>
              <a:rPr lang="en-AU" b="0"/>
              <a:t>Assign each group one issue from the previous slide, Gig Economy, Automation, flexible work, demographic shifts and inclusion and diversity</a:t>
            </a:r>
          </a:p>
          <a:p>
            <a:pPr marL="285750" indent="-285750">
              <a:buFont typeface="Arial" panose="020B0604020202020204" pitchFamily="34" charset="0"/>
              <a:buChar char="•"/>
            </a:pPr>
            <a:r>
              <a:rPr lang="en-AU" b="0"/>
              <a:t>Assign each student in the group one stakeholder role:</a:t>
            </a:r>
          </a:p>
          <a:p>
            <a:pPr marL="895335" lvl="1" indent="-285750">
              <a:buFont typeface="Courier New" panose="02070309020205020404" pitchFamily="49" charset="0"/>
              <a:buChar char="o"/>
            </a:pPr>
            <a:r>
              <a:rPr lang="en-AU" b="0"/>
              <a:t>Employee</a:t>
            </a:r>
          </a:p>
          <a:p>
            <a:pPr marL="895335" lvl="1" indent="-285750">
              <a:buFont typeface="Courier New" panose="02070309020205020404" pitchFamily="49" charset="0"/>
              <a:buChar char="o"/>
            </a:pPr>
            <a:r>
              <a:rPr lang="en-AU" b="0"/>
              <a:t>Employer</a:t>
            </a:r>
          </a:p>
          <a:p>
            <a:pPr marL="895335" lvl="1" indent="-285750">
              <a:buFont typeface="Courier New" panose="02070309020205020404" pitchFamily="49" charset="0"/>
              <a:buChar char="o"/>
            </a:pPr>
            <a:r>
              <a:rPr lang="en-AU" b="0"/>
              <a:t>Union </a:t>
            </a:r>
          </a:p>
          <a:p>
            <a:pPr marL="895335" lvl="1" indent="-285750">
              <a:buFont typeface="Courier New" panose="02070309020205020404" pitchFamily="49" charset="0"/>
              <a:buChar char="o"/>
            </a:pPr>
            <a:r>
              <a:rPr lang="en-AU" b="0"/>
              <a:t>Employer Association </a:t>
            </a:r>
          </a:p>
          <a:p>
            <a:pPr marL="895335" lvl="1" indent="-285750">
              <a:buFont typeface="Courier New" panose="02070309020205020404" pitchFamily="49" charset="0"/>
              <a:buChar char="o"/>
            </a:pPr>
            <a:r>
              <a:rPr lang="en-AU" b="0"/>
              <a:t>Government </a:t>
            </a:r>
          </a:p>
          <a:p>
            <a:pPr marL="0" lvl="0" indent="0">
              <a:buFont typeface="Arial" panose="020B0604020202020204" pitchFamily="34" charset="0"/>
              <a:buNone/>
            </a:pPr>
            <a:r>
              <a:rPr lang="en-AU" b="1"/>
              <a:t>Student activity</a:t>
            </a:r>
          </a:p>
          <a:p>
            <a:r>
              <a:rPr lang="en-AU"/>
              <a:t>When evaluating students address the following:</a:t>
            </a:r>
          </a:p>
          <a:p>
            <a:pPr marL="285750" indent="-285750">
              <a:buFont typeface="Arial" panose="020B0604020202020204" pitchFamily="34" charset="0"/>
              <a:buChar char="•"/>
            </a:pPr>
            <a:r>
              <a:rPr lang="en-AU"/>
              <a:t>How does this recommendation affect my stakeholder?</a:t>
            </a:r>
          </a:p>
          <a:p>
            <a:pPr marL="285750" indent="-285750">
              <a:buFont typeface="Arial" panose="020B0604020202020204" pitchFamily="34" charset="0"/>
              <a:buChar char="•"/>
            </a:pPr>
            <a:r>
              <a:rPr lang="en-AU"/>
              <a:t>What are the benefits?</a:t>
            </a:r>
          </a:p>
          <a:p>
            <a:pPr marL="285750" indent="-285750">
              <a:buFont typeface="Arial" panose="020B0604020202020204" pitchFamily="34" charset="0"/>
              <a:buChar char="•"/>
            </a:pPr>
            <a:r>
              <a:rPr lang="en-AU"/>
              <a:t>What are the concerns or objections?</a:t>
            </a:r>
          </a:p>
          <a:p>
            <a:pPr marL="285750" indent="-285750">
              <a:buFont typeface="Arial" panose="020B0604020202020204" pitchFamily="34" charset="0"/>
              <a:buChar char="•"/>
            </a:pPr>
            <a:r>
              <a:rPr lang="en-AU"/>
              <a:t>What would my stakeholder want changed?</a:t>
            </a:r>
          </a:p>
          <a:p>
            <a:pPr marL="0" lvl="0" indent="0">
              <a:buFont typeface="Arial" panose="020B0604020202020204" pitchFamily="34" charset="0"/>
              <a:buNone/>
            </a:pPr>
            <a:r>
              <a:rPr lang="en-AU" b="0"/>
              <a:t>Once evaluation is completed students to share their responses with their group.</a:t>
            </a:r>
          </a:p>
        </p:txBody>
      </p:sp>
      <p:sp>
        <p:nvSpPr>
          <p:cNvPr id="4" name="Slide Number Placeholder 3"/>
          <p:cNvSpPr>
            <a:spLocks noGrp="1"/>
          </p:cNvSpPr>
          <p:nvPr>
            <p:ph type="sldNum" sz="quarter" idx="5"/>
          </p:nvPr>
        </p:nvSpPr>
        <p:spPr/>
        <p:txBody>
          <a:bodyPr/>
          <a:lstStyle/>
          <a:p>
            <a:fld id="{B07158C4-A119-4B78-9DE8-A50001BC31DC}" type="slidenum">
              <a:rPr lang="en-AU" smtClean="0"/>
              <a:pPr/>
              <a:t>9</a:t>
            </a:fld>
            <a:endParaRPr lang="en-AU"/>
          </a:p>
        </p:txBody>
      </p:sp>
    </p:spTree>
    <p:extLst>
      <p:ext uri="{BB962C8B-B14F-4D97-AF65-F5344CB8AC3E}">
        <p14:creationId xmlns:p14="http://schemas.microsoft.com/office/powerpoint/2010/main" val="20935516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a:t>Presenter name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1578408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07603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86467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LISC">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29722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0947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US"/>
              <a:t>Click icon to add picture</a:t>
            </a:r>
            <a:endParaRPr lang="en-AU"/>
          </a:p>
        </p:txBody>
      </p:sp>
    </p:spTree>
    <p:extLst>
      <p:ext uri="{BB962C8B-B14F-4D97-AF65-F5344CB8AC3E}">
        <p14:creationId xmlns:p14="http://schemas.microsoft.com/office/powerpoint/2010/main" val="428385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eature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721998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781477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586807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593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728" r:id="rId1"/>
    <p:sldLayoutId id="2147483731" r:id="rId2"/>
    <p:sldLayoutId id="2147483747" r:id="rId3"/>
    <p:sldLayoutId id="2147483724" r:id="rId4"/>
    <p:sldLayoutId id="2147483762" r:id="rId5"/>
    <p:sldLayoutId id="2147483723" r:id="rId6"/>
    <p:sldLayoutId id="2147483746" r:id="rId7"/>
    <p:sldLayoutId id="2147483725" r:id="rId8"/>
    <p:sldLayoutId id="2147483743" r:id="rId9"/>
    <p:sldLayoutId id="2147483744"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educationstandards.nsw.edu.au/wps/portal/nesa/home" TargetMode="External"/><Relationship Id="rId2" Type="http://schemas.openxmlformats.org/officeDocument/2006/relationships/hyperlink" Target="https://educationstandards.nsw.edu.au/wps/portal/nesa/mini-footer/copyright" TargetMode="External"/><Relationship Id="rId1" Type="http://schemas.openxmlformats.org/officeDocument/2006/relationships/slideLayout" Target="../slideLayouts/slideLayout9.xml"/><Relationship Id="rId5" Type="http://schemas.openxmlformats.org/officeDocument/2006/relationships/hyperlink" Target="https://curriculum.nsw.edu.au/learning-areas/hsie/commerce-7-10-2024/overview" TargetMode="External"/><Relationship Id="rId4" Type="http://schemas.openxmlformats.org/officeDocument/2006/relationships/hyperlink" Target="https://curriculum.nsw.edu.au/"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creativecommons.org/licenses/by/4.0/" TargetMode="Externa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D1C47EC-9BBC-4D40-10B1-8801DE012C96}"/>
              </a:ext>
            </a:extLst>
          </p:cNvPr>
          <p:cNvSpPr>
            <a:spLocks noGrp="1"/>
          </p:cNvSpPr>
          <p:nvPr>
            <p:ph type="ctrTitle"/>
          </p:nvPr>
        </p:nvSpPr>
        <p:spPr/>
        <p:txBody>
          <a:bodyPr/>
          <a:lstStyle/>
          <a:p>
            <a:r>
              <a:rPr lang="en-AU">
                <a:latin typeface="+mj-lt"/>
              </a:rPr>
              <a:t>Commerce – sample assessment task support</a:t>
            </a:r>
          </a:p>
        </p:txBody>
      </p:sp>
      <p:sp>
        <p:nvSpPr>
          <p:cNvPr id="7" name="Text Placeholder 6">
            <a:extLst>
              <a:ext uri="{FF2B5EF4-FFF2-40B4-BE49-F238E27FC236}">
                <a16:creationId xmlns:a16="http://schemas.microsoft.com/office/drawing/2014/main" id="{4373E118-2312-13FC-ECAF-1EB05F768263}"/>
              </a:ext>
            </a:extLst>
          </p:cNvPr>
          <p:cNvSpPr>
            <a:spLocks noGrp="1"/>
          </p:cNvSpPr>
          <p:nvPr>
            <p:ph type="body" sz="quarter" idx="10"/>
          </p:nvPr>
        </p:nvSpPr>
        <p:spPr/>
        <p:txBody>
          <a:bodyPr/>
          <a:lstStyle/>
          <a:p>
            <a:r>
              <a:rPr lang="en-AU">
                <a:latin typeface="+mj-lt"/>
              </a:rPr>
              <a:t>Stage 5 Commerce </a:t>
            </a:r>
          </a:p>
        </p:txBody>
      </p:sp>
      <p:sp>
        <p:nvSpPr>
          <p:cNvPr id="11" name="Text Placeholder 10">
            <a:extLst>
              <a:ext uri="{FF2B5EF4-FFF2-40B4-BE49-F238E27FC236}">
                <a16:creationId xmlns:a16="http://schemas.microsoft.com/office/drawing/2014/main" id="{450799B2-2872-7C3B-433C-284C5DFD7876}"/>
              </a:ext>
            </a:extLst>
          </p:cNvPr>
          <p:cNvSpPr>
            <a:spLocks noGrp="1"/>
          </p:cNvSpPr>
          <p:nvPr>
            <p:ph type="body" sz="quarter" idx="16"/>
          </p:nvPr>
        </p:nvSpPr>
        <p:spPr/>
        <p:txBody>
          <a:bodyPr/>
          <a:lstStyle/>
          <a:p>
            <a:r>
              <a:rPr lang="en-AU">
                <a:latin typeface="+mj-lt"/>
              </a:rPr>
              <a:t>The work environment (core)</a:t>
            </a:r>
          </a:p>
        </p:txBody>
      </p:sp>
      <p:sp>
        <p:nvSpPr>
          <p:cNvPr id="9" name="Text Placeholder 8">
            <a:extLst>
              <a:ext uri="{FF2B5EF4-FFF2-40B4-BE49-F238E27FC236}">
                <a16:creationId xmlns:a16="http://schemas.microsoft.com/office/drawing/2014/main" id="{FB49DB6E-C61A-D582-E7A4-8B7843B5945A}"/>
              </a:ext>
            </a:extLst>
          </p:cNvPr>
          <p:cNvSpPr>
            <a:spLocks noGrp="1"/>
          </p:cNvSpPr>
          <p:nvPr>
            <p:ph type="body" sz="quarter" idx="14"/>
          </p:nvPr>
        </p:nvSpPr>
        <p:spPr/>
        <p:txBody>
          <a:bodyPr/>
          <a:lstStyle/>
          <a:p>
            <a:r>
              <a:rPr lang="en-AU">
                <a:latin typeface="+mj-lt"/>
              </a:rPr>
              <a:t>[Teacher name]</a:t>
            </a:r>
          </a:p>
        </p:txBody>
      </p:sp>
      <p:sp>
        <p:nvSpPr>
          <p:cNvPr id="12" name="Text Placeholder 11">
            <a:extLst>
              <a:ext uri="{FF2B5EF4-FFF2-40B4-BE49-F238E27FC236}">
                <a16:creationId xmlns:a16="http://schemas.microsoft.com/office/drawing/2014/main" id="{128571E8-1DCA-67D1-1E2B-00A57D342C2F}"/>
              </a:ext>
            </a:extLst>
          </p:cNvPr>
          <p:cNvSpPr>
            <a:spLocks noGrp="1"/>
          </p:cNvSpPr>
          <p:nvPr>
            <p:ph type="body" sz="quarter" idx="15"/>
          </p:nvPr>
        </p:nvSpPr>
        <p:spPr/>
        <p:txBody>
          <a:bodyPr/>
          <a:lstStyle/>
          <a:p>
            <a:r>
              <a:rPr lang="en-AU">
                <a:latin typeface="+mj-lt"/>
              </a:rPr>
              <a:t>[Date]</a:t>
            </a:r>
          </a:p>
        </p:txBody>
      </p:sp>
      <p:pic>
        <p:nvPicPr>
          <p:cNvPr id="14" name="Picture Placeholder 13">
            <a:extLst>
              <a:ext uri="{FF2B5EF4-FFF2-40B4-BE49-F238E27FC236}">
                <a16:creationId xmlns:a16="http://schemas.microsoft.com/office/drawing/2014/main" id="{9A6FA1F7-DD3D-A0B7-AFBC-48A7AAE7BC92}"/>
              </a:ext>
              <a:ext uri="{C183D7F6-B498-43B3-948B-1728B52AA6E4}">
                <adec:decorative xmlns:adec="http://schemas.microsoft.com/office/drawing/2017/decorative" val="1"/>
              </a:ext>
            </a:extLst>
          </p:cNvPr>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a:stretch>
            <a:fillRect/>
          </a:stretch>
        </p:blipFill>
        <p:spPr/>
      </p:pic>
      <p:sp>
        <p:nvSpPr>
          <p:cNvPr id="2" name="Slide Number Placeholder 1">
            <a:extLst>
              <a:ext uri="{FF2B5EF4-FFF2-40B4-BE49-F238E27FC236}">
                <a16:creationId xmlns:a16="http://schemas.microsoft.com/office/drawing/2014/main" id="{02A5AFFE-81A2-E629-6344-2FC4FC36493D}"/>
              </a:ext>
              <a:ext uri="{C183D7F6-B498-43B3-948B-1728B52AA6E4}">
                <adec:decorative xmlns:adec="http://schemas.microsoft.com/office/drawing/2017/decorative" val="1"/>
              </a:ext>
            </a:extLst>
          </p:cNvPr>
          <p:cNvSpPr>
            <a:spLocks noGrp="1"/>
          </p:cNvSpPr>
          <p:nvPr>
            <p:ph type="sldNum" sz="quarter" idx="4294967295"/>
          </p:nvPr>
        </p:nvSpPr>
        <p:spPr>
          <a:xfrm>
            <a:off x="11107079" y="6524625"/>
            <a:ext cx="720725" cy="179387"/>
          </a:xfrm>
        </p:spPr>
        <p:txBody>
          <a:bodyPr/>
          <a:lstStyle/>
          <a:p>
            <a:fld id="{10A01DC5-1685-4615-8240-15192985C6A2}" type="slidenum">
              <a:rPr lang="en-AU" smtClean="0"/>
              <a:t>1</a:t>
            </a:fld>
            <a:endParaRPr lang="en-AU"/>
          </a:p>
        </p:txBody>
      </p:sp>
    </p:spTree>
    <p:extLst>
      <p:ext uri="{BB962C8B-B14F-4D97-AF65-F5344CB8AC3E}">
        <p14:creationId xmlns:p14="http://schemas.microsoft.com/office/powerpoint/2010/main" val="4222370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C60EA10-AAD0-8652-DB7D-C42EBFBEC08E}"/>
              </a:ext>
            </a:extLst>
          </p:cNvPr>
          <p:cNvSpPr>
            <a:spLocks noGrp="1"/>
          </p:cNvSpPr>
          <p:nvPr>
            <p:ph type="title"/>
          </p:nvPr>
        </p:nvSpPr>
        <p:spPr>
          <a:xfrm>
            <a:off x="360000" y="360000"/>
            <a:ext cx="11484000" cy="545601"/>
          </a:xfrm>
        </p:spPr>
        <p:txBody>
          <a:bodyPr anchor="t">
            <a:normAutofit/>
          </a:bodyPr>
          <a:lstStyle/>
          <a:p>
            <a:r>
              <a:rPr lang="en-AU">
                <a:latin typeface="+mj-lt"/>
              </a:rPr>
              <a:t>Present and communicate findings</a:t>
            </a:r>
          </a:p>
        </p:txBody>
      </p:sp>
      <p:sp>
        <p:nvSpPr>
          <p:cNvPr id="4" name="Text Placeholder 3">
            <a:extLst>
              <a:ext uri="{FF2B5EF4-FFF2-40B4-BE49-F238E27FC236}">
                <a16:creationId xmlns:a16="http://schemas.microsoft.com/office/drawing/2014/main" id="{A8FE4455-6642-FA6A-B961-C3AF23BD9140}"/>
              </a:ext>
            </a:extLst>
          </p:cNvPr>
          <p:cNvSpPr>
            <a:spLocks noGrp="1"/>
          </p:cNvSpPr>
          <p:nvPr>
            <p:ph type="body" sz="quarter" idx="18"/>
          </p:nvPr>
        </p:nvSpPr>
        <p:spPr>
          <a:xfrm>
            <a:off x="359999" y="905602"/>
            <a:ext cx="11483999" cy="386934"/>
          </a:xfrm>
        </p:spPr>
        <p:txBody>
          <a:bodyPr anchor="b">
            <a:normAutofit/>
          </a:bodyPr>
          <a:lstStyle/>
          <a:p>
            <a:pPr>
              <a:lnSpc>
                <a:spcPct val="140000"/>
              </a:lnSpc>
            </a:pPr>
            <a:r>
              <a:rPr lang="en-AU">
                <a:latin typeface="+mj-lt"/>
              </a:rPr>
              <a:t>Commerce skills</a:t>
            </a:r>
          </a:p>
        </p:txBody>
      </p:sp>
      <p:sp>
        <p:nvSpPr>
          <p:cNvPr id="5" name="Text Placeholder 4">
            <a:extLst>
              <a:ext uri="{FF2B5EF4-FFF2-40B4-BE49-F238E27FC236}">
                <a16:creationId xmlns:a16="http://schemas.microsoft.com/office/drawing/2014/main" id="{4470E7DD-744C-B711-A746-22BFCD7FDEC9}"/>
              </a:ext>
            </a:extLst>
          </p:cNvPr>
          <p:cNvSpPr>
            <a:spLocks noGrp="1"/>
          </p:cNvSpPr>
          <p:nvPr>
            <p:ph sz="quarter" idx="19"/>
          </p:nvPr>
        </p:nvSpPr>
        <p:spPr>
          <a:xfrm>
            <a:off x="360363" y="1562471"/>
            <a:ext cx="5735637" cy="4814518"/>
          </a:xfrm>
        </p:spPr>
        <p:txBody>
          <a:bodyPr>
            <a:normAutofit/>
          </a:bodyPr>
          <a:lstStyle/>
          <a:p>
            <a:pPr marL="342900" indent="-342900">
              <a:buFont typeface="Arial" panose="020B0604020202020204" pitchFamily="34" charset="0"/>
              <a:buChar char="•"/>
            </a:pPr>
            <a:r>
              <a:rPr lang="en-AU">
                <a:latin typeface="+mn-lt"/>
              </a:rPr>
              <a:t>Organise ideas clearly and logically</a:t>
            </a:r>
          </a:p>
          <a:p>
            <a:pPr marL="342900" indent="-342900">
              <a:buFont typeface="Arial" panose="020B0604020202020204" pitchFamily="34" charset="0"/>
              <a:buChar char="•"/>
            </a:pPr>
            <a:r>
              <a:rPr lang="en-AU">
                <a:latin typeface="+mn-lt"/>
              </a:rPr>
              <a:t>Use subject-specific vocabulary confidently</a:t>
            </a:r>
          </a:p>
          <a:p>
            <a:r>
              <a:rPr lang="en-AU">
                <a:latin typeface="+mn-lt"/>
              </a:rPr>
              <a:t>Each group presents:</a:t>
            </a:r>
          </a:p>
          <a:p>
            <a:pPr marL="342900" indent="-342900">
              <a:buFont typeface="Wingdings" panose="05000000000000000000" pitchFamily="2" charset="2"/>
              <a:buChar char="Ø"/>
            </a:pPr>
            <a:r>
              <a:rPr lang="en-AU">
                <a:latin typeface="+mn-lt"/>
              </a:rPr>
              <a:t>Original recommendation</a:t>
            </a:r>
          </a:p>
          <a:p>
            <a:pPr marL="342900" indent="-342900">
              <a:buFont typeface="Wingdings" panose="05000000000000000000" pitchFamily="2" charset="2"/>
              <a:buChar char="Ø"/>
            </a:pPr>
            <a:r>
              <a:rPr lang="en-AU">
                <a:latin typeface="+mn-lt"/>
              </a:rPr>
              <a:t>Key stakeholder perspectives</a:t>
            </a:r>
          </a:p>
        </p:txBody>
      </p:sp>
      <p:pic>
        <p:nvPicPr>
          <p:cNvPr id="8" name="Picture Placeholder 7" descr="Image of a person standing in front of a whiteboard in a classroom">
            <a:extLst>
              <a:ext uri="{FF2B5EF4-FFF2-40B4-BE49-F238E27FC236}">
                <a16:creationId xmlns:a16="http://schemas.microsoft.com/office/drawing/2014/main" id="{96B363DE-A9AD-2F68-0782-2BFF63A21622}"/>
              </a:ext>
            </a:extLst>
          </p:cNvPr>
          <p:cNvPicPr>
            <a:picLocks noGrp="1" noChangeAspect="1"/>
          </p:cNvPicPr>
          <p:nvPr>
            <p:ph type="pic" sz="quarter" idx="20"/>
          </p:nvPr>
        </p:nvPicPr>
        <p:blipFill>
          <a:blip r:embed="rId3" cstate="screen">
            <a:extLst>
              <a:ext uri="{28A0092B-C50C-407E-A947-70E740481C1C}">
                <a14:useLocalDpi xmlns:a14="http://schemas.microsoft.com/office/drawing/2010/main"/>
              </a:ext>
            </a:extLst>
          </a:blip>
          <a:srcRect/>
          <a:stretch/>
        </p:blipFill>
        <p:spPr>
          <a:xfrm>
            <a:off x="6324793" y="1562470"/>
            <a:ext cx="5506650" cy="4814518"/>
          </a:xfrm>
          <a:noFill/>
        </p:spPr>
      </p:pic>
      <p:sp>
        <p:nvSpPr>
          <p:cNvPr id="2" name="Slide Number Placeholder 1">
            <a:extLst>
              <a:ext uri="{FF2B5EF4-FFF2-40B4-BE49-F238E27FC236}">
                <a16:creationId xmlns:a16="http://schemas.microsoft.com/office/drawing/2014/main" id="{99E23080-AB30-6735-E01A-F81C80C73C46}"/>
              </a:ext>
              <a:ext uri="{C183D7F6-B498-43B3-948B-1728B52AA6E4}">
                <adec:decorative xmlns:adec="http://schemas.microsoft.com/office/drawing/2017/decorative" val="1"/>
              </a:ext>
            </a:extLst>
          </p:cNvPr>
          <p:cNvSpPr>
            <a:spLocks noGrp="1"/>
          </p:cNvSpPr>
          <p:nvPr>
            <p:ph type="sldNum" sz="quarter" idx="12"/>
          </p:nvPr>
        </p:nvSpPr>
        <p:spPr>
          <a:xfrm>
            <a:off x="11124000" y="6516000"/>
            <a:ext cx="720000" cy="180000"/>
          </a:xfrm>
        </p:spPr>
        <p:txBody>
          <a:bodyPr anchor="t">
            <a:normAutofit/>
          </a:bodyPr>
          <a:lstStyle/>
          <a:p>
            <a:pPr>
              <a:lnSpc>
                <a:spcPct val="90000"/>
              </a:lnSpc>
              <a:spcAft>
                <a:spcPts val="600"/>
              </a:spcAft>
            </a:pPr>
            <a:fld id="{10A01DC5-1685-4615-8240-15192985C6A2}" type="slidenum">
              <a:rPr lang="en-AU" smtClean="0"/>
              <a:pPr>
                <a:lnSpc>
                  <a:spcPct val="90000"/>
                </a:lnSpc>
                <a:spcAft>
                  <a:spcPts val="600"/>
                </a:spcAft>
              </a:pPr>
              <a:t>10</a:t>
            </a:fld>
            <a:endParaRPr lang="en-AU"/>
          </a:p>
        </p:txBody>
      </p:sp>
    </p:spTree>
    <p:extLst>
      <p:ext uri="{BB962C8B-B14F-4D97-AF65-F5344CB8AC3E}">
        <p14:creationId xmlns:p14="http://schemas.microsoft.com/office/powerpoint/2010/main" val="1906809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8966FD-9600-3EC7-EF10-06492353388E}"/>
              </a:ext>
            </a:extLst>
          </p:cNvPr>
          <p:cNvSpPr>
            <a:spLocks noGrp="1"/>
          </p:cNvSpPr>
          <p:nvPr>
            <p:ph type="title"/>
          </p:nvPr>
        </p:nvSpPr>
        <p:spPr/>
        <p:txBody>
          <a:bodyPr/>
          <a:lstStyle/>
          <a:p>
            <a:r>
              <a:rPr lang="en-AU">
                <a:latin typeface="+mj-lt"/>
              </a:rPr>
              <a:t>References</a:t>
            </a:r>
          </a:p>
        </p:txBody>
      </p:sp>
      <p:sp>
        <p:nvSpPr>
          <p:cNvPr id="6" name="TextBox 5">
            <a:extLst>
              <a:ext uri="{FF2B5EF4-FFF2-40B4-BE49-F238E27FC236}">
                <a16:creationId xmlns:a16="http://schemas.microsoft.com/office/drawing/2014/main" id="{EABCE76F-41B1-7EE2-14F1-DC744150DE0C}"/>
              </a:ext>
            </a:extLst>
          </p:cNvPr>
          <p:cNvSpPr txBox="1"/>
          <p:nvPr/>
        </p:nvSpPr>
        <p:spPr>
          <a:xfrm>
            <a:off x="335826" y="1397263"/>
            <a:ext cx="11471999" cy="1597297"/>
          </a:xfrm>
          <a:prstGeom prst="rect">
            <a:avLst/>
          </a:prstGeom>
          <a:noFill/>
        </p:spPr>
        <p:txBody>
          <a:bodyPr wrap="square">
            <a:spAutoFit/>
          </a:bodyPr>
          <a:lstStyle/>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a:ln>
                  <a:noFill/>
                </a:ln>
                <a:solidFill>
                  <a:srgbClr val="FFFFFF"/>
                </a:solidFill>
                <a:effectLst/>
                <a:uLnTx/>
                <a:uFillTx/>
                <a:ea typeface="+mn-ea"/>
                <a:cs typeface="+mn-cs"/>
              </a:rPr>
              <a:t>This presentation contains NSW Curriculum and syllabus content. The NSW Curriculum is developed by the NSW Education Standards Authority. This content is prepared by NESA for and on behalf of the Crown in the right of the State of New South Wales. The material is protected by Crown copyright.</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a:ln>
                  <a:noFill/>
                </a:ln>
                <a:solidFill>
                  <a:srgbClr val="FFFFFF"/>
                </a:solidFill>
                <a:effectLst/>
                <a:uLnTx/>
                <a:uFillTx/>
                <a:ea typeface="+mn-ea"/>
                <a:cs typeface="+mn-cs"/>
              </a:rPr>
              <a:t>Please refer to the NESA Copyright Disclaimer for more information </a:t>
            </a:r>
            <a:r>
              <a:rPr kumimoji="0" lang="en-AU" sz="1200" b="0" i="0" u="none" strike="noStrike" kern="1200" cap="none" spc="0" normalizeH="0" baseline="0" noProof="0">
                <a:ln>
                  <a:noFill/>
                </a:ln>
                <a:solidFill>
                  <a:srgbClr val="CBEDFD"/>
                </a:solidFill>
                <a:effectLst/>
                <a:uLnTx/>
                <a:uFillTx/>
                <a:ea typeface="+mn-ea"/>
                <a:cs typeface="+mn-cs"/>
                <a:hlinkClick r:id="rId2">
                  <a:extLst>
                    <a:ext uri="{A12FA001-AC4F-418D-AE19-62706E023703}">
                      <ahyp:hlinkClr xmlns:ahyp="http://schemas.microsoft.com/office/drawing/2018/hyperlinkcolor" val="tx"/>
                    </a:ext>
                  </a:extLst>
                </a:hlinkClick>
              </a:rPr>
              <a:t>https://educationstandards.nsw.edu.au/wps/portal/nesa/mini-footer/copyright</a:t>
            </a:r>
            <a:r>
              <a:rPr kumimoji="0" lang="en-AU" sz="1200" b="0" i="0" u="none" strike="noStrike" kern="1200" cap="none" spc="0" normalizeH="0" baseline="0" noProof="0">
                <a:ln>
                  <a:noFill/>
                </a:ln>
                <a:solidFill>
                  <a:srgbClr val="FFFFFF"/>
                </a:solidFill>
                <a:effectLst/>
                <a:uLnTx/>
                <a:uFillTx/>
                <a:ea typeface="+mn-ea"/>
                <a:cs typeface="+mn-cs"/>
              </a:rPr>
              <a:t>. </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a:ln>
                  <a:noFill/>
                </a:ln>
                <a:solidFill>
                  <a:srgbClr val="FFFFFF"/>
                </a:solidFill>
                <a:effectLst/>
                <a:uLnTx/>
                <a:uFillTx/>
                <a:ea typeface="+mn-ea"/>
                <a:cs typeface="+mn-cs"/>
              </a:rPr>
              <a:t>NESA holds the only official and up-to-date versions of the NSW Curriculum and syllabus documents. Please visit the NSW Education Standards Authority (NESA) website </a:t>
            </a:r>
            <a:r>
              <a:rPr kumimoji="0" lang="en-AU" sz="1200" b="0" i="0" u="none" strike="noStrike" kern="1200" cap="none" spc="0" normalizeH="0" baseline="0" noProof="0">
                <a:ln>
                  <a:noFill/>
                </a:ln>
                <a:solidFill>
                  <a:srgbClr val="CBEDFD"/>
                </a:solidFill>
                <a:effectLst/>
                <a:uLnTx/>
                <a:uFillTx/>
                <a:ea typeface="+mn-ea"/>
                <a:cs typeface="+mn-cs"/>
                <a:hlinkClick r:id="rId3">
                  <a:extLst>
                    <a:ext uri="{A12FA001-AC4F-418D-AE19-62706E023703}">
                      <ahyp:hlinkClr xmlns:ahyp="http://schemas.microsoft.com/office/drawing/2018/hyperlinkcolor" val="tx"/>
                    </a:ext>
                  </a:extLst>
                </a:hlinkClick>
              </a:rPr>
              <a:t>https://educationstandards.nsw.edu.au/wps/portal/nesa/home</a:t>
            </a:r>
            <a:r>
              <a:rPr kumimoji="0" lang="en-AU" sz="1200" b="0" i="0" u="none" strike="noStrike" kern="1200" cap="none" spc="0" normalizeH="0" baseline="0" noProof="0">
                <a:ln>
                  <a:noFill/>
                </a:ln>
                <a:solidFill>
                  <a:srgbClr val="CBEDFD"/>
                </a:solidFill>
                <a:effectLst/>
                <a:uLnTx/>
                <a:uFillTx/>
                <a:ea typeface="+mn-ea"/>
                <a:cs typeface="+mn-cs"/>
              </a:rPr>
              <a:t> </a:t>
            </a:r>
            <a:r>
              <a:rPr kumimoji="0" lang="en-AU" sz="1200" b="0" i="0" u="none" strike="noStrike" kern="1200" cap="none" spc="0" normalizeH="0" baseline="0" noProof="0">
                <a:ln>
                  <a:noFill/>
                </a:ln>
                <a:solidFill>
                  <a:srgbClr val="FFFFFF"/>
                </a:solidFill>
                <a:effectLst/>
                <a:uLnTx/>
                <a:uFillTx/>
                <a:ea typeface="+mn-ea"/>
                <a:cs typeface="+mn-cs"/>
              </a:rPr>
              <a:t>and the NSW Curriculum website </a:t>
            </a:r>
            <a:r>
              <a:rPr kumimoji="0" lang="en-AU" sz="1200" b="0" i="0" u="none" strike="noStrike" kern="1200" cap="none" spc="0" normalizeH="0" baseline="0" noProof="0">
                <a:ln>
                  <a:noFill/>
                </a:ln>
                <a:solidFill>
                  <a:srgbClr val="CBEDFD"/>
                </a:solidFill>
                <a:effectLst/>
                <a:uLnTx/>
                <a:uFillTx/>
                <a:ea typeface="+mn-ea"/>
                <a:cs typeface="+mn-cs"/>
                <a:hlinkClick r:id="rId4">
                  <a:extLst>
                    <a:ext uri="{A12FA001-AC4F-418D-AE19-62706E023703}">
                      <ahyp:hlinkClr xmlns:ahyp="http://schemas.microsoft.com/office/drawing/2018/hyperlinkcolor" val="tx"/>
                    </a:ext>
                  </a:extLst>
                </a:hlinkClick>
              </a:rPr>
              <a:t>https://curriculum.nsw.edu.au</a:t>
            </a:r>
            <a:r>
              <a:rPr kumimoji="0" lang="en-AU" sz="1200" b="0" i="0" u="none" strike="noStrike" kern="1200" cap="none" spc="0" normalizeH="0" baseline="0" noProof="0">
                <a:ln>
                  <a:noFill/>
                </a:ln>
                <a:solidFill>
                  <a:srgbClr val="FFFFFF"/>
                </a:solidFill>
                <a:effectLst/>
                <a:uLnTx/>
                <a:uFillTx/>
                <a:ea typeface="+mn-ea"/>
                <a:cs typeface="+mn-cs"/>
              </a:rPr>
              <a:t>.</a:t>
            </a:r>
          </a:p>
        </p:txBody>
      </p:sp>
      <p:sp>
        <p:nvSpPr>
          <p:cNvPr id="4" name="Content Placeholder 3">
            <a:extLst>
              <a:ext uri="{FF2B5EF4-FFF2-40B4-BE49-F238E27FC236}">
                <a16:creationId xmlns:a16="http://schemas.microsoft.com/office/drawing/2014/main" id="{B7C07B50-96D9-2E35-E2CE-3139F6377F08}"/>
              </a:ext>
            </a:extLst>
          </p:cNvPr>
          <p:cNvSpPr>
            <a:spLocks noGrp="1"/>
          </p:cNvSpPr>
          <p:nvPr>
            <p:ph idx="1"/>
          </p:nvPr>
        </p:nvSpPr>
        <p:spPr/>
        <p:txBody>
          <a:bodyPr/>
          <a:lstStyle/>
          <a:p>
            <a:r>
              <a:rPr lang="en-AU" u="sng">
                <a:solidFill>
                  <a:srgbClr val="2F5496"/>
                </a:solidFill>
                <a:latin typeface="+mn-lt"/>
                <a:ea typeface="Calibri" panose="020F0502020204030204" pitchFamily="34" charset="0"/>
                <a:hlinkClick r:id="rId5"/>
              </a:rPr>
              <a:t>Commerce 7–10 Syllabus 2024</a:t>
            </a:r>
            <a:r>
              <a:rPr lang="en-AU">
                <a:latin typeface="+mn-lt"/>
                <a:ea typeface="Calibri" panose="020F0502020204030204" pitchFamily="34" charset="0"/>
              </a:rPr>
              <a:t> </a:t>
            </a:r>
            <a:r>
              <a:rPr lang="en-AU" sz="1100">
                <a:latin typeface="+mn-lt"/>
                <a:ea typeface="Calibri" panose="020F0502020204030204" pitchFamily="34" charset="0"/>
              </a:rPr>
              <a:t> </a:t>
            </a:r>
            <a:r>
              <a:rPr lang="en-AU">
                <a:latin typeface="+mn-lt"/>
                <a:ea typeface="Calibri" panose="020F0502020204030204" pitchFamily="34" charset="0"/>
              </a:rPr>
              <a:t>© NSW Education Standards Authority (NESA) for and on behalf of the Crown in right of the State of New South Wales, 2024.</a:t>
            </a:r>
          </a:p>
        </p:txBody>
      </p:sp>
      <p:sp>
        <p:nvSpPr>
          <p:cNvPr id="2" name="Slide Number Placeholder 1">
            <a:extLst>
              <a:ext uri="{FF2B5EF4-FFF2-40B4-BE49-F238E27FC236}">
                <a16:creationId xmlns:a16="http://schemas.microsoft.com/office/drawing/2014/main" id="{48223418-AC99-D403-B6BA-7F5E5111A87A}"/>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11</a:t>
            </a:fld>
            <a:endParaRPr lang="en-AU"/>
          </a:p>
        </p:txBody>
      </p:sp>
    </p:spTree>
    <p:extLst>
      <p:ext uri="{BB962C8B-B14F-4D97-AF65-F5344CB8AC3E}">
        <p14:creationId xmlns:p14="http://schemas.microsoft.com/office/powerpoint/2010/main" val="118101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a:xfrm>
            <a:off x="360000" y="360000"/>
            <a:ext cx="10080000" cy="537467"/>
          </a:xfrm>
        </p:spPr>
        <p:txBody>
          <a:bodyPr/>
          <a:lstStyle/>
          <a:p>
            <a:r>
              <a:rPr lang="en-AU">
                <a:latin typeface="+mj-lt"/>
              </a:rPr>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a:latin typeface="+mj-lt"/>
              </a:rPr>
              <a:t>© State of New South Wales (Department of Education), 2026</a:t>
            </a:r>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a:solidFill>
                  <a:schemeClr val="bg1"/>
                </a:solidFill>
              </a:rPr>
              <a:t>The copyright material published in this resource is subject to the </a:t>
            </a:r>
            <a:r>
              <a:rPr lang="en-AU" sz="1200" i="1">
                <a:solidFill>
                  <a:schemeClr val="bg1"/>
                </a:solidFill>
              </a:rPr>
              <a:t>Copyright Act 1968</a:t>
            </a:r>
            <a:r>
              <a:rPr lang="en-AU" sz="1200">
                <a:solidFill>
                  <a:schemeClr val="bg1"/>
                </a:solidFill>
              </a:rPr>
              <a:t> (</a:t>
            </a:r>
            <a:r>
              <a:rPr lang="en-AU" sz="1200" err="1">
                <a:solidFill>
                  <a:schemeClr val="bg1"/>
                </a:solidFill>
              </a:rPr>
              <a:t>Cth</a:t>
            </a:r>
            <a:r>
              <a:rPr lang="en-AU" sz="120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a:solidFill>
                  <a:schemeClr val="bg1"/>
                </a:solidFill>
              </a:rPr>
              <a:t>Copyright material available in this resource and owned by the NSW Department of Education is licensed under a </a:t>
            </a:r>
            <a:r>
              <a:rPr lang="en-AU" sz="1200">
                <a:solidFill>
                  <a:schemeClr val="accent4"/>
                </a:solidFill>
                <a:hlinkClick r:id="rId2">
                  <a:extLst>
                    <a:ext uri="{A12FA001-AC4F-418D-AE19-62706E023703}">
                      <ahyp:hlinkClr xmlns:ahyp="http://schemas.microsoft.com/office/drawing/2018/hyperlinkcolor" val="tx"/>
                    </a:ext>
                  </a:extLst>
                </a:hlinkClick>
              </a:rPr>
              <a:t>Creative Commons Attribution 4.0 International (CC BY 4.0) licence</a:t>
            </a:r>
            <a:r>
              <a:rPr lang="en-AU" sz="1200">
                <a:solidFill>
                  <a:schemeClr val="bg1"/>
                </a:solidFill>
              </a:rPr>
              <a:t>.</a:t>
            </a:r>
          </a:p>
          <a:p>
            <a:pPr algn="l">
              <a:lnSpc>
                <a:spcPct val="150000"/>
              </a:lnSpc>
              <a:spcAft>
                <a:spcPts val="600"/>
              </a:spcAft>
            </a:pPr>
            <a:r>
              <a:rPr lang="en-AU" sz="1200">
                <a:solidFill>
                  <a:schemeClr val="bg1"/>
                </a:solidFill>
              </a:rPr>
              <a:t>This licence allows you to share and adapt the material for any purpose, even commercially.</a:t>
            </a:r>
          </a:p>
          <a:p>
            <a:pPr algn="l">
              <a:lnSpc>
                <a:spcPct val="150000"/>
              </a:lnSpc>
              <a:spcAft>
                <a:spcPts val="600"/>
              </a:spcAft>
            </a:pPr>
            <a:r>
              <a:rPr lang="en-AU" sz="1200">
                <a:solidFill>
                  <a:schemeClr val="bg1"/>
                </a:solidFill>
              </a:rPr>
              <a:t>Attribution should be given to © State of New South Wales (Department of Education), 2026.</a:t>
            </a:r>
          </a:p>
          <a:p>
            <a:pPr algn="l">
              <a:lnSpc>
                <a:spcPct val="150000"/>
              </a:lnSpc>
            </a:pPr>
            <a:r>
              <a:rPr lang="en-AU" sz="1200">
                <a:solidFill>
                  <a:schemeClr val="bg1"/>
                </a:solidFill>
              </a:rPr>
              <a:t>Material in this resource not available under a Creative Commons licence:</a:t>
            </a:r>
          </a:p>
          <a:p>
            <a:pPr marL="171450" indent="-171450" algn="l">
              <a:lnSpc>
                <a:spcPct val="150000"/>
              </a:lnSpc>
              <a:buFont typeface="Arial" panose="020B0604020202020204" pitchFamily="34" charset="0"/>
              <a:buChar char="•"/>
            </a:pPr>
            <a:r>
              <a:rPr lang="en-AU" sz="120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a:solidFill>
                  <a:schemeClr val="bg1"/>
                </a:solidFill>
              </a:rPr>
              <a:t>Links to third-party material and websites</a:t>
            </a:r>
          </a:p>
          <a:p>
            <a:pPr marL="171450" indent="-171450" algn="l">
              <a:lnSpc>
                <a:spcPct val="150000"/>
              </a:lnSpc>
              <a:spcAft>
                <a:spcPts val="600"/>
              </a:spcAft>
              <a:buFont typeface="Arial" panose="020B0604020202020204" pitchFamily="34" charset="0"/>
              <a:buChar char="•"/>
            </a:pPr>
            <a:r>
              <a:rPr lang="en-AU" sz="120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a:solidFill>
                  <a:schemeClr val="bg1"/>
                </a:solidFill>
              </a:rPr>
              <a:t>If you use the links provided in this document to access a third party’s website, you acknowledge that the terms of use, including licence terms set out on the third-party’s website apply to the use which may be made of the materials on that third-party website or where permitted by the Copyright Act 1968 (</a:t>
            </a:r>
            <a:r>
              <a:rPr lang="en-AU" sz="1200" err="1">
                <a:solidFill>
                  <a:schemeClr val="bg1"/>
                </a:solidFill>
              </a:rPr>
              <a:t>Cth</a:t>
            </a:r>
            <a:r>
              <a:rPr lang="en-AU" sz="1200">
                <a:solidFill>
                  <a:schemeClr val="bg1"/>
                </a:solidFill>
              </a:rPr>
              <a:t>). The department accepts no responsibility for content on third-party websites. </a:t>
            </a:r>
          </a:p>
        </p:txBody>
      </p:sp>
      <p:sp>
        <p:nvSpPr>
          <p:cNvPr id="2" name="Slide Number Placeholder 1">
            <a:extLst>
              <a:ext uri="{FF2B5EF4-FFF2-40B4-BE49-F238E27FC236}">
                <a16:creationId xmlns:a16="http://schemas.microsoft.com/office/drawing/2014/main" id="{0303DFE7-8ED6-8289-3C7A-37260EDA32BA}"/>
              </a:ext>
              <a:ext uri="{C183D7F6-B498-43B3-948B-1728B52AA6E4}">
                <adec:decorative xmlns:adec="http://schemas.microsoft.com/office/drawing/2017/decorative" val="1"/>
              </a:ext>
            </a:extLst>
          </p:cNvPr>
          <p:cNvSpPr>
            <a:spLocks noGrp="1"/>
          </p:cNvSpPr>
          <p:nvPr>
            <p:ph type="sldNum" sz="quarter" idx="12"/>
          </p:nvPr>
        </p:nvSpPr>
        <p:spPr>
          <a:xfrm>
            <a:off x="11124000" y="6516000"/>
            <a:ext cx="720000" cy="180000"/>
          </a:xfrm>
        </p:spPr>
        <p:txBody>
          <a:bodyPr/>
          <a:lstStyle/>
          <a:p>
            <a:fld id="{10A01DC5-1685-4615-8240-15192985C6A2}" type="slidenum">
              <a:rPr lang="en-AU" smtClean="0"/>
              <a:pPr/>
              <a:t>12</a:t>
            </a:fld>
            <a:endParaRPr lang="en-AU"/>
          </a:p>
        </p:txBody>
      </p:sp>
    </p:spTree>
    <p:extLst>
      <p:ext uri="{BB962C8B-B14F-4D97-AF65-F5344CB8AC3E}">
        <p14:creationId xmlns:p14="http://schemas.microsoft.com/office/powerpoint/2010/main" val="382041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E6A87E-8352-0E8F-5677-2D3F86A4C16A}"/>
              </a:ext>
            </a:extLst>
          </p:cNvPr>
          <p:cNvSpPr>
            <a:spLocks noGrp="1"/>
          </p:cNvSpPr>
          <p:nvPr>
            <p:ph type="title"/>
          </p:nvPr>
        </p:nvSpPr>
        <p:spPr/>
        <p:txBody>
          <a:bodyPr/>
          <a:lstStyle/>
          <a:p>
            <a:r>
              <a:rPr lang="en-AU">
                <a:latin typeface="+mj-lt"/>
              </a:rPr>
              <a:t>Learning intentions and success criteria</a:t>
            </a:r>
          </a:p>
        </p:txBody>
      </p:sp>
      <p:sp>
        <p:nvSpPr>
          <p:cNvPr id="3" name="TextBox 2">
            <a:extLst>
              <a:ext uri="{FF2B5EF4-FFF2-40B4-BE49-F238E27FC236}">
                <a16:creationId xmlns:a16="http://schemas.microsoft.com/office/drawing/2014/main" id="{DF637BA9-DB5E-2457-A795-0B300DBA6F82}"/>
              </a:ext>
            </a:extLst>
          </p:cNvPr>
          <p:cNvSpPr txBox="1"/>
          <p:nvPr/>
        </p:nvSpPr>
        <p:spPr>
          <a:xfrm>
            <a:off x="370416" y="1894417"/>
            <a:ext cx="11303000" cy="3636316"/>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lnSpc>
                <a:spcPct val="150000"/>
              </a:lnSpc>
            </a:pPr>
            <a:r>
              <a:rPr lang="en-AU" sz="2000" b="1">
                <a:solidFill>
                  <a:schemeClr val="accent1"/>
                </a:solidFill>
                <a:cs typeface="Arial" panose="020B0604020202020204" pitchFamily="34" charset="0"/>
              </a:rPr>
              <a:t>We are learning to</a:t>
            </a:r>
            <a:r>
              <a:rPr lang="en-AU" sz="2000" b="1">
                <a:solidFill>
                  <a:schemeClr val="accent1"/>
                </a:solidFill>
                <a:ea typeface="+mn-lt"/>
                <a:cs typeface="Arial" panose="020B0604020202020204" pitchFamily="34" charset="0"/>
              </a:rPr>
              <a:t>:</a:t>
            </a:r>
          </a:p>
          <a:p>
            <a:pPr marL="342900" indent="-342900">
              <a:lnSpc>
                <a:spcPct val="150000"/>
              </a:lnSpc>
              <a:buFont typeface="Arial" panose="020B0604020202020204" pitchFamily="34" charset="0"/>
              <a:buChar char="•"/>
            </a:pPr>
            <a:r>
              <a:rPr lang="en-AU" sz="2000">
                <a:cs typeface="Arial" panose="020B0604020202020204" pitchFamily="34" charset="0"/>
              </a:rPr>
              <a:t>explain the nature and role of work in society</a:t>
            </a:r>
          </a:p>
          <a:p>
            <a:pPr marL="342900" indent="-342900">
              <a:lnSpc>
                <a:spcPct val="150000"/>
              </a:lnSpc>
              <a:buFont typeface="Arial" panose="020B0604020202020204" pitchFamily="34" charset="0"/>
              <a:buChar char="•"/>
            </a:pPr>
            <a:r>
              <a:rPr lang="en-AU" sz="2000">
                <a:cs typeface="Arial" panose="020B0604020202020204" pitchFamily="34" charset="0"/>
              </a:rPr>
              <a:t>explore options for solving problems and addressing current workplace issues </a:t>
            </a:r>
          </a:p>
          <a:p>
            <a:pPr>
              <a:lnSpc>
                <a:spcPct val="150000"/>
              </a:lnSpc>
            </a:pPr>
            <a:r>
              <a:rPr lang="en-AU" sz="2000" b="1">
                <a:solidFill>
                  <a:schemeClr val="accent1"/>
                </a:solidFill>
                <a:cs typeface="Arial" panose="020B0604020202020204" pitchFamily="34" charset="0"/>
              </a:rPr>
              <a:t>We can:</a:t>
            </a:r>
            <a:endParaRPr lang="en-US" sz="2000">
              <a:solidFill>
                <a:schemeClr val="accent1"/>
              </a:solidFill>
              <a:cs typeface="Arial" panose="020B0604020202020204" pitchFamily="34" charset="0"/>
            </a:endParaRPr>
          </a:p>
          <a:p>
            <a:pPr marL="342900" indent="-342900">
              <a:lnSpc>
                <a:spcPct val="150000"/>
              </a:lnSpc>
              <a:buFont typeface="Arial"/>
              <a:buChar char="•"/>
            </a:pPr>
            <a:r>
              <a:rPr lang="en-AU" sz="2000">
                <a:cs typeface="Arial"/>
              </a:rPr>
              <a:t>explain the nature and role of work as well as how changes are shaping the modern work environment</a:t>
            </a:r>
          </a:p>
          <a:p>
            <a:pPr marL="342900" indent="-342900">
              <a:lnSpc>
                <a:spcPct val="150000"/>
              </a:lnSpc>
              <a:buFont typeface="Arial"/>
              <a:buChar char="•"/>
            </a:pPr>
            <a:r>
              <a:rPr lang="en-AU" sz="2000">
                <a:cs typeface="Arial"/>
              </a:rPr>
              <a:t>apply suitable solutions to workplace challenges</a:t>
            </a:r>
          </a:p>
          <a:p>
            <a:pPr marL="342900" indent="-342900">
              <a:lnSpc>
                <a:spcPct val="150000"/>
              </a:lnSpc>
              <a:buFont typeface="Arial"/>
              <a:buChar char="•"/>
            </a:pPr>
            <a:r>
              <a:rPr lang="en-AU" sz="2000">
                <a:cs typeface="Arial"/>
              </a:rPr>
              <a:t>evaluate the impact of those solutions on different stakeholders.</a:t>
            </a:r>
          </a:p>
        </p:txBody>
      </p:sp>
      <p:sp>
        <p:nvSpPr>
          <p:cNvPr id="2" name="Slide Number Placeholder 1">
            <a:extLst>
              <a:ext uri="{FF2B5EF4-FFF2-40B4-BE49-F238E27FC236}">
                <a16:creationId xmlns:a16="http://schemas.microsoft.com/office/drawing/2014/main" id="{19C0759C-7815-62EE-E606-EBC3C273B18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2</a:t>
            </a:fld>
            <a:endParaRPr lang="en-AU"/>
          </a:p>
        </p:txBody>
      </p:sp>
    </p:spTree>
    <p:extLst>
      <p:ext uri="{BB962C8B-B14F-4D97-AF65-F5344CB8AC3E}">
        <p14:creationId xmlns:p14="http://schemas.microsoft.com/office/powerpoint/2010/main" val="3648967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B15468-2B18-2A2A-443C-2E3064009B85}"/>
              </a:ext>
            </a:extLst>
          </p:cNvPr>
          <p:cNvSpPr>
            <a:spLocks noGrp="1"/>
          </p:cNvSpPr>
          <p:nvPr>
            <p:ph type="title"/>
          </p:nvPr>
        </p:nvSpPr>
        <p:spPr/>
        <p:txBody>
          <a:bodyPr/>
          <a:lstStyle/>
          <a:p>
            <a:r>
              <a:rPr lang="en-AU">
                <a:latin typeface="+mj-lt"/>
              </a:rPr>
              <a:t>Workplace issues </a:t>
            </a:r>
          </a:p>
        </p:txBody>
      </p:sp>
      <p:sp>
        <p:nvSpPr>
          <p:cNvPr id="5" name="Text Placeholder 4">
            <a:extLst>
              <a:ext uri="{FF2B5EF4-FFF2-40B4-BE49-F238E27FC236}">
                <a16:creationId xmlns:a16="http://schemas.microsoft.com/office/drawing/2014/main" id="{C7C29E33-8525-B68E-0200-5631A16678AC}"/>
              </a:ext>
            </a:extLst>
          </p:cNvPr>
          <p:cNvSpPr>
            <a:spLocks noGrp="1"/>
          </p:cNvSpPr>
          <p:nvPr>
            <p:ph type="body" sz="quarter" idx="18"/>
          </p:nvPr>
        </p:nvSpPr>
        <p:spPr/>
        <p:txBody>
          <a:bodyPr/>
          <a:lstStyle/>
          <a:p>
            <a:r>
              <a:rPr lang="en-AU">
                <a:latin typeface="+mj-lt"/>
              </a:rPr>
              <a:t>Commerce skills</a:t>
            </a:r>
          </a:p>
        </p:txBody>
      </p:sp>
      <p:pic>
        <p:nvPicPr>
          <p:cNvPr id="6" name="Picture 5">
            <a:extLst>
              <a:ext uri="{FF2B5EF4-FFF2-40B4-BE49-F238E27FC236}">
                <a16:creationId xmlns:a16="http://schemas.microsoft.com/office/drawing/2014/main" id="{00A7742A-9CFD-5EED-1221-8CF588AF3B0D}"/>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589146" y="162000"/>
            <a:ext cx="1164719" cy="1164719"/>
          </a:xfrm>
          <a:prstGeom prst="rect">
            <a:avLst/>
          </a:prstGeom>
        </p:spPr>
      </p:pic>
      <p:sp>
        <p:nvSpPr>
          <p:cNvPr id="2" name="Picture Placeholder 1">
            <a:extLst>
              <a:ext uri="{FF2B5EF4-FFF2-40B4-BE49-F238E27FC236}">
                <a16:creationId xmlns:a16="http://schemas.microsoft.com/office/drawing/2014/main" id="{A25C419E-E050-9701-721B-21E3D0F72FAD}"/>
              </a:ext>
            </a:extLst>
          </p:cNvPr>
          <p:cNvSpPr>
            <a:spLocks noGrp="1"/>
          </p:cNvSpPr>
          <p:nvPr>
            <p:ph type="pic" sz="quarter" idx="13"/>
          </p:nvPr>
        </p:nvSpPr>
        <p:spPr>
          <a:xfrm>
            <a:off x="359998" y="1909282"/>
            <a:ext cx="11483999" cy="4588718"/>
          </a:xfrm>
        </p:spPr>
        <p:txBody>
          <a:bodyPr/>
          <a:lstStyle/>
          <a:p>
            <a:r>
              <a:rPr lang="en-AU">
                <a:latin typeface="+mn-lt"/>
              </a:rPr>
              <a:t>Examples of current workplace issues</a:t>
            </a:r>
          </a:p>
          <a:p>
            <a:pPr marL="342900" indent="-342900">
              <a:buFont typeface="Arial" panose="020B0604020202020204" pitchFamily="34" charset="0"/>
              <a:buChar char="•"/>
            </a:pPr>
            <a:r>
              <a:rPr lang="en-AU">
                <a:latin typeface="+mn-lt"/>
              </a:rPr>
              <a:t>Gig economy – rise of freelance work, for example Uber and </a:t>
            </a:r>
            <a:r>
              <a:rPr lang="en-AU" err="1">
                <a:latin typeface="+mn-lt"/>
              </a:rPr>
              <a:t>Airtasker</a:t>
            </a:r>
            <a:endParaRPr lang="en-AU">
              <a:latin typeface="+mn-lt"/>
            </a:endParaRPr>
          </a:p>
          <a:p>
            <a:pPr marL="342900" indent="-342900">
              <a:buFont typeface="Arial" panose="020B0604020202020204" pitchFamily="34" charset="0"/>
              <a:buChar char="•"/>
            </a:pPr>
            <a:r>
              <a:rPr lang="en-AU">
                <a:latin typeface="+mn-lt"/>
              </a:rPr>
              <a:t>Demographic shifts – ageing workforce, generational diversity, migration trends</a:t>
            </a:r>
          </a:p>
          <a:p>
            <a:pPr marL="342900" indent="-342900">
              <a:buFont typeface="Arial" panose="020B0604020202020204" pitchFamily="34" charset="0"/>
              <a:buChar char="•"/>
            </a:pPr>
            <a:r>
              <a:rPr lang="en-AU">
                <a:latin typeface="+mn-lt"/>
              </a:rPr>
              <a:t>Automation – use of AI and robotics to replace or support humans for example Amazon warehouses or self-checkouts in retail</a:t>
            </a:r>
          </a:p>
          <a:p>
            <a:pPr marL="342900" indent="-342900">
              <a:buFont typeface="Arial" panose="020B0604020202020204" pitchFamily="34" charset="0"/>
              <a:buChar char="•"/>
            </a:pPr>
            <a:r>
              <a:rPr lang="en-AU">
                <a:latin typeface="+mn-lt"/>
              </a:rPr>
              <a:t>Diversity and inclusion – creating equitable workplaces across gender, culture or ability and so on</a:t>
            </a:r>
          </a:p>
          <a:p>
            <a:pPr marL="342900" indent="-342900">
              <a:buFont typeface="Arial" panose="020B0604020202020204" pitchFamily="34" charset="0"/>
              <a:buChar char="•"/>
            </a:pPr>
            <a:r>
              <a:rPr lang="en-AU">
                <a:latin typeface="+mn-lt"/>
              </a:rPr>
              <a:t>Flexible work – remote work, hybrid models for example some organisations allow working from home full time or for part of the week</a:t>
            </a:r>
          </a:p>
          <a:p>
            <a:pPr marL="342900" indent="-342900">
              <a:buFont typeface="Arial" panose="020B0604020202020204" pitchFamily="34" charset="0"/>
              <a:buChar char="•"/>
            </a:pPr>
            <a:endParaRPr lang="en-AU">
              <a:latin typeface="+mn-lt"/>
            </a:endParaRPr>
          </a:p>
        </p:txBody>
      </p:sp>
      <p:sp>
        <p:nvSpPr>
          <p:cNvPr id="3" name="Slide Number Placeholder 2">
            <a:extLst>
              <a:ext uri="{FF2B5EF4-FFF2-40B4-BE49-F238E27FC236}">
                <a16:creationId xmlns:a16="http://schemas.microsoft.com/office/drawing/2014/main" id="{5E8B7385-16B0-56D6-63AE-FB3B1D0C079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a:t>
            </a:fld>
            <a:endParaRPr lang="en-AU"/>
          </a:p>
        </p:txBody>
      </p:sp>
    </p:spTree>
    <p:extLst>
      <p:ext uri="{BB962C8B-B14F-4D97-AF65-F5344CB8AC3E}">
        <p14:creationId xmlns:p14="http://schemas.microsoft.com/office/powerpoint/2010/main" val="2479355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965AD-0175-AC5A-3AB2-E6B3C19FE4C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94F47D4-C82E-DA6D-CC6F-407D34C4CAFE}"/>
              </a:ext>
            </a:extLst>
          </p:cNvPr>
          <p:cNvSpPr>
            <a:spLocks noGrp="1"/>
          </p:cNvSpPr>
          <p:nvPr>
            <p:ph type="title"/>
          </p:nvPr>
        </p:nvSpPr>
        <p:spPr/>
        <p:txBody>
          <a:bodyPr anchor="t">
            <a:normAutofit/>
          </a:bodyPr>
          <a:lstStyle/>
          <a:p>
            <a:r>
              <a:rPr lang="en-AU">
                <a:latin typeface="+mj-lt"/>
                <a:cs typeface="Arial"/>
              </a:rPr>
              <a:t>Identify workplace issues</a:t>
            </a:r>
            <a:endParaRPr lang="en-AU">
              <a:latin typeface="+mj-lt"/>
            </a:endParaRPr>
          </a:p>
        </p:txBody>
      </p:sp>
      <p:sp>
        <p:nvSpPr>
          <p:cNvPr id="2" name="Text Placeholder 1">
            <a:extLst>
              <a:ext uri="{FF2B5EF4-FFF2-40B4-BE49-F238E27FC236}">
                <a16:creationId xmlns:a16="http://schemas.microsoft.com/office/drawing/2014/main" id="{044582CA-3BDE-FAB6-1D80-AA680C793333}"/>
              </a:ext>
            </a:extLst>
          </p:cNvPr>
          <p:cNvSpPr>
            <a:spLocks noGrp="1"/>
          </p:cNvSpPr>
          <p:nvPr>
            <p:ph type="body" sz="quarter" idx="18"/>
          </p:nvPr>
        </p:nvSpPr>
        <p:spPr/>
        <p:txBody>
          <a:bodyPr/>
          <a:lstStyle/>
          <a:p>
            <a:r>
              <a:rPr lang="en-AU">
                <a:latin typeface="+mj-lt"/>
              </a:rPr>
              <a:t>Commerce skills</a:t>
            </a:r>
          </a:p>
        </p:txBody>
      </p:sp>
      <p:sp>
        <p:nvSpPr>
          <p:cNvPr id="6" name="Text Placeholder 5">
            <a:extLst>
              <a:ext uri="{FF2B5EF4-FFF2-40B4-BE49-F238E27FC236}">
                <a16:creationId xmlns:a16="http://schemas.microsoft.com/office/drawing/2014/main" id="{67A178EA-4413-3A96-54B0-C83D1020D758}"/>
              </a:ext>
            </a:extLst>
          </p:cNvPr>
          <p:cNvSpPr>
            <a:spLocks noGrp="1"/>
          </p:cNvSpPr>
          <p:nvPr>
            <p:ph type="body" sz="quarter" idx="17"/>
          </p:nvPr>
        </p:nvSpPr>
        <p:spPr/>
        <p:txBody>
          <a:bodyPr>
            <a:normAutofit/>
          </a:bodyPr>
          <a:lstStyle/>
          <a:p>
            <a:pPr marL="342900" lvl="0" indent="-342900">
              <a:buFont typeface="Arial" panose="020B0604020202020204" pitchFamily="34" charset="0"/>
              <a:buChar char="•"/>
            </a:pPr>
            <a:r>
              <a:rPr lang="en-AU">
                <a:latin typeface="+mn-lt"/>
              </a:rPr>
              <a:t>Identify one current workplace issue </a:t>
            </a:r>
          </a:p>
          <a:p>
            <a:pPr marL="342900" lvl="0" indent="-342900">
              <a:buFont typeface="Arial" panose="020B0604020202020204" pitchFamily="34" charset="0"/>
              <a:buChar char="•"/>
            </a:pPr>
            <a:r>
              <a:rPr lang="en-AU">
                <a:latin typeface="+mn-lt"/>
              </a:rPr>
              <a:t>Explain how current workplace issues influence the nature of work</a:t>
            </a:r>
          </a:p>
        </p:txBody>
      </p:sp>
      <p:pic>
        <p:nvPicPr>
          <p:cNvPr id="13" name="Picture Placeholder 12">
            <a:extLst>
              <a:ext uri="{FF2B5EF4-FFF2-40B4-BE49-F238E27FC236}">
                <a16:creationId xmlns:a16="http://schemas.microsoft.com/office/drawing/2014/main" id="{74BF8EDE-4EB5-1021-1B67-87788B18B47A}"/>
              </a:ext>
              <a:ext uri="{C183D7F6-B498-43B3-948B-1728B52AA6E4}">
                <adec:decorative xmlns:adec="http://schemas.microsoft.com/office/drawing/2017/decorative" val="1"/>
              </a:ext>
            </a:extLst>
          </p:cNvPr>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a:stretch>
            <a:fillRect/>
          </a:stretch>
        </p:blipFill>
        <p:spPr/>
      </p:pic>
      <p:pic>
        <p:nvPicPr>
          <p:cNvPr id="5" name="Picture 4">
            <a:extLst>
              <a:ext uri="{FF2B5EF4-FFF2-40B4-BE49-F238E27FC236}">
                <a16:creationId xmlns:a16="http://schemas.microsoft.com/office/drawing/2014/main" id="{B25020C5-FA49-F322-FBDB-0BAD31BD5F92}"/>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9681560" y="4365430"/>
            <a:ext cx="2330570" cy="2330570"/>
          </a:xfrm>
          <a:prstGeom prst="rect">
            <a:avLst/>
          </a:prstGeom>
        </p:spPr>
      </p:pic>
      <p:sp>
        <p:nvSpPr>
          <p:cNvPr id="3" name="Slide Number Placeholder 2">
            <a:extLst>
              <a:ext uri="{FF2B5EF4-FFF2-40B4-BE49-F238E27FC236}">
                <a16:creationId xmlns:a16="http://schemas.microsoft.com/office/drawing/2014/main" id="{8C00D214-814D-B033-B4CA-0281D2697E4F}"/>
              </a:ext>
              <a:ext uri="{C183D7F6-B498-43B3-948B-1728B52AA6E4}">
                <adec:decorative xmlns:adec="http://schemas.microsoft.com/office/drawing/2017/decorative" val="1"/>
              </a:ext>
            </a:extLst>
          </p:cNvPr>
          <p:cNvSpPr>
            <a:spLocks noGrp="1"/>
          </p:cNvSpPr>
          <p:nvPr>
            <p:ph type="sldNum" sz="quarter" idx="16"/>
          </p:nvPr>
        </p:nvSpPr>
        <p:spPr/>
        <p:txBody>
          <a:bodyPr anchor="t">
            <a:normAutofit/>
          </a:bodyPr>
          <a:lstStyle/>
          <a:p>
            <a:pPr>
              <a:lnSpc>
                <a:spcPct val="90000"/>
              </a:lnSpc>
              <a:spcAft>
                <a:spcPts val="600"/>
              </a:spcAft>
            </a:pPr>
            <a:fld id="{10A01DC5-1685-4615-8240-15192985C6A2}" type="slidenum">
              <a:rPr lang="en-AU" smtClean="0"/>
              <a:pPr>
                <a:lnSpc>
                  <a:spcPct val="90000"/>
                </a:lnSpc>
                <a:spcAft>
                  <a:spcPts val="600"/>
                </a:spcAft>
              </a:pPr>
              <a:t>4</a:t>
            </a:fld>
            <a:endParaRPr lang="en-AU"/>
          </a:p>
        </p:txBody>
      </p:sp>
    </p:spTree>
    <p:extLst>
      <p:ext uri="{BB962C8B-B14F-4D97-AF65-F5344CB8AC3E}">
        <p14:creationId xmlns:p14="http://schemas.microsoft.com/office/powerpoint/2010/main" val="1655428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40745-F1C9-B1EA-59DE-38B02BC880E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35E691B-6B89-D5F5-B4B3-D470EB28A071}"/>
              </a:ext>
            </a:extLst>
          </p:cNvPr>
          <p:cNvSpPr>
            <a:spLocks noGrp="1"/>
          </p:cNvSpPr>
          <p:nvPr>
            <p:ph type="title"/>
          </p:nvPr>
        </p:nvSpPr>
        <p:spPr/>
        <p:txBody>
          <a:bodyPr anchor="t">
            <a:normAutofit/>
          </a:bodyPr>
          <a:lstStyle/>
          <a:p>
            <a:r>
              <a:rPr lang="en-AU">
                <a:latin typeface="+mj-lt"/>
              </a:rPr>
              <a:t>Choosing recommendations</a:t>
            </a:r>
          </a:p>
        </p:txBody>
      </p:sp>
      <p:sp>
        <p:nvSpPr>
          <p:cNvPr id="6" name="Text Placeholder 5">
            <a:extLst>
              <a:ext uri="{FF2B5EF4-FFF2-40B4-BE49-F238E27FC236}">
                <a16:creationId xmlns:a16="http://schemas.microsoft.com/office/drawing/2014/main" id="{03E58BC3-5C50-2702-E8B4-267FD9CD464C}"/>
              </a:ext>
            </a:extLst>
          </p:cNvPr>
          <p:cNvSpPr>
            <a:spLocks noGrp="1"/>
          </p:cNvSpPr>
          <p:nvPr>
            <p:ph type="body" sz="quarter" idx="18"/>
          </p:nvPr>
        </p:nvSpPr>
        <p:spPr>
          <a:xfrm>
            <a:off x="360000" y="905602"/>
            <a:ext cx="11484000" cy="386934"/>
          </a:xfrm>
        </p:spPr>
        <p:txBody>
          <a:bodyPr>
            <a:normAutofit lnSpcReduction="10000"/>
          </a:bodyPr>
          <a:lstStyle/>
          <a:p>
            <a:pPr lvl="0"/>
            <a:r>
              <a:rPr lang="en-AU">
                <a:latin typeface="+mj-lt"/>
              </a:rPr>
              <a:t>Commerce skills</a:t>
            </a:r>
          </a:p>
        </p:txBody>
      </p:sp>
      <p:pic>
        <p:nvPicPr>
          <p:cNvPr id="5" name="Picture 4">
            <a:extLst>
              <a:ext uri="{FF2B5EF4-FFF2-40B4-BE49-F238E27FC236}">
                <a16:creationId xmlns:a16="http://schemas.microsoft.com/office/drawing/2014/main" id="{0B7F23C9-D334-ABCE-805A-FC761C12B73E}"/>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589146" y="162000"/>
            <a:ext cx="1164719" cy="1164719"/>
          </a:xfrm>
          <a:prstGeom prst="rect">
            <a:avLst/>
          </a:prstGeom>
        </p:spPr>
      </p:pic>
      <p:graphicFrame>
        <p:nvGraphicFramePr>
          <p:cNvPr id="10" name="Table 9">
            <a:extLst>
              <a:ext uri="{FF2B5EF4-FFF2-40B4-BE49-F238E27FC236}">
                <a16:creationId xmlns:a16="http://schemas.microsoft.com/office/drawing/2014/main" id="{4A1132B7-C0EB-A8C1-C7BF-2F385C289DBB}"/>
              </a:ext>
            </a:extLst>
          </p:cNvPr>
          <p:cNvGraphicFramePr>
            <a:graphicFrameLocks noGrp="1"/>
          </p:cNvGraphicFramePr>
          <p:nvPr>
            <p:extLst>
              <p:ext uri="{D42A27DB-BD31-4B8C-83A1-F6EECF244321}">
                <p14:modId xmlns:p14="http://schemas.microsoft.com/office/powerpoint/2010/main" val="2895551144"/>
              </p:ext>
            </p:extLst>
          </p:nvPr>
        </p:nvGraphicFramePr>
        <p:xfrm>
          <a:off x="171717" y="1524719"/>
          <a:ext cx="11815010" cy="4886056"/>
        </p:xfrm>
        <a:graphic>
          <a:graphicData uri="http://schemas.openxmlformats.org/drawingml/2006/table">
            <a:tbl>
              <a:tblPr firstRow="1" bandRow="1">
                <a:tableStyleId>{69012ECD-51FC-41F1-AA8D-1B2483CD663E}</a:tableStyleId>
              </a:tblPr>
              <a:tblGrid>
                <a:gridCol w="1612231">
                  <a:extLst>
                    <a:ext uri="{9D8B030D-6E8A-4147-A177-3AD203B41FA5}">
                      <a16:colId xmlns:a16="http://schemas.microsoft.com/office/drawing/2014/main" val="3533748179"/>
                    </a:ext>
                  </a:extLst>
                </a:gridCol>
                <a:gridCol w="4836292">
                  <a:extLst>
                    <a:ext uri="{9D8B030D-6E8A-4147-A177-3AD203B41FA5}">
                      <a16:colId xmlns:a16="http://schemas.microsoft.com/office/drawing/2014/main" val="3102521505"/>
                    </a:ext>
                  </a:extLst>
                </a:gridCol>
                <a:gridCol w="5366487">
                  <a:extLst>
                    <a:ext uri="{9D8B030D-6E8A-4147-A177-3AD203B41FA5}">
                      <a16:colId xmlns:a16="http://schemas.microsoft.com/office/drawing/2014/main" val="2755014820"/>
                    </a:ext>
                  </a:extLst>
                </a:gridCol>
              </a:tblGrid>
              <a:tr h="482168">
                <a:tc>
                  <a:txBody>
                    <a:bodyPr/>
                    <a:lstStyle/>
                    <a:p>
                      <a:r>
                        <a:rPr lang="en-AU"/>
                        <a:t>Issue</a:t>
                      </a:r>
                    </a:p>
                  </a:txBody>
                  <a:tcPr/>
                </a:tc>
                <a:tc>
                  <a:txBody>
                    <a:bodyPr/>
                    <a:lstStyle/>
                    <a:p>
                      <a:r>
                        <a:rPr lang="en-AU"/>
                        <a:t>Problem </a:t>
                      </a:r>
                    </a:p>
                  </a:txBody>
                  <a:tcPr/>
                </a:tc>
                <a:tc>
                  <a:txBody>
                    <a:bodyPr/>
                    <a:lstStyle/>
                    <a:p>
                      <a:r>
                        <a:rPr lang="en-AU"/>
                        <a:t>Recommendation  </a:t>
                      </a:r>
                    </a:p>
                  </a:txBody>
                  <a:tcPr/>
                </a:tc>
                <a:extLst>
                  <a:ext uri="{0D108BD9-81ED-4DB2-BD59-A6C34878D82A}">
                    <a16:rowId xmlns:a16="http://schemas.microsoft.com/office/drawing/2014/main" val="3450547485"/>
                  </a:ext>
                </a:extLst>
              </a:tr>
              <a:tr h="693184">
                <a:tc>
                  <a:txBody>
                    <a:bodyPr/>
                    <a:lstStyle/>
                    <a:p>
                      <a:r>
                        <a:rPr lang="en-AU"/>
                        <a:t>Gig economy</a:t>
                      </a:r>
                    </a:p>
                  </a:txBody>
                  <a:tcPr/>
                </a:tc>
                <a:tc>
                  <a:txBody>
                    <a:bodyPr/>
                    <a:lstStyle/>
                    <a:p>
                      <a:r>
                        <a:rPr lang="en-AU"/>
                        <a:t>People doing freelance jobs often don’t get sick pay, holiday leave, or job security.</a:t>
                      </a:r>
                    </a:p>
                  </a:txBody>
                  <a:tcPr/>
                </a:tc>
                <a:tc>
                  <a:txBody>
                    <a:bodyPr/>
                    <a:lstStyle/>
                    <a:p>
                      <a:r>
                        <a:rPr lang="en-AU"/>
                        <a:t>New legislation to ensure gig workers receive basic benefits such</a:t>
                      </a:r>
                    </a:p>
                  </a:txBody>
                  <a:tcPr/>
                </a:tc>
                <a:extLst>
                  <a:ext uri="{0D108BD9-81ED-4DB2-BD59-A6C34878D82A}">
                    <a16:rowId xmlns:a16="http://schemas.microsoft.com/office/drawing/2014/main" val="2275015593"/>
                  </a:ext>
                </a:extLst>
              </a:tr>
              <a:tr h="693184">
                <a:tc>
                  <a:txBody>
                    <a:bodyPr/>
                    <a:lstStyle/>
                    <a:p>
                      <a:r>
                        <a:rPr lang="en-AU"/>
                        <a:t>Demographic shifts </a:t>
                      </a:r>
                    </a:p>
                  </a:txBody>
                  <a:tcPr/>
                </a:tc>
                <a:tc>
                  <a:txBody>
                    <a:bodyPr/>
                    <a:lstStyle/>
                    <a:p>
                      <a:r>
                        <a:rPr lang="en-AU"/>
                        <a:t>Workplaces have people of all ages, and sometimes they don’t understand each other or have different needs.</a:t>
                      </a: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AU"/>
                        <a:t>Mix age groups in teams so they can learn from each other.</a:t>
                      </a:r>
                    </a:p>
                  </a:txBody>
                  <a:tcPr/>
                </a:tc>
                <a:extLst>
                  <a:ext uri="{0D108BD9-81ED-4DB2-BD59-A6C34878D82A}">
                    <a16:rowId xmlns:a16="http://schemas.microsoft.com/office/drawing/2014/main" val="1386577877"/>
                  </a:ext>
                </a:extLst>
              </a:tr>
              <a:tr h="693184">
                <a:tc>
                  <a:txBody>
                    <a:bodyPr/>
                    <a:lstStyle/>
                    <a:p>
                      <a:r>
                        <a:rPr lang="en-AU"/>
                        <a:t>Automation</a:t>
                      </a:r>
                    </a:p>
                  </a:txBody>
                  <a:tcPr/>
                </a:tc>
                <a:tc>
                  <a:txBody>
                    <a:bodyPr/>
                    <a:lstStyle/>
                    <a:p>
                      <a:r>
                        <a:rPr lang="en-AU"/>
                        <a:t>Machines are taking over some jobs, and people might lose work or need new skills</a:t>
                      </a:r>
                    </a:p>
                  </a:txBody>
                  <a:tcPr/>
                </a:tc>
                <a:tc>
                  <a:txBody>
                    <a:bodyPr/>
                    <a:lstStyle/>
                    <a:p>
                      <a:r>
                        <a:rPr lang="en-AU"/>
                        <a:t>Teach staff new skills that match the current needs of the organisation</a:t>
                      </a:r>
                    </a:p>
                  </a:txBody>
                  <a:tcPr/>
                </a:tc>
                <a:extLst>
                  <a:ext uri="{0D108BD9-81ED-4DB2-BD59-A6C34878D82A}">
                    <a16:rowId xmlns:a16="http://schemas.microsoft.com/office/drawing/2014/main" val="107880717"/>
                  </a:ext>
                </a:extLst>
              </a:tr>
              <a:tr h="693184">
                <a:tc>
                  <a:txBody>
                    <a:bodyPr/>
                    <a:lstStyle/>
                    <a:p>
                      <a:r>
                        <a:rPr lang="en-AU"/>
                        <a:t>Diversity and inclusion</a:t>
                      </a:r>
                    </a:p>
                  </a:txBody>
                  <a:tcPr/>
                </a:tc>
                <a:tc>
                  <a:txBody>
                    <a:bodyPr/>
                    <a:lstStyle/>
                    <a:p>
                      <a:r>
                        <a:rPr lang="en-AU"/>
                        <a:t>Some people feel left out or don’t get the same chances because of who they are.</a:t>
                      </a:r>
                    </a:p>
                  </a:txBody>
                  <a:tcPr/>
                </a:tc>
                <a:tc>
                  <a:txBody>
                    <a:bodyPr/>
                    <a:lstStyle/>
                    <a:p>
                      <a:r>
                        <a:rPr lang="en-AU"/>
                        <a:t>Make hiring and promotions fair. Train leaders to be inclusive, and support groups that help people feel seen and heard at work.</a:t>
                      </a:r>
                    </a:p>
                  </a:txBody>
                  <a:tcPr/>
                </a:tc>
                <a:extLst>
                  <a:ext uri="{0D108BD9-81ED-4DB2-BD59-A6C34878D82A}">
                    <a16:rowId xmlns:a16="http://schemas.microsoft.com/office/drawing/2014/main" val="1831755500"/>
                  </a:ext>
                </a:extLst>
              </a:tr>
              <a:tr h="693184">
                <a:tc>
                  <a:txBody>
                    <a:bodyPr/>
                    <a:lstStyle/>
                    <a:p>
                      <a:r>
                        <a:rPr lang="en-AU"/>
                        <a:t>Employee retention and job satisfaction </a:t>
                      </a:r>
                    </a:p>
                  </a:txBody>
                  <a:tcPr/>
                </a:tc>
                <a:tc>
                  <a:txBody>
                    <a:bodyPr/>
                    <a:lstStyle/>
                    <a:p>
                      <a:r>
                        <a:rPr lang="en-AU"/>
                        <a:t>Staff leaving because workplace presence makes it difficult to balance work with their life (for example, time with family and friends).</a:t>
                      </a:r>
                    </a:p>
                  </a:txBody>
                  <a:tcPr/>
                </a:tc>
                <a:tc>
                  <a:txBody>
                    <a:bodyPr/>
                    <a:lstStyle/>
                    <a:p>
                      <a:r>
                        <a:rPr lang="en-AU"/>
                        <a:t>Bring in Flexible Work options (like hybrid work or choosing start/end times) so employees can control their schedule, which makes them happier and more likely to stay.</a:t>
                      </a:r>
                    </a:p>
                  </a:txBody>
                  <a:tcPr/>
                </a:tc>
                <a:extLst>
                  <a:ext uri="{0D108BD9-81ED-4DB2-BD59-A6C34878D82A}">
                    <a16:rowId xmlns:a16="http://schemas.microsoft.com/office/drawing/2014/main" val="4121693064"/>
                  </a:ext>
                </a:extLst>
              </a:tr>
            </a:tbl>
          </a:graphicData>
        </a:graphic>
      </p:graphicFrame>
      <p:sp>
        <p:nvSpPr>
          <p:cNvPr id="3" name="Slide Number Placeholder 2">
            <a:extLst>
              <a:ext uri="{FF2B5EF4-FFF2-40B4-BE49-F238E27FC236}">
                <a16:creationId xmlns:a16="http://schemas.microsoft.com/office/drawing/2014/main" id="{2978A035-B948-D3D9-04BB-B62E169D449C}"/>
              </a:ext>
              <a:ext uri="{C183D7F6-B498-43B3-948B-1728B52AA6E4}">
                <adec:decorative xmlns:adec="http://schemas.microsoft.com/office/drawing/2017/decorative" val="1"/>
              </a:ext>
            </a:extLst>
          </p:cNvPr>
          <p:cNvSpPr>
            <a:spLocks noGrp="1"/>
          </p:cNvSpPr>
          <p:nvPr>
            <p:ph type="sldNum" sz="quarter" idx="12"/>
          </p:nvPr>
        </p:nvSpPr>
        <p:spPr/>
        <p:txBody>
          <a:bodyPr anchor="t">
            <a:normAutofit/>
          </a:bodyPr>
          <a:lstStyle/>
          <a:p>
            <a:pPr>
              <a:lnSpc>
                <a:spcPct val="90000"/>
              </a:lnSpc>
              <a:spcAft>
                <a:spcPts val="600"/>
              </a:spcAft>
            </a:pPr>
            <a:fld id="{10A01DC5-1685-4615-8240-15192985C6A2}" type="slidenum">
              <a:rPr lang="en-AU" smtClean="0"/>
              <a:pPr>
                <a:lnSpc>
                  <a:spcPct val="90000"/>
                </a:lnSpc>
                <a:spcAft>
                  <a:spcPts val="600"/>
                </a:spcAft>
              </a:pPr>
              <a:t>5</a:t>
            </a:fld>
            <a:endParaRPr lang="en-AU"/>
          </a:p>
        </p:txBody>
      </p:sp>
    </p:spTree>
    <p:extLst>
      <p:ext uri="{BB962C8B-B14F-4D97-AF65-F5344CB8AC3E}">
        <p14:creationId xmlns:p14="http://schemas.microsoft.com/office/powerpoint/2010/main" val="3559213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53D6D3F-E322-232C-143F-7AA5DFB3484C}"/>
              </a:ext>
            </a:extLst>
          </p:cNvPr>
          <p:cNvSpPr>
            <a:spLocks noGrp="1"/>
          </p:cNvSpPr>
          <p:nvPr>
            <p:ph type="title"/>
          </p:nvPr>
        </p:nvSpPr>
        <p:spPr/>
        <p:txBody>
          <a:bodyPr/>
          <a:lstStyle/>
          <a:p>
            <a:r>
              <a:rPr lang="en-AU">
                <a:latin typeface="+mj-lt"/>
              </a:rPr>
              <a:t>Key stakeholders </a:t>
            </a:r>
          </a:p>
        </p:txBody>
      </p:sp>
      <p:sp>
        <p:nvSpPr>
          <p:cNvPr id="4" name="Text Placeholder 3">
            <a:extLst>
              <a:ext uri="{FF2B5EF4-FFF2-40B4-BE49-F238E27FC236}">
                <a16:creationId xmlns:a16="http://schemas.microsoft.com/office/drawing/2014/main" id="{9EB78BAB-C11B-34BC-C9B8-4AC9A48E8EBC}"/>
              </a:ext>
            </a:extLst>
          </p:cNvPr>
          <p:cNvSpPr>
            <a:spLocks noGrp="1"/>
          </p:cNvSpPr>
          <p:nvPr>
            <p:ph type="body" sz="quarter" idx="18"/>
          </p:nvPr>
        </p:nvSpPr>
        <p:spPr/>
        <p:txBody>
          <a:bodyPr/>
          <a:lstStyle/>
          <a:p>
            <a:r>
              <a:rPr lang="en-AU">
                <a:latin typeface="+mj-lt"/>
              </a:rPr>
              <a:t>Commerce skills</a:t>
            </a:r>
          </a:p>
        </p:txBody>
      </p:sp>
      <p:graphicFrame>
        <p:nvGraphicFramePr>
          <p:cNvPr id="6" name="Table 5">
            <a:extLst>
              <a:ext uri="{FF2B5EF4-FFF2-40B4-BE49-F238E27FC236}">
                <a16:creationId xmlns:a16="http://schemas.microsoft.com/office/drawing/2014/main" id="{C8F79A10-81F6-2C7A-60FA-2D77D19E7D9C}"/>
              </a:ext>
            </a:extLst>
          </p:cNvPr>
          <p:cNvGraphicFramePr>
            <a:graphicFrameLocks noGrp="1"/>
          </p:cNvGraphicFramePr>
          <p:nvPr>
            <p:extLst>
              <p:ext uri="{D42A27DB-BD31-4B8C-83A1-F6EECF244321}">
                <p14:modId xmlns:p14="http://schemas.microsoft.com/office/powerpoint/2010/main" val="505766333"/>
              </p:ext>
            </p:extLst>
          </p:nvPr>
        </p:nvGraphicFramePr>
        <p:xfrm>
          <a:off x="359999" y="1834922"/>
          <a:ext cx="10540314" cy="4138690"/>
        </p:xfrm>
        <a:graphic>
          <a:graphicData uri="http://schemas.openxmlformats.org/drawingml/2006/table">
            <a:tbl>
              <a:tblPr firstRow="1" bandRow="1">
                <a:tableStyleId>{69012ECD-51FC-41F1-AA8D-1B2483CD663E}</a:tableStyleId>
              </a:tblPr>
              <a:tblGrid>
                <a:gridCol w="1804087">
                  <a:extLst>
                    <a:ext uri="{9D8B030D-6E8A-4147-A177-3AD203B41FA5}">
                      <a16:colId xmlns:a16="http://schemas.microsoft.com/office/drawing/2014/main" val="2796320380"/>
                    </a:ext>
                  </a:extLst>
                </a:gridCol>
                <a:gridCol w="8736227">
                  <a:extLst>
                    <a:ext uri="{9D8B030D-6E8A-4147-A177-3AD203B41FA5}">
                      <a16:colId xmlns:a16="http://schemas.microsoft.com/office/drawing/2014/main" val="3114217432"/>
                    </a:ext>
                  </a:extLst>
                </a:gridCol>
              </a:tblGrid>
              <a:tr h="667265">
                <a:tc>
                  <a:txBody>
                    <a:bodyPr/>
                    <a:lstStyle/>
                    <a:p>
                      <a:r>
                        <a:rPr lang="en-AU" sz="2000"/>
                        <a:t>Stakeholder</a:t>
                      </a:r>
                    </a:p>
                  </a:txBody>
                  <a:tcPr anchor="ctr"/>
                </a:tc>
                <a:tc>
                  <a:txBody>
                    <a:bodyPr/>
                    <a:lstStyle/>
                    <a:p>
                      <a:r>
                        <a:rPr lang="en-AU" sz="2000"/>
                        <a:t>Definition</a:t>
                      </a:r>
                    </a:p>
                  </a:txBody>
                  <a:tcPr anchor="ctr"/>
                </a:tc>
                <a:extLst>
                  <a:ext uri="{0D108BD9-81ED-4DB2-BD59-A6C34878D82A}">
                    <a16:rowId xmlns:a16="http://schemas.microsoft.com/office/drawing/2014/main" val="3776763558"/>
                  </a:ext>
                </a:extLst>
              </a:tr>
              <a:tr h="667265">
                <a:tc>
                  <a:txBody>
                    <a:bodyPr/>
                    <a:lstStyle/>
                    <a:p>
                      <a:r>
                        <a:rPr lang="en-AU" sz="2000"/>
                        <a:t>Employee </a:t>
                      </a:r>
                    </a:p>
                  </a:txBody>
                  <a:tcPr anchor="ctr"/>
                </a:tc>
                <a:tc>
                  <a:txBody>
                    <a:bodyPr/>
                    <a:lstStyle/>
                    <a:p>
                      <a:r>
                        <a:rPr lang="en-AU" sz="2000" b="0" kern="1200">
                          <a:solidFill>
                            <a:schemeClr val="tx1"/>
                          </a:solidFill>
                          <a:effectLst/>
                        </a:rPr>
                        <a:t>A person who works for someone else and gets paid for it.</a:t>
                      </a:r>
                      <a:endParaRPr lang="en-AU" sz="2000" b="0"/>
                    </a:p>
                  </a:txBody>
                  <a:tcPr anchor="ctr"/>
                </a:tc>
                <a:extLst>
                  <a:ext uri="{0D108BD9-81ED-4DB2-BD59-A6C34878D82A}">
                    <a16:rowId xmlns:a16="http://schemas.microsoft.com/office/drawing/2014/main" val="92830120"/>
                  </a:ext>
                </a:extLst>
              </a:tr>
              <a:tr h="667265">
                <a:tc>
                  <a:txBody>
                    <a:bodyPr/>
                    <a:lstStyle/>
                    <a:p>
                      <a:r>
                        <a:rPr lang="en-AU" sz="2000" b="0" kern="1200">
                          <a:solidFill>
                            <a:schemeClr val="tx1"/>
                          </a:solidFill>
                          <a:effectLst/>
                        </a:rPr>
                        <a:t>Employer</a:t>
                      </a:r>
                      <a:endParaRPr lang="en-AU" sz="2000"/>
                    </a:p>
                  </a:txBody>
                  <a:tcPr anchor="ctr"/>
                </a:tc>
                <a:tc>
                  <a:txBody>
                    <a:bodyPr/>
                    <a:lstStyle/>
                    <a:p>
                      <a:r>
                        <a:rPr lang="en-AU" sz="2000" b="0" kern="1200">
                          <a:solidFill>
                            <a:schemeClr val="tx1"/>
                          </a:solidFill>
                          <a:effectLst/>
                        </a:rPr>
                        <a:t>A person or company that hires people to work for them and pays them for their work.</a:t>
                      </a:r>
                      <a:endParaRPr lang="en-AU" sz="2000" b="0"/>
                    </a:p>
                  </a:txBody>
                  <a:tcPr anchor="ctr"/>
                </a:tc>
                <a:extLst>
                  <a:ext uri="{0D108BD9-81ED-4DB2-BD59-A6C34878D82A}">
                    <a16:rowId xmlns:a16="http://schemas.microsoft.com/office/drawing/2014/main" val="2826082957"/>
                  </a:ext>
                </a:extLst>
              </a:tr>
              <a:tr h="667265">
                <a:tc>
                  <a:txBody>
                    <a:bodyPr/>
                    <a:lstStyle/>
                    <a:p>
                      <a:r>
                        <a:rPr lang="en-AU" sz="2000"/>
                        <a:t>Union</a:t>
                      </a:r>
                    </a:p>
                  </a:txBody>
                  <a:tcPr anchor="ctr"/>
                </a:tc>
                <a:tc>
                  <a:txBody>
                    <a:bodyPr/>
                    <a:lstStyle/>
                    <a:p>
                      <a:r>
                        <a:rPr lang="en-AU" sz="2000" b="0" kern="1200">
                          <a:solidFill>
                            <a:schemeClr val="tx1"/>
                          </a:solidFill>
                          <a:effectLst/>
                          <a:latin typeface="+mn-lt"/>
                          <a:ea typeface="+mn-ea"/>
                          <a:cs typeface="+mn-cs"/>
                        </a:rPr>
                        <a:t>A group of workers who join together to make sure their jobs are fair and safe, and to talk to the employer about things like pay and conditions.</a:t>
                      </a:r>
                      <a:endParaRPr lang="en-AU" sz="2000" b="0"/>
                    </a:p>
                  </a:txBody>
                  <a:tcPr anchor="ctr"/>
                </a:tc>
                <a:extLst>
                  <a:ext uri="{0D108BD9-81ED-4DB2-BD59-A6C34878D82A}">
                    <a16:rowId xmlns:a16="http://schemas.microsoft.com/office/drawing/2014/main" val="4012189464"/>
                  </a:ext>
                </a:extLst>
              </a:tr>
              <a:tr h="667265">
                <a:tc>
                  <a:txBody>
                    <a:bodyPr/>
                    <a:lstStyle/>
                    <a:p>
                      <a:r>
                        <a:rPr lang="en-AU" sz="2000"/>
                        <a:t>Employer Association</a:t>
                      </a:r>
                    </a:p>
                  </a:txBody>
                  <a:tcPr anchor="ctr"/>
                </a:tc>
                <a:tc>
                  <a:txBody>
                    <a:bodyPr/>
                    <a:lstStyle/>
                    <a:p>
                      <a:r>
                        <a:rPr lang="en-AU" sz="2000" b="0" kern="1200">
                          <a:solidFill>
                            <a:schemeClr val="tx1"/>
                          </a:solidFill>
                          <a:effectLst/>
                          <a:latin typeface="+mn-lt"/>
                          <a:ea typeface="+mn-ea"/>
                          <a:cs typeface="+mn-cs"/>
                        </a:rPr>
                        <a:t>A group that helps businesses in the same industry by providing support and advice as well as representing them in discussions with unions.</a:t>
                      </a:r>
                      <a:endParaRPr lang="en-AU" sz="2000" b="0"/>
                    </a:p>
                  </a:txBody>
                  <a:tcPr anchor="ctr"/>
                </a:tc>
                <a:extLst>
                  <a:ext uri="{0D108BD9-81ED-4DB2-BD59-A6C34878D82A}">
                    <a16:rowId xmlns:a16="http://schemas.microsoft.com/office/drawing/2014/main" val="1273961074"/>
                  </a:ext>
                </a:extLst>
              </a:tr>
              <a:tr h="667265">
                <a:tc>
                  <a:txBody>
                    <a:bodyPr/>
                    <a:lstStyle/>
                    <a:p>
                      <a:r>
                        <a:rPr lang="en-AU" sz="2000"/>
                        <a:t>Government</a:t>
                      </a:r>
                    </a:p>
                  </a:txBody>
                  <a:tcPr anchor="ctr"/>
                </a:tc>
                <a:tc>
                  <a:txBody>
                    <a:bodyPr/>
                    <a:lstStyle/>
                    <a:p>
                      <a:r>
                        <a:rPr lang="en-AU" sz="2000" b="0" kern="1200">
                          <a:solidFill>
                            <a:schemeClr val="tx1"/>
                          </a:solidFill>
                          <a:effectLst/>
                          <a:latin typeface="+mn-lt"/>
                          <a:ea typeface="+mn-ea"/>
                          <a:cs typeface="+mn-cs"/>
                        </a:rPr>
                        <a:t>The organisation that makes and enforces rules about work, like how much people should be paid and how workplaces should be kept safe.</a:t>
                      </a:r>
                      <a:endParaRPr lang="en-AU" sz="2000" b="0"/>
                    </a:p>
                  </a:txBody>
                  <a:tcPr anchor="ctr"/>
                </a:tc>
                <a:extLst>
                  <a:ext uri="{0D108BD9-81ED-4DB2-BD59-A6C34878D82A}">
                    <a16:rowId xmlns:a16="http://schemas.microsoft.com/office/drawing/2014/main" val="1566385750"/>
                  </a:ext>
                </a:extLst>
              </a:tr>
            </a:tbl>
          </a:graphicData>
        </a:graphic>
      </p:graphicFrame>
      <p:sp>
        <p:nvSpPr>
          <p:cNvPr id="2" name="Slide Number Placeholder 1">
            <a:extLst>
              <a:ext uri="{FF2B5EF4-FFF2-40B4-BE49-F238E27FC236}">
                <a16:creationId xmlns:a16="http://schemas.microsoft.com/office/drawing/2014/main" id="{2DF6894C-F1F5-806B-889A-DB9D68D73521}"/>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6</a:t>
            </a:fld>
            <a:endParaRPr lang="en-AU"/>
          </a:p>
        </p:txBody>
      </p:sp>
    </p:spTree>
    <p:extLst>
      <p:ext uri="{BB962C8B-B14F-4D97-AF65-F5344CB8AC3E}">
        <p14:creationId xmlns:p14="http://schemas.microsoft.com/office/powerpoint/2010/main" val="398436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FD672B6-664A-A265-1C9F-4FF03AD43E27}"/>
              </a:ext>
            </a:extLst>
          </p:cNvPr>
          <p:cNvSpPr>
            <a:spLocks noGrp="1"/>
          </p:cNvSpPr>
          <p:nvPr>
            <p:ph type="title"/>
          </p:nvPr>
        </p:nvSpPr>
        <p:spPr/>
        <p:txBody>
          <a:bodyPr/>
          <a:lstStyle/>
          <a:p>
            <a:r>
              <a:rPr lang="en-AU">
                <a:latin typeface="+mj-lt"/>
              </a:rPr>
              <a:t>Part 3 of the assessment task (1)</a:t>
            </a:r>
          </a:p>
        </p:txBody>
      </p:sp>
      <p:sp>
        <p:nvSpPr>
          <p:cNvPr id="4" name="Text Placeholder 3">
            <a:extLst>
              <a:ext uri="{FF2B5EF4-FFF2-40B4-BE49-F238E27FC236}">
                <a16:creationId xmlns:a16="http://schemas.microsoft.com/office/drawing/2014/main" id="{11FBB8F3-3A16-1FD5-5A8C-7A0628122174}"/>
              </a:ext>
            </a:extLst>
          </p:cNvPr>
          <p:cNvSpPr>
            <a:spLocks noGrp="1"/>
          </p:cNvSpPr>
          <p:nvPr>
            <p:ph type="body" sz="quarter" idx="18"/>
          </p:nvPr>
        </p:nvSpPr>
        <p:spPr/>
        <p:txBody>
          <a:bodyPr/>
          <a:lstStyle/>
          <a:p>
            <a:r>
              <a:rPr lang="en-AU">
                <a:latin typeface="+mj-lt"/>
              </a:rPr>
              <a:t>Commerce skills </a:t>
            </a:r>
          </a:p>
        </p:txBody>
      </p:sp>
      <p:sp>
        <p:nvSpPr>
          <p:cNvPr id="14" name="Text Placeholder 4">
            <a:extLst>
              <a:ext uri="{FF2B5EF4-FFF2-40B4-BE49-F238E27FC236}">
                <a16:creationId xmlns:a16="http://schemas.microsoft.com/office/drawing/2014/main" id="{90789765-E656-F196-27EE-63DFEDD15B82}"/>
              </a:ext>
            </a:extLst>
          </p:cNvPr>
          <p:cNvSpPr txBox="1">
            <a:spLocks/>
          </p:cNvSpPr>
          <p:nvPr/>
        </p:nvSpPr>
        <p:spPr>
          <a:xfrm>
            <a:off x="360000" y="1961073"/>
            <a:ext cx="11484000" cy="4221318"/>
          </a:xfrm>
          <a:prstGeom prst="rect">
            <a:avLst/>
          </a:prstGeo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a:latin typeface="+mn-lt"/>
              </a:rPr>
              <a:t>Evaluate the impact of your recommendations on ONE stakeholder. Consider:</a:t>
            </a:r>
          </a:p>
          <a:p>
            <a:pPr marL="342900" indent="-342900">
              <a:buFont typeface="Arial" panose="020B0604020202020204" pitchFamily="34" charset="0"/>
              <a:buChar char="•"/>
            </a:pPr>
            <a:r>
              <a:rPr lang="en-AU">
                <a:latin typeface="+mn-lt"/>
              </a:rPr>
              <a:t>The main purpose of the recommendation</a:t>
            </a:r>
          </a:p>
          <a:p>
            <a:pPr marL="342900" indent="-342900">
              <a:buFont typeface="Arial" panose="020B0604020202020204" pitchFamily="34" charset="0"/>
              <a:buChar char="•"/>
            </a:pPr>
            <a:r>
              <a:rPr lang="en-AU">
                <a:latin typeface="+mn-lt"/>
              </a:rPr>
              <a:t>How it responds to the workplace issue</a:t>
            </a:r>
          </a:p>
          <a:p>
            <a:pPr marL="342900" indent="-342900">
              <a:buFont typeface="Arial" panose="020B0604020202020204" pitchFamily="34" charset="0"/>
              <a:buChar char="•"/>
            </a:pPr>
            <a:r>
              <a:rPr lang="en-AU">
                <a:latin typeface="+mn-lt"/>
              </a:rPr>
              <a:t>Why it might be a good fit for Heritage Crafts Co</a:t>
            </a:r>
          </a:p>
          <a:p>
            <a:pPr marL="342900" indent="-342900">
              <a:buFont typeface="Arial" panose="020B0604020202020204" pitchFamily="34" charset="0"/>
              <a:buChar char="•"/>
            </a:pPr>
            <a:r>
              <a:rPr lang="en-AU">
                <a:latin typeface="+mn-lt"/>
              </a:rPr>
              <a:t>The potential benefits and challenges for the selected stakeholder (employee, employer, employer association, union, government)</a:t>
            </a:r>
          </a:p>
          <a:p>
            <a:pPr marL="342900" indent="-342900">
              <a:buFont typeface="Arial" panose="020B0604020202020204" pitchFamily="34" charset="0"/>
              <a:buChar char="•"/>
            </a:pPr>
            <a:r>
              <a:rPr lang="en-AU">
                <a:latin typeface="+mn-lt"/>
              </a:rPr>
              <a:t>How the recommendation could improve morale, retention or productivity over time </a:t>
            </a:r>
          </a:p>
        </p:txBody>
      </p:sp>
      <p:sp>
        <p:nvSpPr>
          <p:cNvPr id="2" name="Slide Number Placeholder 1">
            <a:extLst>
              <a:ext uri="{FF2B5EF4-FFF2-40B4-BE49-F238E27FC236}">
                <a16:creationId xmlns:a16="http://schemas.microsoft.com/office/drawing/2014/main" id="{4865A3BF-4B91-ACBA-E433-B3AC7AFE7296}"/>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7</a:t>
            </a:fld>
            <a:endParaRPr lang="en-AU"/>
          </a:p>
        </p:txBody>
      </p:sp>
    </p:spTree>
    <p:extLst>
      <p:ext uri="{BB962C8B-B14F-4D97-AF65-F5344CB8AC3E}">
        <p14:creationId xmlns:p14="http://schemas.microsoft.com/office/powerpoint/2010/main" val="1136898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94AC9-74D7-ED71-8C32-CC343BBBD61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9B3BD83-116E-C975-CE0A-8E777AC8F88E}"/>
              </a:ext>
            </a:extLst>
          </p:cNvPr>
          <p:cNvSpPr>
            <a:spLocks noGrp="1"/>
          </p:cNvSpPr>
          <p:nvPr>
            <p:ph type="title"/>
          </p:nvPr>
        </p:nvSpPr>
        <p:spPr/>
        <p:txBody>
          <a:bodyPr/>
          <a:lstStyle/>
          <a:p>
            <a:r>
              <a:rPr lang="en-AU">
                <a:latin typeface="+mj-lt"/>
              </a:rPr>
              <a:t>Part 3 of the assessment task (2)</a:t>
            </a:r>
          </a:p>
        </p:txBody>
      </p:sp>
      <p:sp>
        <p:nvSpPr>
          <p:cNvPr id="4" name="Text Placeholder 3">
            <a:extLst>
              <a:ext uri="{FF2B5EF4-FFF2-40B4-BE49-F238E27FC236}">
                <a16:creationId xmlns:a16="http://schemas.microsoft.com/office/drawing/2014/main" id="{50CB7FF6-0422-F6D2-11DA-4FDF21EB4E79}"/>
              </a:ext>
            </a:extLst>
          </p:cNvPr>
          <p:cNvSpPr>
            <a:spLocks noGrp="1"/>
          </p:cNvSpPr>
          <p:nvPr>
            <p:ph type="body" sz="quarter" idx="18"/>
          </p:nvPr>
        </p:nvSpPr>
        <p:spPr/>
        <p:txBody>
          <a:bodyPr/>
          <a:lstStyle/>
          <a:p>
            <a:r>
              <a:rPr lang="en-AU">
                <a:latin typeface="+mj-lt"/>
              </a:rPr>
              <a:t>Commerce skills </a:t>
            </a:r>
          </a:p>
        </p:txBody>
      </p:sp>
      <p:sp>
        <p:nvSpPr>
          <p:cNvPr id="9" name="Text Placeholder 4">
            <a:extLst>
              <a:ext uri="{FF2B5EF4-FFF2-40B4-BE49-F238E27FC236}">
                <a16:creationId xmlns:a16="http://schemas.microsoft.com/office/drawing/2014/main" id="{D7B16309-9D6B-BC4D-3919-9B78560F25EE}"/>
              </a:ext>
            </a:extLst>
          </p:cNvPr>
          <p:cNvSpPr txBox="1">
            <a:spLocks/>
          </p:cNvSpPr>
          <p:nvPr/>
        </p:nvSpPr>
        <p:spPr>
          <a:xfrm>
            <a:off x="360000" y="1963666"/>
            <a:ext cx="11484000" cy="4807835"/>
          </a:xfrm>
          <a:prstGeom prst="rect">
            <a:avLst/>
          </a:prstGeo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a:latin typeface="+mn-lt"/>
              </a:rPr>
              <a:t>Evaluate the impact of your recommendations on ONE stakeholder. Consider:</a:t>
            </a:r>
          </a:p>
          <a:p>
            <a:pPr marL="342900" indent="-342900">
              <a:buFont typeface="Arial" panose="020B0604020202020204" pitchFamily="34" charset="0"/>
              <a:buChar char="•"/>
            </a:pPr>
            <a:r>
              <a:rPr lang="en-AU">
                <a:latin typeface="+mn-lt"/>
              </a:rPr>
              <a:t>How significant is the impact?</a:t>
            </a:r>
          </a:p>
          <a:p>
            <a:pPr marL="342900" indent="-342900">
              <a:buFont typeface="Arial" panose="020B0604020202020204" pitchFamily="34" charset="0"/>
              <a:buChar char="•"/>
            </a:pPr>
            <a:r>
              <a:rPr lang="en-AU">
                <a:latin typeface="+mn-lt"/>
              </a:rPr>
              <a:t>Is the impact short‑term, long‑term, or both?</a:t>
            </a:r>
          </a:p>
          <a:p>
            <a:pPr marL="342900" indent="-342900">
              <a:buFont typeface="Arial" panose="020B0604020202020204" pitchFamily="34" charset="0"/>
              <a:buChar char="•"/>
            </a:pPr>
            <a:r>
              <a:rPr lang="en-AU">
                <a:latin typeface="+mn-lt"/>
              </a:rPr>
              <a:t>Does it affect the stakeholder to a small or large degree? How?</a:t>
            </a:r>
          </a:p>
          <a:p>
            <a:pPr marL="342900" indent="-342900">
              <a:buFont typeface="Arial" panose="020B0604020202020204" pitchFamily="34" charset="0"/>
              <a:buChar char="•"/>
            </a:pPr>
            <a:r>
              <a:rPr lang="en-AU">
                <a:latin typeface="+mn-lt"/>
              </a:rPr>
              <a:t>Overall, is the recommendation beneficial or harmful for the stakeholder?</a:t>
            </a:r>
          </a:p>
          <a:p>
            <a:pPr marL="342900" indent="-342900">
              <a:buFont typeface="Arial" panose="020B0604020202020204" pitchFamily="34" charset="0"/>
              <a:buChar char="•"/>
            </a:pPr>
            <a:r>
              <a:rPr lang="en-AU">
                <a:latin typeface="+mn-lt"/>
              </a:rPr>
              <a:t>Do the benefits outweigh the drawbacks?</a:t>
            </a:r>
          </a:p>
        </p:txBody>
      </p:sp>
      <p:sp>
        <p:nvSpPr>
          <p:cNvPr id="2" name="Slide Number Placeholder 1">
            <a:extLst>
              <a:ext uri="{FF2B5EF4-FFF2-40B4-BE49-F238E27FC236}">
                <a16:creationId xmlns:a16="http://schemas.microsoft.com/office/drawing/2014/main" id="{BF9E0CAB-2513-E55B-6056-BF876025D57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8</a:t>
            </a:fld>
            <a:endParaRPr lang="en-AU"/>
          </a:p>
        </p:txBody>
      </p:sp>
    </p:spTree>
    <p:extLst>
      <p:ext uri="{BB962C8B-B14F-4D97-AF65-F5344CB8AC3E}">
        <p14:creationId xmlns:p14="http://schemas.microsoft.com/office/powerpoint/2010/main" val="1725478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D73BDE6-FF88-FCBD-1FBA-D1F275ADC974}"/>
              </a:ext>
            </a:extLst>
          </p:cNvPr>
          <p:cNvSpPr>
            <a:spLocks noGrp="1"/>
          </p:cNvSpPr>
          <p:nvPr>
            <p:ph type="title"/>
          </p:nvPr>
        </p:nvSpPr>
        <p:spPr/>
        <p:txBody>
          <a:bodyPr/>
          <a:lstStyle/>
          <a:p>
            <a:r>
              <a:rPr lang="en-AU">
                <a:latin typeface="+mj-lt"/>
              </a:rPr>
              <a:t>Group evaluation activity</a:t>
            </a:r>
          </a:p>
        </p:txBody>
      </p:sp>
      <p:sp>
        <p:nvSpPr>
          <p:cNvPr id="8" name="Text Placeholder 7">
            <a:extLst>
              <a:ext uri="{FF2B5EF4-FFF2-40B4-BE49-F238E27FC236}">
                <a16:creationId xmlns:a16="http://schemas.microsoft.com/office/drawing/2014/main" id="{D667F1BD-A591-E669-547F-44885D1B2782}"/>
              </a:ext>
            </a:extLst>
          </p:cNvPr>
          <p:cNvSpPr>
            <a:spLocks noGrp="1"/>
          </p:cNvSpPr>
          <p:nvPr>
            <p:ph type="body" sz="quarter" idx="18"/>
          </p:nvPr>
        </p:nvSpPr>
        <p:spPr/>
        <p:txBody>
          <a:bodyPr/>
          <a:lstStyle/>
          <a:p>
            <a:r>
              <a:rPr lang="en-AU">
                <a:latin typeface="+mj-lt"/>
              </a:rPr>
              <a:t>Commerce skills </a:t>
            </a:r>
          </a:p>
        </p:txBody>
      </p:sp>
      <p:sp>
        <p:nvSpPr>
          <p:cNvPr id="5" name="Text Placeholder 4">
            <a:extLst>
              <a:ext uri="{FF2B5EF4-FFF2-40B4-BE49-F238E27FC236}">
                <a16:creationId xmlns:a16="http://schemas.microsoft.com/office/drawing/2014/main" id="{D392C567-E50B-4586-27F5-98B540193DD4}"/>
              </a:ext>
            </a:extLst>
          </p:cNvPr>
          <p:cNvSpPr>
            <a:spLocks noGrp="1"/>
          </p:cNvSpPr>
          <p:nvPr>
            <p:ph type="body" sz="quarter" idx="17"/>
          </p:nvPr>
        </p:nvSpPr>
        <p:spPr/>
        <p:txBody>
          <a:bodyPr/>
          <a:lstStyle/>
          <a:p>
            <a:pPr marL="342900" indent="-342900">
              <a:buFont typeface="Arial" panose="020B0604020202020204" pitchFamily="34" charset="0"/>
              <a:buChar char="•"/>
            </a:pPr>
            <a:r>
              <a:rPr lang="en-AU" sz="1800">
                <a:latin typeface="+mn-lt"/>
              </a:rPr>
              <a:t>You will be placed in groups of 5 and allocated one issue from the previous slide </a:t>
            </a:r>
          </a:p>
          <a:p>
            <a:pPr marL="342900" indent="-342900">
              <a:buFont typeface="Arial" panose="020B0604020202020204" pitchFamily="34" charset="0"/>
              <a:buChar char="•"/>
            </a:pPr>
            <a:r>
              <a:rPr lang="en-AU" sz="1800">
                <a:latin typeface="+mn-lt"/>
              </a:rPr>
              <a:t>Each group member will take on the role of one of the following</a:t>
            </a:r>
          </a:p>
          <a:p>
            <a:pPr marL="360000" marR="0" lvl="4" indent="-180000" algn="l" defTabSz="914377" rtl="0" eaLnBrk="1" fontAlgn="auto" latinLnBrk="0" hangingPunct="1">
              <a:lnSpc>
                <a:spcPct val="150000"/>
              </a:lnSpc>
              <a:spcBef>
                <a:spcPts val="0"/>
              </a:spcBef>
              <a:spcAft>
                <a:spcPts val="600"/>
              </a:spcAft>
              <a:buClrTx/>
              <a:buSzTx/>
              <a:buFont typeface="Times New Roman" panose="02020603050405020304" pitchFamily="18" charset="0"/>
              <a:buChar char="–"/>
              <a:tabLst/>
              <a:defRPr/>
            </a:pPr>
            <a:r>
              <a:rPr kumimoji="0" lang="en-US" sz="1800" b="0" i="0" u="none" strike="noStrike" kern="1200" cap="none" spc="0" normalizeH="0" baseline="0" noProof="0">
                <a:ln>
                  <a:noFill/>
                </a:ln>
                <a:solidFill>
                  <a:srgbClr val="22272B"/>
                </a:solidFill>
                <a:effectLst/>
                <a:uLnTx/>
                <a:uFillTx/>
                <a:latin typeface="+mn-lt"/>
                <a:ea typeface="+mn-ea"/>
                <a:cs typeface="Arial" panose="020B0604020202020204" pitchFamily="34" charset="0"/>
              </a:rPr>
              <a:t>Employee</a:t>
            </a:r>
            <a:endParaRPr kumimoji="0" lang="en-AU" b="0" i="0" u="none" strike="noStrike" kern="1200" cap="none" spc="0" normalizeH="0" baseline="0" noProof="0">
              <a:ln>
                <a:noFill/>
              </a:ln>
              <a:solidFill>
                <a:srgbClr val="22272B"/>
              </a:solidFill>
              <a:effectLst/>
              <a:uLnTx/>
              <a:uFillTx/>
              <a:latin typeface="+mn-lt"/>
              <a:ea typeface="+mn-ea"/>
              <a:cs typeface="Arial" panose="020B0604020202020204" pitchFamily="34" charset="0"/>
            </a:endParaRPr>
          </a:p>
          <a:p>
            <a:pPr marL="360000" marR="0" lvl="4" indent="-180000" algn="l" defTabSz="914377" rtl="0" eaLnBrk="1" fontAlgn="auto" latinLnBrk="0" hangingPunct="1">
              <a:lnSpc>
                <a:spcPct val="150000"/>
              </a:lnSpc>
              <a:spcBef>
                <a:spcPts val="0"/>
              </a:spcBef>
              <a:spcAft>
                <a:spcPts val="600"/>
              </a:spcAft>
              <a:buClrTx/>
              <a:buSzTx/>
              <a:buFont typeface="Times New Roman" panose="02020603050405020304" pitchFamily="18" charset="0"/>
              <a:buChar char="–"/>
              <a:tabLst/>
              <a:defRPr/>
            </a:pPr>
            <a:r>
              <a:rPr lang="en-AU" sz="1800">
                <a:latin typeface="+mn-lt"/>
              </a:rPr>
              <a:t>Employer</a:t>
            </a:r>
            <a:endParaRPr lang="en-AU">
              <a:latin typeface="+mn-lt"/>
            </a:endParaRPr>
          </a:p>
          <a:p>
            <a:pPr marL="360000" marR="0" lvl="4" indent="-180000" algn="l" defTabSz="914377" rtl="0" eaLnBrk="1" fontAlgn="auto" latinLnBrk="0" hangingPunct="1">
              <a:lnSpc>
                <a:spcPct val="150000"/>
              </a:lnSpc>
              <a:spcBef>
                <a:spcPts val="0"/>
              </a:spcBef>
              <a:spcAft>
                <a:spcPts val="600"/>
              </a:spcAft>
              <a:buClrTx/>
              <a:buSzTx/>
              <a:buFont typeface="Times New Roman" panose="02020603050405020304" pitchFamily="18" charset="0"/>
              <a:buChar char="–"/>
              <a:tabLst/>
              <a:defRPr/>
            </a:pPr>
            <a:r>
              <a:rPr lang="en-AU" sz="1800">
                <a:latin typeface="+mn-lt"/>
              </a:rPr>
              <a:t>Union </a:t>
            </a:r>
            <a:endParaRPr lang="en-AU">
              <a:latin typeface="+mn-lt"/>
            </a:endParaRPr>
          </a:p>
          <a:p>
            <a:pPr marL="360000" marR="0" lvl="4" indent="-180000" algn="l" defTabSz="914377" rtl="0" eaLnBrk="1" fontAlgn="auto" latinLnBrk="0" hangingPunct="1">
              <a:lnSpc>
                <a:spcPct val="150000"/>
              </a:lnSpc>
              <a:spcBef>
                <a:spcPts val="0"/>
              </a:spcBef>
              <a:spcAft>
                <a:spcPts val="600"/>
              </a:spcAft>
              <a:buClrTx/>
              <a:buSzTx/>
              <a:buFont typeface="Times New Roman" panose="02020603050405020304" pitchFamily="18" charset="0"/>
              <a:buChar char="–"/>
              <a:tabLst/>
              <a:defRPr/>
            </a:pPr>
            <a:r>
              <a:rPr lang="en-AU" sz="1800">
                <a:latin typeface="+mn-lt"/>
              </a:rPr>
              <a:t>Employer association </a:t>
            </a:r>
          </a:p>
          <a:p>
            <a:pPr marL="360000" marR="0" lvl="4" indent="-180000" algn="l" defTabSz="914377" rtl="0" eaLnBrk="1" fontAlgn="auto" latinLnBrk="0" hangingPunct="1">
              <a:lnSpc>
                <a:spcPct val="150000"/>
              </a:lnSpc>
              <a:spcBef>
                <a:spcPts val="0"/>
              </a:spcBef>
              <a:spcAft>
                <a:spcPts val="600"/>
              </a:spcAft>
              <a:buClrTx/>
              <a:buSzTx/>
              <a:buFont typeface="Times New Roman" panose="02020603050405020304" pitchFamily="18" charset="0"/>
              <a:buChar char="–"/>
              <a:tabLst/>
              <a:defRPr/>
            </a:pPr>
            <a:r>
              <a:rPr lang="en-AU" sz="1800">
                <a:latin typeface="+mn-lt"/>
              </a:rPr>
              <a:t>Government</a:t>
            </a:r>
          </a:p>
          <a:p>
            <a:pPr marL="342900" indent="-342900">
              <a:buFont typeface="Arial" panose="020B0604020202020204" pitchFamily="34" charset="0"/>
              <a:buChar char="•"/>
            </a:pPr>
            <a:r>
              <a:rPr lang="en-AU" sz="1800">
                <a:latin typeface="+mn-lt"/>
              </a:rPr>
              <a:t>Evaluate the impact of one recommendation from the previous slide for one stakeholder</a:t>
            </a:r>
          </a:p>
          <a:p>
            <a:pPr marL="342900" indent="-342900">
              <a:buFont typeface="Arial" panose="020B0604020202020204" pitchFamily="34" charset="0"/>
              <a:buChar char="•"/>
            </a:pPr>
            <a:r>
              <a:rPr lang="en-AU" sz="1800">
                <a:latin typeface="+mn-lt"/>
              </a:rPr>
              <a:t>Share  the impact of your respective stakeholder with your group</a:t>
            </a:r>
          </a:p>
          <a:p>
            <a:endParaRPr lang="en-AU">
              <a:latin typeface="+mn-lt"/>
            </a:endParaRPr>
          </a:p>
        </p:txBody>
      </p:sp>
      <p:sp>
        <p:nvSpPr>
          <p:cNvPr id="4" name="Slide Number Placeholder 3">
            <a:extLst>
              <a:ext uri="{FF2B5EF4-FFF2-40B4-BE49-F238E27FC236}">
                <a16:creationId xmlns:a16="http://schemas.microsoft.com/office/drawing/2014/main" id="{20870FDC-7BE9-BBB3-C2BC-AE9444FB67B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9</a:t>
            </a:fld>
            <a:endParaRPr lang="en-AU"/>
          </a:p>
        </p:txBody>
      </p:sp>
    </p:spTree>
    <p:extLst>
      <p:ext uri="{BB962C8B-B14F-4D97-AF65-F5344CB8AC3E}">
        <p14:creationId xmlns:p14="http://schemas.microsoft.com/office/powerpoint/2010/main" val="3393951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CSL student template 2025" id="{970D8748-EEF6-43B9-9857-2488C1CC9476}" vid="{E91EF28A-0CB2-40DB-81A3-D9C4FA146C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5386ad3-46d6-4eb6-bbc1-9b19b13a5756">
      <Terms xmlns="http://schemas.microsoft.com/office/infopath/2007/PartnerControls"/>
    </lcf76f155ced4ddcb4097134ff3c332f>
    <TaxCatchAll xmlns="9191b990-ddf9-46cb-8ffe-20db9d3a58aa" xsi:nil="true"/>
    <Description2 xmlns="95386ad3-46d6-4eb6-bbc1-9b19b13a5756" xsi:nil="true"/>
    <Migrated xmlns="95386ad3-46d6-4eb6-bbc1-9b19b13a5756">true</Migrated>
    <Readytopublish xmlns="95386ad3-46d6-4eb6-bbc1-9b19b13a5756">false</Readytopublish>
    <InDAM xmlns="95386ad3-46d6-4eb6-bbc1-9b19b13a5756">false</InDAM>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A1D8124FFB2A1438B815462E05615AB" ma:contentTypeVersion="26" ma:contentTypeDescription="Create a new document." ma:contentTypeScope="" ma:versionID="7cb0b11152a3c969d12f475c424a3b6d">
  <xsd:schema xmlns:xsd="http://www.w3.org/2001/XMLSchema" xmlns:xs="http://www.w3.org/2001/XMLSchema" xmlns:p="http://schemas.microsoft.com/office/2006/metadata/properties" xmlns:ns2="95386ad3-46d6-4eb6-bbc1-9b19b13a5756" xmlns:ns3="9191b990-ddf9-46cb-8ffe-20db9d3a58aa" targetNamespace="http://schemas.microsoft.com/office/2006/metadata/properties" ma:root="true" ma:fieldsID="e73936c6d6eb0e273fb7b7b26ec1bc31" ns2:_="" ns3:_="">
    <xsd:import namespace="95386ad3-46d6-4eb6-bbc1-9b19b13a5756"/>
    <xsd:import namespace="9191b990-ddf9-46cb-8ffe-20db9d3a58a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InDAM" minOccurs="0"/>
                <xsd:element ref="ns2:Readytopublish" minOccurs="0"/>
                <xsd:element ref="ns2:MediaServiceObjectDetectorVersions" minOccurs="0"/>
                <xsd:element ref="ns2:MediaServiceSearchProperties" minOccurs="0"/>
                <xsd:element ref="ns2:Migrated" minOccurs="0"/>
                <xsd:element ref="ns2:Description2"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386ad3-46d6-4eb6-bbc1-9b19b13a575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1f47cd6-212f-4ea2-b6af-f1d1e47bdbaf" ma:termSetId="09814cd3-568e-fe90-9814-8d621ff8fb84" ma:anchorId="fba54fb3-c3e1-fe81-a776-ca4b69148c4d" ma:open="true" ma:isKeyword="false">
      <xsd:complexType>
        <xsd:sequence>
          <xsd:element ref="pc:Terms" minOccurs="0" maxOccurs="1"/>
        </xsd:sequence>
      </xsd:complexType>
    </xsd:element>
    <xsd:element name="InDAM" ma:index="24" nillable="true" ma:displayName="In DAM" ma:default="0" ma:format="Dropdown" ma:internalName="InDAM">
      <xsd:simpleType>
        <xsd:restriction base="dms:Boolean"/>
      </xsd:simpleType>
    </xsd:element>
    <xsd:element name="Readytopublish" ma:index="25" nillable="true" ma:displayName="Ready to publish" ma:default="0" ma:format="Dropdown" ma:internalName="Readytopublish">
      <xsd:simpleType>
        <xsd:restriction base="dms:Boolean"/>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igrated" ma:index="28" nillable="true" ma:displayName="Migrated" ma:default="1" ma:format="Dropdown" ma:internalName="Migrated">
      <xsd:simpleType>
        <xsd:restriction base="dms:Boolean"/>
      </xsd:simpleType>
    </xsd:element>
    <xsd:element name="Description2" ma:index="29" nillable="true" ma:displayName="Description" ma:format="Dropdown" ma:internalName="Description2">
      <xsd:simpleType>
        <xsd:restriction base="dms:Note">
          <xsd:maxLength value="255"/>
        </xsd:restriction>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191b990-ddf9-46cb-8ffe-20db9d3a58a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063c910-61e7-482c-9a48-4fe9d05e06db}" ma:internalName="TaxCatchAll" ma:showField="CatchAllData" ma:web="9191b990-ddf9-46cb-8ffe-20db9d3a58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6FCC7F-4F51-4054-B434-B5D31D317BF2}">
  <ds:schemaRefs>
    <ds:schemaRef ds:uri="http://schemas.microsoft.com/office/2006/metadata/properties"/>
    <ds:schemaRef ds:uri="http://purl.org/dc/terms/"/>
    <ds:schemaRef ds:uri="http://schemas.openxmlformats.org/package/2006/metadata/core-properties"/>
    <ds:schemaRef ds:uri="http://purl.org/dc/dcmitype/"/>
    <ds:schemaRef ds:uri="95386ad3-46d6-4eb6-bbc1-9b19b13a5756"/>
    <ds:schemaRef ds:uri="http://www.w3.org/XML/1998/namespace"/>
    <ds:schemaRef ds:uri="http://purl.org/dc/elements/1.1/"/>
    <ds:schemaRef ds:uri="http://schemas.microsoft.com/office/2006/documentManagement/types"/>
    <ds:schemaRef ds:uri="http://schemas.microsoft.com/office/infopath/2007/PartnerControls"/>
    <ds:schemaRef ds:uri="9191b990-ddf9-46cb-8ffe-20db9d3a58aa"/>
  </ds:schemaRefs>
</ds:datastoreItem>
</file>

<file path=customXml/itemProps2.xml><?xml version="1.0" encoding="utf-8"?>
<ds:datastoreItem xmlns:ds="http://schemas.openxmlformats.org/officeDocument/2006/customXml" ds:itemID="{F391E143-EAA6-4EE3-9537-A3F7EE9968B1}">
  <ds:schemaRefs>
    <ds:schemaRef ds:uri="http://schemas.microsoft.com/sharepoint/v3/contenttype/forms"/>
  </ds:schemaRefs>
</ds:datastoreItem>
</file>

<file path=customXml/itemProps3.xml><?xml version="1.0" encoding="utf-8"?>
<ds:datastoreItem xmlns:ds="http://schemas.openxmlformats.org/officeDocument/2006/customXml" ds:itemID="{DB7E7511-70CA-48BA-AFC1-C321669D5995}">
  <ds:schemaRefs>
    <ds:schemaRef ds:uri="9191b990-ddf9-46cb-8ffe-20db9d3a58aa"/>
    <ds:schemaRef ds:uri="95386ad3-46d6-4eb6-bbc1-9b19b13a575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b603dfd7-d93a-4381-a340-2995d8282205}" enabled="1" method="Standard" siteId="{05a0e69a-418a-47c1-9c25-9387261bf991}" removed="0"/>
</clbl:labelList>
</file>

<file path=docProps/app.xml><?xml version="1.0" encoding="utf-8"?>
<Properties xmlns="http://schemas.openxmlformats.org/officeDocument/2006/extended-properties" xmlns:vt="http://schemas.openxmlformats.org/officeDocument/2006/docPropsVTypes">
  <Template>Secondary classroom slide deck template 2025</Template>
  <TotalTime>3</TotalTime>
  <Words>2149</Words>
  <Application>Microsoft Office PowerPoint</Application>
  <PresentationFormat>Widescreen</PresentationFormat>
  <Paragraphs>210</Paragraphs>
  <Slides>12</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Courier New</vt:lpstr>
      <vt:lpstr>Public Sans</vt:lpstr>
      <vt:lpstr>Arial</vt:lpstr>
      <vt:lpstr>Calibri</vt:lpstr>
      <vt:lpstr>Times New Roman</vt:lpstr>
      <vt:lpstr>Wingdings</vt:lpstr>
      <vt:lpstr>NSWG Corporate</vt:lpstr>
      <vt:lpstr>Commerce – sample assessment task support</vt:lpstr>
      <vt:lpstr>Learning intentions and success criteria</vt:lpstr>
      <vt:lpstr>Workplace issues </vt:lpstr>
      <vt:lpstr>Identify workplace issues</vt:lpstr>
      <vt:lpstr>Choosing recommendations</vt:lpstr>
      <vt:lpstr>Key stakeholders </vt:lpstr>
      <vt:lpstr>Part 3 of the assessment task (1)</vt:lpstr>
      <vt:lpstr>Part 3 of the assessment task (2)</vt:lpstr>
      <vt:lpstr>Group evaluation activity</vt:lpstr>
      <vt:lpstr>Present and communicate findings</vt:lpstr>
      <vt:lpstr>References</vt:lpstr>
      <vt:lpstr>Copyright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assessment task support – Commerce, Stage 5 </dc:title>
  <dc:subject/>
  <dc:creator>NSW Department of Education</dc:creator>
  <cp:keywords/>
  <dc:description/>
  <dcterms:created xsi:type="dcterms:W3CDTF">2025-06-25T05:32:09Z</dcterms:created>
  <dcterms:modified xsi:type="dcterms:W3CDTF">2026-04-13T06:16:12Z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2025-06-25T05:32:27Z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6bbaedd0-9756-4146-85c0-bfe19d10a9d4</vt:lpwstr>
  </property>
  <property fmtid="{D5CDD505-2E9C-101B-9397-08002B2CF9AE}" pid="8" name="MSIP_Label_b603dfd7-d93a-4381-a340-2995d8282205_ContentBits">
    <vt:lpwstr>0</vt:lpwstr>
  </property>
  <property fmtid="{D5CDD505-2E9C-101B-9397-08002B2CF9AE}" pid="9" name="MSIP_Label_b603dfd7-d93a-4381-a340-2995d8282205_Tag">
    <vt:lpwstr>10, 3, 0, 1</vt:lpwstr>
  </property>
  <property fmtid="{D5CDD505-2E9C-101B-9397-08002B2CF9AE}" pid="10" name="ContentTypeId">
    <vt:lpwstr>0x0101004A1D8124FFB2A1438B815462E05615AB</vt:lpwstr>
  </property>
  <property fmtid="{D5CDD505-2E9C-101B-9397-08002B2CF9AE}" pid="11" name="MediaServiceImageTags">
    <vt:lpwstr/>
  </property>
</Properties>
</file>