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2"/>
  </p:notesMasterIdLst>
  <p:handoutMasterIdLst>
    <p:handoutMasterId r:id="rId13"/>
  </p:handoutMasterIdLst>
  <p:sldIdLst>
    <p:sldId id="266" r:id="rId2"/>
    <p:sldId id="26383" r:id="rId3"/>
    <p:sldId id="26411" r:id="rId4"/>
    <p:sldId id="26409" r:id="rId5"/>
    <p:sldId id="26410" r:id="rId6"/>
    <p:sldId id="26412" r:id="rId7"/>
    <p:sldId id="26413" r:id="rId8"/>
    <p:sldId id="26414" r:id="rId9"/>
    <p:sldId id="360" r:id="rId10"/>
    <p:sldId id="361" r:id="rId11"/>
  </p:sldIdLst>
  <p:sldSz cx="12192000" cy="6858000"/>
  <p:notesSz cx="6858000" cy="9144000"/>
  <p:embeddedFontLst>
    <p:embeddedFont>
      <p:font typeface="Public Sans" pitchFamily="2" charset="0"/>
      <p:regular r:id="rId14"/>
      <p:bold r:id="rId15"/>
      <p:italic r:id="rId16"/>
      <p:boldItalic r:id="rId17"/>
    </p:embeddedFont>
    <p:embeddedFont>
      <p:font typeface="Public Sans Light" pitchFamily="2"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340C4-B708-447E-885D-EB98686684D5}" v="3" dt="2025-05-29T06:26:12.83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83401" autoAdjust="0"/>
  </p:normalViewPr>
  <p:slideViewPr>
    <p:cSldViewPr snapToGrid="0">
      <p:cViewPr varScale="1">
        <p:scale>
          <a:sx n="89" d="100"/>
          <a:sy n="89" d="100"/>
        </p:scale>
        <p:origin x="348" y="4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following resource looks at how to write and prepare for a reflective speech with a focus on Commerce content.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78593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Read through slide.</a:t>
            </a:r>
          </a:p>
          <a:p>
            <a:pPr marL="285750" indent="-285750">
              <a:buFont typeface="Arial" panose="020B0604020202020204" pitchFamily="34" charset="0"/>
              <a:buChar char="•"/>
            </a:pPr>
            <a:r>
              <a:rPr lang="en-AU" b="0" dirty="0"/>
              <a:t>Define reflective speech as personal and introspective</a:t>
            </a:r>
          </a:p>
          <a:p>
            <a:pPr marL="285750" indent="-285750">
              <a:buFont typeface="Arial" panose="020B0604020202020204" pitchFamily="34" charset="0"/>
              <a:buChar char="•"/>
            </a:pPr>
            <a:r>
              <a:rPr lang="en-AU" b="0" dirty="0"/>
              <a:t>Highlight that reflection includes what students have learned, what influenced them, and how their behaviour has changed.</a:t>
            </a:r>
          </a:p>
          <a:p>
            <a:pPr marL="285750" indent="-285750">
              <a:buFont typeface="Arial" panose="020B0604020202020204" pitchFamily="34" charset="0"/>
              <a:buChar char="•"/>
            </a:pPr>
            <a:r>
              <a:rPr lang="en-AU" b="0" dirty="0"/>
              <a:t>Discuss how reflective thinking helps consumers make informed financial choices.  </a:t>
            </a:r>
          </a:p>
          <a:p>
            <a:pPr marL="285750" indent="-285750">
              <a:buFont typeface="Arial" panose="020B0604020202020204" pitchFamily="34" charset="0"/>
              <a:buChar char="•"/>
            </a:pPr>
            <a:r>
              <a:rPr lang="en-AU" b="0" dirty="0"/>
              <a:t>Link the concept to resource allocation (encourage students to think about why they spent money on a particular item), prompting students to consider past, present, and future financial decisions.</a:t>
            </a:r>
          </a:p>
          <a:p>
            <a:pPr marL="285750" indent="-285750">
              <a:buFont typeface="Arial" panose="020B0604020202020204" pitchFamily="34" charset="0"/>
              <a:buChar char="•"/>
            </a:pPr>
            <a:r>
              <a:rPr lang="en-AU" b="0" dirty="0"/>
              <a:t>Have students write two sentences explaining what they’ve learned about their spending habits.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0911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Break down the three-part structure introduction, body and conclusion.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Students should begin with their personal experience, explain what they learned from it, and finish with how it affects decision making.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This creates a clear and logical flow in their reflective speech.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Have students outline their speech in three short bullet points.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a:p>
            <a:pPr marL="285750" indent="-2857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82970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a:t>
            </a:r>
          </a:p>
          <a:p>
            <a:pPr marL="285750" indent="-285750">
              <a:buFont typeface="Arial" panose="020B0604020202020204" pitchFamily="34" charset="0"/>
              <a:buChar char="•"/>
            </a:pPr>
            <a:r>
              <a:rPr lang="en-AU" b="0" dirty="0"/>
              <a:t>Explain that a strong hook makes the speech engaging and relatable.</a:t>
            </a:r>
          </a:p>
          <a:p>
            <a:pPr marL="285750" indent="-285750">
              <a:buFont typeface="Arial" panose="020B0604020202020204" pitchFamily="34" charset="0"/>
              <a:buChar char="•"/>
            </a:pPr>
            <a:r>
              <a:rPr lang="en-AU" b="0" dirty="0"/>
              <a:t>Use sample hooks to demonstrate how convenience impacts spending decisions.</a:t>
            </a:r>
          </a:p>
          <a:p>
            <a:pPr marL="285750" indent="-285750">
              <a:buFont typeface="Arial" panose="020B0604020202020204" pitchFamily="34" charset="0"/>
              <a:buChar char="•"/>
            </a:pPr>
            <a:r>
              <a:rPr lang="en-AU" b="0" dirty="0"/>
              <a:t>Have students draft two possible hook sentences for their speech.</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0128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a:t>
            </a:r>
          </a:p>
          <a:p>
            <a:pPr marL="285750" indent="-285750">
              <a:buFont typeface="Arial" panose="020B0604020202020204" pitchFamily="34" charset="0"/>
              <a:buChar char="•"/>
            </a:pPr>
            <a:r>
              <a:rPr lang="en-AU" b="0" dirty="0"/>
              <a:t>Guide students in identifying key insights about consumer habits—for example how age and income influence spending priorities.</a:t>
            </a:r>
          </a:p>
          <a:p>
            <a:pPr marL="285750" indent="-285750">
              <a:buFont typeface="Arial" panose="020B0604020202020204" pitchFamily="34" charset="0"/>
              <a:buChar char="•"/>
            </a:pPr>
            <a:r>
              <a:rPr lang="en-AU" b="0" dirty="0"/>
              <a:t>Encourage personal reflection by asking students how these insights relate to their spending behaviour.</a:t>
            </a:r>
          </a:p>
          <a:p>
            <a:pPr marL="285750" indent="-285750">
              <a:buFont typeface="Arial" panose="020B0604020202020204" pitchFamily="34" charset="0"/>
              <a:buChar char="•"/>
            </a:pPr>
            <a:r>
              <a:rPr lang="en-AU" b="0" dirty="0"/>
              <a:t>Have students write one insight about how spending differs across age groups or income levels.</a:t>
            </a:r>
          </a:p>
          <a:p>
            <a:pPr marL="285750" indent="-2857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3124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1219170" rtl="0" eaLnBrk="1" fontAlgn="auto" latinLnBrk="0" hangingPunct="1">
              <a:lnSpc>
                <a:spcPct val="100000"/>
              </a:lnSpc>
              <a:spcBef>
                <a:spcPts val="0"/>
              </a:spcBef>
              <a:spcAft>
                <a:spcPts val="0"/>
              </a:spcAft>
              <a:buClrTx/>
              <a:buSzTx/>
              <a:tabLst/>
              <a:defRPr/>
            </a:pPr>
            <a:r>
              <a:rPr lang="en-AU" b="0" dirty="0"/>
              <a:t>Read through slide.</a:t>
            </a:r>
          </a:p>
          <a:p>
            <a:pPr marR="0" lvl="0" algn="l" defTabSz="1219170" rtl="0" eaLnBrk="1" fontAlgn="auto" latinLnBrk="0" hangingPunct="1">
              <a:lnSpc>
                <a:spcPct val="100000"/>
              </a:lnSpc>
              <a:spcBef>
                <a:spcPts val="0"/>
              </a:spcBef>
              <a:spcAft>
                <a:spcPts val="0"/>
              </a:spcAft>
              <a:buClrTx/>
              <a:buSzTx/>
              <a:tabLst/>
              <a:defRPr/>
            </a:pPr>
            <a:r>
              <a:rPr lang="en-AU" b="0" dirty="0"/>
              <a:t>Inform students that first-person writing is not typically preferred in Commerce unless specified. For this speech, however, using first person is required to ensure a persona and reflective approach when presenting insights.</a:t>
            </a:r>
          </a:p>
          <a:p>
            <a:r>
              <a:rPr lang="en-AU" b="0" dirty="0"/>
              <a:t>Encourage students to reflect on their influences — </a:t>
            </a:r>
            <a:r>
              <a:rPr lang="en-AU" dirty="0"/>
              <a:t>competing products, culture, advertising, customer service, or convenience.</a:t>
            </a:r>
          </a:p>
          <a:p>
            <a:r>
              <a:rPr lang="en-AU" b="0" dirty="0"/>
              <a:t>Explain how businesses use targeted advertising to capitalise on these influences.</a:t>
            </a:r>
          </a:p>
          <a:p>
            <a:r>
              <a:rPr lang="en-AU" b="0" dirty="0"/>
              <a:t>Have students rank the top three factors that influence their purchases.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21799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a:t>
            </a:r>
          </a:p>
          <a:p>
            <a:pPr marL="285750" indent="-285750">
              <a:buFont typeface="Arial" panose="020B0604020202020204" pitchFamily="34" charset="0"/>
              <a:buChar char="•"/>
            </a:pPr>
            <a:r>
              <a:rPr lang="en-AU" b="0" dirty="0"/>
              <a:t>Challenge students to think about how their spending habits have evolved.</a:t>
            </a:r>
          </a:p>
          <a:p>
            <a:pPr marL="285750" indent="-285750">
              <a:buFont typeface="Arial" panose="020B0604020202020204" pitchFamily="34" charset="0"/>
              <a:buChar char="•"/>
            </a:pPr>
            <a:r>
              <a:rPr lang="en-AU" b="0" dirty="0"/>
              <a:t>Ask students to consider whether they plan purchases or buy impulsively and whether budgeting plays a role in their decision-making.</a:t>
            </a:r>
          </a:p>
          <a:p>
            <a:pPr marL="285750" indent="-285750">
              <a:buFont typeface="Arial" panose="020B0604020202020204" pitchFamily="34" charset="0"/>
              <a:buChar char="•"/>
            </a:pPr>
            <a:r>
              <a:rPr lang="en-AU" b="0" dirty="0"/>
              <a:t>Have students write one sentence about whether they plan purchases or buy impulsively and why.</a:t>
            </a:r>
          </a:p>
          <a:p>
            <a:pPr marL="285750" indent="-2857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64446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5" Type="http://schemas.openxmlformats.org/officeDocument/2006/relationships/hyperlink" Target="https://curriculum.nsw.edu.au/learning-areas/hsie/commerce-7-10-2024/overview" TargetMode="External"/><Relationship Id="rId4" Type="http://schemas.openxmlformats.org/officeDocument/2006/relationships/hyperlink" Target="https://curriculum.nsw.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ea typeface="Times New Roman" panose="02020603050405020304" pitchFamily="18" charset="0"/>
              </a:rPr>
              <a:t>Commerce – reflective speech </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 Commerce</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The consumer and financial environment (core)</a:t>
            </a:r>
          </a:p>
          <a:p>
            <a:endParaRPr lang="en-AU" dirty="0"/>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t>[Teacher name]</a:t>
            </a:r>
          </a:p>
          <a:p>
            <a:endParaRPr lang="en-AU" dirty="0"/>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t>[Date]</a:t>
            </a:r>
          </a:p>
        </p:txBody>
      </p:sp>
      <p:pic>
        <p:nvPicPr>
          <p:cNvPr id="21" name="Picture Placeholder 20">
            <a:extLst>
              <a:ext uri="{FF2B5EF4-FFF2-40B4-BE49-F238E27FC236}">
                <a16:creationId xmlns:a16="http://schemas.microsoft.com/office/drawing/2014/main" id="{6273CA40-9243-47C9-5F34-4DE14756564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174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write and deliver a reflective speech that explores personal insights about consumer behaviour.</a:t>
            </a: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write a structured reflective speech with a clear introduction, body, and conclusion </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express personal insights about consumer behaviour in a reflective and engaging manner</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use specific examples to explain what influences spending decisions</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analyse how thinking or habits have change over time.</a:t>
            </a:r>
            <a:endParaRPr lang="en-AU"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0BD9-3843-70E4-C28D-7D41D98570E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8459DE-C9AF-A484-E9EB-B9F7722FF727}"/>
              </a:ext>
            </a:extLst>
          </p:cNvPr>
          <p:cNvSpPr>
            <a:spLocks noGrp="1"/>
          </p:cNvSpPr>
          <p:nvPr>
            <p:ph type="title"/>
          </p:nvPr>
        </p:nvSpPr>
        <p:spPr/>
        <p:txBody>
          <a:bodyPr/>
          <a:lstStyle/>
          <a:p>
            <a:r>
              <a:rPr lang="en-AU" dirty="0"/>
              <a:t>Reflective speech</a:t>
            </a:r>
            <a:r>
              <a:rPr lang="ko-KR" altLang="en-US" dirty="0"/>
              <a:t> </a:t>
            </a:r>
            <a:r>
              <a:rPr lang="en-US" altLang="ko-KR" dirty="0"/>
              <a:t>(1)</a:t>
            </a:r>
            <a:r>
              <a:rPr lang="en-AU" dirty="0"/>
              <a:t> </a:t>
            </a:r>
          </a:p>
        </p:txBody>
      </p:sp>
      <p:sp>
        <p:nvSpPr>
          <p:cNvPr id="9" name="Text Placeholder 8">
            <a:extLst>
              <a:ext uri="{FF2B5EF4-FFF2-40B4-BE49-F238E27FC236}">
                <a16:creationId xmlns:a16="http://schemas.microsoft.com/office/drawing/2014/main" id="{C7829B61-0E1B-EC25-DC92-27A553A9CD65}"/>
              </a:ext>
            </a:extLst>
          </p:cNvPr>
          <p:cNvSpPr>
            <a:spLocks noGrp="1"/>
          </p:cNvSpPr>
          <p:nvPr>
            <p:ph type="body" sz="quarter" idx="18"/>
          </p:nvPr>
        </p:nvSpPr>
        <p:spPr/>
        <p:txBody>
          <a:bodyPr/>
          <a:lstStyle/>
          <a:p>
            <a:r>
              <a:rPr lang="en-AU" dirty="0"/>
              <a:t>Reflective speech </a:t>
            </a:r>
          </a:p>
        </p:txBody>
      </p:sp>
      <p:sp>
        <p:nvSpPr>
          <p:cNvPr id="10" name="Content Placeholder 9">
            <a:extLst>
              <a:ext uri="{FF2B5EF4-FFF2-40B4-BE49-F238E27FC236}">
                <a16:creationId xmlns:a16="http://schemas.microsoft.com/office/drawing/2014/main" id="{4F3E7FE3-172C-7970-AB02-3CDE081E9952}"/>
              </a:ext>
            </a:extLst>
          </p:cNvPr>
          <p:cNvSpPr>
            <a:spLocks noGrp="1"/>
          </p:cNvSpPr>
          <p:nvPr>
            <p:ph sz="quarter" idx="19"/>
          </p:nvPr>
        </p:nvSpPr>
        <p:spPr>
          <a:xfrm>
            <a:off x="360363" y="1562471"/>
            <a:ext cx="5303837" cy="4814518"/>
          </a:xfrm>
        </p:spPr>
        <p:txBody>
          <a:bodyPr/>
          <a:lstStyle/>
          <a:p>
            <a:r>
              <a:rPr lang="en-AU" dirty="0"/>
              <a:t>A reflective speech is personal and thoughtful. It generally explores:</a:t>
            </a:r>
          </a:p>
          <a:p>
            <a:pPr marL="539750" lvl="4" indent="-352425">
              <a:buFont typeface="Arial" panose="020B0604020202020204" pitchFamily="34" charset="0"/>
              <a:buChar char="•"/>
            </a:pPr>
            <a:r>
              <a:rPr lang="en-AU" sz="2000" dirty="0"/>
              <a:t>what you’ve learned</a:t>
            </a:r>
          </a:p>
          <a:p>
            <a:pPr marL="539750" lvl="4" indent="-352425">
              <a:buFont typeface="Arial" panose="020B0604020202020204" pitchFamily="34" charset="0"/>
              <a:buChar char="•"/>
            </a:pPr>
            <a:r>
              <a:rPr lang="en-AU" sz="2000" dirty="0"/>
              <a:t>what influenced you</a:t>
            </a:r>
          </a:p>
          <a:p>
            <a:pPr marL="539750" lvl="4" indent="-352425">
              <a:buFont typeface="Arial" panose="020B0604020202020204" pitchFamily="34" charset="0"/>
              <a:buChar char="•"/>
            </a:pPr>
            <a:r>
              <a:rPr lang="en-AU" sz="2000" dirty="0"/>
              <a:t>how your thinking or behaviour has changed.</a:t>
            </a:r>
          </a:p>
        </p:txBody>
      </p:sp>
      <p:pic>
        <p:nvPicPr>
          <p:cNvPr id="14" name="Picture Placeholder 13">
            <a:extLst>
              <a:ext uri="{FF2B5EF4-FFF2-40B4-BE49-F238E27FC236}">
                <a16:creationId xmlns:a16="http://schemas.microsoft.com/office/drawing/2014/main" id="{1F214340-40CD-D46D-B6FA-CE1731246415}"/>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11D857E6-F02E-AAFD-9A9F-8358AF78C7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6233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13A4F9-4FBC-D155-7D99-B02BA1692CAE}"/>
              </a:ext>
            </a:extLst>
          </p:cNvPr>
          <p:cNvSpPr>
            <a:spLocks noGrp="1"/>
          </p:cNvSpPr>
          <p:nvPr>
            <p:ph type="title"/>
          </p:nvPr>
        </p:nvSpPr>
        <p:spPr/>
        <p:txBody>
          <a:bodyPr/>
          <a:lstStyle/>
          <a:p>
            <a:r>
              <a:rPr lang="en-AU" dirty="0"/>
              <a:t>Reflective speech</a:t>
            </a:r>
            <a:r>
              <a:rPr lang="ko-KR" altLang="en-US" dirty="0"/>
              <a:t> </a:t>
            </a:r>
            <a:r>
              <a:rPr lang="en-US" altLang="ko-KR" dirty="0"/>
              <a:t>(2)</a:t>
            </a:r>
            <a:r>
              <a:rPr lang="en-AU" dirty="0"/>
              <a:t> </a:t>
            </a:r>
          </a:p>
        </p:txBody>
      </p:sp>
      <p:sp>
        <p:nvSpPr>
          <p:cNvPr id="9" name="Text Placeholder 8">
            <a:extLst>
              <a:ext uri="{FF2B5EF4-FFF2-40B4-BE49-F238E27FC236}">
                <a16:creationId xmlns:a16="http://schemas.microsoft.com/office/drawing/2014/main" id="{3DE186F2-2A0E-2C51-86EF-792CD64BCB2F}"/>
              </a:ext>
            </a:extLst>
          </p:cNvPr>
          <p:cNvSpPr>
            <a:spLocks noGrp="1"/>
          </p:cNvSpPr>
          <p:nvPr>
            <p:ph type="body" sz="quarter" idx="18"/>
          </p:nvPr>
        </p:nvSpPr>
        <p:spPr/>
        <p:txBody>
          <a:bodyPr/>
          <a:lstStyle/>
          <a:p>
            <a:r>
              <a:rPr lang="en-AU" dirty="0"/>
              <a:t>Speech structure </a:t>
            </a:r>
          </a:p>
        </p:txBody>
      </p:sp>
      <p:sp>
        <p:nvSpPr>
          <p:cNvPr id="10" name="Content Placeholder 9">
            <a:extLst>
              <a:ext uri="{FF2B5EF4-FFF2-40B4-BE49-F238E27FC236}">
                <a16:creationId xmlns:a16="http://schemas.microsoft.com/office/drawing/2014/main" id="{2FA45021-C87C-2651-AACA-7104A5B7774B}"/>
              </a:ext>
            </a:extLst>
          </p:cNvPr>
          <p:cNvSpPr>
            <a:spLocks noGrp="1"/>
          </p:cNvSpPr>
          <p:nvPr>
            <p:ph sz="quarter" idx="19"/>
          </p:nvPr>
        </p:nvSpPr>
        <p:spPr/>
        <p:txBody>
          <a:bodyPr/>
          <a:lstStyle/>
          <a:p>
            <a:pPr marL="342900" indent="-342900">
              <a:buFont typeface="Arial" panose="020B0604020202020204" pitchFamily="34" charset="0"/>
              <a:buChar char="•"/>
            </a:pPr>
            <a:r>
              <a:rPr lang="en-AU" dirty="0"/>
              <a:t>Introduction – What’s your speech about?</a:t>
            </a:r>
          </a:p>
          <a:p>
            <a:pPr marL="342900" indent="-342900">
              <a:buFont typeface="Arial" panose="020B0604020202020204" pitchFamily="34" charset="0"/>
              <a:buChar char="•"/>
            </a:pPr>
            <a:r>
              <a:rPr lang="en-AU" dirty="0"/>
              <a:t>Body – Explore what you learned and why it matters.</a:t>
            </a:r>
          </a:p>
          <a:p>
            <a:pPr marL="342900" indent="-342900">
              <a:buFont typeface="Arial" panose="020B0604020202020204" pitchFamily="34" charset="0"/>
              <a:buChar char="•"/>
            </a:pPr>
            <a:r>
              <a:rPr lang="en-AU" dirty="0"/>
              <a:t>Conclusion – Sum up and reflect how this affects decision making.</a:t>
            </a:r>
          </a:p>
          <a:p>
            <a:endParaRPr lang="en-AU" dirty="0"/>
          </a:p>
        </p:txBody>
      </p:sp>
      <p:pic>
        <p:nvPicPr>
          <p:cNvPr id="13" name="Picture Placeholder 12">
            <a:extLst>
              <a:ext uri="{FF2B5EF4-FFF2-40B4-BE49-F238E27FC236}">
                <a16:creationId xmlns:a16="http://schemas.microsoft.com/office/drawing/2014/main" id="{8FFCB8C6-3879-47A8-DC2D-07F51AF719F4}"/>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2565DDB5-1CE4-3583-5A46-147F748094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8387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30834-DF9A-238C-FFF2-55546098375A}"/>
              </a:ext>
            </a:extLst>
          </p:cNvPr>
          <p:cNvSpPr>
            <a:spLocks noGrp="1"/>
          </p:cNvSpPr>
          <p:nvPr>
            <p:ph type="title"/>
          </p:nvPr>
        </p:nvSpPr>
        <p:spPr/>
        <p:txBody>
          <a:bodyPr/>
          <a:lstStyle/>
          <a:p>
            <a:r>
              <a:rPr lang="en-AU" dirty="0"/>
              <a:t>Reflective speech</a:t>
            </a:r>
            <a:r>
              <a:rPr lang="ko-KR" altLang="en-US" dirty="0"/>
              <a:t> </a:t>
            </a:r>
            <a:r>
              <a:rPr lang="en-US" altLang="ko-KR" dirty="0"/>
              <a:t>(3)</a:t>
            </a:r>
            <a:endParaRPr lang="en-AU" dirty="0"/>
          </a:p>
        </p:txBody>
      </p:sp>
      <p:sp>
        <p:nvSpPr>
          <p:cNvPr id="4" name="Text Placeholder 3">
            <a:extLst>
              <a:ext uri="{FF2B5EF4-FFF2-40B4-BE49-F238E27FC236}">
                <a16:creationId xmlns:a16="http://schemas.microsoft.com/office/drawing/2014/main" id="{773F0C6D-955C-B329-1019-BD15F5048BCB}"/>
              </a:ext>
            </a:extLst>
          </p:cNvPr>
          <p:cNvSpPr>
            <a:spLocks noGrp="1"/>
          </p:cNvSpPr>
          <p:nvPr>
            <p:ph type="body" sz="quarter" idx="18"/>
          </p:nvPr>
        </p:nvSpPr>
        <p:spPr/>
        <p:txBody>
          <a:bodyPr/>
          <a:lstStyle/>
          <a:p>
            <a:r>
              <a:rPr lang="en-AU" dirty="0"/>
              <a:t>Personal hook</a:t>
            </a:r>
          </a:p>
        </p:txBody>
      </p:sp>
      <p:sp>
        <p:nvSpPr>
          <p:cNvPr id="5" name="Content Placeholder 4">
            <a:extLst>
              <a:ext uri="{FF2B5EF4-FFF2-40B4-BE49-F238E27FC236}">
                <a16:creationId xmlns:a16="http://schemas.microsoft.com/office/drawing/2014/main" id="{C682B900-9C8F-5472-D800-EB13337792C8}"/>
              </a:ext>
            </a:extLst>
          </p:cNvPr>
          <p:cNvSpPr>
            <a:spLocks noGrp="1"/>
          </p:cNvSpPr>
          <p:nvPr>
            <p:ph sz="quarter" idx="19"/>
          </p:nvPr>
        </p:nvSpPr>
        <p:spPr/>
        <p:txBody>
          <a:bodyPr/>
          <a:lstStyle/>
          <a:p>
            <a:r>
              <a:rPr lang="en-AU" dirty="0"/>
              <a:t>Start with a relatable moment or question:</a:t>
            </a:r>
          </a:p>
          <a:p>
            <a:pPr marL="539750" marR="0" lvl="4" indent="-352425" algn="l" defTabSz="914377" rtl="0" eaLnBrk="1" fontAlgn="auto" latinLnBrk="0" hangingPunct="1">
              <a:lnSpc>
                <a:spcPct val="150000"/>
              </a:lnSpc>
              <a:spcBef>
                <a:spcPts val="0"/>
              </a:spcBef>
              <a:spcAft>
                <a:spcPts val="600"/>
              </a:spcAft>
              <a:buClrTx/>
              <a:buSzTx/>
              <a:buFont typeface="Arial" panose="020B0604020202020204" pitchFamily="34" charset="0"/>
              <a:buChar char="•"/>
              <a:defRPr/>
            </a:pPr>
            <a:r>
              <a:rPr lang="en-AU" sz="2000" dirty="0">
                <a:solidFill>
                  <a:srgbClr val="22272B"/>
                </a:solidFill>
              </a:rPr>
              <a:t>Have you ever bought something because it made your life more convenient?</a:t>
            </a:r>
          </a:p>
          <a:p>
            <a:pPr marL="539750" marR="0" lvl="4" indent="-352425" algn="l" defTabSz="914377" rtl="0" eaLnBrk="1" fontAlgn="auto" latinLnBrk="0" hangingPunct="1">
              <a:lnSpc>
                <a:spcPct val="150000"/>
              </a:lnSpc>
              <a:spcBef>
                <a:spcPts val="0"/>
              </a:spcBef>
              <a:spcAft>
                <a:spcPts val="600"/>
              </a:spcAft>
              <a:buClrTx/>
              <a:buSzTx/>
              <a:buFont typeface="Arial" panose="020B0604020202020204" pitchFamily="34" charset="0"/>
              <a:buChar char="•"/>
              <a:defRPr/>
            </a:pPr>
            <a:r>
              <a:rPr lang="en-AU" sz="2000" dirty="0">
                <a:solidFill>
                  <a:srgbClr val="22272B"/>
                </a:solidFill>
              </a:rPr>
              <a:t>I never understood why people ordered online until I realised how much time it saves me.</a:t>
            </a:r>
            <a:endParaRPr lang="en-AU" sz="2000" dirty="0"/>
          </a:p>
          <a:p>
            <a:endParaRPr lang="en-AU" dirty="0"/>
          </a:p>
          <a:p>
            <a:endParaRPr lang="en-AU" dirty="0"/>
          </a:p>
        </p:txBody>
      </p:sp>
      <p:pic>
        <p:nvPicPr>
          <p:cNvPr id="8" name="Picture Placeholder 7">
            <a:extLst>
              <a:ext uri="{FF2B5EF4-FFF2-40B4-BE49-F238E27FC236}">
                <a16:creationId xmlns:a16="http://schemas.microsoft.com/office/drawing/2014/main" id="{B7DD28DC-BF14-8BAE-51AC-B0AFA79284B7}"/>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263DE048-D143-B23B-4E0B-E2C81F172A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519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1983D-AAD6-DF5B-2DD5-A736C7E00B56}"/>
              </a:ext>
            </a:extLst>
          </p:cNvPr>
          <p:cNvSpPr>
            <a:spLocks noGrp="1"/>
          </p:cNvSpPr>
          <p:nvPr>
            <p:ph type="title"/>
          </p:nvPr>
        </p:nvSpPr>
        <p:spPr/>
        <p:txBody>
          <a:bodyPr/>
          <a:lstStyle/>
          <a:p>
            <a:r>
              <a:rPr lang="en-AU" dirty="0"/>
              <a:t>Reflective speech</a:t>
            </a:r>
            <a:r>
              <a:rPr lang="ko-KR" altLang="en-US" dirty="0"/>
              <a:t> </a:t>
            </a:r>
            <a:r>
              <a:rPr lang="en-US" altLang="ko-KR" dirty="0"/>
              <a:t>(4)</a:t>
            </a:r>
            <a:endParaRPr lang="en-AU" dirty="0"/>
          </a:p>
        </p:txBody>
      </p:sp>
      <p:sp>
        <p:nvSpPr>
          <p:cNvPr id="4" name="Text Placeholder 3">
            <a:extLst>
              <a:ext uri="{FF2B5EF4-FFF2-40B4-BE49-F238E27FC236}">
                <a16:creationId xmlns:a16="http://schemas.microsoft.com/office/drawing/2014/main" id="{E0882429-79D4-E37E-A800-2CB3E3852C0E}"/>
              </a:ext>
            </a:extLst>
          </p:cNvPr>
          <p:cNvSpPr>
            <a:spLocks noGrp="1"/>
          </p:cNvSpPr>
          <p:nvPr>
            <p:ph type="body" sz="quarter" idx="18"/>
          </p:nvPr>
        </p:nvSpPr>
        <p:spPr/>
        <p:txBody>
          <a:bodyPr/>
          <a:lstStyle/>
          <a:p>
            <a:r>
              <a:rPr lang="en-AU" dirty="0"/>
              <a:t>What new ideas did you learn?</a:t>
            </a:r>
          </a:p>
        </p:txBody>
      </p:sp>
      <p:sp>
        <p:nvSpPr>
          <p:cNvPr id="5" name="Content Placeholder 4">
            <a:extLst>
              <a:ext uri="{FF2B5EF4-FFF2-40B4-BE49-F238E27FC236}">
                <a16:creationId xmlns:a16="http://schemas.microsoft.com/office/drawing/2014/main" id="{4DA2A5C1-F2A2-C605-E902-90C63F19A172}"/>
              </a:ext>
            </a:extLst>
          </p:cNvPr>
          <p:cNvSpPr>
            <a:spLocks noGrp="1"/>
          </p:cNvSpPr>
          <p:nvPr>
            <p:ph sz="quarter" idx="19"/>
          </p:nvPr>
        </p:nvSpPr>
        <p:spPr/>
        <p:txBody>
          <a:bodyPr vert="horz" lIns="0" tIns="0" rIns="0" bIns="0" rtlCol="0" anchor="t">
            <a:noAutofit/>
          </a:bodyPr>
          <a:lstStyle/>
          <a:p>
            <a:r>
              <a:rPr lang="en-AU" dirty="0"/>
              <a:t>For example:</a:t>
            </a:r>
          </a:p>
          <a:p>
            <a:pPr marL="539750" indent="-339725">
              <a:buFont typeface="Arial" panose="020B0604020202020204" pitchFamily="34" charset="0"/>
              <a:buChar char="•"/>
            </a:pPr>
            <a:r>
              <a:rPr lang="en-AU" dirty="0"/>
              <a:t>I learned that those who earn a lot of money are more likely to spend more on items they consider important to them</a:t>
            </a:r>
          </a:p>
          <a:p>
            <a:pPr marL="539750" indent="-339725">
              <a:buFont typeface="Arial" panose="020B0604020202020204" pitchFamily="34" charset="0"/>
              <a:buChar char="•"/>
            </a:pPr>
            <a:r>
              <a:rPr lang="en-AU" dirty="0">
                <a:latin typeface="Arial"/>
                <a:cs typeface="Arial"/>
              </a:rPr>
              <a:t>I found that those who are older are more likely to spend money on their health than those who are younger.  </a:t>
            </a:r>
          </a:p>
        </p:txBody>
      </p:sp>
      <p:pic>
        <p:nvPicPr>
          <p:cNvPr id="8" name="Picture Placeholder 7">
            <a:extLst>
              <a:ext uri="{FF2B5EF4-FFF2-40B4-BE49-F238E27FC236}">
                <a16:creationId xmlns:a16="http://schemas.microsoft.com/office/drawing/2014/main" id="{EEFADDCB-2435-4F93-786C-AABAC43FE3EA}"/>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4AA5074F-9B95-C279-83B8-0575848FF3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582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69EBC-C186-8595-462E-892DE51395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E90515-9AAC-F474-FC2B-707E4CB6A291}"/>
              </a:ext>
            </a:extLst>
          </p:cNvPr>
          <p:cNvSpPr>
            <a:spLocks noGrp="1"/>
          </p:cNvSpPr>
          <p:nvPr>
            <p:ph type="title"/>
          </p:nvPr>
        </p:nvSpPr>
        <p:spPr/>
        <p:txBody>
          <a:bodyPr/>
          <a:lstStyle/>
          <a:p>
            <a:r>
              <a:rPr lang="en-AU" dirty="0"/>
              <a:t>Reflective speech</a:t>
            </a:r>
            <a:r>
              <a:rPr lang="ko-KR" altLang="en-US" dirty="0"/>
              <a:t> </a:t>
            </a:r>
            <a:r>
              <a:rPr lang="en-US" altLang="ko-KR" dirty="0"/>
              <a:t>(5)</a:t>
            </a:r>
            <a:endParaRPr lang="en-AU" dirty="0"/>
          </a:p>
        </p:txBody>
      </p:sp>
      <p:sp>
        <p:nvSpPr>
          <p:cNvPr id="4" name="Text Placeholder 3">
            <a:extLst>
              <a:ext uri="{FF2B5EF4-FFF2-40B4-BE49-F238E27FC236}">
                <a16:creationId xmlns:a16="http://schemas.microsoft.com/office/drawing/2014/main" id="{42D04A36-BBB9-7CE0-37B3-8D55B8D8FB22}"/>
              </a:ext>
            </a:extLst>
          </p:cNvPr>
          <p:cNvSpPr>
            <a:spLocks noGrp="1"/>
          </p:cNvSpPr>
          <p:nvPr>
            <p:ph type="body" sz="quarter" idx="18"/>
          </p:nvPr>
        </p:nvSpPr>
        <p:spPr/>
        <p:txBody>
          <a:bodyPr/>
          <a:lstStyle/>
          <a:p>
            <a:r>
              <a:rPr lang="en-AU" dirty="0"/>
              <a:t>What influences you most?</a:t>
            </a:r>
          </a:p>
        </p:txBody>
      </p:sp>
      <p:sp>
        <p:nvSpPr>
          <p:cNvPr id="5" name="Content Placeholder 4">
            <a:extLst>
              <a:ext uri="{FF2B5EF4-FFF2-40B4-BE49-F238E27FC236}">
                <a16:creationId xmlns:a16="http://schemas.microsoft.com/office/drawing/2014/main" id="{96EA2279-8722-3539-E747-03266B785CA8}"/>
              </a:ext>
            </a:extLst>
          </p:cNvPr>
          <p:cNvSpPr>
            <a:spLocks noGrp="1"/>
          </p:cNvSpPr>
          <p:nvPr>
            <p:ph sz="quarter" idx="19"/>
          </p:nvPr>
        </p:nvSpPr>
        <p:spPr/>
        <p:txBody>
          <a:bodyPr/>
          <a:lstStyle/>
          <a:p>
            <a:r>
              <a:rPr lang="en-AU" dirty="0"/>
              <a:t>Reflect on your own personal experience:</a:t>
            </a:r>
          </a:p>
          <a:p>
            <a:pPr marL="539750" indent="-352425">
              <a:buFont typeface="Arial" panose="020B0604020202020204" pitchFamily="34" charset="0"/>
              <a:buChar char="•"/>
            </a:pPr>
            <a:r>
              <a:rPr lang="en-AU" dirty="0"/>
              <a:t>Are you more influenced by competing products, culture, advertising, customer service, or convenience?</a:t>
            </a:r>
          </a:p>
          <a:p>
            <a:pPr marL="539750" indent="-352425">
              <a:spcAft>
                <a:spcPts val="600"/>
              </a:spcAft>
              <a:buFont typeface="Arial" panose="020B0604020202020204" pitchFamily="34" charset="0"/>
              <a:buChar char="•"/>
            </a:pPr>
            <a:r>
              <a:rPr lang="en-AU" dirty="0"/>
              <a:t>Which one surprised you the most?</a:t>
            </a:r>
          </a:p>
          <a:p>
            <a:pPr marL="539750">
              <a:spcAft>
                <a:spcPts val="600"/>
              </a:spcAft>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For example – I usually buy my clothes online because I find it difficult to go to the shops between work and school.</a:t>
            </a:r>
          </a:p>
          <a:p>
            <a:pPr marL="342900" indent="-342900">
              <a:buFont typeface="Arial" panose="020B0604020202020204" pitchFamily="34" charset="0"/>
              <a:buChar char="•"/>
            </a:pPr>
            <a:endParaRPr lang="en-AU" dirty="0"/>
          </a:p>
          <a:p>
            <a:endParaRPr lang="en-AU" dirty="0"/>
          </a:p>
        </p:txBody>
      </p:sp>
      <p:pic>
        <p:nvPicPr>
          <p:cNvPr id="10" name="Picture Placeholder 9">
            <a:extLst>
              <a:ext uri="{FF2B5EF4-FFF2-40B4-BE49-F238E27FC236}">
                <a16:creationId xmlns:a16="http://schemas.microsoft.com/office/drawing/2014/main" id="{6325CE99-8D80-863E-DC29-971826A0A805}"/>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90AECB54-490B-FA2A-536B-8615543963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85861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9B5BB-3CC5-97C9-17A6-8FE5A6032E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E405E2-8DB1-B5AE-E6EB-15A9E4573382}"/>
              </a:ext>
            </a:extLst>
          </p:cNvPr>
          <p:cNvSpPr>
            <a:spLocks noGrp="1"/>
          </p:cNvSpPr>
          <p:nvPr>
            <p:ph type="title"/>
          </p:nvPr>
        </p:nvSpPr>
        <p:spPr/>
        <p:txBody>
          <a:bodyPr/>
          <a:lstStyle/>
          <a:p>
            <a:r>
              <a:rPr lang="en-AU" dirty="0"/>
              <a:t>Reflective speech</a:t>
            </a:r>
            <a:r>
              <a:rPr lang="ko-KR" altLang="en-US" dirty="0"/>
              <a:t> </a:t>
            </a:r>
            <a:r>
              <a:rPr lang="en-US" altLang="ko-KR" dirty="0"/>
              <a:t>(6)</a:t>
            </a:r>
            <a:endParaRPr lang="en-AU" dirty="0"/>
          </a:p>
        </p:txBody>
      </p:sp>
      <p:sp>
        <p:nvSpPr>
          <p:cNvPr id="4" name="Text Placeholder 3">
            <a:extLst>
              <a:ext uri="{FF2B5EF4-FFF2-40B4-BE49-F238E27FC236}">
                <a16:creationId xmlns:a16="http://schemas.microsoft.com/office/drawing/2014/main" id="{922521C9-3400-8413-5190-30C1F7AE0B43}"/>
              </a:ext>
            </a:extLst>
          </p:cNvPr>
          <p:cNvSpPr>
            <a:spLocks noGrp="1"/>
          </p:cNvSpPr>
          <p:nvPr>
            <p:ph type="body" sz="quarter" idx="18"/>
          </p:nvPr>
        </p:nvSpPr>
        <p:spPr/>
        <p:txBody>
          <a:bodyPr/>
          <a:lstStyle/>
          <a:p>
            <a:r>
              <a:rPr lang="en-AU" dirty="0"/>
              <a:t>How do you make buying decisions?</a:t>
            </a:r>
          </a:p>
        </p:txBody>
      </p:sp>
      <p:sp>
        <p:nvSpPr>
          <p:cNvPr id="5" name="Content Placeholder 4">
            <a:extLst>
              <a:ext uri="{FF2B5EF4-FFF2-40B4-BE49-F238E27FC236}">
                <a16:creationId xmlns:a16="http://schemas.microsoft.com/office/drawing/2014/main" id="{378294C0-D32B-1365-96E9-49621E3249B2}"/>
              </a:ext>
            </a:extLst>
          </p:cNvPr>
          <p:cNvSpPr>
            <a:spLocks noGrp="1"/>
          </p:cNvSpPr>
          <p:nvPr>
            <p:ph sz="quarter" idx="19"/>
          </p:nvPr>
        </p:nvSpPr>
        <p:spPr/>
        <p:txBody>
          <a:bodyPr vert="horz" lIns="0" tIns="0" rIns="0" bIns="0" rtlCol="0" anchor="t">
            <a:noAutofit/>
          </a:bodyPr>
          <a:lstStyle/>
          <a:p>
            <a:pPr marL="342900" indent="-342900">
              <a:buFont typeface="Arial" panose="020B0604020202020204" pitchFamily="34" charset="0"/>
              <a:buChar char="•"/>
            </a:pPr>
            <a:r>
              <a:rPr lang="en-AU" dirty="0">
                <a:latin typeface="Arial"/>
                <a:cs typeface="Arial"/>
              </a:rPr>
              <a:t>Do you plan your purchases, or buy on impulse?</a:t>
            </a:r>
          </a:p>
          <a:p>
            <a:pPr marL="342900" indent="-342900">
              <a:buFont typeface="Arial" panose="020B0604020202020204" pitchFamily="34" charset="0"/>
              <a:buChar char="•"/>
            </a:pPr>
            <a:r>
              <a:rPr lang="en-AU" dirty="0">
                <a:latin typeface="Arial"/>
                <a:cs typeface="Arial"/>
              </a:rPr>
              <a:t>Does your income or allowance affect whether you prioritise price or ease when shopping?</a:t>
            </a:r>
          </a:p>
          <a:p>
            <a:pPr marL="342900" indent="-342900">
              <a:buFont typeface="Arial" panose="020B0604020202020204" pitchFamily="34" charset="0"/>
              <a:buChar char="•"/>
            </a:pPr>
            <a:r>
              <a:rPr lang="en-AU" dirty="0"/>
              <a:t>Has your thinking changed?</a:t>
            </a:r>
          </a:p>
          <a:p>
            <a:pPr marL="342900" indent="-342900">
              <a:buFont typeface="Arial" panose="020B0604020202020204" pitchFamily="34" charset="0"/>
              <a:buChar char="•"/>
            </a:pPr>
            <a:endParaRPr lang="en-AU" dirty="0"/>
          </a:p>
          <a:p>
            <a:endParaRPr lang="en-AU" dirty="0"/>
          </a:p>
        </p:txBody>
      </p:sp>
      <p:pic>
        <p:nvPicPr>
          <p:cNvPr id="9" name="Picture Placeholder 8">
            <a:extLst>
              <a:ext uri="{FF2B5EF4-FFF2-40B4-BE49-F238E27FC236}">
                <a16:creationId xmlns:a16="http://schemas.microsoft.com/office/drawing/2014/main" id="{4E6EC890-55E7-A291-F164-09E58FDE729C}"/>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9E346EE0-87E8-CA7B-0384-9E2E0B5597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940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sz="1200" u="sng">
                <a:solidFill>
                  <a:srgbClr val="2F5496"/>
                </a:solidFill>
                <a:effectLst/>
                <a:latin typeface="Arial" panose="020B0604020202020204" pitchFamily="34" charset="0"/>
                <a:ea typeface="Calibri" panose="020F0502020204030204" pitchFamily="34" charset="0"/>
                <a:hlinkClick r:id="rId5"/>
              </a:rPr>
              <a:t>Commerce 7–10 Syllabus 2024</a:t>
            </a:r>
            <a:r>
              <a:rPr lang="en-AU" sz="1200">
                <a:effectLst/>
                <a:latin typeface="Arial" panose="020B0604020202020204" pitchFamily="34" charset="0"/>
                <a:ea typeface="Calibri" panose="020F0502020204030204" pitchFamily="34" charset="0"/>
              </a:rPr>
              <a:t> </a:t>
            </a:r>
            <a:r>
              <a:rPr lang="en-AU" sz="1100">
                <a:effectLst/>
                <a:latin typeface="Arial" panose="020B0604020202020204" pitchFamily="34" charset="0"/>
                <a:ea typeface="Calibri" panose="020F0502020204030204" pitchFamily="34" charset="0"/>
              </a:rPr>
              <a:t> </a:t>
            </a:r>
            <a:r>
              <a:rPr lang="en-AU" sz="120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1387</Words>
  <Application>Microsoft Office PowerPoint</Application>
  <PresentationFormat>Widescreen</PresentationFormat>
  <Paragraphs>113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Public Sans Light</vt:lpstr>
      <vt:lpstr>Public Sans</vt:lpstr>
      <vt:lpstr>Times New Roman</vt:lpstr>
      <vt:lpstr>Arial</vt:lpstr>
      <vt:lpstr>NSWG Corporate</vt:lpstr>
      <vt:lpstr>Commerce – reflective speech </vt:lpstr>
      <vt:lpstr>Learning intentions and success criteria</vt:lpstr>
      <vt:lpstr>Reflective speech (1) </vt:lpstr>
      <vt:lpstr>Reflective speech (2) </vt:lpstr>
      <vt:lpstr>Reflective speech (3)</vt:lpstr>
      <vt:lpstr>Reflective speech (4)</vt:lpstr>
      <vt:lpstr>Reflective speech (5)</vt:lpstr>
      <vt:lpstr>Reflective speech (6)</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Commerce – reflective speech </dc:title>
  <dc:subject/>
  <dc:creator>NSW Department of Education</dc:creator>
  <cp:keywords/>
  <dc:description/>
  <cp:lastModifiedBy/>
  <cp:revision>1</cp:revision>
  <dcterms:created xsi:type="dcterms:W3CDTF">2025-06-25T05:29:20Z</dcterms:created>
  <dcterms:modified xsi:type="dcterms:W3CDTF">2025-06-25T05:29:27Z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2025-06-25T05:29:27Z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cd66c762-8bcb-4abc-b76d-a3b0ee90e623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