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4"/>
  </p:notesMasterIdLst>
  <p:handoutMasterIdLst>
    <p:handoutMasterId r:id="rId15"/>
  </p:handoutMasterIdLst>
  <p:sldIdLst>
    <p:sldId id="26409" r:id="rId2"/>
    <p:sldId id="26383" r:id="rId3"/>
    <p:sldId id="26411" r:id="rId4"/>
    <p:sldId id="26420" r:id="rId5"/>
    <p:sldId id="26417" r:id="rId6"/>
    <p:sldId id="26413" r:id="rId7"/>
    <p:sldId id="26414" r:id="rId8"/>
    <p:sldId id="26415" r:id="rId9"/>
    <p:sldId id="26416" r:id="rId10"/>
    <p:sldId id="26418" r:id="rId11"/>
    <p:sldId id="360" r:id="rId12"/>
    <p:sldId id="361" r:id="rId13"/>
  </p:sldIdLst>
  <p:sldSz cx="12192000" cy="6858000"/>
  <p:notesSz cx="6858000" cy="9144000"/>
  <p:embeddedFontLs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Titillium Web" panose="020F0502020204030204"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020F0-E552-4542-8FB7-24D6DA55E707}" v="216" dt="2025-06-02T07:00:33.85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84218" autoAdjust="0"/>
  </p:normalViewPr>
  <p:slideViewPr>
    <p:cSldViewPr snapToGrid="0">
      <p:cViewPr varScale="1">
        <p:scale>
          <a:sx n="90" d="100"/>
          <a:sy n="90" d="100"/>
        </p:scale>
        <p:origin x="176" y="5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npublicaddress.com/l/pa4162b103893b048c7f367a133ce53aa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resource looks at how to write PEEL paragraphs with a focus on Commerce content.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1133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After students have responded to their question - </a:t>
            </a:r>
            <a:r>
              <a:rPr lang="en-AU" b="0" dirty="0"/>
              <a:t>explain how convenience influenced a recent purchasing decision you made</a:t>
            </a:r>
            <a:r>
              <a:rPr lang="en-AU" dirty="0"/>
              <a:t>, provide a step-by-step overview of this feedback proforma </a:t>
            </a:r>
          </a:p>
          <a:p>
            <a:pPr marL="285750" indent="-285750">
              <a:buFont typeface="Arial" panose="020B0604020202020204" pitchFamily="34" charset="0"/>
              <a:buChar char="•"/>
            </a:pPr>
            <a:r>
              <a:rPr lang="en-AU" dirty="0"/>
              <a:t>Once overview is completed, have students swap their PEEL paragraphs with a partner and provide constructive feedback using the proforma to inform their feedback.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7542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Begin by discussing why clear writing matters in Commerce, particularly in explaining economic, business, and consumer behaviour concepts.</a:t>
            </a:r>
          </a:p>
          <a:p>
            <a:pPr marL="285750" indent="-285750">
              <a:buFont typeface="Arial" panose="020B0604020202020204" pitchFamily="34" charset="0"/>
              <a:buChar char="•"/>
            </a:pPr>
            <a:r>
              <a:rPr lang="en-AU" dirty="0"/>
              <a:t>Define the PEEL structure and provide real-world applications, such as writing reports, essays or speeches.</a:t>
            </a:r>
          </a:p>
          <a:p>
            <a:pPr marL="285750" indent="-285750">
              <a:buFont typeface="Arial" panose="020B0604020202020204" pitchFamily="34" charset="0"/>
              <a:buChar char="•"/>
            </a:pPr>
            <a:r>
              <a:rPr lang="en-AU" dirty="0"/>
              <a:t>Throughout this slide show presentation students will be provided with a modelled response whilst being guided to write their own response to a separate question through teacher facilitation of the speaker notes section of this resource.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07669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Deconstruct the question with students</a:t>
            </a:r>
          </a:p>
          <a:p>
            <a:pPr marL="285750" indent="-285750">
              <a:buFont typeface="Arial" panose="020B0604020202020204" pitchFamily="34" charset="0"/>
              <a:buChar char="•"/>
            </a:pPr>
            <a:r>
              <a:rPr lang="en-AU" dirty="0"/>
              <a:t>First inform students that a PEEL paragraph does not need to have exactly four sentences—it requires four sections: Point, Evidence, Explanation, and Link.</a:t>
            </a:r>
          </a:p>
          <a:p>
            <a:pPr marL="285750" lvl="0" indent="-285750">
              <a:buFont typeface="Arial" panose="020B0604020202020204" pitchFamily="34" charset="0"/>
              <a:buChar char="•"/>
            </a:pPr>
            <a:r>
              <a:rPr lang="en-AU" dirty="0"/>
              <a:t>Help students identify the key concepts – ‘Brand image,’ ‘consumer spending,’ and ‘role of work in society.’</a:t>
            </a:r>
          </a:p>
          <a:p>
            <a:pPr marL="285750" lvl="0" indent="-285750">
              <a:buFont typeface="Arial" panose="020B0604020202020204" pitchFamily="34" charset="0"/>
              <a:buChar char="•"/>
            </a:pPr>
            <a:r>
              <a:rPr lang="en-AU" dirty="0"/>
              <a:t>Once students have identified the key concepts of the question help them:</a:t>
            </a:r>
          </a:p>
          <a:p>
            <a:pPr marL="895335" lvl="1" indent="-285750">
              <a:buFont typeface="Arial" panose="020B0604020202020204" pitchFamily="34" charset="0"/>
              <a:buChar char="•"/>
            </a:pPr>
            <a:r>
              <a:rPr lang="en-AU" dirty="0"/>
              <a:t>Define brand image – explain that it shapes how consumers see and feel about products.  </a:t>
            </a:r>
          </a:p>
          <a:p>
            <a:pPr marL="895335" lvl="1" indent="-285750">
              <a:buFont typeface="Arial" panose="020B0604020202020204" pitchFamily="34" charset="0"/>
              <a:buChar char="•"/>
            </a:pPr>
            <a:r>
              <a:rPr lang="en-AU" dirty="0"/>
              <a:t>Show its influence on spending – give examples of popular brands and why consumers choose them.  </a:t>
            </a:r>
          </a:p>
          <a:p>
            <a:pPr marL="895335" lvl="1" indent="-285750">
              <a:buFont typeface="Arial" panose="020B0604020202020204" pitchFamily="34" charset="0"/>
              <a:buChar char="•"/>
            </a:pPr>
            <a:r>
              <a:rPr lang="en-AU" dirty="0"/>
              <a:t>Explain the connection to work – highlight how branding leads to job creation in marketing, design, and advertising.  </a:t>
            </a:r>
          </a:p>
          <a:p>
            <a:pPr marL="895335" lvl="1" indent="-285750">
              <a:buFont typeface="Arial" panose="020B0604020202020204" pitchFamily="34" charset="0"/>
              <a:buChar char="•"/>
            </a:pPr>
            <a:r>
              <a:rPr lang="en-AU" dirty="0"/>
              <a:t>Link everything together – show how brand image affects both buying habits and employment.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8499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2D60C-C853-CA9F-2316-6AC5C4E97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789DF-E9CF-EBE2-3193-48AC139D7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6E81A-E62B-D6A6-7161-1B8637D2E057}"/>
              </a:ext>
            </a:extLst>
          </p:cNvPr>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 and discuss how consumers' initial perceptions of a brand affect spending choices.</a:t>
            </a:r>
          </a:p>
          <a:p>
            <a:pPr marL="285750" indent="-285750">
              <a:buFont typeface="Arial" panose="020B0604020202020204" pitchFamily="34" charset="0"/>
              <a:buChar char="•"/>
            </a:pPr>
            <a:r>
              <a:rPr lang="en-AU" b="0" dirty="0"/>
              <a:t>Emphasise that consumers make purchasing decisions based on influencing factors, such as age, advertising, or convenience. </a:t>
            </a:r>
          </a:p>
          <a:p>
            <a:pPr marL="285750" indent="-285750">
              <a:buFont typeface="Arial" panose="020B0604020202020204" pitchFamily="34" charset="0"/>
              <a:buChar char="•"/>
            </a:pPr>
            <a:r>
              <a:rPr lang="en-AU" b="0" dirty="0"/>
              <a:t>Have students write a topic sentence explaining how convenience influenced a recent purchasing decision they made. For example – I recently bought running shoes online instead of in-store because fast delivery and easy checkout were more convenient than going to a shop.</a:t>
            </a:r>
          </a:p>
          <a:p>
            <a:pPr marL="285750" indent="-285750">
              <a:buFont typeface="Arial" panose="020B0604020202020204" pitchFamily="34" charset="0"/>
              <a:buChar char="•"/>
            </a:pPr>
            <a:r>
              <a:rPr lang="en-AU" b="0" dirty="0"/>
              <a:t>Throughout the rest of this presentation, students will work through the modelled response on the slides and the guided response to the question - explain how convenience influenced a recent purchasing decision you made in the speaker notes. </a:t>
            </a:r>
          </a:p>
        </p:txBody>
      </p:sp>
      <p:sp>
        <p:nvSpPr>
          <p:cNvPr id="4" name="Slide Number Placeholder 3">
            <a:extLst>
              <a:ext uri="{FF2B5EF4-FFF2-40B4-BE49-F238E27FC236}">
                <a16:creationId xmlns:a16="http://schemas.microsoft.com/office/drawing/2014/main" id="{1DB2C5DE-C939-24DF-DECD-D38DA50115EF}"/>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67489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 and modelled response.</a:t>
            </a:r>
            <a:endParaRPr lang="en-AU" dirty="0"/>
          </a:p>
          <a:p>
            <a:pPr marL="285750" indent="-285750">
              <a:buFont typeface="Arial" panose="020B0604020202020204" pitchFamily="34" charset="0"/>
              <a:buChar char="•"/>
            </a:pPr>
            <a:r>
              <a:rPr lang="en-AU" dirty="0"/>
              <a:t>Guide students on choosing relevant facts, quotes, data, or examples to support their consumer and financial decisions. </a:t>
            </a:r>
          </a:p>
          <a:p>
            <a:pPr marL="285750" indent="-285750">
              <a:buFont typeface="Arial" panose="020B0604020202020204" pitchFamily="34" charset="0"/>
              <a:buChar char="•"/>
            </a:pPr>
            <a:r>
              <a:rPr lang="en-AU" dirty="0"/>
              <a:t>Explain how businesses or consumers use data to justify financial decisions.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For the guided question where student explain how convenience influenced a recent purchasing decision they made, have them support their answer with a real-world example of consumer behaviour.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They can use a survey or study showing how convenience influences purchasing decisions and integrate it into their paragraph. For example, </a:t>
            </a:r>
            <a:r>
              <a:rPr lang="en-AU" b="0" i="0" dirty="0">
                <a:solidFill>
                  <a:srgbClr val="1A1A1A"/>
                </a:solidFill>
                <a:effectLst/>
                <a:latin typeface="Titillium Web" panose="020F0502020204030204" pitchFamily="2" charset="0"/>
              </a:rPr>
              <a:t>The Interactive Advertising Bureau Australia and </a:t>
            </a:r>
            <a:r>
              <a:rPr lang="en-AU" b="0" i="0" dirty="0" err="1">
                <a:solidFill>
                  <a:srgbClr val="1A1A1A"/>
                </a:solidFill>
                <a:effectLst/>
                <a:latin typeface="Titillium Web" panose="020F0502020204030204" pitchFamily="2" charset="0"/>
              </a:rPr>
              <a:t>Pureprofile</a:t>
            </a:r>
            <a:r>
              <a:rPr lang="en-AU" b="0" i="0" dirty="0">
                <a:solidFill>
                  <a:srgbClr val="1A1A1A"/>
                </a:solidFill>
                <a:effectLst/>
                <a:latin typeface="Titillium Web" panose="020F0502020204030204" pitchFamily="2" charset="0"/>
              </a:rPr>
              <a:t> released the </a:t>
            </a:r>
            <a:r>
              <a:rPr lang="en-AU" b="0" i="0" dirty="0">
                <a:solidFill>
                  <a:srgbClr val="1A1A1A"/>
                </a:solidFill>
                <a:effectLst/>
                <a:latin typeface="Titillium Web" panose="020F0502020204030204" pitchFamily="2" charset="0"/>
                <a:hlinkClick r:id="rId3"/>
              </a:rPr>
              <a:t>Australian E-commerce Report 2023</a:t>
            </a:r>
            <a:r>
              <a:rPr lang="en-AU" b="0" i="0" dirty="0">
                <a:solidFill>
                  <a:srgbClr val="1A1A1A"/>
                </a:solidFill>
                <a:effectLst/>
                <a:latin typeface="Titillium Web" panose="020F0502020204030204" pitchFamily="2" charset="0"/>
              </a:rPr>
              <a:t> which found that 67% of consumers cited convenience as the top reason for purchasing online.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4396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 and modelled response.</a:t>
            </a:r>
            <a:endParaRPr lang="en-AU" dirty="0"/>
          </a:p>
          <a:p>
            <a:pPr marL="285750" indent="-285750">
              <a:buFont typeface="Arial" panose="020B0604020202020204" pitchFamily="34" charset="0"/>
              <a:buChar char="•"/>
            </a:pPr>
            <a:r>
              <a:rPr lang="en-AU" b="0" dirty="0"/>
              <a:t>For the guided question where student explain how convenience influenced a recent purchasing decision they made, help students analyse why convenience played a role in their decision and how companies capitalise on this trend. For example, convenience influenced this purchase by removing the need to visit a store, wait in line, or search for sizes. Businesses cater to this demand with fast delivery, simple checkout, and flexible returns, ensuring customers needs are met.</a:t>
            </a:r>
          </a:p>
          <a:p>
            <a:pPr marL="285750" indent="-285750">
              <a:buFont typeface="Arial" panose="020B0604020202020204" pitchFamily="34" charset="0"/>
              <a:buChar char="•"/>
            </a:pPr>
            <a:r>
              <a:rPr lang="en-AU" b="0" dirty="0"/>
              <a:t>Discuss how online shopping, and time-saving services shape consumer habits.</a:t>
            </a:r>
          </a:p>
          <a:p>
            <a:pPr marL="285750" indent="-285750">
              <a:buFont typeface="Arial" panose="020B0604020202020204" pitchFamily="34" charset="0"/>
              <a:buChar char="•"/>
            </a:pPr>
            <a:r>
              <a:rPr lang="en-AU" dirty="0"/>
              <a:t>Have students explain how their chosen evidence directly influenced their spending decision. For example, I valued the ease of ordering from home and fast delivery over visiting a store.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79507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 and modelled response.</a:t>
            </a:r>
            <a:endParaRPr lang="en-AU" dirty="0"/>
          </a:p>
          <a:p>
            <a:pPr marL="285750" indent="-285750">
              <a:buFont typeface="Arial" panose="020B0604020202020204" pitchFamily="34" charset="0"/>
              <a:buChar char="•"/>
            </a:pPr>
            <a:r>
              <a:rPr lang="en-AU" dirty="0"/>
              <a:t>Reinforce that consumer decisions influence industry strategies, as businesses adjust services and marketing to meet demand.</a:t>
            </a:r>
          </a:p>
          <a:p>
            <a:pPr marL="285750" indent="-285750">
              <a:buFont typeface="Arial" panose="020B0604020202020204" pitchFamily="34" charset="0"/>
              <a:buChar char="•"/>
            </a:pPr>
            <a:r>
              <a:rPr lang="en-AU" dirty="0"/>
              <a:t>Discuss how companies adjust their offerings based on consumer spending habits.</a:t>
            </a:r>
          </a:p>
          <a:p>
            <a:pPr marL="285750" indent="-285750">
              <a:buFont typeface="Arial" panose="020B0604020202020204" pitchFamily="34" charset="0"/>
              <a:buChar char="•"/>
            </a:pPr>
            <a:r>
              <a:rPr lang="en-AU" dirty="0"/>
              <a:t>Have students write a final sentence linking their purchase decision to broader consumer trends. For example - This shows that convenience strongly influences consumer decisions, encouraging people to favour seamless and efficient shopping experiences.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79575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Read through slide.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Walk through the full student response step by step, highlighting how the PEEL structure strengthens consumer analysis.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Discuss how structured reasoning helps consumers make informed purchasing decisions and how it applies to writing.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8893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4" Type="http://schemas.openxmlformats.org/officeDocument/2006/relationships/hyperlink" Target="https://curriculum.nsw.edu.au/"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education-and-training/nesa/hsc/student-guide/glossar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1C47EC-9BBC-4D40-10B1-8801DE012C96}"/>
              </a:ext>
            </a:extLst>
          </p:cNvPr>
          <p:cNvSpPr>
            <a:spLocks noGrp="1"/>
          </p:cNvSpPr>
          <p:nvPr>
            <p:ph type="ctrTitle"/>
          </p:nvPr>
        </p:nvSpPr>
        <p:spPr/>
        <p:txBody>
          <a:bodyPr/>
          <a:lstStyle/>
          <a:p>
            <a:r>
              <a:rPr lang="en-AU" dirty="0"/>
              <a:t>Commerce – PEEL paragraphs</a:t>
            </a:r>
          </a:p>
        </p:txBody>
      </p:sp>
      <p:sp>
        <p:nvSpPr>
          <p:cNvPr id="7" name="Text Placeholder 6">
            <a:extLst>
              <a:ext uri="{FF2B5EF4-FFF2-40B4-BE49-F238E27FC236}">
                <a16:creationId xmlns:a16="http://schemas.microsoft.com/office/drawing/2014/main" id="{4373E118-2312-13FC-ECAF-1EB05F768263}"/>
              </a:ext>
            </a:extLst>
          </p:cNvPr>
          <p:cNvSpPr>
            <a:spLocks noGrp="1"/>
          </p:cNvSpPr>
          <p:nvPr>
            <p:ph type="body" sz="quarter" idx="10"/>
          </p:nvPr>
        </p:nvSpPr>
        <p:spPr/>
        <p:txBody>
          <a:bodyPr/>
          <a:lstStyle/>
          <a:p>
            <a:r>
              <a:rPr lang="en-AU" dirty="0"/>
              <a:t>Stage 5 Commerce </a:t>
            </a:r>
          </a:p>
        </p:txBody>
      </p:sp>
      <p:sp>
        <p:nvSpPr>
          <p:cNvPr id="11" name="Text Placeholder 10">
            <a:extLst>
              <a:ext uri="{FF2B5EF4-FFF2-40B4-BE49-F238E27FC236}">
                <a16:creationId xmlns:a16="http://schemas.microsoft.com/office/drawing/2014/main" id="{450799B2-2872-7C3B-433C-284C5DFD7876}"/>
              </a:ext>
            </a:extLst>
          </p:cNvPr>
          <p:cNvSpPr>
            <a:spLocks noGrp="1"/>
          </p:cNvSpPr>
          <p:nvPr>
            <p:ph type="body" sz="quarter" idx="16"/>
          </p:nvPr>
        </p:nvSpPr>
        <p:spPr/>
        <p:txBody>
          <a:bodyPr/>
          <a:lstStyle/>
          <a:p>
            <a:r>
              <a:rPr lang="en-AU" dirty="0"/>
              <a:t>The consumer and financial environment (core)</a:t>
            </a:r>
          </a:p>
        </p:txBody>
      </p:sp>
      <p:sp>
        <p:nvSpPr>
          <p:cNvPr id="9" name="Text Placeholder 8">
            <a:extLst>
              <a:ext uri="{FF2B5EF4-FFF2-40B4-BE49-F238E27FC236}">
                <a16:creationId xmlns:a16="http://schemas.microsoft.com/office/drawing/2014/main" id="{FB49DB6E-C61A-D582-E7A4-8B7843B5945A}"/>
              </a:ext>
            </a:extLst>
          </p:cNvPr>
          <p:cNvSpPr>
            <a:spLocks noGrp="1"/>
          </p:cNvSpPr>
          <p:nvPr>
            <p:ph type="body" sz="quarter" idx="14"/>
          </p:nvPr>
        </p:nvSpPr>
        <p:spPr/>
        <p:txBody>
          <a:bodyPr/>
          <a:lstStyle/>
          <a:p>
            <a:r>
              <a:rPr lang="en-AU" dirty="0"/>
              <a:t>[Teacher name]</a:t>
            </a:r>
          </a:p>
        </p:txBody>
      </p:sp>
      <p:sp>
        <p:nvSpPr>
          <p:cNvPr id="12" name="Text Placeholder 11">
            <a:extLst>
              <a:ext uri="{FF2B5EF4-FFF2-40B4-BE49-F238E27FC236}">
                <a16:creationId xmlns:a16="http://schemas.microsoft.com/office/drawing/2014/main" id="{128571E8-1DCA-67D1-1E2B-00A57D342C2F}"/>
              </a:ext>
            </a:extLst>
          </p:cNvPr>
          <p:cNvSpPr>
            <a:spLocks noGrp="1"/>
          </p:cNvSpPr>
          <p:nvPr>
            <p:ph type="body" sz="quarter" idx="15"/>
          </p:nvPr>
        </p:nvSpPr>
        <p:spPr/>
        <p:txBody>
          <a:bodyPr/>
          <a:lstStyle/>
          <a:p>
            <a:r>
              <a:rPr lang="en-AU"/>
              <a:t>[Date]</a:t>
            </a:r>
          </a:p>
        </p:txBody>
      </p:sp>
      <p:pic>
        <p:nvPicPr>
          <p:cNvPr id="14" name="Picture Placeholder 13">
            <a:extLst>
              <a:ext uri="{FF2B5EF4-FFF2-40B4-BE49-F238E27FC236}">
                <a16:creationId xmlns:a16="http://schemas.microsoft.com/office/drawing/2014/main" id="{9A6FA1F7-DD3D-A0B7-AFBC-48A7AAE7BC9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02A5AFFE-81A2-E629-6344-2FC4FC36493D}"/>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422237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25111-6F1B-7B3A-8DB1-AF9644C58D4E}"/>
              </a:ext>
            </a:extLst>
          </p:cNvPr>
          <p:cNvSpPr>
            <a:spLocks noGrp="1"/>
          </p:cNvSpPr>
          <p:nvPr>
            <p:ph type="title"/>
          </p:nvPr>
        </p:nvSpPr>
        <p:spPr>
          <a:xfrm>
            <a:off x="360000" y="350227"/>
            <a:ext cx="11484000" cy="545601"/>
          </a:xfrm>
        </p:spPr>
        <p:txBody>
          <a:bodyPr/>
          <a:lstStyle/>
          <a:p>
            <a:r>
              <a:rPr lang="en-AU" dirty="0"/>
              <a:t>PEEL paragraph feedback proforma</a:t>
            </a:r>
          </a:p>
        </p:txBody>
      </p:sp>
      <p:graphicFrame>
        <p:nvGraphicFramePr>
          <p:cNvPr id="8" name="Table 7">
            <a:extLst>
              <a:ext uri="{FF2B5EF4-FFF2-40B4-BE49-F238E27FC236}">
                <a16:creationId xmlns:a16="http://schemas.microsoft.com/office/drawing/2014/main" id="{4DFF59A6-1F4A-EFFC-8124-49AAFECC1097}"/>
              </a:ext>
            </a:extLst>
          </p:cNvPr>
          <p:cNvGraphicFramePr>
            <a:graphicFrameLocks noGrp="1"/>
          </p:cNvGraphicFramePr>
          <p:nvPr>
            <p:extLst>
              <p:ext uri="{D42A27DB-BD31-4B8C-83A1-F6EECF244321}">
                <p14:modId xmlns:p14="http://schemas.microsoft.com/office/powerpoint/2010/main" val="1057438119"/>
              </p:ext>
            </p:extLst>
          </p:nvPr>
        </p:nvGraphicFramePr>
        <p:xfrm>
          <a:off x="360000" y="1332729"/>
          <a:ext cx="3704400" cy="5029200"/>
        </p:xfrm>
        <a:graphic>
          <a:graphicData uri="http://schemas.openxmlformats.org/drawingml/2006/table">
            <a:tbl>
              <a:tblPr firstRow="1" bandRow="1">
                <a:tableStyleId>{69012ECD-51FC-41F1-AA8D-1B2483CD663E}</a:tableStyleId>
              </a:tblPr>
              <a:tblGrid>
                <a:gridCol w="3704400">
                  <a:extLst>
                    <a:ext uri="{9D8B030D-6E8A-4147-A177-3AD203B41FA5}">
                      <a16:colId xmlns:a16="http://schemas.microsoft.com/office/drawing/2014/main" val="3074684871"/>
                    </a:ext>
                  </a:extLst>
                </a:gridCol>
              </a:tblGrid>
              <a:tr h="493200">
                <a:tc>
                  <a:txBody>
                    <a:bodyPr/>
                    <a:lstStyle/>
                    <a:p>
                      <a:r>
                        <a:rPr lang="en-AU" dirty="0"/>
                        <a:t>Criteria</a:t>
                      </a:r>
                    </a:p>
                  </a:txBody>
                  <a:tcPr anchor="ctr">
                    <a:lnR w="127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2360076369"/>
                  </a:ext>
                </a:extLst>
              </a:tr>
              <a:tr h="756000">
                <a:tc>
                  <a:txBody>
                    <a:bodyPr/>
                    <a:lstStyle/>
                    <a:p>
                      <a:r>
                        <a:rPr lang="en-AU" dirty="0"/>
                        <a:t>Answers the question</a:t>
                      </a:r>
                    </a:p>
                  </a:txBody>
                  <a:tcPr anchor="ctr"/>
                </a:tc>
                <a:extLst>
                  <a:ext uri="{0D108BD9-81ED-4DB2-BD59-A6C34878D82A}">
                    <a16:rowId xmlns:a16="http://schemas.microsoft.com/office/drawing/2014/main" val="784777550"/>
                  </a:ext>
                </a:extLst>
              </a:tr>
              <a:tr h="756000">
                <a:tc>
                  <a:txBody>
                    <a:bodyPr/>
                    <a:lstStyle/>
                    <a:p>
                      <a:r>
                        <a:rPr lang="en-AU" dirty="0"/>
                        <a:t>Uses key terminology</a:t>
                      </a:r>
                    </a:p>
                  </a:txBody>
                  <a:tcPr anchor="ctr"/>
                </a:tc>
                <a:extLst>
                  <a:ext uri="{0D108BD9-81ED-4DB2-BD59-A6C34878D82A}">
                    <a16:rowId xmlns:a16="http://schemas.microsoft.com/office/drawing/2014/main" val="1615641970"/>
                  </a:ext>
                </a:extLst>
              </a:tr>
              <a:tr h="756000">
                <a:tc>
                  <a:txBody>
                    <a:bodyPr/>
                    <a:lstStyle/>
                    <a:p>
                      <a:r>
                        <a:rPr lang="en-AU" dirty="0"/>
                        <a:t>Gives clear reasons and examples</a:t>
                      </a:r>
                    </a:p>
                  </a:txBody>
                  <a:tcPr anchor="ctr"/>
                </a:tc>
                <a:extLst>
                  <a:ext uri="{0D108BD9-81ED-4DB2-BD59-A6C34878D82A}">
                    <a16:rowId xmlns:a16="http://schemas.microsoft.com/office/drawing/2014/main" val="3513705561"/>
                  </a:ext>
                </a:extLst>
              </a:tr>
              <a:tr h="756000">
                <a:tc>
                  <a:txBody>
                    <a:bodyPr/>
                    <a:lstStyle/>
                    <a:p>
                      <a:r>
                        <a:rPr lang="en-AU" dirty="0"/>
                        <a:t>Supports ideas with evidence</a:t>
                      </a:r>
                    </a:p>
                  </a:txBody>
                  <a:tcPr anchor="ctr"/>
                </a:tc>
                <a:extLst>
                  <a:ext uri="{0D108BD9-81ED-4DB2-BD59-A6C34878D82A}">
                    <a16:rowId xmlns:a16="http://schemas.microsoft.com/office/drawing/2014/main" val="2631644327"/>
                  </a:ext>
                </a:extLst>
              </a:tr>
              <a:tr h="756000">
                <a:tc>
                  <a:txBody>
                    <a:bodyPr/>
                    <a:lstStyle/>
                    <a:p>
                      <a:r>
                        <a:rPr lang="en-AU" dirty="0"/>
                        <a:t>Well-structured PEEL paragraph</a:t>
                      </a:r>
                    </a:p>
                  </a:txBody>
                  <a:tcPr anchor="ctr"/>
                </a:tc>
                <a:extLst>
                  <a:ext uri="{0D108BD9-81ED-4DB2-BD59-A6C34878D82A}">
                    <a16:rowId xmlns:a16="http://schemas.microsoft.com/office/drawing/2014/main" val="1444138884"/>
                  </a:ext>
                </a:extLst>
              </a:tr>
              <a:tr h="756000">
                <a:tc>
                  <a:txBody>
                    <a:bodyPr/>
                    <a:lstStyle/>
                    <a:p>
                      <a:r>
                        <a:rPr lang="en-AU" dirty="0"/>
                        <a:t>Clear and accurate spelling; easy to follow</a:t>
                      </a:r>
                    </a:p>
                  </a:txBody>
                  <a:tcPr anchor="ctr"/>
                </a:tc>
                <a:extLst>
                  <a:ext uri="{0D108BD9-81ED-4DB2-BD59-A6C34878D82A}">
                    <a16:rowId xmlns:a16="http://schemas.microsoft.com/office/drawing/2014/main" val="1081827844"/>
                  </a:ext>
                </a:extLst>
              </a:tr>
            </a:tbl>
          </a:graphicData>
        </a:graphic>
      </p:graphicFrame>
      <p:graphicFrame>
        <p:nvGraphicFramePr>
          <p:cNvPr id="4" name="Table 3">
            <a:extLst>
              <a:ext uri="{FF2B5EF4-FFF2-40B4-BE49-F238E27FC236}">
                <a16:creationId xmlns:a16="http://schemas.microsoft.com/office/drawing/2014/main" id="{085CC8E1-B52A-B269-EF5A-AAF2D4C3EE8C}"/>
              </a:ext>
            </a:extLst>
          </p:cNvPr>
          <p:cNvGraphicFramePr>
            <a:graphicFrameLocks noGrp="1"/>
          </p:cNvGraphicFramePr>
          <p:nvPr>
            <p:extLst>
              <p:ext uri="{D42A27DB-BD31-4B8C-83A1-F6EECF244321}">
                <p14:modId xmlns:p14="http://schemas.microsoft.com/office/powerpoint/2010/main" val="729701983"/>
              </p:ext>
            </p:extLst>
          </p:nvPr>
        </p:nvGraphicFramePr>
        <p:xfrm>
          <a:off x="4060391" y="1332729"/>
          <a:ext cx="4928400" cy="5039999"/>
        </p:xfrm>
        <a:graphic>
          <a:graphicData uri="http://schemas.openxmlformats.org/drawingml/2006/table">
            <a:tbl>
              <a:tblPr firstRow="1" bandRow="1">
                <a:tableStyleId>{69012ECD-51FC-41F1-AA8D-1B2483CD663E}</a:tableStyleId>
              </a:tblPr>
              <a:tblGrid>
                <a:gridCol w="4928400">
                  <a:extLst>
                    <a:ext uri="{9D8B030D-6E8A-4147-A177-3AD203B41FA5}">
                      <a16:colId xmlns:a16="http://schemas.microsoft.com/office/drawing/2014/main" val="2006267157"/>
                    </a:ext>
                  </a:extLst>
                </a:gridCol>
              </a:tblGrid>
              <a:tr h="492539">
                <a:tc>
                  <a:txBody>
                    <a:bodyPr/>
                    <a:lstStyle/>
                    <a:p>
                      <a:r>
                        <a:rPr lang="en-AU" dirty="0"/>
                        <a:t>What to look for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2360076369"/>
                  </a:ext>
                </a:extLst>
              </a:tr>
              <a:tr h="757910">
                <a:tc>
                  <a:txBody>
                    <a:bodyPr/>
                    <a:lstStyle/>
                    <a:p>
                      <a:r>
                        <a:rPr lang="en-AU" dirty="0"/>
                        <a:t>Clearly explains how convenience influenced a recent purchasing decisions.</a:t>
                      </a:r>
                    </a:p>
                  </a:txBody>
                  <a:tcPr anchor="ctr"/>
                </a:tc>
                <a:extLst>
                  <a:ext uri="{0D108BD9-81ED-4DB2-BD59-A6C34878D82A}">
                    <a16:rowId xmlns:a16="http://schemas.microsoft.com/office/drawing/2014/main" val="784777550"/>
                  </a:ext>
                </a:extLst>
              </a:tr>
              <a:tr h="757910">
                <a:tc>
                  <a:txBody>
                    <a:bodyPr/>
                    <a:lstStyle/>
                    <a:p>
                      <a:r>
                        <a:rPr lang="en-AU" dirty="0"/>
                        <a:t>Consumer, spending, decision making, purchasing.</a:t>
                      </a:r>
                    </a:p>
                  </a:txBody>
                  <a:tcPr anchor="ctr"/>
                </a:tc>
                <a:extLst>
                  <a:ext uri="{0D108BD9-81ED-4DB2-BD59-A6C34878D82A}">
                    <a16:rowId xmlns:a16="http://schemas.microsoft.com/office/drawing/2014/main" val="1615641970"/>
                  </a:ext>
                </a:extLst>
              </a:tr>
              <a:tr h="757910">
                <a:tc>
                  <a:txBody>
                    <a:bodyPr/>
                    <a:lstStyle/>
                    <a:p>
                      <a:r>
                        <a:rPr lang="en-AU" dirty="0"/>
                        <a:t>Explains motivations on purchasing decision with clear reasoning.</a:t>
                      </a:r>
                    </a:p>
                  </a:txBody>
                  <a:tcPr anchor="ctr"/>
                </a:tc>
                <a:extLst>
                  <a:ext uri="{0D108BD9-81ED-4DB2-BD59-A6C34878D82A}">
                    <a16:rowId xmlns:a16="http://schemas.microsoft.com/office/drawing/2014/main" val="3513705561"/>
                  </a:ext>
                </a:extLst>
              </a:tr>
              <a:tr h="757910">
                <a:tc>
                  <a:txBody>
                    <a:bodyPr/>
                    <a:lstStyle/>
                    <a:p>
                      <a:pPr>
                        <a:buNone/>
                      </a:pPr>
                      <a:r>
                        <a:rPr lang="en-AU" dirty="0">
                          <a:effectLst/>
                        </a:rPr>
                        <a:t>Includes facts or statistics to support points. </a:t>
                      </a:r>
                    </a:p>
                  </a:txBody>
                  <a:tcPr anchor="ctr"/>
                </a:tc>
                <a:extLst>
                  <a:ext uri="{0D108BD9-81ED-4DB2-BD59-A6C34878D82A}">
                    <a16:rowId xmlns:a16="http://schemas.microsoft.com/office/drawing/2014/main" val="2631644327"/>
                  </a:ext>
                </a:extLst>
              </a:tr>
              <a:tr h="757910">
                <a:tc>
                  <a:txBody>
                    <a:bodyPr/>
                    <a:lstStyle/>
                    <a:p>
                      <a:pPr>
                        <a:buNone/>
                      </a:pPr>
                      <a:r>
                        <a:rPr lang="en-AU" dirty="0">
                          <a:effectLst/>
                        </a:rPr>
                        <a:t>Ideas are ordered logically with linking sentences and a clear conclusion. </a:t>
                      </a:r>
                    </a:p>
                  </a:txBody>
                  <a:tcPr anchor="ctr"/>
                </a:tc>
                <a:extLst>
                  <a:ext uri="{0D108BD9-81ED-4DB2-BD59-A6C34878D82A}">
                    <a16:rowId xmlns:a16="http://schemas.microsoft.com/office/drawing/2014/main" val="1444138884"/>
                  </a:ext>
                </a:extLst>
              </a:tr>
              <a:tr h="757910">
                <a:tc>
                  <a:txBody>
                    <a:bodyPr/>
                    <a:lstStyle/>
                    <a:p>
                      <a:r>
                        <a:rPr lang="en-AU" dirty="0"/>
                        <a:t>Uses correct grammar and spelling; easy to follow. </a:t>
                      </a:r>
                    </a:p>
                  </a:txBody>
                  <a:tcPr anchor="ctr"/>
                </a:tc>
                <a:extLst>
                  <a:ext uri="{0D108BD9-81ED-4DB2-BD59-A6C34878D82A}">
                    <a16:rowId xmlns:a16="http://schemas.microsoft.com/office/drawing/2014/main" val="1081827844"/>
                  </a:ext>
                </a:extLst>
              </a:tr>
            </a:tbl>
          </a:graphicData>
        </a:graphic>
      </p:graphicFrame>
      <p:graphicFrame>
        <p:nvGraphicFramePr>
          <p:cNvPr id="5" name="Table 4">
            <a:extLst>
              <a:ext uri="{FF2B5EF4-FFF2-40B4-BE49-F238E27FC236}">
                <a16:creationId xmlns:a16="http://schemas.microsoft.com/office/drawing/2014/main" id="{E2A81EB1-649C-A721-C94F-6A24BF0761F4}"/>
              </a:ext>
            </a:extLst>
          </p:cNvPr>
          <p:cNvGraphicFramePr>
            <a:graphicFrameLocks noGrp="1"/>
          </p:cNvGraphicFramePr>
          <p:nvPr>
            <p:extLst>
              <p:ext uri="{D42A27DB-BD31-4B8C-83A1-F6EECF244321}">
                <p14:modId xmlns:p14="http://schemas.microsoft.com/office/powerpoint/2010/main" val="3401368066"/>
              </p:ext>
            </p:extLst>
          </p:nvPr>
        </p:nvGraphicFramePr>
        <p:xfrm>
          <a:off x="8984782" y="1332729"/>
          <a:ext cx="2476800" cy="5029200"/>
        </p:xfrm>
        <a:graphic>
          <a:graphicData uri="http://schemas.openxmlformats.org/drawingml/2006/table">
            <a:tbl>
              <a:tblPr firstRow="1" bandRow="1">
                <a:tableStyleId>{69012ECD-51FC-41F1-AA8D-1B2483CD663E}</a:tableStyleId>
              </a:tblPr>
              <a:tblGrid>
                <a:gridCol w="2476800">
                  <a:extLst>
                    <a:ext uri="{9D8B030D-6E8A-4147-A177-3AD203B41FA5}">
                      <a16:colId xmlns:a16="http://schemas.microsoft.com/office/drawing/2014/main" val="2809881974"/>
                    </a:ext>
                  </a:extLst>
                </a:gridCol>
              </a:tblGrid>
              <a:tr h="493200">
                <a:tc>
                  <a:txBody>
                    <a:bodyPr/>
                    <a:lstStyle/>
                    <a:p>
                      <a:r>
                        <a:rPr lang="en-AU" dirty="0"/>
                        <a:t>Feedback</a:t>
                      </a:r>
                    </a:p>
                  </a:txBody>
                  <a:tcPr marL="90000" marR="90000" marT="46800" marB="0" anchor="ct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2238701776"/>
                  </a:ext>
                </a:extLst>
              </a:tr>
              <a:tr h="756000">
                <a:tc>
                  <a:txBody>
                    <a:bodyPr/>
                    <a:lstStyle/>
                    <a:p>
                      <a:endParaRPr lang="en-AU" dirty="0"/>
                    </a:p>
                  </a:txBody>
                  <a:tcPr anchor="ctr"/>
                </a:tc>
                <a:extLst>
                  <a:ext uri="{0D108BD9-81ED-4DB2-BD59-A6C34878D82A}">
                    <a16:rowId xmlns:a16="http://schemas.microsoft.com/office/drawing/2014/main" val="137690119"/>
                  </a:ext>
                </a:extLst>
              </a:tr>
              <a:tr h="756000">
                <a:tc>
                  <a:txBody>
                    <a:bodyPr/>
                    <a:lstStyle/>
                    <a:p>
                      <a:endParaRPr lang="en-AU" dirty="0"/>
                    </a:p>
                  </a:txBody>
                  <a:tcPr anchor="ctr"/>
                </a:tc>
                <a:extLst>
                  <a:ext uri="{0D108BD9-81ED-4DB2-BD59-A6C34878D82A}">
                    <a16:rowId xmlns:a16="http://schemas.microsoft.com/office/drawing/2014/main" val="1599638782"/>
                  </a:ext>
                </a:extLst>
              </a:tr>
              <a:tr h="756000">
                <a:tc>
                  <a:txBody>
                    <a:bodyPr/>
                    <a:lstStyle/>
                    <a:p>
                      <a:endParaRPr lang="en-AU" dirty="0"/>
                    </a:p>
                  </a:txBody>
                  <a:tcPr anchor="ctr"/>
                </a:tc>
                <a:extLst>
                  <a:ext uri="{0D108BD9-81ED-4DB2-BD59-A6C34878D82A}">
                    <a16:rowId xmlns:a16="http://schemas.microsoft.com/office/drawing/2014/main" val="2153113474"/>
                  </a:ext>
                </a:extLst>
              </a:tr>
              <a:tr h="756000">
                <a:tc>
                  <a:txBody>
                    <a:bodyPr/>
                    <a:lstStyle/>
                    <a:p>
                      <a:pPr>
                        <a:buNone/>
                      </a:pPr>
                      <a:endParaRPr lang="en-AU" dirty="0">
                        <a:effectLst/>
                      </a:endParaRPr>
                    </a:p>
                  </a:txBody>
                  <a:tcPr anchor="ctr"/>
                </a:tc>
                <a:extLst>
                  <a:ext uri="{0D108BD9-81ED-4DB2-BD59-A6C34878D82A}">
                    <a16:rowId xmlns:a16="http://schemas.microsoft.com/office/drawing/2014/main" val="4093159279"/>
                  </a:ext>
                </a:extLst>
              </a:tr>
              <a:tr h="756000">
                <a:tc>
                  <a:txBody>
                    <a:bodyPr/>
                    <a:lstStyle/>
                    <a:p>
                      <a:pPr>
                        <a:buNone/>
                      </a:pPr>
                      <a:endParaRPr lang="en-AU" dirty="0">
                        <a:effectLst/>
                      </a:endParaRPr>
                    </a:p>
                  </a:txBody>
                  <a:tcPr anchor="ctr"/>
                </a:tc>
                <a:extLst>
                  <a:ext uri="{0D108BD9-81ED-4DB2-BD59-A6C34878D82A}">
                    <a16:rowId xmlns:a16="http://schemas.microsoft.com/office/drawing/2014/main" val="3618601983"/>
                  </a:ext>
                </a:extLst>
              </a:tr>
              <a:tr h="756000">
                <a:tc>
                  <a:txBody>
                    <a:bodyPr/>
                    <a:lstStyle/>
                    <a:p>
                      <a:endParaRPr lang="en-AU" dirty="0"/>
                    </a:p>
                  </a:txBody>
                  <a:tcPr anchor="ctr"/>
                </a:tc>
                <a:extLst>
                  <a:ext uri="{0D108BD9-81ED-4DB2-BD59-A6C34878D82A}">
                    <a16:rowId xmlns:a16="http://schemas.microsoft.com/office/drawing/2014/main" val="2863681041"/>
                  </a:ext>
                </a:extLst>
              </a:tr>
            </a:tbl>
          </a:graphicData>
        </a:graphic>
      </p:graphicFrame>
      <p:sp>
        <p:nvSpPr>
          <p:cNvPr id="2" name="Slide Number Placeholder 1">
            <a:extLst>
              <a:ext uri="{FF2B5EF4-FFF2-40B4-BE49-F238E27FC236}">
                <a16:creationId xmlns:a16="http://schemas.microsoft.com/office/drawing/2014/main" id="{8DA53730-0E19-FCBC-716B-A56404098B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0195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t>[Subject] [Year–Year] </a:t>
            </a:r>
            <a:r>
              <a:rPr lang="en-AU" dirty="0">
                <a:latin typeface="Public Sans Light" pitchFamily="2" charset="0"/>
              </a:rPr>
              <a:t>© </a:t>
            </a:r>
            <a:r>
              <a:rPr lang="en-AU" dirty="0"/>
              <a:t>Syllabus NSW Education Standards Authority (NESA) for and on behalf of the Crown in right of the State of New South Wales, [Year of publication].</a:t>
            </a:r>
          </a:p>
          <a:p>
            <a:r>
              <a:rPr lang="en-AU" dirty="0"/>
              <a:t>[Insert references consulted to produce the presentation being developed.]</a:t>
            </a:r>
          </a:p>
          <a:p>
            <a:r>
              <a:rPr lang="en-AU" dirty="0"/>
              <a:t>[Include any other full attributions here.]</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712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 write clear and well-structured PEEL paragraphs to improve our writing.</a:t>
            </a:r>
          </a:p>
          <a:p>
            <a:pPr>
              <a:lnSpc>
                <a:spcPct val="150000"/>
              </a:lnSpc>
            </a:pPr>
            <a:endParaRPr lang="en-AU" sz="2000" dirty="0">
              <a:latin typeface="Arial" panose="020B0604020202020204" pitchFamily="34" charset="0"/>
              <a:cs typeface="Arial" panose="020B0604020202020204" pitchFamily="34" charset="0"/>
            </a:endParaRP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a:cs typeface="Arial"/>
              </a:rPr>
              <a:t>identify the four parts of a PEEL paragraph</a:t>
            </a:r>
          </a:p>
          <a:p>
            <a:pPr marL="342900" indent="-342900">
              <a:lnSpc>
                <a:spcPct val="150000"/>
              </a:lnSpc>
              <a:buFont typeface="Arial"/>
              <a:buChar char="•"/>
            </a:pPr>
            <a:r>
              <a:rPr lang="en-AU" sz="2000" dirty="0">
                <a:latin typeface="Arial"/>
                <a:cs typeface="Arial"/>
              </a:rPr>
              <a:t>construct a PEEL paragraph on a given topic.</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CE5CC1-5B3B-DBCC-CCD7-4728CC4C0DE1}"/>
              </a:ext>
            </a:extLst>
          </p:cNvPr>
          <p:cNvSpPr>
            <a:spLocks noGrp="1"/>
          </p:cNvSpPr>
          <p:nvPr>
            <p:ph type="title"/>
          </p:nvPr>
        </p:nvSpPr>
        <p:spPr>
          <a:xfrm>
            <a:off x="5400000" y="360000"/>
            <a:ext cx="6407150" cy="554400"/>
          </a:xfrm>
        </p:spPr>
        <p:txBody>
          <a:bodyPr anchor="t">
            <a:normAutofit/>
          </a:bodyPr>
          <a:lstStyle/>
          <a:p>
            <a:r>
              <a:rPr lang="en-AU" dirty="0">
                <a:latin typeface="Arial"/>
                <a:cs typeface="Arial"/>
              </a:rPr>
              <a:t>What is a PEEL paragraph?</a:t>
            </a:r>
            <a:endParaRPr lang="en-AU" dirty="0"/>
          </a:p>
        </p:txBody>
      </p:sp>
      <p:sp>
        <p:nvSpPr>
          <p:cNvPr id="6" name="Text Placeholder 5">
            <a:extLst>
              <a:ext uri="{FF2B5EF4-FFF2-40B4-BE49-F238E27FC236}">
                <a16:creationId xmlns:a16="http://schemas.microsoft.com/office/drawing/2014/main" id="{061B3544-0168-D7FD-ECC1-1CCEFC2CE24C}"/>
              </a:ext>
            </a:extLst>
          </p:cNvPr>
          <p:cNvSpPr>
            <a:spLocks noGrp="1"/>
          </p:cNvSpPr>
          <p:nvPr>
            <p:ph type="body" sz="quarter" idx="17"/>
          </p:nvPr>
        </p:nvSpPr>
        <p:spPr>
          <a:xfrm>
            <a:off x="5400675" y="1800000"/>
            <a:ext cx="6407150" cy="4536000"/>
          </a:xfrm>
        </p:spPr>
        <p:txBody>
          <a:bodyPr>
            <a:normAutofit/>
          </a:bodyPr>
          <a:lstStyle/>
          <a:p>
            <a:pPr marL="342900" indent="-342900">
              <a:buFont typeface="Arial" panose="020B0604020202020204" pitchFamily="34" charset="0"/>
              <a:buChar char="•"/>
            </a:pPr>
            <a:r>
              <a:rPr lang="en-AU" dirty="0"/>
              <a:t>PEEL stands for Point, Evidence, Explanation, Link</a:t>
            </a:r>
          </a:p>
          <a:p>
            <a:pPr marL="342900" indent="-342900">
              <a:buFont typeface="Arial" panose="020B0604020202020204" pitchFamily="34" charset="0"/>
              <a:buChar char="•"/>
            </a:pPr>
            <a:r>
              <a:rPr lang="en-AU" dirty="0"/>
              <a:t>It’s a structure for writing clear and focused paragraphs.</a:t>
            </a:r>
          </a:p>
        </p:txBody>
      </p:sp>
      <p:pic>
        <p:nvPicPr>
          <p:cNvPr id="12" name="Picture Placeholder 11">
            <a:extLst>
              <a:ext uri="{FF2B5EF4-FFF2-40B4-BE49-F238E27FC236}">
                <a16:creationId xmlns:a16="http://schemas.microsoft.com/office/drawing/2014/main" id="{6BF0F4B0-D98A-A197-666D-08B2098CD37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5040313" cy="6858000"/>
          </a:xfrm>
        </p:spPr>
      </p:pic>
      <p:sp>
        <p:nvSpPr>
          <p:cNvPr id="3" name="Slide Number Placeholder 2">
            <a:extLst>
              <a:ext uri="{FF2B5EF4-FFF2-40B4-BE49-F238E27FC236}">
                <a16:creationId xmlns:a16="http://schemas.microsoft.com/office/drawing/2014/main" id="{58261C0E-FADA-4643-01C9-5C9BBCD6E740}"/>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90460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09F04-2E7A-B64F-105A-B6C934532092}"/>
              </a:ext>
            </a:extLst>
          </p:cNvPr>
          <p:cNvSpPr>
            <a:spLocks noGrp="1"/>
          </p:cNvSpPr>
          <p:nvPr>
            <p:ph type="title"/>
          </p:nvPr>
        </p:nvSpPr>
        <p:spPr/>
        <p:txBody>
          <a:bodyPr/>
          <a:lstStyle/>
          <a:p>
            <a:r>
              <a:rPr lang="en-AU" dirty="0"/>
              <a:t>PEEL paragraph</a:t>
            </a:r>
          </a:p>
        </p:txBody>
      </p:sp>
      <p:sp>
        <p:nvSpPr>
          <p:cNvPr id="9" name="Text Placeholder 8">
            <a:extLst>
              <a:ext uri="{FF2B5EF4-FFF2-40B4-BE49-F238E27FC236}">
                <a16:creationId xmlns:a16="http://schemas.microsoft.com/office/drawing/2014/main" id="{9EF426B2-BF0A-42CF-76D3-E0DAC1BAB7D9}"/>
              </a:ext>
            </a:extLst>
          </p:cNvPr>
          <p:cNvSpPr>
            <a:spLocks noGrp="1"/>
          </p:cNvSpPr>
          <p:nvPr>
            <p:ph type="body" sz="quarter" idx="18"/>
          </p:nvPr>
        </p:nvSpPr>
        <p:spPr/>
        <p:txBody>
          <a:bodyPr/>
          <a:lstStyle/>
          <a:p>
            <a:r>
              <a:rPr lang="en-AU" dirty="0"/>
              <a:t>Sample question</a:t>
            </a:r>
          </a:p>
        </p:txBody>
      </p:sp>
      <p:sp>
        <p:nvSpPr>
          <p:cNvPr id="8" name="Text Placeholder 7">
            <a:extLst>
              <a:ext uri="{FF2B5EF4-FFF2-40B4-BE49-F238E27FC236}">
                <a16:creationId xmlns:a16="http://schemas.microsoft.com/office/drawing/2014/main" id="{BF5E8A34-FE18-130D-AC6B-2A97499EA3D4}"/>
              </a:ext>
            </a:extLst>
          </p:cNvPr>
          <p:cNvSpPr>
            <a:spLocks noGrp="1"/>
          </p:cNvSpPr>
          <p:nvPr>
            <p:ph type="body" sz="quarter" idx="17"/>
          </p:nvPr>
        </p:nvSpPr>
        <p:spPr/>
        <p:txBody>
          <a:bodyPr/>
          <a:lstStyle/>
          <a:p>
            <a:r>
              <a:rPr lang="en-AU" b="1" dirty="0"/>
              <a:t>Explain how ‘brand image’ impacts consumer spending and the role of work in society.</a:t>
            </a:r>
          </a:p>
          <a:p>
            <a:pPr marL="285750" indent="-285750">
              <a:buFont typeface="Arial" panose="020B0604020202020204" pitchFamily="34" charset="0"/>
              <a:buChar char="•"/>
            </a:pPr>
            <a:r>
              <a:rPr lang="en-AU" dirty="0"/>
              <a:t>NESA have in their </a:t>
            </a:r>
            <a:r>
              <a:rPr lang="en-AU" dirty="0">
                <a:hlinkClick r:id="rId3"/>
              </a:rPr>
              <a:t>Glossary of key words</a:t>
            </a:r>
            <a:r>
              <a:rPr lang="en-AU" dirty="0"/>
              <a:t> identified that an explain question requires student to:</a:t>
            </a:r>
          </a:p>
          <a:p>
            <a:pPr marL="895335" lvl="1" indent="-285750">
              <a:buFont typeface="Courier New" panose="02070309020205020404" pitchFamily="49" charset="0"/>
              <a:buChar char="o"/>
            </a:pPr>
            <a:r>
              <a:rPr lang="en-AU" dirty="0"/>
              <a:t>relate cause and effect</a:t>
            </a:r>
          </a:p>
          <a:p>
            <a:pPr marL="895335" lvl="1" indent="-285750">
              <a:buFont typeface="Courier New" panose="02070309020205020404" pitchFamily="49" charset="0"/>
              <a:buChar char="o"/>
            </a:pPr>
            <a:r>
              <a:rPr lang="en-AU" dirty="0"/>
              <a:t>make the relationship between things evident</a:t>
            </a:r>
          </a:p>
          <a:p>
            <a:pPr marL="895335" lvl="1" indent="-285750">
              <a:buFont typeface="Courier New" panose="02070309020205020404" pitchFamily="49" charset="0"/>
              <a:buChar char="o"/>
            </a:pPr>
            <a:r>
              <a:rPr lang="en-AU" dirty="0"/>
              <a:t>provide why and/or how. </a:t>
            </a:r>
          </a:p>
          <a:p>
            <a:endParaRPr lang="en-AU" dirty="0"/>
          </a:p>
          <a:p>
            <a:endParaRPr lang="en-AU" dirty="0"/>
          </a:p>
          <a:p>
            <a:endParaRPr lang="en-AU" dirty="0"/>
          </a:p>
        </p:txBody>
      </p:sp>
      <p:sp>
        <p:nvSpPr>
          <p:cNvPr id="10" name="Oval 9">
            <a:extLst>
              <a:ext uri="{FF2B5EF4-FFF2-40B4-BE49-F238E27FC236}">
                <a16:creationId xmlns:a16="http://schemas.microsoft.com/office/drawing/2014/main" id="{C2E6F85F-A376-355B-3F15-164210CAACC2}"/>
              </a:ext>
              <a:ext uri="{C183D7F6-B498-43B3-948B-1728B52AA6E4}">
                <adec:decorative xmlns:adec="http://schemas.microsoft.com/office/drawing/2017/decorative" val="1"/>
              </a:ext>
            </a:extLst>
          </p:cNvPr>
          <p:cNvSpPr/>
          <p:nvPr/>
        </p:nvSpPr>
        <p:spPr>
          <a:xfrm>
            <a:off x="228600" y="1567086"/>
            <a:ext cx="1059873" cy="545601"/>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FFC00F07-7DC5-A597-DDD4-861589F1F335}"/>
              </a:ext>
              <a:ext uri="{C183D7F6-B498-43B3-948B-1728B52AA6E4}">
                <adec:decorative xmlns:adec="http://schemas.microsoft.com/office/drawing/2017/decorative" val="1"/>
              </a:ext>
            </a:extLst>
          </p:cNvPr>
          <p:cNvSpPr/>
          <p:nvPr/>
        </p:nvSpPr>
        <p:spPr>
          <a:xfrm>
            <a:off x="1856509" y="1567086"/>
            <a:ext cx="1749136" cy="545601"/>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EAC9B252-EE07-83B3-AE4F-6FC5B5FFBCA6}"/>
              </a:ext>
              <a:ext uri="{C183D7F6-B498-43B3-948B-1728B52AA6E4}">
                <adec:decorative xmlns:adec="http://schemas.microsoft.com/office/drawing/2017/decorative" val="1"/>
              </a:ext>
            </a:extLst>
          </p:cNvPr>
          <p:cNvSpPr/>
          <p:nvPr/>
        </p:nvSpPr>
        <p:spPr>
          <a:xfrm>
            <a:off x="8066809" y="1567086"/>
            <a:ext cx="2802082" cy="545601"/>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413ABA5A-5DA0-F4AC-7AAC-8989881C32E6}"/>
              </a:ext>
              <a:ext uri="{C183D7F6-B498-43B3-948B-1728B52AA6E4}">
                <adec:decorative xmlns:adec="http://schemas.microsoft.com/office/drawing/2017/decorative" val="1"/>
              </a:ext>
            </a:extLst>
          </p:cNvPr>
          <p:cNvSpPr/>
          <p:nvPr/>
        </p:nvSpPr>
        <p:spPr>
          <a:xfrm>
            <a:off x="4544290" y="1567086"/>
            <a:ext cx="2547409" cy="545601"/>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120974BD-7BB7-2B65-D08C-6549687D66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78536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DC82C-838B-A1A9-3166-762C577013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68108F-71DB-AE4D-D157-F5A0C1B8638D}"/>
              </a:ext>
            </a:extLst>
          </p:cNvPr>
          <p:cNvSpPr>
            <a:spLocks noGrp="1"/>
          </p:cNvSpPr>
          <p:nvPr>
            <p:ph type="title"/>
          </p:nvPr>
        </p:nvSpPr>
        <p:spPr/>
        <p:txBody>
          <a:bodyPr anchor="t">
            <a:normAutofit/>
          </a:bodyPr>
          <a:lstStyle/>
          <a:p>
            <a:r>
              <a:rPr lang="en-AU" dirty="0"/>
              <a:t>PEEL</a:t>
            </a:r>
            <a:r>
              <a:rPr lang="ko-KR" altLang="en-US" dirty="0"/>
              <a:t> </a:t>
            </a:r>
            <a:r>
              <a:rPr lang="en-US" altLang="ko-KR" dirty="0"/>
              <a:t>(1)</a:t>
            </a:r>
            <a:endParaRPr lang="en-AU" dirty="0"/>
          </a:p>
        </p:txBody>
      </p:sp>
      <p:sp>
        <p:nvSpPr>
          <p:cNvPr id="6" name="Text Placeholder 5">
            <a:extLst>
              <a:ext uri="{FF2B5EF4-FFF2-40B4-BE49-F238E27FC236}">
                <a16:creationId xmlns:a16="http://schemas.microsoft.com/office/drawing/2014/main" id="{2096111F-2A0D-369B-DFA1-7C502D93877D}"/>
              </a:ext>
            </a:extLst>
          </p:cNvPr>
          <p:cNvSpPr>
            <a:spLocks noGrp="1"/>
          </p:cNvSpPr>
          <p:nvPr>
            <p:ph type="body" sz="quarter" idx="18"/>
          </p:nvPr>
        </p:nvSpPr>
        <p:spPr/>
        <p:txBody>
          <a:bodyPr anchor="b">
            <a:normAutofit/>
          </a:bodyPr>
          <a:lstStyle/>
          <a:p>
            <a:pPr>
              <a:lnSpc>
                <a:spcPct val="140000"/>
              </a:lnSpc>
            </a:pPr>
            <a:r>
              <a:rPr lang="en-AU" sz="1600" dirty="0"/>
              <a:t>Point </a:t>
            </a:r>
          </a:p>
        </p:txBody>
      </p:sp>
      <p:sp>
        <p:nvSpPr>
          <p:cNvPr id="7" name="Text Placeholder 4">
            <a:extLst>
              <a:ext uri="{FF2B5EF4-FFF2-40B4-BE49-F238E27FC236}">
                <a16:creationId xmlns:a16="http://schemas.microsoft.com/office/drawing/2014/main" id="{61A49D68-3984-5DE5-E477-9238D6210058}"/>
              </a:ext>
            </a:extLst>
          </p:cNvPr>
          <p:cNvSpPr txBox="1">
            <a:spLocks/>
          </p:cNvSpPr>
          <p:nvPr/>
        </p:nvSpPr>
        <p:spPr>
          <a:xfrm>
            <a:off x="359999" y="1493150"/>
            <a:ext cx="5621338" cy="911882"/>
          </a:xfrm>
          <a:prstGeom prst="roundRect">
            <a:avLst/>
          </a:prstGeom>
          <a:ln>
            <a:solidFill>
              <a:schemeClr val="accent2"/>
            </a:solidFill>
          </a:ln>
        </p:spPr>
        <p:txBody>
          <a:bodyPr vert="horz" lIns="144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Explain how ‘brand image’ impacts consumer spending and the role of work in society.</a:t>
            </a:r>
            <a:endParaRPr lang="en-AU" sz="1800" dirty="0"/>
          </a:p>
        </p:txBody>
      </p:sp>
      <p:sp>
        <p:nvSpPr>
          <p:cNvPr id="5" name="Text Placeholder 4">
            <a:extLst>
              <a:ext uri="{FF2B5EF4-FFF2-40B4-BE49-F238E27FC236}">
                <a16:creationId xmlns:a16="http://schemas.microsoft.com/office/drawing/2014/main" id="{859EC797-6AA6-C2A0-C116-6663EA0A2F5C}"/>
              </a:ext>
            </a:extLst>
          </p:cNvPr>
          <p:cNvSpPr>
            <a:spLocks noGrp="1"/>
          </p:cNvSpPr>
          <p:nvPr>
            <p:ph sz="quarter" idx="19"/>
          </p:nvPr>
        </p:nvSpPr>
        <p:spPr>
          <a:xfrm>
            <a:off x="360364" y="2499953"/>
            <a:ext cx="5620974" cy="4125134"/>
          </a:xfrm>
        </p:spPr>
        <p:txBody>
          <a:bodyPr>
            <a:normAutofit/>
          </a:bodyPr>
          <a:lstStyle/>
          <a:p>
            <a:pPr marL="342900" indent="-342900">
              <a:spcAft>
                <a:spcPts val="600"/>
              </a:spcAft>
              <a:buFont typeface="Arial" panose="020B0604020202020204" pitchFamily="34" charset="0"/>
              <a:buChar char="•"/>
            </a:pPr>
            <a:r>
              <a:rPr lang="en-AU" sz="1800" dirty="0"/>
              <a:t>Start with your main idea</a:t>
            </a:r>
          </a:p>
          <a:p>
            <a:pPr marL="342900" indent="-342900">
              <a:spcAft>
                <a:spcPts val="600"/>
              </a:spcAft>
              <a:buFont typeface="Arial" panose="020B0604020202020204" pitchFamily="34" charset="0"/>
              <a:buChar char="•"/>
            </a:pPr>
            <a:r>
              <a:rPr lang="en-AU" sz="1800" dirty="0"/>
              <a:t>This is your topic sentence</a:t>
            </a:r>
          </a:p>
          <a:p>
            <a:pPr marL="342900" indent="-342900">
              <a:spcAft>
                <a:spcPts val="600"/>
              </a:spcAft>
              <a:buFont typeface="Arial" panose="020B0604020202020204" pitchFamily="34" charset="0"/>
              <a:buChar char="•"/>
            </a:pPr>
            <a:r>
              <a:rPr lang="en-AU" sz="1800" dirty="0"/>
              <a:t>Keep it clear and direct </a:t>
            </a:r>
          </a:p>
          <a:p>
            <a:pPr marL="342900" indent="-342900">
              <a:spcAft>
                <a:spcPts val="600"/>
              </a:spcAft>
              <a:buFont typeface="Arial" panose="020B0604020202020204" pitchFamily="34" charset="0"/>
              <a:buChar char="•"/>
            </a:pPr>
            <a:r>
              <a:rPr lang="en-AU" sz="1800" b="1" dirty="0"/>
              <a:t>Point – </a:t>
            </a:r>
            <a:r>
              <a:rPr lang="en-AU" sz="1800" dirty="0"/>
              <a:t>Brand image affects what people buy by shaping how they see a brand. A strong brand builds trust and makes people more likely to choose it. It also creates jobs in marketing, retail, and advertising, where people work to promote and maintain brand reputation.</a:t>
            </a:r>
          </a:p>
        </p:txBody>
      </p:sp>
      <p:pic>
        <p:nvPicPr>
          <p:cNvPr id="8" name="Picture Placeholder 7">
            <a:extLst>
              <a:ext uri="{FF2B5EF4-FFF2-40B4-BE49-F238E27FC236}">
                <a16:creationId xmlns:a16="http://schemas.microsoft.com/office/drawing/2014/main" id="{5B3CAFF4-B68C-B0F9-1CD7-4028F879B612}"/>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p:pic>
      <p:sp>
        <p:nvSpPr>
          <p:cNvPr id="4" name="Slide Number Placeholder 3">
            <a:extLst>
              <a:ext uri="{FF2B5EF4-FFF2-40B4-BE49-F238E27FC236}">
                <a16:creationId xmlns:a16="http://schemas.microsoft.com/office/drawing/2014/main" id="{EA419FD5-71DD-427B-6D23-114A4528D2D3}"/>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14856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C8C621-1C92-CBEC-FF8A-B253099B56E1}"/>
              </a:ext>
            </a:extLst>
          </p:cNvPr>
          <p:cNvSpPr>
            <a:spLocks noGrp="1"/>
          </p:cNvSpPr>
          <p:nvPr>
            <p:ph type="title"/>
          </p:nvPr>
        </p:nvSpPr>
        <p:spPr>
          <a:xfrm>
            <a:off x="360000" y="360000"/>
            <a:ext cx="11484000" cy="545601"/>
          </a:xfrm>
        </p:spPr>
        <p:txBody>
          <a:bodyPr anchor="t">
            <a:normAutofit/>
          </a:bodyPr>
          <a:lstStyle/>
          <a:p>
            <a:r>
              <a:rPr lang="en-AU" dirty="0"/>
              <a:t>PEEL</a:t>
            </a:r>
            <a:r>
              <a:rPr lang="ko-KR" altLang="en-US" dirty="0"/>
              <a:t> </a:t>
            </a:r>
            <a:r>
              <a:rPr lang="en-US" altLang="ko-KR" dirty="0"/>
              <a:t>(2)</a:t>
            </a:r>
            <a:endParaRPr lang="en-AU" dirty="0"/>
          </a:p>
        </p:txBody>
      </p:sp>
      <p:sp>
        <p:nvSpPr>
          <p:cNvPr id="4" name="Text Placeholder 3">
            <a:extLst>
              <a:ext uri="{FF2B5EF4-FFF2-40B4-BE49-F238E27FC236}">
                <a16:creationId xmlns:a16="http://schemas.microsoft.com/office/drawing/2014/main" id="{07D296D8-A744-1D7D-3336-E52A52BB832C}"/>
              </a:ext>
            </a:extLst>
          </p:cNvPr>
          <p:cNvSpPr>
            <a:spLocks noGrp="1"/>
          </p:cNvSpPr>
          <p:nvPr>
            <p:ph type="body" sz="quarter" idx="18"/>
          </p:nvPr>
        </p:nvSpPr>
        <p:spPr>
          <a:xfrm>
            <a:off x="359999" y="982520"/>
            <a:ext cx="11483999" cy="310015"/>
          </a:xfrm>
        </p:spPr>
        <p:txBody>
          <a:bodyPr anchor="b">
            <a:normAutofit/>
          </a:bodyPr>
          <a:lstStyle/>
          <a:p>
            <a:pPr>
              <a:lnSpc>
                <a:spcPct val="140000"/>
              </a:lnSpc>
            </a:pPr>
            <a:r>
              <a:rPr lang="en-AU" sz="1600"/>
              <a:t>Evidence</a:t>
            </a:r>
          </a:p>
        </p:txBody>
      </p:sp>
      <p:sp>
        <p:nvSpPr>
          <p:cNvPr id="6" name="Text Placeholder 4">
            <a:extLst>
              <a:ext uri="{FF2B5EF4-FFF2-40B4-BE49-F238E27FC236}">
                <a16:creationId xmlns:a16="http://schemas.microsoft.com/office/drawing/2014/main" id="{A3DBA368-6EC4-AA21-8C8A-5A1DF2DAAF1E}"/>
              </a:ext>
            </a:extLst>
          </p:cNvPr>
          <p:cNvSpPr txBox="1">
            <a:spLocks/>
          </p:cNvSpPr>
          <p:nvPr/>
        </p:nvSpPr>
        <p:spPr>
          <a:xfrm>
            <a:off x="359999" y="1493150"/>
            <a:ext cx="5621338" cy="911882"/>
          </a:xfrm>
          <a:prstGeom prst="roundRect">
            <a:avLst/>
          </a:prstGeom>
          <a:ln>
            <a:solidFill>
              <a:schemeClr val="accent2"/>
            </a:solidFill>
          </a:ln>
        </p:spPr>
        <p:txBody>
          <a:bodyPr vert="horz" lIns="144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Explain how ‘brand image’ impacts consumer spending and the role of work in society.</a:t>
            </a:r>
            <a:endParaRPr lang="en-AU" sz="1800" dirty="0"/>
          </a:p>
        </p:txBody>
      </p:sp>
      <p:sp>
        <p:nvSpPr>
          <p:cNvPr id="5" name="Content Placeholder 4">
            <a:extLst>
              <a:ext uri="{FF2B5EF4-FFF2-40B4-BE49-F238E27FC236}">
                <a16:creationId xmlns:a16="http://schemas.microsoft.com/office/drawing/2014/main" id="{080E6ACB-43A7-34BE-7AD0-0826F5B5C73A}"/>
              </a:ext>
            </a:extLst>
          </p:cNvPr>
          <p:cNvSpPr>
            <a:spLocks noGrp="1"/>
          </p:cNvSpPr>
          <p:nvPr>
            <p:ph sz="quarter" idx="19"/>
          </p:nvPr>
        </p:nvSpPr>
        <p:spPr>
          <a:xfrm>
            <a:off x="360364" y="2543523"/>
            <a:ext cx="5620974" cy="3745134"/>
          </a:xfrm>
        </p:spPr>
        <p:txBody>
          <a:bodyPr>
            <a:normAutofit/>
          </a:bodyPr>
          <a:lstStyle/>
          <a:p>
            <a:pPr marL="342900" indent="-342900">
              <a:spcAft>
                <a:spcPts val="600"/>
              </a:spcAft>
              <a:buFont typeface="Arial" panose="020B0604020202020204" pitchFamily="34" charset="0"/>
              <a:buChar char="•"/>
            </a:pPr>
            <a:r>
              <a:rPr lang="en-AU" sz="1800" dirty="0"/>
              <a:t>Add a fact, quote, or example to support your point</a:t>
            </a:r>
          </a:p>
          <a:p>
            <a:pPr marL="342900" indent="-342900">
              <a:spcAft>
                <a:spcPts val="600"/>
              </a:spcAft>
              <a:buFont typeface="Arial" panose="020B0604020202020204" pitchFamily="34" charset="0"/>
              <a:buChar char="•"/>
            </a:pPr>
            <a:r>
              <a:rPr lang="en-AU" sz="1800" dirty="0"/>
              <a:t>Make sure it's relevant and accurate</a:t>
            </a:r>
          </a:p>
          <a:p>
            <a:pPr marL="342900" indent="-342900">
              <a:spcAft>
                <a:spcPts val="600"/>
              </a:spcAft>
              <a:buFont typeface="Arial" panose="020B0604020202020204" pitchFamily="34" charset="0"/>
              <a:buChar char="•"/>
            </a:pPr>
            <a:r>
              <a:rPr lang="en-AU" sz="1800" b="1" dirty="0"/>
              <a:t>Evidence – </a:t>
            </a:r>
            <a:r>
              <a:rPr lang="en-AU" sz="1800" dirty="0"/>
              <a:t>For example, many teenagers prefer brands like Nike or Adidas because they are seen as cool, high-quality, and trendy. These brands are known for their logos and how they are marketed as popular and reliable.</a:t>
            </a:r>
          </a:p>
          <a:p>
            <a:pPr>
              <a:spcAft>
                <a:spcPts val="600"/>
              </a:spcAft>
            </a:pPr>
            <a:endParaRPr lang="en-AU" sz="1800" dirty="0"/>
          </a:p>
        </p:txBody>
      </p:sp>
      <p:pic>
        <p:nvPicPr>
          <p:cNvPr id="8" name="Picture Placeholder 7">
            <a:extLst>
              <a:ext uri="{FF2B5EF4-FFF2-40B4-BE49-F238E27FC236}">
                <a16:creationId xmlns:a16="http://schemas.microsoft.com/office/drawing/2014/main" id="{6F484654-7AB4-A236-C0C0-853C68844CE9}"/>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6324599" y="1562470"/>
            <a:ext cx="5507038" cy="4814518"/>
          </a:xfrm>
          <a:noFill/>
        </p:spPr>
      </p:pic>
      <p:sp>
        <p:nvSpPr>
          <p:cNvPr id="2" name="Slide Number Placeholder 1">
            <a:extLst>
              <a:ext uri="{FF2B5EF4-FFF2-40B4-BE49-F238E27FC236}">
                <a16:creationId xmlns:a16="http://schemas.microsoft.com/office/drawing/2014/main" id="{4B1C856A-F206-23F8-7421-C2BDAE37659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374835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B4DD3-4027-257B-8C4F-A2F8557CBC39}"/>
              </a:ext>
            </a:extLst>
          </p:cNvPr>
          <p:cNvSpPr>
            <a:spLocks noGrp="1"/>
          </p:cNvSpPr>
          <p:nvPr>
            <p:ph type="title"/>
          </p:nvPr>
        </p:nvSpPr>
        <p:spPr/>
        <p:txBody>
          <a:bodyPr/>
          <a:lstStyle/>
          <a:p>
            <a:r>
              <a:rPr lang="en-AU" dirty="0"/>
              <a:t>PEEL</a:t>
            </a:r>
            <a:r>
              <a:rPr lang="ko-KR" altLang="en-US" dirty="0"/>
              <a:t> </a:t>
            </a:r>
            <a:r>
              <a:rPr lang="en-US" altLang="ko-KR" dirty="0"/>
              <a:t>(3)</a:t>
            </a:r>
            <a:endParaRPr lang="en-AU" dirty="0"/>
          </a:p>
        </p:txBody>
      </p:sp>
      <p:sp>
        <p:nvSpPr>
          <p:cNvPr id="5" name="Content Placeholder 4">
            <a:extLst>
              <a:ext uri="{FF2B5EF4-FFF2-40B4-BE49-F238E27FC236}">
                <a16:creationId xmlns:a16="http://schemas.microsoft.com/office/drawing/2014/main" id="{018C0234-F0B4-1F1D-A9B2-C6312B84CD01}"/>
              </a:ext>
            </a:extLst>
          </p:cNvPr>
          <p:cNvSpPr>
            <a:spLocks noGrp="1"/>
          </p:cNvSpPr>
          <p:nvPr>
            <p:ph type="body" sz="quarter" idx="18"/>
          </p:nvPr>
        </p:nvSpPr>
        <p:spPr/>
        <p:txBody>
          <a:bodyPr/>
          <a:lstStyle/>
          <a:p>
            <a:r>
              <a:rPr lang="en-AU" dirty="0"/>
              <a:t>Explanation </a:t>
            </a:r>
          </a:p>
        </p:txBody>
      </p:sp>
      <p:sp>
        <p:nvSpPr>
          <p:cNvPr id="6" name="Text Placeholder 4">
            <a:extLst>
              <a:ext uri="{FF2B5EF4-FFF2-40B4-BE49-F238E27FC236}">
                <a16:creationId xmlns:a16="http://schemas.microsoft.com/office/drawing/2014/main" id="{FCD4CC87-A146-C3D8-C8C8-5790DB683A23}"/>
              </a:ext>
            </a:extLst>
          </p:cNvPr>
          <p:cNvSpPr txBox="1">
            <a:spLocks/>
          </p:cNvSpPr>
          <p:nvPr/>
        </p:nvSpPr>
        <p:spPr>
          <a:xfrm>
            <a:off x="287614" y="1444477"/>
            <a:ext cx="10072709" cy="654176"/>
          </a:xfrm>
          <a:prstGeom prst="roundRect">
            <a:avLst/>
          </a:prstGeom>
          <a:ln>
            <a:solidFill>
              <a:schemeClr val="accent2"/>
            </a:solidFill>
          </a:ln>
        </p:spPr>
        <p:txBody>
          <a:bodyPr vert="horz" lIns="144000" tIns="72000" rIns="14400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Explain how ‘brand image’ impacts consumer spending and the role of work in society.</a:t>
            </a:r>
            <a:endParaRPr lang="en-AU" sz="1800" dirty="0"/>
          </a:p>
        </p:txBody>
      </p:sp>
      <p:sp>
        <p:nvSpPr>
          <p:cNvPr id="4" name="Text Placeholder 3">
            <a:extLst>
              <a:ext uri="{FF2B5EF4-FFF2-40B4-BE49-F238E27FC236}">
                <a16:creationId xmlns:a16="http://schemas.microsoft.com/office/drawing/2014/main" id="{8311C7CA-DD0B-20B8-BFBD-70EFAF5FEF0F}"/>
              </a:ext>
            </a:extLst>
          </p:cNvPr>
          <p:cNvSpPr>
            <a:spLocks noGrp="1"/>
          </p:cNvSpPr>
          <p:nvPr>
            <p:ph type="body" sz="quarter" idx="17"/>
          </p:nvPr>
        </p:nvSpPr>
        <p:spPr>
          <a:xfrm>
            <a:off x="360000" y="2213655"/>
            <a:ext cx="11484000" cy="3661825"/>
          </a:xfrm>
        </p:spPr>
        <p:txBody>
          <a:bodyPr/>
          <a:lstStyle/>
          <a:p>
            <a:pPr marL="342900" indent="-342900">
              <a:buFont typeface="Arial" panose="020B0604020202020204" pitchFamily="34" charset="0"/>
              <a:buChar char="•"/>
            </a:pPr>
            <a:r>
              <a:rPr lang="en-AU" sz="1800" dirty="0"/>
              <a:t>Explain how your evidence supports your point</a:t>
            </a:r>
          </a:p>
          <a:p>
            <a:pPr marL="342900" indent="-342900">
              <a:buFont typeface="Arial" panose="020B0604020202020204" pitchFamily="34" charset="0"/>
              <a:buChar char="•"/>
            </a:pPr>
            <a:r>
              <a:rPr lang="en-AU" sz="1800" dirty="0"/>
              <a:t>Add your own analysis</a:t>
            </a:r>
          </a:p>
          <a:p>
            <a:pPr marL="342900" indent="-342900">
              <a:buFont typeface="Arial" panose="020B0604020202020204" pitchFamily="34" charset="0"/>
              <a:buChar char="•"/>
            </a:pPr>
            <a:r>
              <a:rPr lang="en-AU" sz="1800" dirty="0"/>
              <a:t>Show the importance of the evidence</a:t>
            </a:r>
          </a:p>
          <a:p>
            <a:pPr marL="342900" indent="-342900">
              <a:buFont typeface="Arial" panose="020B0604020202020204" pitchFamily="34" charset="0"/>
              <a:buChar char="•"/>
            </a:pPr>
            <a:r>
              <a:rPr lang="en-AU" sz="1800" b="1" dirty="0"/>
              <a:t>Explain – </a:t>
            </a:r>
            <a:r>
              <a:rPr lang="en-AU" sz="1800" dirty="0"/>
              <a:t>This affects how much people are willing to spend, as they are more likely to pay extra for a brand that is well-known and trusted. Companies spend a lot of money on advertising to make sure their brand looks good, which creates jobs in marketing, design, and other creative industries. This shows how brand image connects to how people spend their money and supports the role of work in society.</a:t>
            </a:r>
          </a:p>
        </p:txBody>
      </p:sp>
      <p:sp>
        <p:nvSpPr>
          <p:cNvPr id="2" name="Slide Number Placeholder 1">
            <a:extLst>
              <a:ext uri="{FF2B5EF4-FFF2-40B4-BE49-F238E27FC236}">
                <a16:creationId xmlns:a16="http://schemas.microsoft.com/office/drawing/2014/main" id="{2621D234-7D5F-EC94-F921-4A1B4B2A86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1759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7EC34D-A231-DB1F-3374-387073A107EE}"/>
              </a:ext>
            </a:extLst>
          </p:cNvPr>
          <p:cNvSpPr>
            <a:spLocks noGrp="1"/>
          </p:cNvSpPr>
          <p:nvPr>
            <p:ph type="title"/>
          </p:nvPr>
        </p:nvSpPr>
        <p:spPr/>
        <p:txBody>
          <a:bodyPr/>
          <a:lstStyle/>
          <a:p>
            <a:r>
              <a:rPr lang="en-AU" dirty="0"/>
              <a:t>PEEL</a:t>
            </a:r>
            <a:r>
              <a:rPr lang="ko-KR" altLang="en-US" dirty="0"/>
              <a:t> </a:t>
            </a:r>
            <a:r>
              <a:rPr lang="en-US" altLang="ko-KR" dirty="0"/>
              <a:t>(4)</a:t>
            </a:r>
            <a:endParaRPr lang="en-AU" dirty="0"/>
          </a:p>
        </p:txBody>
      </p:sp>
      <p:sp>
        <p:nvSpPr>
          <p:cNvPr id="7" name="Text Placeholder 6">
            <a:extLst>
              <a:ext uri="{FF2B5EF4-FFF2-40B4-BE49-F238E27FC236}">
                <a16:creationId xmlns:a16="http://schemas.microsoft.com/office/drawing/2014/main" id="{36DEE5AF-6210-B3B0-AF6F-7CD5188AD2A0}"/>
              </a:ext>
            </a:extLst>
          </p:cNvPr>
          <p:cNvSpPr>
            <a:spLocks noGrp="1"/>
          </p:cNvSpPr>
          <p:nvPr>
            <p:ph type="body" sz="quarter" idx="18"/>
          </p:nvPr>
        </p:nvSpPr>
        <p:spPr/>
        <p:txBody>
          <a:bodyPr/>
          <a:lstStyle/>
          <a:p>
            <a:r>
              <a:rPr lang="en-AU" dirty="0"/>
              <a:t>Link</a:t>
            </a:r>
          </a:p>
        </p:txBody>
      </p:sp>
      <p:sp>
        <p:nvSpPr>
          <p:cNvPr id="3" name="Text Placeholder 4">
            <a:extLst>
              <a:ext uri="{FF2B5EF4-FFF2-40B4-BE49-F238E27FC236}">
                <a16:creationId xmlns:a16="http://schemas.microsoft.com/office/drawing/2014/main" id="{3EA0377B-C9A5-E6C5-35DB-52D94EEC9F53}"/>
              </a:ext>
            </a:extLst>
          </p:cNvPr>
          <p:cNvSpPr txBox="1">
            <a:spLocks/>
          </p:cNvSpPr>
          <p:nvPr/>
        </p:nvSpPr>
        <p:spPr>
          <a:xfrm>
            <a:off x="359999" y="1493150"/>
            <a:ext cx="5621338" cy="911882"/>
          </a:xfrm>
          <a:prstGeom prst="roundRect">
            <a:avLst/>
          </a:prstGeom>
          <a:ln>
            <a:solidFill>
              <a:schemeClr val="accent2"/>
            </a:solidFill>
          </a:ln>
        </p:spPr>
        <p:txBody>
          <a:bodyPr vert="horz" lIns="144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t>Explain how ‘brand image’ impacts consumer spending and the role of work in society.</a:t>
            </a:r>
            <a:endParaRPr lang="en-AU" sz="1800" dirty="0"/>
          </a:p>
        </p:txBody>
      </p:sp>
      <p:sp>
        <p:nvSpPr>
          <p:cNvPr id="8" name="Content Placeholder 7">
            <a:extLst>
              <a:ext uri="{FF2B5EF4-FFF2-40B4-BE49-F238E27FC236}">
                <a16:creationId xmlns:a16="http://schemas.microsoft.com/office/drawing/2014/main" id="{9B50AF7D-23BD-A9E7-8784-C99D6942F072}"/>
              </a:ext>
            </a:extLst>
          </p:cNvPr>
          <p:cNvSpPr>
            <a:spLocks noGrp="1"/>
          </p:cNvSpPr>
          <p:nvPr>
            <p:ph sz="quarter" idx="19"/>
          </p:nvPr>
        </p:nvSpPr>
        <p:spPr>
          <a:xfrm>
            <a:off x="360364" y="2605647"/>
            <a:ext cx="5507038" cy="3269833"/>
          </a:xfrm>
        </p:spPr>
        <p:txBody>
          <a:bodyPr/>
          <a:lstStyle/>
          <a:p>
            <a:pPr marL="342900" indent="-342900">
              <a:buFont typeface="Arial" panose="020B0604020202020204" pitchFamily="34" charset="0"/>
              <a:buChar char="•"/>
            </a:pPr>
            <a:r>
              <a:rPr lang="en-AU" sz="1800" dirty="0"/>
              <a:t>Link back to your main idea or thesis</a:t>
            </a:r>
          </a:p>
          <a:p>
            <a:pPr marL="342900" indent="-342900">
              <a:buFont typeface="Arial" panose="020B0604020202020204" pitchFamily="34" charset="0"/>
              <a:buChar char="•"/>
            </a:pPr>
            <a:r>
              <a:rPr lang="en-AU" sz="1800" dirty="0"/>
              <a:t>Wrap up your paragraph</a:t>
            </a:r>
          </a:p>
          <a:p>
            <a:pPr marL="342900" indent="-342900">
              <a:buFont typeface="Arial" panose="020B0604020202020204" pitchFamily="34" charset="0"/>
              <a:buChar char="•"/>
            </a:pPr>
            <a:r>
              <a:rPr lang="en-AU" sz="1800" dirty="0"/>
              <a:t>Show how it fits into the bigger argument</a:t>
            </a:r>
          </a:p>
          <a:p>
            <a:pPr marL="342900" indent="-342900">
              <a:buFont typeface="Arial" panose="020B0604020202020204" pitchFamily="34" charset="0"/>
              <a:buChar char="•"/>
            </a:pPr>
            <a:r>
              <a:rPr lang="en-AU" sz="1800" b="1" dirty="0"/>
              <a:t>Link – </a:t>
            </a:r>
            <a:r>
              <a:rPr lang="en-AU" sz="1800" dirty="0"/>
              <a:t>Brand image not only affects what people buy but also supports industries and jobs that are needed to keep a brand popular and respected.</a:t>
            </a:r>
          </a:p>
          <a:p>
            <a:endParaRPr lang="en-AU" sz="1800" dirty="0"/>
          </a:p>
        </p:txBody>
      </p:sp>
      <p:pic>
        <p:nvPicPr>
          <p:cNvPr id="11" name="Picture Placeholder 10">
            <a:extLst>
              <a:ext uri="{FF2B5EF4-FFF2-40B4-BE49-F238E27FC236}">
                <a16:creationId xmlns:a16="http://schemas.microsoft.com/office/drawing/2014/main" id="{950FF32F-3F82-DAD4-9618-C02DFCE1E109}"/>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BD96211A-6978-2070-A217-D81F7110AD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87198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2D93ED-0D0B-7245-D3BD-71FBE57AEF05}"/>
              </a:ext>
            </a:extLst>
          </p:cNvPr>
          <p:cNvSpPr>
            <a:spLocks noGrp="1"/>
          </p:cNvSpPr>
          <p:nvPr>
            <p:ph type="title"/>
          </p:nvPr>
        </p:nvSpPr>
        <p:spPr/>
        <p:txBody>
          <a:bodyPr/>
          <a:lstStyle/>
          <a:p>
            <a:r>
              <a:rPr lang="en-AU" dirty="0"/>
              <a:t>PEEL</a:t>
            </a:r>
            <a:r>
              <a:rPr lang="ko-KR" altLang="en-US" dirty="0"/>
              <a:t> </a:t>
            </a:r>
            <a:r>
              <a:rPr lang="en-US" altLang="ko-KR" dirty="0"/>
              <a:t>(5)</a:t>
            </a:r>
            <a:endParaRPr lang="en-AU" dirty="0"/>
          </a:p>
        </p:txBody>
      </p:sp>
      <p:sp>
        <p:nvSpPr>
          <p:cNvPr id="9" name="Text Placeholder 8">
            <a:extLst>
              <a:ext uri="{FF2B5EF4-FFF2-40B4-BE49-F238E27FC236}">
                <a16:creationId xmlns:a16="http://schemas.microsoft.com/office/drawing/2014/main" id="{F9DF1979-27C4-2A84-C3D0-0A8140A7EA6D}"/>
              </a:ext>
            </a:extLst>
          </p:cNvPr>
          <p:cNvSpPr>
            <a:spLocks noGrp="1"/>
          </p:cNvSpPr>
          <p:nvPr>
            <p:ph type="body" sz="quarter" idx="18"/>
          </p:nvPr>
        </p:nvSpPr>
        <p:spPr/>
        <p:txBody>
          <a:bodyPr/>
          <a:lstStyle/>
          <a:p>
            <a:r>
              <a:rPr lang="en-AU" dirty="0"/>
              <a:t>Sample response</a:t>
            </a:r>
          </a:p>
        </p:txBody>
      </p:sp>
      <p:sp>
        <p:nvSpPr>
          <p:cNvPr id="8" name="Text Placeholder 7">
            <a:extLst>
              <a:ext uri="{FF2B5EF4-FFF2-40B4-BE49-F238E27FC236}">
                <a16:creationId xmlns:a16="http://schemas.microsoft.com/office/drawing/2014/main" id="{27D18659-EB01-ACB7-6AB5-2BAA71B42491}"/>
              </a:ext>
            </a:extLst>
          </p:cNvPr>
          <p:cNvSpPr>
            <a:spLocks noGrp="1"/>
          </p:cNvSpPr>
          <p:nvPr>
            <p:ph type="body" sz="quarter" idx="17"/>
          </p:nvPr>
        </p:nvSpPr>
        <p:spPr/>
        <p:txBody>
          <a:bodyPr vert="horz" lIns="0" tIns="0" rIns="0" bIns="0" rtlCol="0" anchor="t">
            <a:noAutofit/>
          </a:bodyPr>
          <a:lstStyle/>
          <a:p>
            <a:r>
              <a:rPr lang="en-AU" sz="1800" b="1" dirty="0"/>
              <a:t>Point –</a:t>
            </a:r>
            <a:r>
              <a:rPr lang="en-AU" sz="1800" dirty="0"/>
              <a:t> Brand image affects what people buy by shaping how they see a brand. A strong brand builds trust and makes people more likely to choose it. It also creates jobs in marketing, retail, and advertising, where people work to promote and maintain brand reputation.</a:t>
            </a:r>
          </a:p>
          <a:p>
            <a:r>
              <a:rPr lang="en-AU" sz="1800" b="1" dirty="0"/>
              <a:t>Evidence –</a:t>
            </a:r>
            <a:r>
              <a:rPr lang="en-AU" sz="1800" dirty="0"/>
              <a:t> For example, many teenagers prefer brands like Nike or Adidas because they are seen as cool, high-quality, and trendy. These brands are known for their logos and how they are marketed as popular and reliable.</a:t>
            </a:r>
          </a:p>
          <a:p>
            <a:r>
              <a:rPr lang="en-AU" sz="1800" b="1" dirty="0"/>
              <a:t>Explain –</a:t>
            </a:r>
            <a:r>
              <a:rPr lang="en-AU" sz="1800" dirty="0"/>
              <a:t> This affects how much people are willing to spend, as they are more likely to pay extra for a brand that is well-known and trusted. Companies spend a lot of money on advertising to make sure their brand looks good, which creates jobs in marketing, design, and other creative industries. This shows how brand image connects to how people spend their money and supports the role of work in society.</a:t>
            </a:r>
          </a:p>
          <a:p>
            <a:r>
              <a:rPr lang="en-AU" sz="1800" b="1" dirty="0">
                <a:latin typeface="Arial"/>
                <a:cs typeface="Arial"/>
              </a:rPr>
              <a:t>Link</a:t>
            </a:r>
            <a:r>
              <a:rPr lang="en-AU" sz="1800" b="1" dirty="0"/>
              <a:t> –</a:t>
            </a:r>
            <a:r>
              <a:rPr lang="en-AU" sz="1800" dirty="0"/>
              <a:t> </a:t>
            </a:r>
            <a:r>
              <a:rPr lang="en-AU" sz="1800" dirty="0">
                <a:latin typeface="Arial"/>
                <a:cs typeface="Arial"/>
              </a:rPr>
              <a:t>Brand image not only affects what people buy but also supports industries and jobs that are needed to keep a brand popular and respected.</a:t>
            </a:r>
          </a:p>
          <a:p>
            <a:endParaRPr lang="en-AU" sz="1800" dirty="0"/>
          </a:p>
        </p:txBody>
      </p:sp>
      <p:sp>
        <p:nvSpPr>
          <p:cNvPr id="2" name="Slide Number Placeholder 1">
            <a:extLst>
              <a:ext uri="{FF2B5EF4-FFF2-40B4-BE49-F238E27FC236}">
                <a16:creationId xmlns:a16="http://schemas.microsoft.com/office/drawing/2014/main" id="{10278F97-7040-EDF7-E116-50AE3D6537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71998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2219</Words>
  <Application>Microsoft Office PowerPoint</Application>
  <PresentationFormat>Widescreen</PresentationFormat>
  <Paragraphs>152</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Courier New</vt:lpstr>
      <vt:lpstr>Public Sans</vt:lpstr>
      <vt:lpstr>Titillium Web</vt:lpstr>
      <vt:lpstr>Arial</vt:lpstr>
      <vt:lpstr>Times New Roman</vt:lpstr>
      <vt:lpstr>Public Sans Light</vt:lpstr>
      <vt:lpstr>NSWG Corporate</vt:lpstr>
      <vt:lpstr>Commerce – PEEL paragraphs</vt:lpstr>
      <vt:lpstr>Learning intentions and success criteria</vt:lpstr>
      <vt:lpstr>What is a PEEL paragraph?</vt:lpstr>
      <vt:lpstr>PEEL paragraph</vt:lpstr>
      <vt:lpstr>PEEL (1)</vt:lpstr>
      <vt:lpstr>PEEL (2)</vt:lpstr>
      <vt:lpstr>PEEL (3)</vt:lpstr>
      <vt:lpstr>PEEL (4)</vt:lpstr>
      <vt:lpstr>PEEL (5)</vt:lpstr>
      <vt:lpstr>PEEL paragraph feedback proforma</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Commerce – PEEL paragraphs</dc:title>
  <dc:subject/>
  <dc:creator>NSW Department of Education</dc:creator>
  <cp:keywords/>
  <dc:description/>
  <cp:lastModifiedBy/>
  <cp:revision>1</cp:revision>
  <dcterms:created xsi:type="dcterms:W3CDTF">2025-06-25T05:32:09Z</dcterms:created>
  <dcterms:modified xsi:type="dcterms:W3CDTF">2025-06-25T05:32:27Z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2025-06-25T05:32:27Z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6bbaedd0-9756-4146-85c0-bfe19d10a9d4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