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6" r:id="rId4"/>
  </p:sldMasterIdLst>
  <p:notesMasterIdLst>
    <p:notesMasterId r:id="rId23"/>
  </p:notesMasterIdLst>
  <p:handoutMasterIdLst>
    <p:handoutMasterId r:id="rId24"/>
  </p:handoutMasterIdLst>
  <p:sldIdLst>
    <p:sldId id="26395" r:id="rId5"/>
    <p:sldId id="26396" r:id="rId6"/>
    <p:sldId id="26382" r:id="rId7"/>
    <p:sldId id="26397" r:id="rId8"/>
    <p:sldId id="26389" r:id="rId9"/>
    <p:sldId id="26390" r:id="rId10"/>
    <p:sldId id="26391" r:id="rId11"/>
    <p:sldId id="26392" r:id="rId12"/>
    <p:sldId id="26393" r:id="rId13"/>
    <p:sldId id="26394" r:id="rId14"/>
    <p:sldId id="26383" r:id="rId15"/>
    <p:sldId id="26384" r:id="rId16"/>
    <p:sldId id="26386" r:id="rId17"/>
    <p:sldId id="26387" r:id="rId18"/>
    <p:sldId id="279" r:id="rId19"/>
    <p:sldId id="26388" r:id="rId20"/>
    <p:sldId id="360" r:id="rId21"/>
    <p:sldId id="361" r:id="rId22"/>
  </p:sldIdLst>
  <p:sldSz cx="12192000" cy="6858000"/>
  <p:notesSz cx="6858000" cy="9144000"/>
  <p:embeddedFontLst>
    <p:embeddedFont>
      <p:font typeface="Public Sans" pitchFamily="2" charset="0"/>
      <p:regular r:id="rId25"/>
      <p:bold r:id="rId26"/>
      <p:italic r:id="rId27"/>
      <p:boldItalic r:id="rId28"/>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8C581E3F-B4C6-C10F-21E7-411952CE1112}" name="Khaled Ajam" initials="KA" userId="S::Khaled.Ajam3@det.nsw.edu.au::44fe31ce-0bbf-400b-9a34-3e6df4857d64" providerId="AD"/>
  <p188:author id="{9118285A-F456-F2B8-353E-A27304B78346}" name="Alexandra Fleming" initials="AF" userId="S::Alexandra.Fleming6@det.nsw.edu.au::cc0b163c-e9e1-41a8-a883-b5c51cda7e23" providerId="AD"/>
  <p188:author id="{764904BB-55C5-9CCF-3A24-C7D62D1DED2A}" name="Libby Clifford" initials="LC" userId="S::Elizabeth.Clifford4@det.nsw.edu.au::5e72d603-56b4-4b7f-8789-60cc9c2a35f6" providerId="AD"/>
  <p188:author id="{A29880FB-22F1-2FCE-171F-45F93F7D7947}" name="Christopher Farlow" initials="CF" userId="S::Christopher.Farlow2@det.nsw.edu.au::1d6e7c80-f391-4c69-991c-b443ceeb16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AE0"/>
    <a:srgbClr val="E5F8FD"/>
    <a:srgbClr val="FBDBE8"/>
    <a:srgbClr val="63BB46"/>
    <a:srgbClr val="00ACC2"/>
    <a:srgbClr val="B51458"/>
    <a:srgbClr val="CDD3D6"/>
    <a:srgbClr val="EBEBEB"/>
    <a:srgbClr val="FFFFFF"/>
    <a:srgbClr val="0029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CA7E86-49EE-462B-BB49-C372AA35112F}" v="1" dt="2026-05-06T22:26:56.153"/>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1"/>
  </p:normalViewPr>
  <p:slideViewPr>
    <p:cSldViewPr snapToGrid="0">
      <p:cViewPr varScale="1">
        <p:scale>
          <a:sx n="147" d="100"/>
          <a:sy n="147" d="100"/>
        </p:scale>
        <p:origin x="774" y="108"/>
      </p:cViewPr>
      <p:guideLst>
        <p:guide orient="horz" pos="2160"/>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r Farlow" userId="1d6e7c80-f391-4c69-991c-b443ceeb1639" providerId="ADAL" clId="{234691CD-E9BD-5893-8E48-B8D1289A7CDF}"/>
    <pc:docChg chg="modSld">
      <pc:chgData name="Christopher Farlow" userId="1d6e7c80-f391-4c69-991c-b443ceeb1639" providerId="ADAL" clId="{234691CD-E9BD-5893-8E48-B8D1289A7CDF}" dt="2026-05-06T21:40:15.668" v="1" actId="20577"/>
      <pc:docMkLst>
        <pc:docMk/>
      </pc:docMkLst>
      <pc:sldChg chg="modSp mod">
        <pc:chgData name="Christopher Farlow" userId="1d6e7c80-f391-4c69-991c-b443ceeb1639" providerId="ADAL" clId="{234691CD-E9BD-5893-8E48-B8D1289A7CDF}" dt="2026-05-06T21:40:15.668" v="1" actId="20577"/>
        <pc:sldMkLst>
          <pc:docMk/>
          <pc:sldMk cId="290332810" sldId="26395"/>
        </pc:sldMkLst>
        <pc:spChg chg="mod">
          <ac:chgData name="Christopher Farlow" userId="1d6e7c80-f391-4c69-991c-b443ceeb1639" providerId="ADAL" clId="{234691CD-E9BD-5893-8E48-B8D1289A7CDF}" dt="2026-05-06T21:40:15.668" v="1" actId="20577"/>
          <ac:spMkLst>
            <pc:docMk/>
            <pc:sldMk cId="290332810" sldId="26395"/>
            <ac:spMk id="12" creationId="{ED110DB9-ACEC-7D33-6432-16FDFAE5D1C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7/05/2026</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7/05/2026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C18C7-B5F7-E991-5553-65FFB7CB1E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B4AA6D-0541-CF31-0894-E04B535994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EEB6D4-427F-4163-2C3C-5FB27F24E605}"/>
              </a:ext>
            </a:extLst>
          </p:cNvPr>
          <p:cNvSpPr>
            <a:spLocks noGrp="1"/>
          </p:cNvSpPr>
          <p:nvPr>
            <p:ph type="body" idx="1"/>
          </p:nvPr>
        </p:nvSpPr>
        <p:spPr/>
        <p:txBody>
          <a:bodyPr/>
          <a:lstStyle/>
          <a:p>
            <a:r>
              <a:rPr lang="en-AU" b="1"/>
              <a:t>Notes for teachers:</a:t>
            </a:r>
          </a:p>
          <a:p>
            <a:r>
              <a:rPr lang="en-AU" b="0"/>
              <a:t>This slide has one animation.</a:t>
            </a:r>
          </a:p>
          <a:p>
            <a:r>
              <a:rPr lang="en-AU" b="0"/>
              <a:t>Remind students of the ancient Chinese social structure and discuss the key features such as the largest and smallest groups in the social diamond and the most valued groups in society. Explain to students the reciprocal relationship that each group has with each other, on the one side you can see that those higher up provide safety for those on lower levels. Whilst those lower on the social structure provide food and services for those higher up. A person's social status heavily impacted on their daily life. Ask students to look at the social structure diamond they completed in previous lessons. In pairs ask students to answer the following questions:</a:t>
            </a:r>
          </a:p>
          <a:p>
            <a:pPr marL="285750" indent="-285750">
              <a:buFont typeface="Arial" panose="020B0604020202020204" pitchFamily="34" charset="0"/>
              <a:buChar char="•"/>
            </a:pPr>
            <a:r>
              <a:rPr lang="en-AU" b="0"/>
              <a:t>What types of jobs did each social group do?</a:t>
            </a:r>
          </a:p>
          <a:p>
            <a:pPr marL="285750" indent="-285750">
              <a:buFont typeface="Arial" panose="020B0604020202020204" pitchFamily="34" charset="0"/>
              <a:buChar char="•"/>
            </a:pPr>
            <a:r>
              <a:rPr lang="en-AU" b="0"/>
              <a:t>Why were the farmers/peasants more valued than the merchants?</a:t>
            </a:r>
          </a:p>
          <a:p>
            <a:pPr marL="0" indent="0">
              <a:buFont typeface="Arial" panose="020B0604020202020204" pitchFamily="34" charset="0"/>
              <a:buNone/>
            </a:pPr>
            <a:r>
              <a:rPr lang="en-AU" b="1"/>
              <a:t>CLICK</a:t>
            </a:r>
          </a:p>
          <a:p>
            <a:pPr marL="0" indent="0">
              <a:buFont typeface="Arial" panose="020B0604020202020204" pitchFamily="34" charset="0"/>
              <a:buNone/>
            </a:pPr>
            <a:r>
              <a:rPr lang="en-AU" b="0"/>
              <a:t>Discuss with students that we will now be looking at the daily lives of men women and children through the lens of ancient China’s social structure. Students will be using Resource 19 </a:t>
            </a:r>
            <a:r>
              <a:rPr lang="en-AU" sz="1600" kern="1200">
                <a:solidFill>
                  <a:schemeClr val="tx1"/>
                </a:solidFill>
                <a:effectLst/>
                <a:latin typeface="Public Sans" pitchFamily="2" charset="0"/>
                <a:ea typeface="+mn-ea"/>
                <a:cs typeface="+mn-cs"/>
              </a:rPr>
              <a:t>— ancient China daily life source analysis to answer the source based questions.</a:t>
            </a:r>
            <a:endParaRPr lang="en-AU" b="0"/>
          </a:p>
        </p:txBody>
      </p:sp>
      <p:sp>
        <p:nvSpPr>
          <p:cNvPr id="4" name="Slide Number Placeholder 3">
            <a:extLst>
              <a:ext uri="{FF2B5EF4-FFF2-40B4-BE49-F238E27FC236}">
                <a16:creationId xmlns:a16="http://schemas.microsoft.com/office/drawing/2014/main" id="{F91CF3AD-537C-99D0-6703-F1EBFB9A3111}"/>
              </a:ext>
            </a:extLst>
          </p:cNvPr>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2186995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7277B-198D-9E6F-1360-3BBE2A5470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DF6225-2400-13E9-8083-B012EB3DA9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F9558C-FE48-9140-D1A4-47FD6EEAB5B2}"/>
              </a:ext>
            </a:extLst>
          </p:cNvPr>
          <p:cNvSpPr>
            <a:spLocks noGrp="1"/>
          </p:cNvSpPr>
          <p:nvPr>
            <p:ph type="body" idx="1"/>
          </p:nvPr>
        </p:nvSpPr>
        <p:spPr/>
        <p:txBody>
          <a:bodyPr/>
          <a:lstStyle/>
          <a:p>
            <a:r>
              <a:rPr lang="en-AU" b="1"/>
              <a:t>Notes for teachers</a:t>
            </a:r>
          </a:p>
          <a:p>
            <a:r>
              <a:rPr lang="en-AU" sz="1600" b="0" i="0" kern="1200">
                <a:solidFill>
                  <a:schemeClr val="tx1"/>
                </a:solidFill>
                <a:effectLst/>
                <a:latin typeface="Public Sans" pitchFamily="2" charset="0"/>
                <a:ea typeface="+mn-ea"/>
                <a:cs typeface="+mn-cs"/>
              </a:rPr>
              <a:t>Provide students with information on the daily life of farmers and peasants using the think aloud strategy below.</a:t>
            </a:r>
          </a:p>
          <a:p>
            <a:r>
              <a:rPr lang="en-AU" sz="1600" b="1" i="0" kern="1200">
                <a:solidFill>
                  <a:schemeClr val="tx1"/>
                </a:solidFill>
                <a:effectLst/>
                <a:latin typeface="Public Sans" pitchFamily="2" charset="0"/>
                <a:ea typeface="+mn-ea"/>
                <a:cs typeface="+mn-cs"/>
              </a:rPr>
              <a:t>Think aloud: </a:t>
            </a:r>
            <a:r>
              <a:rPr lang="en-AU" sz="1600" b="0" i="0" kern="1200">
                <a:solidFill>
                  <a:schemeClr val="tx1"/>
                </a:solidFill>
                <a:effectLst/>
                <a:latin typeface="Public Sans" pitchFamily="2" charset="0"/>
                <a:ea typeface="+mn-ea"/>
                <a:cs typeface="+mn-cs"/>
              </a:rPr>
              <a:t>Craftspeople in ancient China were skilled workers who made many important objects like pottery shown in </a:t>
            </a:r>
            <a:r>
              <a:rPr lang="en-AU" sz="1600" b="1" i="0" kern="1200">
                <a:solidFill>
                  <a:schemeClr val="tx1"/>
                </a:solidFill>
                <a:effectLst/>
                <a:latin typeface="Public Sans" pitchFamily="2" charset="0"/>
                <a:ea typeface="+mn-ea"/>
                <a:cs typeface="+mn-cs"/>
              </a:rPr>
              <a:t>Source C</a:t>
            </a:r>
            <a:r>
              <a:rPr lang="en-AU" sz="1600" b="0" i="0" kern="1200">
                <a:solidFill>
                  <a:schemeClr val="tx1"/>
                </a:solidFill>
                <a:effectLst/>
                <a:latin typeface="Public Sans" pitchFamily="2" charset="0"/>
                <a:ea typeface="+mn-ea"/>
                <a:cs typeface="+mn-cs"/>
              </a:rPr>
              <a:t>, silk clothes and textiles shown in </a:t>
            </a:r>
            <a:r>
              <a:rPr lang="en-AU" sz="1600" b="1" i="0" kern="1200">
                <a:solidFill>
                  <a:schemeClr val="tx1"/>
                </a:solidFill>
                <a:effectLst/>
                <a:latin typeface="Public Sans" pitchFamily="2" charset="0"/>
                <a:ea typeface="+mn-ea"/>
                <a:cs typeface="+mn-cs"/>
              </a:rPr>
              <a:t>Source B</a:t>
            </a:r>
            <a:r>
              <a:rPr lang="en-AU" sz="1600" b="0" i="0" kern="1200">
                <a:solidFill>
                  <a:schemeClr val="tx1"/>
                </a:solidFill>
                <a:effectLst/>
                <a:latin typeface="Public Sans" pitchFamily="2" charset="0"/>
                <a:ea typeface="+mn-ea"/>
                <a:cs typeface="+mn-cs"/>
              </a:rPr>
              <a:t>. They were part of a group called artisans and were respected for their skills, although they didn’t have as high a social status as nobles or officials. Most craftspeople worked in workshops. Some worked for the government making tools, weapons, and fancy objects for the nobles or the emperor. Others worked in private workshops creating things for everyday people and wealthy families. Their work was very detailed and could take a long time. Silk workers, often women, embroidered beautiful patterns on clothes and sometimes painted on silk, which was a special and valuable material. Craftspeople specialized in different trades, such as metalworking, pottery, weaving silk, and carving wood or stone. Some learned their skills from their parents and passed them down through generations. Highly skilled artisans could even run their own small businesses and employ others. While craftspeople didn’t own much land like farmers, their work was essential because they made the things everyone needed daily—from cooking pots and scissors to clothes and weapons.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0" i="0" kern="1200">
                <a:solidFill>
                  <a:schemeClr val="tx1"/>
                </a:solidFill>
                <a:effectLst/>
                <a:latin typeface="Public Sans" pitchFamily="2" charset="0"/>
                <a:ea typeface="+mn-ea"/>
                <a:cs typeface="+mn-cs"/>
              </a:rPr>
              <a:t>Ask students to answer the following questions:</a:t>
            </a:r>
          </a:p>
          <a:p>
            <a:pPr marL="0" indent="0">
              <a:buNone/>
            </a:pPr>
            <a:endParaRPr lang="en-AU" sz="1600" b="1" i="0" kern="1200">
              <a:solidFill>
                <a:schemeClr val="tx1"/>
              </a:solidFill>
              <a:effectLst/>
              <a:latin typeface="Public Sans" pitchFamily="2" charset="0"/>
              <a:ea typeface="+mn-ea"/>
              <a:cs typeface="+mn-cs"/>
            </a:endParaRPr>
          </a:p>
          <a:p>
            <a:pPr marL="0" indent="0">
              <a:buNone/>
            </a:pPr>
            <a:r>
              <a:rPr lang="en-AU" sz="1600" b="1" i="0" kern="1200">
                <a:solidFill>
                  <a:schemeClr val="tx1"/>
                </a:solidFill>
                <a:effectLst/>
                <a:latin typeface="Public Sans" pitchFamily="2" charset="0"/>
                <a:ea typeface="+mn-ea"/>
                <a:cs typeface="+mn-cs"/>
              </a:rPr>
              <a:t>Source A:</a:t>
            </a:r>
          </a:p>
          <a:p>
            <a:pPr marL="342900" indent="-342900">
              <a:buAutoNum type="arabicPeriod"/>
            </a:pPr>
            <a:r>
              <a:rPr lang="en-AU" sz="1600" b="0" i="0" kern="1200">
                <a:solidFill>
                  <a:schemeClr val="tx1"/>
                </a:solidFill>
                <a:effectLst/>
                <a:latin typeface="Public Sans" pitchFamily="2" charset="0"/>
                <a:ea typeface="+mn-ea"/>
                <a:cs typeface="+mn-cs"/>
              </a:rPr>
              <a:t>What does Source B reveal about the quality of a craftsman's work?</a:t>
            </a:r>
          </a:p>
          <a:p>
            <a:pPr marL="342900" indent="-342900">
              <a:buAutoNum type="arabicPeriod"/>
            </a:pPr>
            <a:r>
              <a:rPr lang="en-AU" sz="1600" b="0" i="0" kern="1200">
                <a:solidFill>
                  <a:schemeClr val="tx1"/>
                </a:solidFill>
                <a:effectLst/>
                <a:latin typeface="Public Sans" pitchFamily="2" charset="0"/>
                <a:ea typeface="+mn-ea"/>
                <a:cs typeface="+mn-cs"/>
              </a:rPr>
              <a:t>For what purpose would these shoes be worn? Why?</a:t>
            </a:r>
          </a:p>
          <a:p>
            <a:pPr marL="0" indent="0">
              <a:buNone/>
            </a:pPr>
            <a:endParaRPr lang="en-AU" sz="1600" b="0" i="0" kern="1200">
              <a:solidFill>
                <a:schemeClr val="tx1"/>
              </a:solidFill>
              <a:effectLst/>
              <a:latin typeface="Public Sans" pitchFamily="2" charset="0"/>
              <a:ea typeface="+mn-ea"/>
              <a:cs typeface="+mn-cs"/>
            </a:endParaRPr>
          </a:p>
          <a:p>
            <a:pPr marL="0" indent="0">
              <a:buNone/>
            </a:pPr>
            <a:r>
              <a:rPr lang="en-AU" sz="1600" b="1" i="0" kern="1200">
                <a:solidFill>
                  <a:schemeClr val="tx1"/>
                </a:solidFill>
                <a:effectLst/>
                <a:latin typeface="Public Sans" pitchFamily="2" charset="0"/>
                <a:ea typeface="+mn-ea"/>
                <a:cs typeface="+mn-cs"/>
              </a:rPr>
              <a:t>Source B:</a:t>
            </a:r>
          </a:p>
          <a:p>
            <a:pPr marL="342900" indent="-342900">
              <a:buAutoNum type="arabicPeriod"/>
            </a:pPr>
            <a:r>
              <a:rPr lang="en-AU" sz="1600" b="0" i="0" kern="1200">
                <a:solidFill>
                  <a:schemeClr val="tx1"/>
                </a:solidFill>
                <a:effectLst/>
                <a:latin typeface="Public Sans" pitchFamily="2" charset="0"/>
                <a:ea typeface="+mn-ea"/>
                <a:cs typeface="+mn-cs"/>
              </a:rPr>
              <a:t>What social group would be most likely to purchase this vase?</a:t>
            </a:r>
          </a:p>
          <a:p>
            <a:pPr marL="0" indent="0">
              <a:buNone/>
            </a:pPr>
            <a:endParaRPr lang="en-AU" sz="1600" b="1" i="0" kern="1200">
              <a:solidFill>
                <a:schemeClr val="tx1"/>
              </a:solidFill>
              <a:effectLst/>
              <a:latin typeface="Public Sans" pitchFamily="2" charset="0"/>
              <a:ea typeface="+mn-ea"/>
              <a:cs typeface="+mn-cs"/>
            </a:endParaRPr>
          </a:p>
          <a:p>
            <a:pPr marL="0" indent="0">
              <a:buFont typeface="+mj-lt"/>
              <a:buNone/>
            </a:pPr>
            <a:r>
              <a:rPr lang="en-AU" sz="1600" b="0" i="0" kern="1200">
                <a:solidFill>
                  <a:schemeClr val="tx1"/>
                </a:solidFill>
                <a:effectLst/>
                <a:latin typeface="Public Sans" pitchFamily="2" charset="0"/>
                <a:ea typeface="+mn-ea"/>
                <a:cs typeface="+mn-cs"/>
              </a:rPr>
              <a:t> </a:t>
            </a:r>
          </a:p>
          <a:p>
            <a:pPr marL="342900" indent="-342900">
              <a:buFont typeface="+mj-lt"/>
              <a:buAutoNum type="arabicPeriod"/>
            </a:pPr>
            <a:endParaRPr lang="en-AU" sz="1600" b="1" i="0" kern="1200">
              <a:solidFill>
                <a:schemeClr val="tx1"/>
              </a:solidFill>
              <a:effectLst/>
              <a:latin typeface="Public Sans" pitchFamily="2" charset="0"/>
              <a:ea typeface="+mn-ea"/>
              <a:cs typeface="+mn-cs"/>
            </a:endParaRPr>
          </a:p>
          <a:p>
            <a:pPr marL="342900" indent="-342900">
              <a:buAutoNum type="arabicPeriod"/>
            </a:pPr>
            <a:endParaRPr lang="en-AU" sz="1600" b="1" i="0" kern="1200">
              <a:solidFill>
                <a:schemeClr val="tx1"/>
              </a:solidFill>
              <a:effectLst/>
              <a:latin typeface="Public Sans" pitchFamily="2" charset="0"/>
              <a:ea typeface="+mn-ea"/>
              <a:cs typeface="+mn-cs"/>
            </a:endParaRPr>
          </a:p>
          <a:p>
            <a:br>
              <a:rPr lang="en-AU"/>
            </a:br>
            <a:endParaRPr lang="en-AU" sz="1600" b="1" i="0" kern="1200">
              <a:solidFill>
                <a:schemeClr val="tx1"/>
              </a:solidFill>
              <a:effectLst/>
              <a:latin typeface="Public Sans" pitchFamily="2" charset="0"/>
              <a:ea typeface="+mn-ea"/>
              <a:cs typeface="+mn-cs"/>
            </a:endParaRPr>
          </a:p>
          <a:p>
            <a:pPr marL="342900" indent="-342900">
              <a:buAutoNum type="arabicPeriod"/>
            </a:pPr>
            <a:endParaRPr lang="en-AU" sz="1600" b="0" i="0" kern="1200">
              <a:solidFill>
                <a:schemeClr val="tx1"/>
              </a:solidFill>
              <a:effectLst/>
              <a:latin typeface="Public Sans" pitchFamily="2" charset="0"/>
              <a:ea typeface="+mn-ea"/>
              <a:cs typeface="+mn-cs"/>
            </a:endParaRPr>
          </a:p>
          <a:p>
            <a:pPr marL="342900" indent="-342900">
              <a:buAutoNum type="arabicPeriod"/>
            </a:pPr>
            <a:endParaRPr lang="en-AU" sz="1600" b="0" i="0" kern="1200">
              <a:solidFill>
                <a:schemeClr val="tx1"/>
              </a:solidFill>
              <a:effectLst/>
              <a:latin typeface="Public Sans" pitchFamily="2" charset="0"/>
              <a:ea typeface="+mn-ea"/>
              <a:cs typeface="+mn-cs"/>
            </a:endParaRPr>
          </a:p>
          <a:p>
            <a:pPr marL="0" indent="0">
              <a:buNone/>
            </a:pPr>
            <a:endParaRPr lang="en-AU" sz="1600" b="0" i="0" kern="1200">
              <a:solidFill>
                <a:schemeClr val="tx1"/>
              </a:solidFill>
              <a:effectLst/>
              <a:latin typeface="Public Sans" pitchFamily="2" charset="0"/>
              <a:ea typeface="+mn-ea"/>
              <a:cs typeface="+mn-cs"/>
            </a:endParaRPr>
          </a:p>
          <a:p>
            <a:pPr marL="342900" indent="-342900">
              <a:buAutoNum type="arabicPeriod"/>
            </a:pPr>
            <a:endParaRPr lang="en-AU" sz="1600" b="1" i="0" kern="1200">
              <a:solidFill>
                <a:schemeClr val="tx1"/>
              </a:solidFill>
              <a:effectLst/>
              <a:latin typeface="Public Sans" pitchFamily="2" charset="0"/>
              <a:ea typeface="+mn-ea"/>
              <a:cs typeface="+mn-cs"/>
            </a:endParaRPr>
          </a:p>
        </p:txBody>
      </p:sp>
      <p:sp>
        <p:nvSpPr>
          <p:cNvPr id="4" name="Slide Number Placeholder 3">
            <a:extLst>
              <a:ext uri="{FF2B5EF4-FFF2-40B4-BE49-F238E27FC236}">
                <a16:creationId xmlns:a16="http://schemas.microsoft.com/office/drawing/2014/main" id="{E7C68D17-1545-3726-D894-36D82ACB5C65}"/>
              </a:ext>
            </a:extLst>
          </p:cNvPr>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2069662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27CAA-1912-70E0-8443-56A2A95D68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07011A-5F00-01F4-D1A0-EA0172D6C5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8DFC3F-D20F-1E39-F85E-2D570E4B5D6B}"/>
              </a:ext>
            </a:extLst>
          </p:cNvPr>
          <p:cNvSpPr>
            <a:spLocks noGrp="1"/>
          </p:cNvSpPr>
          <p:nvPr>
            <p:ph type="body" idx="1"/>
          </p:nvPr>
        </p:nvSpPr>
        <p:spPr/>
        <p:txBody>
          <a:bodyPr/>
          <a:lstStyle/>
          <a:p>
            <a:r>
              <a:rPr lang="en-AU" b="1"/>
              <a:t>Notes for teachers</a:t>
            </a:r>
          </a:p>
          <a:p>
            <a:r>
              <a:rPr lang="en-AU" sz="1600" b="0" i="0" kern="1200">
                <a:solidFill>
                  <a:schemeClr val="tx1"/>
                </a:solidFill>
                <a:effectLst/>
                <a:latin typeface="Public Sans" pitchFamily="2" charset="0"/>
                <a:ea typeface="+mn-ea"/>
                <a:cs typeface="+mn-cs"/>
              </a:rPr>
              <a:t>Provide students with information on the daily life of farmers and peasants using the think aloud strategy below.</a:t>
            </a:r>
          </a:p>
          <a:p>
            <a:r>
              <a:rPr lang="en-AU" sz="1600" b="1" i="0" kern="1200">
                <a:solidFill>
                  <a:schemeClr val="tx1"/>
                </a:solidFill>
                <a:effectLst/>
                <a:latin typeface="Public Sans" pitchFamily="2" charset="0"/>
                <a:ea typeface="+mn-ea"/>
                <a:cs typeface="+mn-cs"/>
              </a:rPr>
              <a:t>Think aloud: </a:t>
            </a:r>
            <a:r>
              <a:rPr lang="en-AU"/>
              <a:t>Merchants in Ancient China were people who bought and sold goods, as shown in </a:t>
            </a:r>
            <a:r>
              <a:rPr lang="en-AU" b="1"/>
              <a:t>Source A,</a:t>
            </a:r>
            <a:r>
              <a:rPr lang="en-AU"/>
              <a:t> like silk, tea, spices, porcelain. Their job was very important because they helped spread Chinese goods to other parts of the world, especially through trade routes like the </a:t>
            </a:r>
            <a:r>
              <a:rPr lang="en-AU" b="0"/>
              <a:t>Silk Road </a:t>
            </a:r>
            <a:r>
              <a:rPr lang="en-AU"/>
              <a:t>Even though they helped the economy, merchants were not always respected. In some dynasties, they were seen as lower in social status because they didn’t grow or make the goods—they only sold them as revealed in </a:t>
            </a:r>
            <a:r>
              <a:rPr lang="en-AU" b="1"/>
              <a:t>Source C</a:t>
            </a:r>
            <a:r>
              <a:rPr lang="en-AU"/>
              <a:t>. Still, many merchants became </a:t>
            </a:r>
            <a:r>
              <a:rPr lang="en-AU" b="0"/>
              <a:t>very rich and </a:t>
            </a:r>
            <a:r>
              <a:rPr lang="en-AU"/>
              <a:t>powerful through smart business deals. A merchant’s daily life </a:t>
            </a:r>
            <a:r>
              <a:rPr lang="en-AU" b="0"/>
              <a:t>involved traveling, bargaining, and meeting new people. </a:t>
            </a:r>
            <a:r>
              <a:rPr lang="en-AU"/>
              <a:t>Some worked in busy markets, while others went on long journeys by horse, cart, or ship. They had to deal with weather, bandits, and changing prices, but they also had the chance to see new lands and cultures. Some merchants also ran shops or worked with craftsmen to sell beautiful items like </a:t>
            </a:r>
            <a:r>
              <a:rPr lang="en-AU" b="0"/>
              <a:t>silk clothes or porcelain vases</a:t>
            </a:r>
            <a:r>
              <a:rPr lang="en-AU"/>
              <a:t>. They needed to be good at math, smart with money, and polite to customers.</a:t>
            </a:r>
          </a:p>
          <a:p>
            <a:endParaRPr lang="en-AU" sz="1600" b="1" i="0" kern="1200">
              <a:solidFill>
                <a:schemeClr val="tx1"/>
              </a:solidFill>
              <a:effectLst/>
              <a:latin typeface="Public Sans" pitchFamily="2" charset="0"/>
              <a:ea typeface="+mn-ea"/>
              <a:cs typeface="+mn-cs"/>
            </a:endParaRPr>
          </a:p>
          <a:p>
            <a:r>
              <a:rPr lang="en-AU" sz="1600" b="0" i="0" kern="1200">
                <a:solidFill>
                  <a:schemeClr val="tx1"/>
                </a:solidFill>
                <a:effectLst/>
                <a:latin typeface="Public Sans" pitchFamily="2" charset="0"/>
                <a:ea typeface="+mn-ea"/>
                <a:cs typeface="+mn-cs"/>
              </a:rPr>
              <a:t>Ask students to answer the following questions:</a:t>
            </a:r>
          </a:p>
          <a:p>
            <a:r>
              <a:rPr lang="en-AU" sz="1600" b="1" i="0" kern="1200">
                <a:solidFill>
                  <a:schemeClr val="tx1"/>
                </a:solidFill>
                <a:effectLst/>
                <a:latin typeface="Public Sans" pitchFamily="2" charset="0"/>
                <a:ea typeface="+mn-ea"/>
                <a:cs typeface="+mn-cs"/>
              </a:rPr>
              <a:t>Source A:</a:t>
            </a:r>
          </a:p>
          <a:p>
            <a:pPr marL="342900" indent="-342900">
              <a:buAutoNum type="arabicPeriod"/>
            </a:pPr>
            <a:r>
              <a:rPr lang="en-AU" sz="1600" b="0" i="0" kern="1200">
                <a:solidFill>
                  <a:schemeClr val="tx1"/>
                </a:solidFill>
                <a:effectLst/>
                <a:latin typeface="Public Sans" pitchFamily="2" charset="0"/>
                <a:ea typeface="+mn-ea"/>
                <a:cs typeface="+mn-cs"/>
              </a:rPr>
              <a:t>Use details from Source A to describe how merchants sold their goods?.</a:t>
            </a:r>
          </a:p>
          <a:p>
            <a:pPr marL="342900" indent="-342900">
              <a:buAutoNum type="arabicPeriod"/>
            </a:pPr>
            <a:r>
              <a:rPr lang="en-AU" sz="1600" b="0" i="0" kern="1200">
                <a:solidFill>
                  <a:schemeClr val="tx1"/>
                </a:solidFill>
                <a:effectLst/>
                <a:latin typeface="Public Sans" pitchFamily="2" charset="0"/>
                <a:ea typeface="+mn-ea"/>
                <a:cs typeface="+mn-cs"/>
              </a:rPr>
              <a:t>What skills would a merchant need to sell items and manage the number of customers reflected in the source?</a:t>
            </a:r>
          </a:p>
          <a:p>
            <a:pPr marL="0" indent="0">
              <a:buNone/>
            </a:pPr>
            <a:endParaRPr lang="en-AU" sz="1600" b="0" i="0" kern="1200">
              <a:solidFill>
                <a:schemeClr val="tx1"/>
              </a:solidFill>
              <a:effectLst/>
              <a:latin typeface="Public Sans" pitchFamily="2" charset="0"/>
              <a:ea typeface="+mn-ea"/>
              <a:cs typeface="+mn-cs"/>
            </a:endParaRPr>
          </a:p>
          <a:p>
            <a:pPr marL="0" indent="0">
              <a:buNone/>
            </a:pPr>
            <a:r>
              <a:rPr lang="en-AU" sz="1600" b="1" i="0" kern="1200">
                <a:solidFill>
                  <a:schemeClr val="tx1"/>
                </a:solidFill>
                <a:effectLst/>
                <a:latin typeface="Public Sans" pitchFamily="2" charset="0"/>
                <a:ea typeface="+mn-ea"/>
                <a:cs typeface="+mn-cs"/>
              </a:rPr>
              <a:t>Source B:</a:t>
            </a:r>
          </a:p>
          <a:p>
            <a:pPr marL="342900" indent="-342900">
              <a:buAutoNum type="arabicPeriod"/>
            </a:pPr>
            <a:r>
              <a:rPr lang="en-AU" sz="1600" b="0" i="0" kern="1200">
                <a:solidFill>
                  <a:schemeClr val="tx1"/>
                </a:solidFill>
                <a:effectLst/>
                <a:latin typeface="Public Sans" pitchFamily="2" charset="0"/>
                <a:ea typeface="+mn-ea"/>
                <a:cs typeface="+mn-cs"/>
              </a:rPr>
              <a:t>What is the message </a:t>
            </a:r>
            <a:r>
              <a:rPr lang="en-AU" sz="1600" b="0" i="0" kern="1200" err="1">
                <a:solidFill>
                  <a:schemeClr val="tx1"/>
                </a:solidFill>
                <a:effectLst/>
                <a:latin typeface="Public Sans" pitchFamily="2" charset="0"/>
                <a:ea typeface="+mn-ea"/>
                <a:cs typeface="+mn-cs"/>
              </a:rPr>
              <a:t>Cha’o</a:t>
            </a:r>
            <a:r>
              <a:rPr lang="en-AU" sz="1600" b="0" i="0" kern="1200">
                <a:solidFill>
                  <a:schemeClr val="tx1"/>
                </a:solidFill>
                <a:effectLst/>
                <a:latin typeface="Public Sans" pitchFamily="2" charset="0"/>
                <a:ea typeface="+mn-ea"/>
                <a:cs typeface="+mn-cs"/>
              </a:rPr>
              <a:t> </a:t>
            </a:r>
            <a:r>
              <a:rPr lang="en-AU" sz="1600" b="0" i="0" kern="1200" err="1">
                <a:solidFill>
                  <a:schemeClr val="tx1"/>
                </a:solidFill>
                <a:effectLst/>
                <a:latin typeface="Public Sans" pitchFamily="2" charset="0"/>
                <a:ea typeface="+mn-ea"/>
                <a:cs typeface="+mn-cs"/>
              </a:rPr>
              <a:t>Ts’o</a:t>
            </a:r>
            <a:r>
              <a:rPr lang="en-AU" sz="1600" b="0" i="0" kern="1200">
                <a:solidFill>
                  <a:schemeClr val="tx1"/>
                </a:solidFill>
                <a:effectLst/>
                <a:latin typeface="Public Sans" pitchFamily="2" charset="0"/>
                <a:ea typeface="+mn-ea"/>
                <a:cs typeface="+mn-cs"/>
              </a:rPr>
              <a:t> is trying to convey to his audience?</a:t>
            </a:r>
          </a:p>
          <a:p>
            <a:pPr marL="342900" indent="-342900">
              <a:buAutoNum type="arabicPeriod"/>
            </a:pPr>
            <a:r>
              <a:rPr lang="en-AU" sz="1600" b="0" i="0" kern="1200">
                <a:solidFill>
                  <a:schemeClr val="tx1"/>
                </a:solidFill>
                <a:effectLst/>
                <a:latin typeface="Public Sans" pitchFamily="2" charset="0"/>
                <a:ea typeface="+mn-ea"/>
                <a:cs typeface="+mn-cs"/>
              </a:rPr>
              <a:t>Why would </a:t>
            </a:r>
            <a:r>
              <a:rPr lang="en-AU" sz="1600" b="0" i="0" kern="1200" err="1">
                <a:solidFill>
                  <a:schemeClr val="tx1"/>
                </a:solidFill>
                <a:effectLst/>
                <a:latin typeface="Public Sans" pitchFamily="2" charset="0"/>
                <a:ea typeface="+mn-ea"/>
                <a:cs typeface="+mn-cs"/>
              </a:rPr>
              <a:t>Cha’o</a:t>
            </a:r>
            <a:r>
              <a:rPr lang="en-AU" sz="1600" b="0" i="0" kern="1200">
                <a:solidFill>
                  <a:schemeClr val="tx1"/>
                </a:solidFill>
                <a:effectLst/>
                <a:latin typeface="Public Sans" pitchFamily="2" charset="0"/>
                <a:ea typeface="+mn-ea"/>
                <a:cs typeface="+mn-cs"/>
              </a:rPr>
              <a:t> </a:t>
            </a:r>
            <a:r>
              <a:rPr lang="en-AU" sz="1600" b="0" i="0" kern="1200" err="1">
                <a:solidFill>
                  <a:schemeClr val="tx1"/>
                </a:solidFill>
                <a:effectLst/>
                <a:latin typeface="Public Sans" pitchFamily="2" charset="0"/>
                <a:ea typeface="+mn-ea"/>
                <a:cs typeface="+mn-cs"/>
              </a:rPr>
              <a:t>Ts’o</a:t>
            </a:r>
            <a:r>
              <a:rPr lang="en-AU" sz="1600" b="0" i="0" kern="1200">
                <a:solidFill>
                  <a:schemeClr val="tx1"/>
                </a:solidFill>
                <a:effectLst/>
                <a:latin typeface="Public Sans" pitchFamily="2" charset="0"/>
                <a:ea typeface="+mn-ea"/>
                <a:cs typeface="+mn-cs"/>
              </a:rPr>
              <a:t> want to present merchants in this way?</a:t>
            </a:r>
          </a:p>
          <a:p>
            <a:pPr marL="342900" indent="-342900">
              <a:buAutoNum type="arabicPeriod"/>
            </a:pPr>
            <a:r>
              <a:rPr lang="en-AU" sz="1600" b="0" i="0" kern="1200">
                <a:solidFill>
                  <a:schemeClr val="tx1"/>
                </a:solidFill>
                <a:effectLst/>
                <a:latin typeface="Public Sans" pitchFamily="2" charset="0"/>
                <a:ea typeface="+mn-ea"/>
                <a:cs typeface="+mn-cs"/>
              </a:rPr>
              <a:t>How do all 3 sources reflect the role and status of merchants in Ancient China?</a:t>
            </a:r>
          </a:p>
          <a:p>
            <a:pPr marL="0" indent="0">
              <a:buNone/>
            </a:pPr>
            <a:endParaRPr lang="en-AU" sz="1600" b="1" i="0" kern="1200">
              <a:solidFill>
                <a:schemeClr val="tx1"/>
              </a:solidFill>
              <a:effectLst/>
              <a:latin typeface="Public Sans" pitchFamily="2" charset="0"/>
              <a:ea typeface="+mn-ea"/>
              <a:cs typeface="+mn-cs"/>
            </a:endParaRPr>
          </a:p>
          <a:p>
            <a:pPr marL="342900" indent="-342900">
              <a:buAutoNum type="arabicPeriod"/>
            </a:pPr>
            <a:endParaRPr lang="en-AU" sz="1600" b="0" i="0" kern="1200">
              <a:solidFill>
                <a:schemeClr val="tx1"/>
              </a:solidFill>
              <a:effectLst/>
              <a:latin typeface="Public Sans" pitchFamily="2" charset="0"/>
              <a:ea typeface="+mn-ea"/>
              <a:cs typeface="+mn-cs"/>
            </a:endParaRPr>
          </a:p>
          <a:p>
            <a:pPr marL="342900" indent="-342900">
              <a:buAutoNum type="arabicPeriod"/>
            </a:pPr>
            <a:endParaRPr lang="en-AU" sz="1600" b="0" i="0" kern="1200">
              <a:solidFill>
                <a:schemeClr val="tx1"/>
              </a:solidFill>
              <a:effectLst/>
              <a:latin typeface="Public Sans" pitchFamily="2" charset="0"/>
              <a:ea typeface="+mn-ea"/>
              <a:cs typeface="+mn-cs"/>
            </a:endParaRPr>
          </a:p>
          <a:p>
            <a:pPr marL="0" indent="0">
              <a:buNone/>
            </a:pPr>
            <a:endParaRPr lang="en-AU" sz="1600" b="0" i="0" kern="1200">
              <a:solidFill>
                <a:schemeClr val="tx1"/>
              </a:solidFill>
              <a:effectLst/>
              <a:latin typeface="Public Sans" pitchFamily="2" charset="0"/>
              <a:ea typeface="+mn-ea"/>
              <a:cs typeface="+mn-cs"/>
            </a:endParaRPr>
          </a:p>
          <a:p>
            <a:pPr marL="342900" indent="-342900">
              <a:buAutoNum type="arabicPeriod"/>
            </a:pPr>
            <a:endParaRPr lang="en-AU" sz="1600" b="0" i="0" kern="1200">
              <a:solidFill>
                <a:schemeClr val="tx1"/>
              </a:solidFill>
              <a:effectLst/>
              <a:latin typeface="Public Sans" pitchFamily="2" charset="0"/>
              <a:ea typeface="+mn-ea"/>
              <a:cs typeface="+mn-cs"/>
            </a:endParaRPr>
          </a:p>
          <a:p>
            <a:br>
              <a:rPr lang="en-AU"/>
            </a:br>
            <a:endParaRPr lang="en-AU" sz="1600" b="1" i="0" kern="1200">
              <a:solidFill>
                <a:schemeClr val="tx1"/>
              </a:solidFill>
              <a:effectLst/>
              <a:latin typeface="Public Sans" pitchFamily="2" charset="0"/>
              <a:ea typeface="+mn-ea"/>
              <a:cs typeface="+mn-cs"/>
            </a:endParaRPr>
          </a:p>
          <a:p>
            <a:pPr marL="342900" indent="-342900">
              <a:buAutoNum type="arabicPeriod"/>
            </a:pPr>
            <a:endParaRPr lang="en-AU" sz="1600" b="0" i="0" kern="1200">
              <a:solidFill>
                <a:schemeClr val="tx1"/>
              </a:solidFill>
              <a:effectLst/>
              <a:latin typeface="Public Sans" pitchFamily="2" charset="0"/>
              <a:ea typeface="+mn-ea"/>
              <a:cs typeface="+mn-cs"/>
            </a:endParaRPr>
          </a:p>
          <a:p>
            <a:pPr marL="342900" indent="-342900">
              <a:buAutoNum type="arabicPeriod"/>
            </a:pPr>
            <a:endParaRPr lang="en-AU" sz="1600" b="0" i="0" kern="1200">
              <a:solidFill>
                <a:schemeClr val="tx1"/>
              </a:solidFill>
              <a:effectLst/>
              <a:latin typeface="Public Sans" pitchFamily="2" charset="0"/>
              <a:ea typeface="+mn-ea"/>
              <a:cs typeface="+mn-cs"/>
            </a:endParaRPr>
          </a:p>
          <a:p>
            <a:pPr marL="0" indent="0">
              <a:buNone/>
            </a:pPr>
            <a:endParaRPr lang="en-AU" sz="1600" b="0" i="0" kern="1200">
              <a:solidFill>
                <a:schemeClr val="tx1"/>
              </a:solidFill>
              <a:effectLst/>
              <a:latin typeface="Public Sans" pitchFamily="2" charset="0"/>
              <a:ea typeface="+mn-ea"/>
              <a:cs typeface="+mn-cs"/>
            </a:endParaRPr>
          </a:p>
          <a:p>
            <a:pPr marL="342900" indent="-342900">
              <a:buAutoNum type="arabicPeriod"/>
            </a:pPr>
            <a:endParaRPr lang="en-AU" sz="1600" b="1" i="0" kern="1200">
              <a:solidFill>
                <a:schemeClr val="tx1"/>
              </a:solidFill>
              <a:effectLst/>
              <a:latin typeface="Public Sans" pitchFamily="2" charset="0"/>
              <a:ea typeface="+mn-ea"/>
              <a:cs typeface="+mn-cs"/>
            </a:endParaRPr>
          </a:p>
        </p:txBody>
      </p:sp>
      <p:sp>
        <p:nvSpPr>
          <p:cNvPr id="4" name="Slide Number Placeholder 3">
            <a:extLst>
              <a:ext uri="{FF2B5EF4-FFF2-40B4-BE49-F238E27FC236}">
                <a16:creationId xmlns:a16="http://schemas.microsoft.com/office/drawing/2014/main" id="{AA1AEB12-BE60-7DEB-4DCD-F80A1D527070}"/>
              </a:ext>
            </a:extLst>
          </p:cNvPr>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4164290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Notes for teachers</a:t>
            </a:r>
          </a:p>
          <a:p>
            <a:r>
              <a:rPr lang="en-AU" sz="1600" b="0" i="0" kern="1200">
                <a:solidFill>
                  <a:schemeClr val="tx1"/>
                </a:solidFill>
                <a:effectLst/>
                <a:latin typeface="Public Sans" pitchFamily="2" charset="0"/>
                <a:ea typeface="+mn-ea"/>
                <a:cs typeface="+mn-cs"/>
              </a:rPr>
              <a:t>Provide students with information on the daily life of farmers and peasants using the think aloud strategy below.</a:t>
            </a:r>
          </a:p>
          <a:p>
            <a:r>
              <a:rPr lang="en-AU" sz="1600" b="1" i="0" kern="1200">
                <a:solidFill>
                  <a:schemeClr val="tx1"/>
                </a:solidFill>
                <a:effectLst/>
                <a:latin typeface="Public Sans" pitchFamily="2" charset="0"/>
                <a:ea typeface="+mn-ea"/>
                <a:cs typeface="+mn-cs"/>
              </a:rPr>
              <a:t>Think aloud: </a:t>
            </a:r>
            <a:r>
              <a:rPr lang="en-AU"/>
              <a:t>In Ancient China, women had fewer rights and were expected to follow the authority of men throughout their lives—first their fathers, then their husbands, and later their sons as revealed in </a:t>
            </a:r>
            <a:r>
              <a:rPr lang="en-AU" b="1"/>
              <a:t>Source A</a:t>
            </a:r>
            <a:r>
              <a:rPr lang="en-AU"/>
              <a:t>. This idea was part of a system called the "Three Followings." Life for women could be very strict and unfair, and many were treated poorly or had to compete with their husband’s concubines (mistresses). Confucian beliefs shaped how women were expected to behave—they had to be loyal, quiet, hardworking, and graceful. Marriages were usually arranged by parents and focused on family status rather than love. Women were expected to move into their husband’s home and become part of his family. In wealthier families, women managed the home and raised children, while in poorer families, they worked in the fields, or cared for silkworms. Some women even ran small businesses or worked as midwives. A few women became famous for their achievements. Ban Zhao was a respected scholar who believed women should be educated to help their families. Wu </a:t>
            </a:r>
            <a:r>
              <a:rPr lang="en-AU" err="1"/>
              <a:t>Zetian</a:t>
            </a:r>
            <a:r>
              <a:rPr lang="en-AU"/>
              <a:t> as shown in </a:t>
            </a:r>
            <a:r>
              <a:rPr lang="en-AU" b="1"/>
              <a:t>Source B</a:t>
            </a:r>
            <a:r>
              <a:rPr lang="en-AU"/>
              <a:t> became the only female emperor in Chinese history and ruled successfully by supporting Buddhism and strengthening the government. Although most women had limited freedom, these examples show that some still found ways to make a big impact.</a:t>
            </a:r>
          </a:p>
          <a:p>
            <a:r>
              <a:rPr lang="en-AU" sz="1600" b="0" i="0" kern="1200">
                <a:solidFill>
                  <a:schemeClr val="tx1"/>
                </a:solidFill>
                <a:effectLst/>
                <a:latin typeface="Public Sans" pitchFamily="2" charset="0"/>
                <a:ea typeface="+mn-ea"/>
                <a:cs typeface="+mn-cs"/>
              </a:rPr>
              <a:t>Ask students to answer the following questions:</a:t>
            </a:r>
          </a:p>
          <a:p>
            <a:r>
              <a:rPr lang="en-AU" sz="1600" b="1" i="0" kern="1200">
                <a:solidFill>
                  <a:schemeClr val="tx1"/>
                </a:solidFill>
                <a:effectLst/>
                <a:latin typeface="Public Sans" pitchFamily="2" charset="0"/>
                <a:ea typeface="+mn-ea"/>
                <a:cs typeface="+mn-cs"/>
              </a:rPr>
              <a:t>Source A:</a:t>
            </a:r>
          </a:p>
          <a:p>
            <a:pPr marL="342900" indent="-342900">
              <a:buAutoNum type="arabicPeriod"/>
            </a:pPr>
            <a:r>
              <a:rPr lang="en-AU" sz="1600" b="0" i="0" kern="1200">
                <a:solidFill>
                  <a:schemeClr val="tx1"/>
                </a:solidFill>
                <a:effectLst/>
                <a:latin typeface="Public Sans" pitchFamily="2" charset="0"/>
                <a:ea typeface="+mn-ea"/>
                <a:cs typeface="+mn-cs"/>
              </a:rPr>
              <a:t>How does the writer feel about being a woman, provide one piece of evidence to support your response.</a:t>
            </a:r>
          </a:p>
          <a:p>
            <a:pPr marL="342900" indent="-342900">
              <a:buAutoNum type="arabicPeriod"/>
            </a:pPr>
            <a:r>
              <a:rPr lang="en-AU"/>
              <a:t>What words or lines show that girls had fewer rights or freedom than boys?</a:t>
            </a:r>
          </a:p>
          <a:p>
            <a:pPr marL="342900" indent="-342900">
              <a:buAutoNum type="arabicPeriod"/>
            </a:pPr>
            <a:r>
              <a:rPr lang="en-AU" sz="1600" b="0" i="0" kern="1200">
                <a:solidFill>
                  <a:schemeClr val="tx1"/>
                </a:solidFill>
                <a:effectLst/>
                <a:latin typeface="Public Sans" pitchFamily="2" charset="0"/>
                <a:ea typeface="+mn-ea"/>
                <a:cs typeface="+mn-cs"/>
              </a:rPr>
              <a:t>Do you think a male or female wrote this source? Why?</a:t>
            </a:r>
          </a:p>
          <a:p>
            <a:pPr marL="0" indent="0">
              <a:buNone/>
            </a:pPr>
            <a:endParaRPr lang="en-AU" sz="1600" b="0" i="0" kern="1200">
              <a:solidFill>
                <a:schemeClr val="tx1"/>
              </a:solidFill>
              <a:effectLst/>
              <a:latin typeface="Public Sans" pitchFamily="2" charset="0"/>
              <a:ea typeface="+mn-ea"/>
              <a:cs typeface="+mn-cs"/>
            </a:endParaRPr>
          </a:p>
          <a:p>
            <a:pPr marL="0" indent="0">
              <a:buNone/>
            </a:pPr>
            <a:r>
              <a:rPr lang="en-AU" sz="1600" b="1" i="0" kern="1200">
                <a:solidFill>
                  <a:schemeClr val="tx1"/>
                </a:solidFill>
                <a:effectLst/>
                <a:latin typeface="Public Sans" pitchFamily="2" charset="0"/>
                <a:ea typeface="+mn-ea"/>
                <a:cs typeface="+mn-cs"/>
              </a:rPr>
              <a:t>Source B:</a:t>
            </a:r>
          </a:p>
          <a:p>
            <a:pPr marL="342900" indent="-342900">
              <a:buFont typeface="+mj-lt"/>
              <a:buAutoNum type="arabicPeriod"/>
            </a:pPr>
            <a:r>
              <a:rPr lang="en-AU"/>
              <a:t>What kind of clothes and jewellery is the woman wearing? What does that tell you about her status?</a:t>
            </a:r>
            <a:endParaRPr lang="en-AU" sz="1600" b="0" i="0" kern="1200">
              <a:solidFill>
                <a:schemeClr val="tx1"/>
              </a:solidFill>
              <a:effectLst/>
              <a:latin typeface="Public Sans" pitchFamily="2" charset="0"/>
              <a:ea typeface="+mn-ea"/>
              <a:cs typeface="+mn-cs"/>
            </a:endParaRPr>
          </a:p>
          <a:p>
            <a:pPr marL="342900" indent="-342900">
              <a:buFont typeface="+mj-lt"/>
              <a:buAutoNum type="arabicPeriod"/>
            </a:pPr>
            <a:r>
              <a:rPr lang="en-AU"/>
              <a:t>Why do you think it was unusual for a woman to become emperor in Ancient China?</a:t>
            </a:r>
          </a:p>
          <a:p>
            <a:pPr marL="342900" indent="-342900">
              <a:buFont typeface="+mj-lt"/>
              <a:buAutoNum type="arabicPeriod"/>
            </a:pPr>
            <a:r>
              <a:rPr lang="en-AU"/>
              <a:t>What challenges do you think she faced as a female ruler?</a:t>
            </a:r>
          </a:p>
          <a:p>
            <a:pPr marL="342900" indent="-342900">
              <a:buFont typeface="+mj-lt"/>
              <a:buAutoNum type="arabicPeriod"/>
            </a:pPr>
            <a:endParaRPr lang="en-AU" sz="1600" b="0" i="0" kern="1200">
              <a:solidFill>
                <a:schemeClr val="tx1"/>
              </a:solidFill>
              <a:effectLst/>
              <a:latin typeface="Public Sans" pitchFamily="2" charset="0"/>
              <a:ea typeface="+mn-ea"/>
              <a:cs typeface="+mn-cs"/>
            </a:endParaRPr>
          </a:p>
          <a:p>
            <a:pPr marL="342900" indent="-342900">
              <a:buAutoNum type="arabicPeriod"/>
            </a:pPr>
            <a:endParaRPr lang="en-AU" sz="1600" b="0" i="0" kern="1200">
              <a:solidFill>
                <a:schemeClr val="tx1"/>
              </a:solidFill>
              <a:effectLst/>
              <a:latin typeface="Public Sans" pitchFamily="2" charset="0"/>
              <a:ea typeface="+mn-ea"/>
              <a:cs typeface="+mn-cs"/>
            </a:endParaRPr>
          </a:p>
          <a:p>
            <a:pPr marL="342900" indent="-342900">
              <a:buAutoNum type="arabicPeriod"/>
            </a:pPr>
            <a:endParaRPr lang="en-AU" sz="1600" b="0" i="0" kern="1200">
              <a:solidFill>
                <a:schemeClr val="tx1"/>
              </a:solidFill>
              <a:effectLst/>
              <a:latin typeface="Public Sans" pitchFamily="2" charset="0"/>
              <a:ea typeface="+mn-ea"/>
              <a:cs typeface="+mn-cs"/>
            </a:endParaRPr>
          </a:p>
          <a:p>
            <a:pPr marL="342900" indent="-342900">
              <a:buAutoNum type="arabicPeriod"/>
            </a:pPr>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1988965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62509-AB78-2CD0-023B-096BE4032C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176A8D-02A2-E9A6-8531-DB43E61067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70C5E2-14C9-07F8-D887-B43918F911BB}"/>
              </a:ext>
            </a:extLst>
          </p:cNvPr>
          <p:cNvSpPr>
            <a:spLocks noGrp="1"/>
          </p:cNvSpPr>
          <p:nvPr>
            <p:ph type="body" idx="1"/>
          </p:nvPr>
        </p:nvSpPr>
        <p:spPr/>
        <p:txBody>
          <a:bodyPr/>
          <a:lstStyle/>
          <a:p>
            <a:r>
              <a:rPr lang="en-AU" b="1"/>
              <a:t>Notes for teachers</a:t>
            </a:r>
          </a:p>
          <a:p>
            <a:r>
              <a:rPr lang="en-AU" sz="1600" b="0" i="0" kern="1200">
                <a:solidFill>
                  <a:schemeClr val="tx1"/>
                </a:solidFill>
                <a:effectLst/>
                <a:latin typeface="Public Sans" pitchFamily="2" charset="0"/>
                <a:ea typeface="+mn-ea"/>
                <a:cs typeface="+mn-cs"/>
              </a:rPr>
              <a:t>Provide students with information on the daily life of farmers and peasants using the think aloud strategy below.</a:t>
            </a:r>
          </a:p>
          <a:p>
            <a:r>
              <a:rPr lang="en-AU" sz="1600" b="1" i="0" kern="1200">
                <a:solidFill>
                  <a:schemeClr val="tx1"/>
                </a:solidFill>
                <a:effectLst/>
                <a:latin typeface="Public Sans" pitchFamily="2" charset="0"/>
                <a:ea typeface="+mn-ea"/>
                <a:cs typeface="+mn-cs"/>
              </a:rPr>
              <a:t>Think aloud: </a:t>
            </a:r>
            <a:r>
              <a:rPr lang="en-AU" sz="1600" b="0" i="0" kern="1200">
                <a:solidFill>
                  <a:schemeClr val="tx1"/>
                </a:solidFill>
                <a:effectLst/>
                <a:latin typeface="Public Sans" pitchFamily="2" charset="0"/>
                <a:ea typeface="+mn-ea"/>
                <a:cs typeface="+mn-cs"/>
              </a:rPr>
              <a:t>Most children lived with not just their parents, but also grandparents, aunts, uncles, and cousins—all under one roof. In the mornings, children helped with household chores. Boys might go with fathers to the fields or learn a trade, and in wealthier families, they could attend school to study reading, writing, and Confucian values. Girls helped their mothers with cooking, cleaning, weaving, and caring for younger siblings. Sometimes, girls learned music or embroidery and, in rare cases, received basic education at home. Play was important too, as you can see in </a:t>
            </a:r>
            <a:r>
              <a:rPr lang="en-AU" sz="1600" b="1" i="0" kern="1200">
                <a:solidFill>
                  <a:schemeClr val="tx1"/>
                </a:solidFill>
                <a:effectLst/>
                <a:latin typeface="Public Sans" pitchFamily="2" charset="0"/>
                <a:ea typeface="+mn-ea"/>
                <a:cs typeface="+mn-cs"/>
              </a:rPr>
              <a:t>Source A</a:t>
            </a:r>
            <a:r>
              <a:rPr lang="en-AU" sz="1600" b="0" i="0" kern="1200">
                <a:solidFill>
                  <a:schemeClr val="tx1"/>
                </a:solidFill>
                <a:effectLst/>
                <a:latin typeface="Public Sans" pitchFamily="2" charset="0"/>
                <a:ea typeface="+mn-ea"/>
                <a:cs typeface="+mn-cs"/>
              </a:rPr>
              <a:t>—children would play with toys like marbles or kites and sometimes join festivals or family celebrations. While boys were expected to take over family responsibilities one day, girls’ main roles were preparing for marriage, child rearing and managing households.</a:t>
            </a:r>
            <a:endParaRPr lang="en-AU" sz="1600" b="1" i="0" kern="1200">
              <a:solidFill>
                <a:schemeClr val="tx1"/>
              </a:solidFill>
              <a:effectLst/>
              <a:latin typeface="Public Sans" pitchFamily="2" charset="0"/>
              <a:ea typeface="+mn-ea"/>
              <a:cs typeface="+mn-cs"/>
            </a:endParaRPr>
          </a:p>
          <a:p>
            <a:r>
              <a:rPr lang="en-AU" sz="1600" b="0" i="0" kern="1200">
                <a:solidFill>
                  <a:schemeClr val="tx1"/>
                </a:solidFill>
                <a:effectLst/>
                <a:latin typeface="Public Sans" pitchFamily="2" charset="0"/>
                <a:ea typeface="+mn-ea"/>
                <a:cs typeface="+mn-cs"/>
              </a:rPr>
              <a:t>Ask students to answer the following questions:</a:t>
            </a:r>
          </a:p>
          <a:p>
            <a:r>
              <a:rPr lang="en-AU" sz="1600" b="1" i="0" kern="1200">
                <a:solidFill>
                  <a:schemeClr val="tx1"/>
                </a:solidFill>
                <a:effectLst/>
                <a:latin typeface="Public Sans" pitchFamily="2" charset="0"/>
                <a:ea typeface="+mn-ea"/>
                <a:cs typeface="+mn-cs"/>
              </a:rPr>
              <a:t>Source A:</a:t>
            </a:r>
          </a:p>
          <a:p>
            <a:pPr marL="0" indent="0">
              <a:buNone/>
            </a:pPr>
            <a:endParaRPr lang="en-AU" sz="1600" b="0" i="0" kern="1200">
              <a:solidFill>
                <a:schemeClr val="tx1"/>
              </a:solidFill>
              <a:effectLst/>
              <a:latin typeface="Public Sans" pitchFamily="2" charset="0"/>
              <a:ea typeface="+mn-ea"/>
              <a:cs typeface="+mn-cs"/>
            </a:endParaRPr>
          </a:p>
          <a:p>
            <a:pPr marL="342900" indent="-342900">
              <a:buAutoNum type="arabicPeriod"/>
            </a:pPr>
            <a:r>
              <a:rPr lang="en-AU" b="0"/>
              <a:t>What social group do you think these children come from? What evidence in the source suggests this?</a:t>
            </a:r>
          </a:p>
          <a:p>
            <a:pPr marL="342900" indent="-342900">
              <a:buAutoNum type="arabicPeriod"/>
            </a:pPr>
            <a:r>
              <a:rPr lang="en-AU" b="0"/>
              <a:t>Why do you think sports like </a:t>
            </a:r>
            <a:r>
              <a:rPr lang="en-AU" b="0" err="1"/>
              <a:t>Cuju</a:t>
            </a:r>
            <a:r>
              <a:rPr lang="en-AU" b="0"/>
              <a:t> were popular, especially among boys?</a:t>
            </a:r>
          </a:p>
          <a:p>
            <a:pPr marL="342900" indent="-342900">
              <a:buAutoNum type="arabicPeriod"/>
            </a:pPr>
            <a:endParaRPr lang="en-AU" b="0"/>
          </a:p>
          <a:p>
            <a:pPr marL="342900" indent="-342900">
              <a:buAutoNum type="arabicPeriod"/>
            </a:pPr>
            <a:endParaRPr lang="en-AU" b="0"/>
          </a:p>
          <a:p>
            <a:pPr marL="342900" indent="-342900">
              <a:buAutoNum type="arabicPeriod"/>
            </a:pPr>
            <a:endParaRPr lang="en-AU" b="0"/>
          </a:p>
        </p:txBody>
      </p:sp>
      <p:sp>
        <p:nvSpPr>
          <p:cNvPr id="4" name="Slide Number Placeholder 3">
            <a:extLst>
              <a:ext uri="{FF2B5EF4-FFF2-40B4-BE49-F238E27FC236}">
                <a16:creationId xmlns:a16="http://schemas.microsoft.com/office/drawing/2014/main" id="{F91DB53B-3311-AF13-0BB9-B1201FA78BF4}"/>
              </a:ext>
            </a:extLst>
          </p:cNvPr>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1902435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Step 1: Identify the source </a:t>
            </a:r>
            <a:br>
              <a:rPr lang="en-AU"/>
            </a:br>
            <a:r>
              <a:rPr lang="en-AU"/>
              <a:t>“Today, we are going to analyse a historical source to learn about daily life in ancient China.</a:t>
            </a:r>
          </a:p>
          <a:p>
            <a:r>
              <a:rPr lang="en-AU"/>
              <a:t>This object is called an incense burner. An incense burner is used to hold incense, which produces scented smoke when burned.</a:t>
            </a:r>
          </a:p>
          <a:p>
            <a:r>
              <a:rPr lang="en-AU"/>
              <a:t>This is an artefact. An artefact is a physical object from the past.</a:t>
            </a:r>
          </a:p>
          <a:p>
            <a:r>
              <a:rPr lang="en-AU"/>
              <a:t>Historians study artefacts because they provide direct evidence of how people lived. Artefacts show us what people made, used, and valued in their society.</a:t>
            </a:r>
          </a:p>
          <a:p>
            <a:r>
              <a:rPr lang="en-AU"/>
              <a:t>So already, we know this object can give us clues about people’s daily lives.”</a:t>
            </a:r>
          </a:p>
          <a:p>
            <a:r>
              <a:rPr lang="en-AU"/>
              <a:t>(Pause. Let students look closely.)</a:t>
            </a:r>
          </a:p>
          <a:p>
            <a:br>
              <a:rPr lang="en-AU"/>
            </a:br>
            <a:endParaRPr lang="en-AU"/>
          </a:p>
          <a:p>
            <a:r>
              <a:rPr lang="en-AU" b="1"/>
              <a:t>Step 2: Observe (Teacher models observation)</a:t>
            </a:r>
          </a:p>
          <a:p>
            <a:r>
              <a:rPr lang="en-AU"/>
              <a:t>“Now I’m going to look closely at the source and describe exactly what I can see.</a:t>
            </a:r>
          </a:p>
          <a:p>
            <a:r>
              <a:rPr lang="en-AU"/>
              <a:t>I can see that the incense burner is very decorative. It is not plain or simple. It has been carefully designed.</a:t>
            </a:r>
          </a:p>
          <a:p>
            <a:r>
              <a:rPr lang="en-AU"/>
              <a:t>I can also see that it is made from metal and has detailed craftsmanship. Someone has taken time and skill to make this object.</a:t>
            </a:r>
          </a:p>
          <a:p>
            <a:r>
              <a:rPr lang="en-AU"/>
              <a:t>This tells me that this object was not quickly made. It was carefully constructed.”</a:t>
            </a:r>
          </a:p>
          <a:p>
            <a:r>
              <a:rPr lang="en-AU"/>
              <a:t>(Pause)</a:t>
            </a:r>
          </a:p>
          <a:p>
            <a:r>
              <a:rPr lang="en-AU"/>
              <a:t>“As historians, the first step is always observation. We must look carefully before we make conclusions.”</a:t>
            </a:r>
          </a:p>
          <a:p>
            <a:br>
              <a:rPr lang="en-AU"/>
            </a:br>
            <a:endParaRPr lang="en-AU"/>
          </a:p>
          <a:p>
            <a:r>
              <a:rPr lang="en-AU" b="1"/>
              <a:t>Step 3: Infer (Teacher models inference)</a:t>
            </a:r>
          </a:p>
          <a:p>
            <a:r>
              <a:rPr lang="en-AU"/>
              <a:t>“Now I am going to use my observations to make an inference.</a:t>
            </a:r>
          </a:p>
          <a:p>
            <a:r>
              <a:rPr lang="en-AU"/>
              <a:t>An inference is a logical conclusion based on evidence.</a:t>
            </a:r>
          </a:p>
          <a:p>
            <a:r>
              <a:rPr lang="en-AU"/>
              <a:t>Because this incense burner is decorative and carefully made, I can infer that it was valuable.</a:t>
            </a:r>
          </a:p>
          <a:p>
            <a:r>
              <a:rPr lang="en-AU"/>
              <a:t>Objects that require skill, time, and materials are usually owned by people who can afford them.</a:t>
            </a:r>
          </a:p>
          <a:p>
            <a:r>
              <a:rPr lang="en-AU"/>
              <a:t>This suggests that the owner was probably wealthy or part of the upper class.</a:t>
            </a:r>
          </a:p>
          <a:p>
            <a:r>
              <a:rPr lang="en-AU"/>
              <a:t>Incense burners were not necessary for survival like farming tools. They were used for comfort, religious ceremonies, or cultural practices.</a:t>
            </a:r>
          </a:p>
          <a:p>
            <a:r>
              <a:rPr lang="en-AU"/>
              <a:t>This suggests that wealthy people had access to luxury items.”</a:t>
            </a:r>
          </a:p>
          <a:p>
            <a:br>
              <a:rPr lang="en-AU"/>
            </a:br>
            <a:endParaRPr lang="en-AU"/>
          </a:p>
          <a:p>
            <a:r>
              <a:rPr lang="en-AU" b="1"/>
              <a:t>Step 4: Conclude (Teacher links to historical understanding)</a:t>
            </a:r>
          </a:p>
          <a:p>
            <a:r>
              <a:rPr lang="en-AU"/>
              <a:t>“Now I will use this evidence to reach a historical conclusion.</a:t>
            </a:r>
          </a:p>
          <a:p>
            <a:r>
              <a:rPr lang="en-AU"/>
              <a:t>This source tells us that wealthy people in ancient China lived differently from peasants.</a:t>
            </a:r>
          </a:p>
          <a:p>
            <a:r>
              <a:rPr lang="en-AU"/>
              <a:t>They had access to luxury objects that were decorative and valuable.</a:t>
            </a:r>
          </a:p>
          <a:p>
            <a:r>
              <a:rPr lang="en-AU"/>
              <a:t>This shows us that ancient Chinese society had different social classes, and people in higher social classes lived more comfortable lives.</a:t>
            </a:r>
          </a:p>
          <a:p>
            <a:r>
              <a:rPr lang="en-AU"/>
              <a:t>This artefact helps historians understand social structure and daily life in ancient China.”</a:t>
            </a:r>
          </a:p>
          <a:p>
            <a:br>
              <a:rPr lang="en-AU"/>
            </a:br>
            <a:endParaRPr lang="en-AU"/>
          </a:p>
          <a:p>
            <a:r>
              <a:rPr lang="en-AU" b="1"/>
              <a:t>Final modelling statement (important — show students the thinking structure)</a:t>
            </a:r>
          </a:p>
          <a:p>
            <a:r>
              <a:rPr lang="en-AU"/>
              <a:t>“As historians, we always follow this thinking process:</a:t>
            </a:r>
          </a:p>
          <a:p>
            <a:r>
              <a:rPr lang="en-AU"/>
              <a:t>First, we observe what we can see.</a:t>
            </a:r>
          </a:p>
          <a:p>
            <a:r>
              <a:rPr lang="en-AU"/>
              <a:t>Second, we make inferences based on evidence.</a:t>
            </a:r>
          </a:p>
          <a:p>
            <a:r>
              <a:rPr lang="en-AU"/>
              <a:t>Third, we use this to reach a conclusion about daily life in the past.</a:t>
            </a:r>
          </a:p>
          <a:p>
            <a:r>
              <a:rPr lang="en-AU"/>
              <a:t>We do not guess. We use evidence to support our conclusions.”</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267116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Remind students that they have already analysed the source by identifying what they could see and making inferences about the object.</a:t>
            </a:r>
          </a:p>
          <a:p>
            <a:r>
              <a:rPr lang="en-AU"/>
              <a:t>Explain to students that historians use their observations and inferences as evidence to answer historical questions.</a:t>
            </a:r>
          </a:p>
          <a:p>
            <a:r>
              <a:rPr lang="en-AU"/>
              <a:t>Say to students:</a:t>
            </a:r>
          </a:p>
          <a:p>
            <a:r>
              <a:rPr lang="en-AU"/>
              <a:t>“We have already analysed this incense burner and identified important clues. We observed that it is decorative, carefully crafted, and made from metal. We also inferred that it was valuable and likely owned by someone wealthy.”</a:t>
            </a:r>
          </a:p>
          <a:p>
            <a:r>
              <a:rPr lang="en-AU"/>
              <a:t>Explain that now you will use that evidence to answer the historical question.</a:t>
            </a:r>
          </a:p>
          <a:p>
            <a:r>
              <a:rPr lang="en-AU"/>
              <a:t>Emphasise that historians do not guess. They use evidence from sources to support their conclusions.</a:t>
            </a:r>
          </a:p>
          <a:p>
            <a:r>
              <a:rPr lang="en-AU"/>
              <a:t>Model how to turn the analysis into a historical answer by thinking aloud:</a:t>
            </a:r>
          </a:p>
          <a:p>
            <a:r>
              <a:rPr lang="en-AU"/>
              <a:t>“I know this object is decorative and valuable. This suggests it belonged to someone wealthy. Because incense burners were used for comfort and ceremonies rather than survival, this tells me that wealthy people had access to luxury items. This helps me understand that wealthy people in ancient China lived comfortable lives and used decorative objects.”</a:t>
            </a:r>
          </a:p>
          <a:p>
            <a:r>
              <a:rPr lang="en-AU"/>
              <a:t>Explain to students that this is how historians move from analysing a source to using it as evidence.</a:t>
            </a:r>
          </a:p>
          <a:p>
            <a:endParaRPr lang="en-AU"/>
          </a:p>
          <a:p>
            <a:r>
              <a:rPr lang="en-AU" b="1"/>
              <a:t>Modelled response</a:t>
            </a:r>
          </a:p>
          <a:p>
            <a:br>
              <a:rPr lang="en-AU"/>
            </a:br>
            <a:r>
              <a:rPr lang="en-AU"/>
              <a:t>“This source is an incense burner from ancient China. It is decorative and carefully crafted, which suggests it was valuable. This indicates it was likely owned by someone wealthy. Incense burners were used for comfort and ceremonies rather than survival. This source tells us that wealthy people in ancient China lived comfortable lives and had access to luxury objects.”</a:t>
            </a:r>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2984667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“We are now going to answer this question together using this new source. This time, you will help me use evidence from the image to construct the answer.”</a:t>
            </a:r>
          </a:p>
          <a:p>
            <a:r>
              <a:rPr lang="en-AU"/>
              <a:t>Give students time to observe the image carefully.</a:t>
            </a:r>
          </a:p>
          <a:p>
            <a:r>
              <a:rPr lang="en-AU"/>
              <a:t>Say:</a:t>
            </a:r>
          </a:p>
          <a:p>
            <a:r>
              <a:rPr lang="en-AU"/>
              <a:t>“First, let’s identify what we can see. This is called observation. We only describe what is visible.”</a:t>
            </a:r>
          </a:p>
          <a:p>
            <a:r>
              <a:rPr lang="en-AU"/>
              <a:t>Ask students:</a:t>
            </a:r>
          </a:p>
          <a:p>
            <a:r>
              <a:rPr lang="en-AU"/>
              <a:t>“What can you see in this image?”</a:t>
            </a:r>
          </a:p>
          <a:p>
            <a:r>
              <a:rPr lang="en-AU"/>
              <a:t>Guide students toward observations such as:</a:t>
            </a:r>
          </a:p>
          <a:p>
            <a:pPr marL="285750" indent="-285750">
              <a:buFont typeface="Arial" panose="020B0604020202020204" pitchFamily="34" charset="0"/>
              <a:buChar char="•"/>
            </a:pPr>
            <a:r>
              <a:rPr lang="en-AU"/>
              <a:t>a farmer</a:t>
            </a:r>
          </a:p>
          <a:p>
            <a:pPr marL="285750" indent="-285750">
              <a:buFont typeface="Arial" panose="020B0604020202020204" pitchFamily="34" charset="0"/>
              <a:buChar char="•"/>
            </a:pPr>
            <a:r>
              <a:rPr lang="en-AU"/>
              <a:t>an ox</a:t>
            </a:r>
          </a:p>
          <a:p>
            <a:pPr marL="285750" indent="-285750">
              <a:buFont typeface="Arial" panose="020B0604020202020204" pitchFamily="34" charset="0"/>
              <a:buChar char="•"/>
            </a:pPr>
            <a:r>
              <a:rPr lang="en-AU"/>
              <a:t>a plough</a:t>
            </a:r>
          </a:p>
          <a:p>
            <a:pPr marL="285750" indent="-285750">
              <a:buFont typeface="Arial" panose="020B0604020202020204" pitchFamily="34" charset="0"/>
              <a:buChar char="•"/>
            </a:pPr>
            <a:r>
              <a:rPr lang="en-AU"/>
              <a:t>rice fields</a:t>
            </a:r>
          </a:p>
          <a:p>
            <a:pPr marL="285750" indent="-285750">
              <a:buFont typeface="Arial" panose="020B0604020202020204" pitchFamily="34" charset="0"/>
              <a:buChar char="•"/>
            </a:pPr>
            <a:r>
              <a:rPr lang="en-AU"/>
              <a:t>the farmer working the land</a:t>
            </a:r>
          </a:p>
          <a:p>
            <a:pPr marL="0" indent="0">
              <a:buFont typeface="Arial" panose="020B0604020202020204" pitchFamily="34" charset="0"/>
              <a:buNone/>
            </a:pPr>
            <a:endParaRPr lang="en-AU"/>
          </a:p>
          <a:p>
            <a:r>
              <a:rPr lang="en-AU"/>
              <a:t>Acknowledge responses and reinforce precise observation.</a:t>
            </a:r>
          </a:p>
          <a:p>
            <a:r>
              <a:rPr lang="en-AU"/>
              <a:t>Say:</a:t>
            </a:r>
          </a:p>
          <a:p>
            <a:r>
              <a:rPr lang="en-AU"/>
              <a:t>“These observations give us evidence.”</a:t>
            </a:r>
          </a:p>
          <a:p>
            <a:r>
              <a:rPr lang="en-AU"/>
              <a:t>Now move to inference.</a:t>
            </a:r>
          </a:p>
          <a:p>
            <a:r>
              <a:rPr lang="en-AU"/>
              <a:t>Ask:</a:t>
            </a:r>
          </a:p>
          <a:p>
            <a:r>
              <a:rPr lang="en-AU"/>
              <a:t>“What does this suggest about the daily life of peasants?”</a:t>
            </a:r>
          </a:p>
          <a:p>
            <a:r>
              <a:rPr lang="en-AU"/>
              <a:t>Guide students toward:</a:t>
            </a:r>
          </a:p>
          <a:p>
            <a:pPr marL="285750" indent="-285750">
              <a:buFont typeface="Arial" panose="020B0604020202020204" pitchFamily="34" charset="0"/>
              <a:buChar char="•"/>
            </a:pPr>
            <a:r>
              <a:rPr lang="en-AU"/>
              <a:t>peasants worked in farming</a:t>
            </a:r>
          </a:p>
          <a:p>
            <a:pPr marL="285750" indent="-285750">
              <a:buFont typeface="Arial" panose="020B0604020202020204" pitchFamily="34" charset="0"/>
              <a:buChar char="•"/>
            </a:pPr>
            <a:r>
              <a:rPr lang="en-AU"/>
              <a:t>farming required physical labour</a:t>
            </a:r>
          </a:p>
          <a:p>
            <a:pPr marL="285750" indent="-285750">
              <a:buFont typeface="Arial" panose="020B0604020202020204" pitchFamily="34" charset="0"/>
              <a:buChar char="•"/>
            </a:pPr>
            <a:r>
              <a:rPr lang="en-AU"/>
              <a:t>peasants used animals to help them work</a:t>
            </a:r>
          </a:p>
          <a:p>
            <a:pPr marL="285750" indent="-285750">
              <a:buFont typeface="Arial" panose="020B0604020202020204" pitchFamily="34" charset="0"/>
              <a:buChar char="•"/>
            </a:pPr>
            <a:r>
              <a:rPr lang="en-AU"/>
              <a:t>farming was part of their daily life</a:t>
            </a:r>
          </a:p>
          <a:p>
            <a:r>
              <a:rPr lang="en-AU"/>
              <a:t>If needed, prompt further:</a:t>
            </a:r>
          </a:p>
          <a:p>
            <a:r>
              <a:rPr lang="en-AU"/>
              <a:t>“Does this look like easy work or hard work?”</a:t>
            </a:r>
          </a:p>
          <a:p>
            <a:r>
              <a:rPr lang="en-AU"/>
              <a:t>Pause.</a:t>
            </a:r>
          </a:p>
          <a:p>
            <a:r>
              <a:rPr lang="en-AU"/>
              <a:t>Explain:</a:t>
            </a:r>
          </a:p>
          <a:p>
            <a:r>
              <a:rPr lang="en-AU"/>
              <a:t>“This suggests peasants had to work hard to grow food.”</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493380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Explain to students that you will now use sentence starters to help structure a historical response.</a:t>
            </a:r>
          </a:p>
          <a:p>
            <a:r>
              <a:rPr lang="en-AU"/>
              <a:t>Say:</a:t>
            </a:r>
          </a:p>
          <a:p>
            <a:r>
              <a:rPr lang="en-AU"/>
              <a:t>“We are going to use sentence starters to help us turn our observations and inferences into a clear historical answer. These starters help us organise our thinking like historians.”</a:t>
            </a:r>
          </a:p>
          <a:p>
            <a:r>
              <a:rPr lang="en-AU"/>
              <a:t>Display sentence starters one at a time.</a:t>
            </a:r>
            <a:br>
              <a:rPr lang="en-AU"/>
            </a:br>
            <a:br>
              <a:rPr lang="en-AU"/>
            </a:br>
            <a:r>
              <a:rPr lang="en-AU"/>
              <a:t>Read each starter and invite students to complete it.</a:t>
            </a:r>
          </a:p>
          <a:p>
            <a:br>
              <a:rPr lang="en-AU" b="1"/>
            </a:br>
            <a:r>
              <a:rPr lang="en-AU" b="1"/>
              <a:t>Sentence starter 1: Identify the source and evidence</a:t>
            </a:r>
          </a:p>
          <a:p>
            <a:r>
              <a:rPr lang="en-AU"/>
              <a:t>Ask students:</a:t>
            </a:r>
          </a:p>
          <a:p>
            <a:r>
              <a:rPr lang="en-AU"/>
              <a:t>What can you see in this image?</a:t>
            </a:r>
          </a:p>
          <a:p>
            <a:r>
              <a:rPr lang="en-AU"/>
              <a:t>Who is shown in the image?</a:t>
            </a:r>
          </a:p>
          <a:p>
            <a:r>
              <a:rPr lang="en-AU"/>
              <a:t>What is the person doing?</a:t>
            </a:r>
          </a:p>
          <a:p>
            <a:r>
              <a:rPr lang="en-AU"/>
              <a:t>What tools or animals can you see?</a:t>
            </a:r>
          </a:p>
          <a:p>
            <a:r>
              <a:rPr lang="en-AU"/>
              <a:t>Where is this taking place?</a:t>
            </a:r>
          </a:p>
          <a:p>
            <a:r>
              <a:rPr lang="en-AU"/>
              <a:t>Take responses. Affirm and refine.</a:t>
            </a:r>
          </a:p>
          <a:p>
            <a:r>
              <a:rPr lang="en-AU"/>
              <a:t>Then reveal and read the sentence starter:</a:t>
            </a:r>
          </a:p>
          <a:p>
            <a:r>
              <a:rPr lang="en-AU"/>
              <a:t>This secondary source shows </a:t>
            </a:r>
          </a:p>
          <a:p>
            <a:r>
              <a:rPr lang="en-AU" b="1"/>
              <a:t>(Click) a peasant using an ox-drawn plough to work in the rice fields.</a:t>
            </a:r>
            <a:endParaRPr lang="en-AU"/>
          </a:p>
          <a:p>
            <a:endParaRPr lang="en-AU"/>
          </a:p>
          <a:p>
            <a:r>
              <a:rPr lang="en-AU" b="1"/>
              <a:t>Sentence starter 2: Make an inference</a:t>
            </a:r>
          </a:p>
          <a:p>
            <a:r>
              <a:rPr lang="en-AU"/>
              <a:t>Ask students:</a:t>
            </a:r>
          </a:p>
          <a:p>
            <a:r>
              <a:rPr lang="en-AU"/>
              <a:t>If peasants are using ploughs in fields, what does this suggest about their job?</a:t>
            </a:r>
          </a:p>
          <a:p>
            <a:r>
              <a:rPr lang="en-AU"/>
              <a:t>What type of work were peasants responsible for?</a:t>
            </a:r>
          </a:p>
          <a:p>
            <a:r>
              <a:rPr lang="en-AU"/>
              <a:t>Why would they need tools and animals like this?</a:t>
            </a:r>
          </a:p>
          <a:p>
            <a:r>
              <a:rPr lang="en-AU"/>
              <a:t>What does this suggest about how food was produced?</a:t>
            </a:r>
          </a:p>
          <a:p>
            <a:r>
              <a:rPr lang="en-AU"/>
              <a:t>Guide toward agriculture and farming.</a:t>
            </a:r>
          </a:p>
          <a:p>
            <a:r>
              <a:rPr lang="en-AU"/>
              <a:t>Then reveal sentence starter:</a:t>
            </a:r>
          </a:p>
          <a:p>
            <a:endParaRPr lang="en-AU" b="1"/>
          </a:p>
          <a:p>
            <a:r>
              <a:rPr lang="en-AU"/>
              <a:t>This suggests that.</a:t>
            </a:r>
          </a:p>
          <a:p>
            <a:r>
              <a:rPr lang="en-AU" b="1"/>
              <a:t>(Click) peasants worked in agriculture and used tools and animals to help them farm.</a:t>
            </a:r>
          </a:p>
          <a:p>
            <a:endParaRPr lang="en-AU" b="1"/>
          </a:p>
          <a:p>
            <a:r>
              <a:rPr lang="en-AU" b="1"/>
              <a:t>Sentence starter 3: Link to daily life</a:t>
            </a:r>
            <a:br>
              <a:rPr lang="en-AU" b="1"/>
            </a:br>
            <a:r>
              <a:rPr lang="en-AU"/>
              <a:t>Ask students:</a:t>
            </a:r>
          </a:p>
          <a:p>
            <a:r>
              <a:rPr lang="en-AU"/>
              <a:t>If farming is their job, what would peasants likely do every day?</a:t>
            </a:r>
          </a:p>
          <a:p>
            <a:r>
              <a:rPr lang="en-AU"/>
              <a:t>Would farming be occasional or regular work?</a:t>
            </a:r>
          </a:p>
          <a:p>
            <a:r>
              <a:rPr lang="en-AU"/>
              <a:t>How important would farming be for their survival?</a:t>
            </a:r>
          </a:p>
          <a:p>
            <a:r>
              <a:rPr lang="en-AU"/>
              <a:t>Take responses.</a:t>
            </a:r>
          </a:p>
          <a:p>
            <a:r>
              <a:rPr lang="en-AU"/>
              <a:t>Then reveal sentence starter:</a:t>
            </a:r>
          </a:p>
          <a:p>
            <a:endParaRPr lang="en-AU" b="1"/>
          </a:p>
          <a:p>
            <a:r>
              <a:rPr lang="en-AU"/>
              <a:t>This indicates that…</a:t>
            </a:r>
          </a:p>
          <a:p>
            <a:r>
              <a:rPr lang="en-AU" b="1"/>
              <a:t>(Click) farming was an important part of peasants’ daily life.</a:t>
            </a:r>
          </a:p>
          <a:p>
            <a:endParaRPr lang="en-AU" b="1"/>
          </a:p>
          <a:p>
            <a:r>
              <a:rPr lang="en-AU" b="1"/>
              <a:t>Sentence starter 4: Reach a historical conclusion</a:t>
            </a:r>
          </a:p>
          <a:p>
            <a:r>
              <a:rPr lang="en-AU"/>
              <a:t>Say:</a:t>
            </a:r>
          </a:p>
          <a:p>
            <a:r>
              <a:rPr lang="en-AU"/>
              <a:t>“Now we reach our historical conclusion. We ask: what does this tell us overall about how peasants lived?”</a:t>
            </a:r>
          </a:p>
          <a:p>
            <a:r>
              <a:rPr lang="en-AU"/>
              <a:t>Ask students:</a:t>
            </a:r>
          </a:p>
          <a:p>
            <a:r>
              <a:rPr lang="en-AU"/>
              <a:t>Does this look like easy work or hard work? Why?</a:t>
            </a:r>
          </a:p>
          <a:p>
            <a:r>
              <a:rPr lang="en-AU"/>
              <a:t>Why was farming necessary in ancient societies?</a:t>
            </a:r>
          </a:p>
          <a:p>
            <a:r>
              <a:rPr lang="en-AU"/>
              <a:t>What would happen if peasants did not farm?</a:t>
            </a:r>
          </a:p>
          <a:p>
            <a:r>
              <a:rPr lang="en-AU"/>
              <a:t>What does this tell us about their lifestyle?</a:t>
            </a:r>
          </a:p>
          <a:p>
            <a:r>
              <a:rPr lang="en-AU"/>
              <a:t>Take responses.</a:t>
            </a:r>
          </a:p>
          <a:p>
            <a:r>
              <a:rPr lang="en-AU"/>
              <a:t>Then reveal final sentence starter:</a:t>
            </a:r>
          </a:p>
          <a:p>
            <a:endParaRPr lang="en-AU" b="1"/>
          </a:p>
          <a:p>
            <a:r>
              <a:rPr lang="en-AU"/>
              <a:t>This tells us that…</a:t>
            </a:r>
          </a:p>
          <a:p>
            <a:r>
              <a:rPr lang="en-AU" b="1"/>
              <a:t>(Click) peasants worked hard to grow food and depended on farming for survival.</a:t>
            </a:r>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3559931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“You are now going to work independently as historians. You will analyse this source and use it as evidence to answer the historical question.”</a:t>
            </a:r>
          </a:p>
          <a:p>
            <a:r>
              <a:rPr lang="en-AU"/>
              <a:t>Remind students of the thinking process –</a:t>
            </a:r>
          </a:p>
          <a:p>
            <a:r>
              <a:rPr lang="en-AU"/>
              <a:t>Observe → Infer → Conclude</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a:t>Explain that this porcelain vase is a </a:t>
            </a:r>
            <a:r>
              <a:rPr lang="en-AU" b="1"/>
              <a:t>primary source artefact</a:t>
            </a:r>
            <a:r>
              <a:rPr lang="en-AU"/>
              <a:t>, meaning it was created during ancient China and provides direct evidence of the past.</a:t>
            </a:r>
            <a:br>
              <a:rPr lang="en-AU"/>
            </a:br>
            <a:br>
              <a:rPr lang="en-AU"/>
            </a:br>
            <a:r>
              <a:rPr lang="en-AU"/>
              <a:t>Tell students to answer the following questions to help them answer the overall question (</a:t>
            </a:r>
            <a:r>
              <a:rPr lang="en-AU" b="1"/>
              <a:t>What does this source tell us about the daily life of craftspeople in ancient China?</a:t>
            </a:r>
            <a:endParaRPr lang="en-AU"/>
          </a:p>
          <a:p>
            <a:pPr>
              <a:buNone/>
            </a:pPr>
            <a:r>
              <a:rPr lang="en-AU"/>
              <a:t>)</a:t>
            </a:r>
            <a:br>
              <a:rPr lang="en-AU"/>
            </a:br>
            <a:br>
              <a:rPr lang="en-AU"/>
            </a:br>
            <a:r>
              <a:rPr lang="en-AU" b="1"/>
              <a:t>Step 1: Observe</a:t>
            </a:r>
            <a:endParaRPr lang="en-AU"/>
          </a:p>
          <a:p>
            <a:pPr>
              <a:buNone/>
            </a:pPr>
            <a:r>
              <a:rPr lang="en-AU"/>
              <a:t>Answer these questions:</a:t>
            </a:r>
          </a:p>
          <a:p>
            <a:pPr>
              <a:buFont typeface="Arial" panose="020B0604020202020204" pitchFamily="34" charset="0"/>
              <a:buChar char="•"/>
            </a:pPr>
            <a:r>
              <a:rPr lang="en-AU"/>
              <a:t>What type of source is this?</a:t>
            </a:r>
          </a:p>
          <a:p>
            <a:pPr>
              <a:buFont typeface="Arial" panose="020B0604020202020204" pitchFamily="34" charset="0"/>
              <a:buChar char="•"/>
            </a:pPr>
            <a:r>
              <a:rPr lang="en-AU"/>
              <a:t>What can you see?</a:t>
            </a:r>
          </a:p>
          <a:p>
            <a:pPr>
              <a:buFont typeface="Arial" panose="020B0604020202020204" pitchFamily="34" charset="0"/>
              <a:buChar char="•"/>
            </a:pPr>
            <a:r>
              <a:rPr lang="en-AU"/>
              <a:t>What materials and design features do you notice?</a:t>
            </a:r>
          </a:p>
          <a:p>
            <a:pPr>
              <a:buNone/>
            </a:pPr>
            <a:r>
              <a:rPr lang="en-AU" b="1"/>
              <a:t>Step 2: Infer</a:t>
            </a:r>
            <a:endParaRPr lang="en-AU"/>
          </a:p>
          <a:p>
            <a:pPr>
              <a:buFont typeface="Arial" panose="020B0604020202020204" pitchFamily="34" charset="0"/>
              <a:buChar char="•"/>
            </a:pPr>
            <a:r>
              <a:rPr lang="en-AU"/>
              <a:t>What does the design suggest about the skill of the craftsperson?</a:t>
            </a:r>
          </a:p>
          <a:p>
            <a:pPr>
              <a:buFont typeface="Arial" panose="020B0604020202020204" pitchFamily="34" charset="0"/>
              <a:buChar char="•"/>
            </a:pPr>
            <a:r>
              <a:rPr lang="en-AU"/>
              <a:t>What does this suggest about their job?</a:t>
            </a:r>
          </a:p>
          <a:p>
            <a:pPr>
              <a:buFont typeface="Arial" panose="020B0604020202020204" pitchFamily="34" charset="0"/>
              <a:buChar char="•"/>
            </a:pPr>
            <a:r>
              <a:rPr lang="en-AU"/>
              <a:t>Why would craftspeople create objects like this?</a:t>
            </a:r>
          </a:p>
          <a:p>
            <a:pPr>
              <a:buNone/>
            </a:pPr>
            <a:r>
              <a:rPr lang="en-AU" b="1"/>
              <a:t>Step 3: Conclude</a:t>
            </a:r>
            <a:endParaRPr lang="en-AU"/>
          </a:p>
          <a:p>
            <a:pPr>
              <a:buNone/>
            </a:pPr>
            <a:r>
              <a:rPr lang="en-AU"/>
              <a:t>Use the sentence starters to answer the historical question.</a:t>
            </a:r>
          </a:p>
          <a:p>
            <a:endParaRPr lang="en-AU"/>
          </a:p>
          <a:p>
            <a:r>
              <a:rPr lang="en-AU"/>
              <a:t>Provide a list of sentence starters for students if needed</a:t>
            </a:r>
            <a:br>
              <a:rPr lang="en-AU"/>
            </a:br>
            <a:br>
              <a:rPr lang="en-AU"/>
            </a:br>
            <a:r>
              <a:rPr lang="en-AU" b="1"/>
              <a:t>Sentence starters (student scaffold)</a:t>
            </a:r>
          </a:p>
          <a:p>
            <a:r>
              <a:rPr lang="en-AU"/>
              <a:t>This primary source shows ______________________________</a:t>
            </a:r>
          </a:p>
          <a:p>
            <a:r>
              <a:rPr lang="en-AU"/>
              <a:t>This suggests that craftspeople ___________________________</a:t>
            </a:r>
          </a:p>
          <a:p>
            <a:r>
              <a:rPr lang="en-AU"/>
              <a:t>This indicates that _____________________________________</a:t>
            </a:r>
          </a:p>
          <a:p>
            <a:r>
              <a:rPr lang="en-AU"/>
              <a:t>This tells us that craftspeople ___________________________</a:t>
            </a:r>
          </a:p>
          <a:p>
            <a:br>
              <a:rPr lang="en-AU"/>
            </a:br>
            <a:br>
              <a:rPr lang="en-AU"/>
            </a:br>
            <a:endParaRPr lang="en-AU"/>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3964181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Explain to students that this is a modelled historical response showing how evidence from the source can be used to answer the question.</a:t>
            </a:r>
          </a:p>
          <a:p>
            <a:r>
              <a:rPr lang="en-AU"/>
              <a:t>Remind students that the porcelain vase is a </a:t>
            </a:r>
            <a:r>
              <a:rPr lang="en-AU" b="1"/>
              <a:t>primary source artefact</a:t>
            </a:r>
            <a:r>
              <a:rPr lang="en-AU"/>
              <a:t>, meaning it was created during ancient China and provides direct evidence of the past.</a:t>
            </a:r>
          </a:p>
          <a:p>
            <a:r>
              <a:rPr lang="en-AU"/>
              <a:t>Say:</a:t>
            </a:r>
          </a:p>
          <a:p>
            <a:r>
              <a:rPr lang="en-AU"/>
              <a:t>“This porcelain vase is a primary source artefact. It was created by craftspeople during ancient China. This means it gives us direct evidence of their skills and work.”</a:t>
            </a:r>
          </a:p>
          <a:p>
            <a:r>
              <a:rPr lang="en-AU"/>
              <a:t>Explain that historians begin by identifying what they can see.</a:t>
            </a:r>
          </a:p>
          <a:p>
            <a:r>
              <a:rPr lang="en-AU"/>
              <a:t>Say:</a:t>
            </a:r>
          </a:p>
          <a:p>
            <a:r>
              <a:rPr lang="en-AU"/>
              <a:t>“We can observe that the vase has detailed decoration and careful design. It is not simple. It required skill, time, and effort to produce.”</a:t>
            </a:r>
          </a:p>
          <a:p>
            <a:r>
              <a:rPr lang="en-AU"/>
              <a:t>Explain that historians then make inferences based on evidence.</a:t>
            </a:r>
          </a:p>
          <a:p>
            <a:r>
              <a:rPr lang="en-AU"/>
              <a:t>Say:</a:t>
            </a:r>
          </a:p>
          <a:p>
            <a:r>
              <a:rPr lang="en-AU"/>
              <a:t>“This suggests that craftspeople had specialised skills. They were trained and capable of producing detailed and high-quality objects.”</a:t>
            </a:r>
          </a:p>
          <a:p>
            <a:r>
              <a:rPr lang="en-AU"/>
              <a:t>Explain that historians then link this evidence to daily life.</a:t>
            </a:r>
          </a:p>
          <a:p>
            <a:r>
              <a:rPr lang="en-AU"/>
              <a:t>Say:</a:t>
            </a:r>
          </a:p>
          <a:p>
            <a:r>
              <a:rPr lang="en-AU"/>
              <a:t>“This indicates that craftspeople spent their time creating goods. Their daily life involved using their skills to produce objects.”</a:t>
            </a:r>
          </a:p>
          <a:p>
            <a:r>
              <a:rPr lang="en-AU"/>
              <a:t>Explain that historians then reach a conclusion about society.</a:t>
            </a:r>
          </a:p>
          <a:p>
            <a:r>
              <a:rPr lang="en-AU"/>
              <a:t>Say:</a:t>
            </a:r>
          </a:p>
          <a:p>
            <a:r>
              <a:rPr lang="en-AU"/>
              <a:t>“This tells us that craftspeople played an important role in ancient Chinese society. They created valuable objects that people used in daily life.”</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1809142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E3AEA-0D63-0147-AE41-01D8C9A8F8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D5462B-CC6E-A42B-8DD7-59C76AECC0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4C3851-FD01-000A-A5B5-83F4FD48FD4E}"/>
              </a:ext>
            </a:extLst>
          </p:cNvPr>
          <p:cNvSpPr>
            <a:spLocks noGrp="1"/>
          </p:cNvSpPr>
          <p:nvPr>
            <p:ph type="body" idx="1"/>
          </p:nvPr>
        </p:nvSpPr>
        <p:spPr/>
        <p:txBody>
          <a:bodyPr/>
          <a:lstStyle/>
          <a:p>
            <a:r>
              <a:rPr lang="en-AU" b="1"/>
              <a:t>Notes for teachers</a:t>
            </a:r>
          </a:p>
          <a:p>
            <a:r>
              <a:rPr lang="en-AU" b="0"/>
              <a:t>Provide students with information on the daily life of the ‘Shi’ or ruling class using the think aloud strategy below:</a:t>
            </a:r>
            <a:br>
              <a:rPr lang="en-AU" b="0"/>
            </a:br>
            <a:r>
              <a:rPr lang="en-AU" b="1"/>
              <a:t>Think aloud: </a:t>
            </a:r>
            <a:r>
              <a:rPr lang="en-AU" sz="1600" b="0" i="0" kern="1200">
                <a:solidFill>
                  <a:schemeClr val="tx1"/>
                </a:solidFill>
                <a:effectLst/>
                <a:latin typeface="Public Sans" pitchFamily="2" charset="0"/>
                <a:ea typeface="+mn-ea"/>
                <a:cs typeface="+mn-cs"/>
              </a:rPr>
              <a:t>The daily life of the ruling class in ancient China was very different from that of ordinary people. Members of the ruling class, such as emperors, nobles, and high officials, lived in large, beautifully decorated homes or palaces. They wore fine silk clothes, enjoyed special foods and had servants to help them with daily tasks. Boys from ruling families were taught to read, write, and study important books, while girls learned music, art, and how to manage the home. The ruling class had the power to make decisions, create laws, and lead ceremonies and festivals. They often spent time meeting with advisors, attending banquets, and enjoying cultural activities like painting, poetry, and calligraphy also reflected in </a:t>
            </a:r>
            <a:r>
              <a:rPr lang="en-AU" sz="1600" b="1" i="0" kern="1200">
                <a:solidFill>
                  <a:schemeClr val="tx1"/>
                </a:solidFill>
                <a:effectLst/>
                <a:latin typeface="Public Sans" pitchFamily="2" charset="0"/>
                <a:ea typeface="+mn-ea"/>
                <a:cs typeface="+mn-cs"/>
              </a:rPr>
              <a:t>Source A</a:t>
            </a:r>
            <a:r>
              <a:rPr lang="en-AU" sz="1600" b="0" i="0" kern="1200">
                <a:solidFill>
                  <a:schemeClr val="tx1"/>
                </a:solidFill>
                <a:effectLst/>
                <a:latin typeface="Public Sans" pitchFamily="2" charset="0"/>
                <a:ea typeface="+mn-ea"/>
                <a:cs typeface="+mn-cs"/>
              </a:rPr>
              <a:t>. </a:t>
            </a:r>
          </a:p>
          <a:p>
            <a:endParaRPr lang="en-AU" sz="1600" b="0" i="0" kern="1200">
              <a:solidFill>
                <a:schemeClr val="tx1"/>
              </a:solidFill>
              <a:effectLst/>
              <a:latin typeface="Public Sans" pitchFamily="2" charset="0"/>
              <a:ea typeface="+mn-ea"/>
              <a:cs typeface="+mn-cs"/>
            </a:endParaRPr>
          </a:p>
          <a:p>
            <a:r>
              <a:rPr lang="en-AU" sz="1600" b="0" i="0" kern="1200">
                <a:solidFill>
                  <a:schemeClr val="tx1"/>
                </a:solidFill>
                <a:effectLst/>
                <a:latin typeface="Public Sans" pitchFamily="2" charset="0"/>
                <a:ea typeface="+mn-ea"/>
                <a:cs typeface="+mn-cs"/>
              </a:rPr>
              <a:t>Ask students to answer the following questions:</a:t>
            </a:r>
          </a:p>
          <a:p>
            <a:r>
              <a:rPr lang="en-AU" sz="1600" b="1" i="0" kern="1200">
                <a:solidFill>
                  <a:schemeClr val="tx1"/>
                </a:solidFill>
                <a:effectLst/>
                <a:latin typeface="Public Sans" pitchFamily="2" charset="0"/>
                <a:ea typeface="+mn-ea"/>
                <a:cs typeface="+mn-cs"/>
              </a:rPr>
              <a:t>Source A</a:t>
            </a:r>
          </a:p>
          <a:p>
            <a:pPr marL="342900" indent="-342900">
              <a:buAutoNum type="arabicPeriod"/>
            </a:pPr>
            <a:r>
              <a:rPr lang="en-AU" sz="1600" b="0" i="0" kern="1200">
                <a:solidFill>
                  <a:schemeClr val="tx1"/>
                </a:solidFill>
                <a:effectLst/>
                <a:latin typeface="Public Sans" pitchFamily="2" charset="0"/>
                <a:ea typeface="+mn-ea"/>
                <a:cs typeface="+mn-cs"/>
              </a:rPr>
              <a:t>What type of source is Source A?</a:t>
            </a:r>
          </a:p>
          <a:p>
            <a:pPr marL="342900" indent="-342900">
              <a:buAutoNum type="arabicPeriod"/>
            </a:pPr>
            <a:r>
              <a:rPr lang="en-AU" sz="1600" b="0" i="0" kern="1200">
                <a:solidFill>
                  <a:schemeClr val="tx1"/>
                </a:solidFill>
                <a:effectLst/>
                <a:latin typeface="Public Sans" pitchFamily="2" charset="0"/>
                <a:ea typeface="+mn-ea"/>
                <a:cs typeface="+mn-cs"/>
              </a:rPr>
              <a:t>What does the source reveal about daily life for the ruling class?</a:t>
            </a:r>
          </a:p>
          <a:p>
            <a:pPr marL="342900" indent="-342900">
              <a:buAutoNum type="arabicPeriod"/>
            </a:pPr>
            <a:r>
              <a:rPr lang="en-AU" sz="1600" b="0" i="0" kern="1200">
                <a:solidFill>
                  <a:schemeClr val="tx1"/>
                </a:solidFill>
                <a:effectLst/>
                <a:latin typeface="Public Sans" pitchFamily="2" charset="0"/>
                <a:ea typeface="+mn-ea"/>
                <a:cs typeface="+mn-cs"/>
              </a:rPr>
              <a:t>Who would be the intended audience for this source? Why?</a:t>
            </a:r>
          </a:p>
          <a:p>
            <a:pPr marL="0" indent="0">
              <a:buNone/>
            </a:pPr>
            <a:endParaRPr lang="en-AU" sz="1600" b="0" i="0" kern="1200">
              <a:solidFill>
                <a:schemeClr val="tx1"/>
              </a:solidFill>
              <a:effectLst/>
              <a:latin typeface="Public Sans" pitchFamily="2" charset="0"/>
              <a:ea typeface="+mn-ea"/>
              <a:cs typeface="+mn-cs"/>
            </a:endParaRPr>
          </a:p>
          <a:p>
            <a:pPr marL="342900" indent="-342900">
              <a:buAutoNum type="arabicPeriod"/>
            </a:pPr>
            <a:endParaRPr lang="en-AU" sz="1600" b="1" i="0" kern="1200">
              <a:solidFill>
                <a:schemeClr val="tx1"/>
              </a:solidFill>
              <a:effectLst/>
              <a:latin typeface="Public Sans" pitchFamily="2" charset="0"/>
              <a:ea typeface="+mn-ea"/>
              <a:cs typeface="+mn-cs"/>
            </a:endParaRPr>
          </a:p>
        </p:txBody>
      </p:sp>
      <p:sp>
        <p:nvSpPr>
          <p:cNvPr id="4" name="Slide Number Placeholder 3">
            <a:extLst>
              <a:ext uri="{FF2B5EF4-FFF2-40B4-BE49-F238E27FC236}">
                <a16:creationId xmlns:a16="http://schemas.microsoft.com/office/drawing/2014/main" id="{A05D48D6-C245-F763-C656-7AB8546A9026}"/>
              </a:ext>
            </a:extLst>
          </p:cNvPr>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3559842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D1823-8E91-D23A-C82F-C12F8152AF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56B9-D339-2388-1AD8-DCC7053903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BE263C-2D5B-02CB-EAAD-2D0761523C4B}"/>
              </a:ext>
            </a:extLst>
          </p:cNvPr>
          <p:cNvSpPr>
            <a:spLocks noGrp="1"/>
          </p:cNvSpPr>
          <p:nvPr>
            <p:ph type="body" idx="1"/>
          </p:nvPr>
        </p:nvSpPr>
        <p:spPr/>
        <p:txBody>
          <a:bodyPr/>
          <a:lstStyle/>
          <a:p>
            <a:r>
              <a:rPr lang="en-AU" b="1"/>
              <a:t>Notes for teachers</a:t>
            </a:r>
          </a:p>
          <a:p>
            <a:r>
              <a:rPr lang="en-AU" sz="1600" b="0" i="0" kern="1200">
                <a:solidFill>
                  <a:schemeClr val="tx1"/>
                </a:solidFill>
                <a:effectLst/>
                <a:latin typeface="Public Sans" pitchFamily="2" charset="0"/>
                <a:ea typeface="+mn-ea"/>
                <a:cs typeface="+mn-cs"/>
              </a:rPr>
              <a:t>Provide students with information on the daily life of farmers and peasants using the think aloud strategy below.</a:t>
            </a:r>
          </a:p>
          <a:p>
            <a:r>
              <a:rPr lang="en-AU" sz="1600" b="1" i="0" kern="1200">
                <a:solidFill>
                  <a:schemeClr val="tx1"/>
                </a:solidFill>
                <a:effectLst/>
                <a:latin typeface="Public Sans" pitchFamily="2" charset="0"/>
                <a:ea typeface="+mn-ea"/>
                <a:cs typeface="+mn-cs"/>
              </a:rPr>
              <a:t>Think aloud: </a:t>
            </a:r>
            <a:r>
              <a:rPr lang="en-AU" sz="1600" b="0" i="0" kern="1200">
                <a:solidFill>
                  <a:schemeClr val="tx1"/>
                </a:solidFill>
                <a:effectLst/>
                <a:latin typeface="Public Sans" pitchFamily="2" charset="0"/>
                <a:ea typeface="+mn-ea"/>
                <a:cs typeface="+mn-cs"/>
              </a:rPr>
              <a:t>Most people in ancient China were peasant farmers who lived in small villages with about 100 families, which source best reflects this? (wait for response, </a:t>
            </a:r>
            <a:r>
              <a:rPr lang="en-AU" sz="1600" b="1" i="0" kern="1200">
                <a:solidFill>
                  <a:schemeClr val="tx1"/>
                </a:solidFill>
                <a:effectLst/>
                <a:latin typeface="Public Sans" pitchFamily="2" charset="0"/>
                <a:ea typeface="+mn-ea"/>
                <a:cs typeface="+mn-cs"/>
              </a:rPr>
              <a:t>Source B</a:t>
            </a:r>
            <a:r>
              <a:rPr lang="en-AU" sz="1600" b="0" i="0" kern="1200">
                <a:solidFill>
                  <a:schemeClr val="tx1"/>
                </a:solidFill>
                <a:effectLst/>
                <a:latin typeface="Public Sans" pitchFamily="2" charset="0"/>
                <a:ea typeface="+mn-ea"/>
                <a:cs typeface="+mn-cs"/>
              </a:rPr>
              <a:t>). They worked very hard every day on their small family farms, often using simple tools and sometimes oxen or dogs to help with the work, as shown in </a:t>
            </a:r>
            <a:r>
              <a:rPr lang="en-AU" sz="1600" b="1" i="0" kern="1200">
                <a:solidFill>
                  <a:schemeClr val="tx1"/>
                </a:solidFill>
                <a:effectLst/>
                <a:latin typeface="Public Sans" pitchFamily="2" charset="0"/>
                <a:ea typeface="+mn-ea"/>
                <a:cs typeface="+mn-cs"/>
              </a:rPr>
              <a:t>Source A</a:t>
            </a:r>
            <a:r>
              <a:rPr lang="en-AU" sz="1600" b="0" i="0" kern="1200">
                <a:solidFill>
                  <a:schemeClr val="tx1"/>
                </a:solidFill>
                <a:effectLst/>
                <a:latin typeface="Public Sans" pitchFamily="2" charset="0"/>
                <a:ea typeface="+mn-ea"/>
                <a:cs typeface="+mn-cs"/>
              </a:rPr>
              <a:t>. Most farming was done by hand. Peasants grew crops like rice in the south as shown in </a:t>
            </a:r>
            <a:r>
              <a:rPr lang="en-AU" sz="1600" b="1" i="0" kern="1200">
                <a:solidFill>
                  <a:schemeClr val="tx1"/>
                </a:solidFill>
                <a:effectLst/>
                <a:latin typeface="Public Sans" pitchFamily="2" charset="0"/>
                <a:ea typeface="+mn-ea"/>
                <a:cs typeface="+mn-cs"/>
              </a:rPr>
              <a:t>Source A, </a:t>
            </a:r>
            <a:r>
              <a:rPr lang="en-AU" sz="1600" b="0" i="0" kern="1200">
                <a:solidFill>
                  <a:schemeClr val="tx1"/>
                </a:solidFill>
                <a:effectLst/>
                <a:latin typeface="Public Sans" pitchFamily="2" charset="0"/>
                <a:ea typeface="+mn-ea"/>
                <a:cs typeface="+mn-cs"/>
              </a:rPr>
              <a:t>and millet in the north. They also kept animals such as goats, pigs, and chickens. Their diet was simple, including grains, vegetables, and occasionally small amounts of meat or fish. Peasants had to pay taxes to the government by giving a portion of their crops and sometimes worked for the government for about a month each year, helping with projects like building canals or city walls, or serving in the military. Family life was important. Men did most of the farming work while women took care of the home and helped by weaving or sewing clothes. Life could be very tough, with peasants facing harsh weather and the risk of losing their land if they couldn’t pay debts or taxes. Despite their hard life, peasants were respected because they produced the food that everyone depended on.</a:t>
            </a:r>
          </a:p>
          <a:p>
            <a:r>
              <a:rPr lang="en-AU" sz="1600" b="0" i="0" kern="1200">
                <a:solidFill>
                  <a:schemeClr val="tx1"/>
                </a:solidFill>
                <a:effectLst/>
                <a:latin typeface="Public Sans" pitchFamily="2" charset="0"/>
                <a:ea typeface="+mn-ea"/>
                <a:cs typeface="+mn-cs"/>
              </a:rPr>
              <a:t>Ask students to answer the following questions:</a:t>
            </a:r>
          </a:p>
          <a:p>
            <a:r>
              <a:rPr lang="en-AU" sz="1600" b="1" i="0" kern="1200">
                <a:solidFill>
                  <a:schemeClr val="tx1"/>
                </a:solidFill>
                <a:effectLst/>
                <a:latin typeface="Public Sans" pitchFamily="2" charset="0"/>
                <a:ea typeface="+mn-ea"/>
                <a:cs typeface="+mn-cs"/>
              </a:rPr>
              <a:t>Source A:</a:t>
            </a:r>
          </a:p>
          <a:p>
            <a:pPr marL="342900" marR="0" lvl="0" indent="-342900" algn="l" defTabSz="1219170" rtl="0" eaLnBrk="1" fontAlgn="auto" latinLnBrk="0" hangingPunct="1">
              <a:lnSpc>
                <a:spcPct val="100000"/>
              </a:lnSpc>
              <a:spcBef>
                <a:spcPts val="0"/>
              </a:spcBef>
              <a:spcAft>
                <a:spcPts val="0"/>
              </a:spcAft>
              <a:buClrTx/>
              <a:buSzTx/>
              <a:buFontTx/>
              <a:buAutoNum type="arabicPeriod"/>
              <a:tabLst/>
              <a:defRPr/>
            </a:pPr>
            <a:r>
              <a:rPr lang="en-AU" sz="1600" b="0" i="0" kern="1200">
                <a:solidFill>
                  <a:schemeClr val="tx1"/>
                </a:solidFill>
                <a:effectLst/>
                <a:latin typeface="Public Sans" pitchFamily="2" charset="0"/>
                <a:ea typeface="+mn-ea"/>
                <a:cs typeface="+mn-cs"/>
              </a:rPr>
              <a:t>How do the farmers prepare the land for planting crops, according to the scene in the picture?</a:t>
            </a:r>
          </a:p>
          <a:p>
            <a:pPr marL="342900" marR="0" lvl="0" indent="-342900" algn="l" defTabSz="1219170" rtl="0" eaLnBrk="1" fontAlgn="auto" latinLnBrk="0" hangingPunct="1">
              <a:lnSpc>
                <a:spcPct val="100000"/>
              </a:lnSpc>
              <a:spcBef>
                <a:spcPts val="0"/>
              </a:spcBef>
              <a:spcAft>
                <a:spcPts val="0"/>
              </a:spcAft>
              <a:buClrTx/>
              <a:buSzTx/>
              <a:buFontTx/>
              <a:buAutoNum type="arabicPeriod"/>
              <a:tabLst/>
              <a:defRPr/>
            </a:pPr>
            <a:r>
              <a:rPr lang="en-AU" sz="1600" b="0" i="0" kern="1200">
                <a:solidFill>
                  <a:schemeClr val="tx1"/>
                </a:solidFill>
                <a:effectLst/>
                <a:latin typeface="Public Sans" pitchFamily="2" charset="0"/>
                <a:ea typeface="+mn-ea"/>
                <a:cs typeface="+mn-cs"/>
              </a:rPr>
              <a:t>What does the presence of other people carrying baskets tell us about the teamwork or community effort in farming?</a:t>
            </a:r>
          </a:p>
          <a:p>
            <a:pPr marL="342900" marR="0" lvl="0" indent="-342900" algn="l" defTabSz="1219170" rtl="0" eaLnBrk="1" fontAlgn="auto" latinLnBrk="0" hangingPunct="1">
              <a:lnSpc>
                <a:spcPct val="100000"/>
              </a:lnSpc>
              <a:spcBef>
                <a:spcPts val="0"/>
              </a:spcBef>
              <a:spcAft>
                <a:spcPts val="0"/>
              </a:spcAft>
              <a:buClrTx/>
              <a:buSzTx/>
              <a:buFontTx/>
              <a:buAutoNum type="arabicPeriod"/>
              <a:tabLst/>
              <a:defRPr/>
            </a:pPr>
            <a:r>
              <a:rPr lang="en-AU" sz="1600" b="0" i="0" kern="1200">
                <a:solidFill>
                  <a:schemeClr val="tx1"/>
                </a:solidFill>
                <a:effectLst/>
                <a:latin typeface="Public Sans" pitchFamily="2" charset="0"/>
                <a:ea typeface="+mn-ea"/>
                <a:cs typeface="+mn-cs"/>
              </a:rPr>
              <a:t>What role does the water buffalo play in the farming process shown in the image?</a:t>
            </a:r>
          </a:p>
          <a:p>
            <a:pPr marL="342900" indent="-342900">
              <a:buAutoNum type="arabicPeriod"/>
            </a:pPr>
            <a:r>
              <a:rPr lang="en-AU" sz="1600" b="0" i="0" kern="1200">
                <a:solidFill>
                  <a:schemeClr val="tx1"/>
                </a:solidFill>
                <a:effectLst/>
                <a:latin typeface="Public Sans" pitchFamily="2" charset="0"/>
                <a:ea typeface="+mn-ea"/>
                <a:cs typeface="+mn-cs"/>
              </a:rPr>
              <a:t>Why do you think farming took long hours each day?</a:t>
            </a:r>
          </a:p>
          <a:p>
            <a:pPr marL="0" indent="0">
              <a:buNone/>
            </a:pPr>
            <a:r>
              <a:rPr lang="en-AU" sz="1600" b="1" i="0" kern="1200">
                <a:solidFill>
                  <a:schemeClr val="tx1"/>
                </a:solidFill>
                <a:effectLst/>
                <a:latin typeface="Public Sans" pitchFamily="2" charset="0"/>
                <a:ea typeface="+mn-ea"/>
                <a:cs typeface="+mn-cs"/>
              </a:rPr>
              <a:t>Source B:</a:t>
            </a:r>
          </a:p>
          <a:p>
            <a:pPr marL="342900" indent="-342900">
              <a:buAutoNum type="arabicPeriod"/>
            </a:pPr>
            <a:r>
              <a:rPr lang="en-AU" sz="1600" b="0" i="0" kern="1200">
                <a:solidFill>
                  <a:schemeClr val="tx1"/>
                </a:solidFill>
                <a:effectLst/>
                <a:latin typeface="Public Sans" pitchFamily="2" charset="0"/>
                <a:ea typeface="+mn-ea"/>
                <a:cs typeface="+mn-cs"/>
              </a:rPr>
              <a:t>Describe the housing shown in Source B.</a:t>
            </a:r>
          </a:p>
          <a:p>
            <a:pPr marL="342900" marR="0" lvl="0" indent="-342900" algn="l" defTabSz="1219170" rtl="0" eaLnBrk="1" fontAlgn="auto" latinLnBrk="0" hangingPunct="1">
              <a:lnSpc>
                <a:spcPct val="100000"/>
              </a:lnSpc>
              <a:spcBef>
                <a:spcPts val="0"/>
              </a:spcBef>
              <a:spcAft>
                <a:spcPts val="0"/>
              </a:spcAft>
              <a:buClrTx/>
              <a:buSzTx/>
              <a:buFontTx/>
              <a:buAutoNum type="arabicPeriod"/>
              <a:tabLst/>
              <a:defRPr/>
            </a:pPr>
            <a:r>
              <a:rPr lang="en-AU" sz="1600" b="0" i="0" kern="1200">
                <a:solidFill>
                  <a:schemeClr val="tx1"/>
                </a:solidFill>
                <a:effectLst/>
                <a:latin typeface="Public Sans" pitchFamily="2" charset="0"/>
                <a:ea typeface="+mn-ea"/>
                <a:cs typeface="+mn-cs"/>
              </a:rPr>
              <a:t>What materials do you think were used to build these houses, and why were these materials chosen?</a:t>
            </a:r>
          </a:p>
          <a:p>
            <a:pPr marL="342900" marR="0" lvl="0" indent="-342900" algn="l" defTabSz="1219170" rtl="0" eaLnBrk="1" fontAlgn="auto" latinLnBrk="0" hangingPunct="1">
              <a:lnSpc>
                <a:spcPct val="100000"/>
              </a:lnSpc>
              <a:spcBef>
                <a:spcPts val="0"/>
              </a:spcBef>
              <a:spcAft>
                <a:spcPts val="0"/>
              </a:spcAft>
              <a:buClrTx/>
              <a:buSzTx/>
              <a:buFontTx/>
              <a:buAutoNum type="arabicPeriod"/>
              <a:tabLst/>
              <a:defRPr/>
            </a:pPr>
            <a:r>
              <a:rPr lang="en-AU" sz="1600" b="0" i="0" kern="1200">
                <a:solidFill>
                  <a:schemeClr val="tx1"/>
                </a:solidFill>
                <a:effectLst/>
                <a:latin typeface="Public Sans" pitchFamily="2" charset="0"/>
                <a:ea typeface="+mn-ea"/>
                <a:cs typeface="+mn-cs"/>
              </a:rPr>
              <a:t>How is the housing of farmers/peasants different to that of the ruling class?</a:t>
            </a:r>
          </a:p>
          <a:p>
            <a:pPr marL="0" indent="0">
              <a:buNone/>
            </a:pPr>
            <a:endParaRPr lang="en-AU" sz="1600" b="0" i="0" kern="1200">
              <a:solidFill>
                <a:schemeClr val="tx1"/>
              </a:solidFill>
              <a:effectLst/>
              <a:latin typeface="Public Sans" pitchFamily="2" charset="0"/>
              <a:ea typeface="+mn-ea"/>
              <a:cs typeface="+mn-cs"/>
            </a:endParaRPr>
          </a:p>
          <a:p>
            <a:pPr marL="342900" indent="-342900">
              <a:buAutoNum type="arabicPeriod"/>
            </a:pPr>
            <a:endParaRPr lang="en-AU" sz="1600" b="0" i="0" kern="1200">
              <a:solidFill>
                <a:schemeClr val="tx1"/>
              </a:solidFill>
              <a:effectLst/>
              <a:latin typeface="Public Sans" pitchFamily="2" charset="0"/>
              <a:ea typeface="+mn-ea"/>
              <a:cs typeface="+mn-cs"/>
            </a:endParaRPr>
          </a:p>
          <a:p>
            <a:br>
              <a:rPr lang="en-AU"/>
            </a:br>
            <a:endParaRPr lang="en-AU" sz="1600" b="1" i="0" kern="1200">
              <a:solidFill>
                <a:schemeClr val="tx1"/>
              </a:solidFill>
              <a:effectLst/>
              <a:latin typeface="Public Sans" pitchFamily="2" charset="0"/>
              <a:ea typeface="+mn-ea"/>
              <a:cs typeface="+mn-cs"/>
            </a:endParaRPr>
          </a:p>
          <a:p>
            <a:pPr marL="342900" indent="-342900">
              <a:buAutoNum type="arabicPeriod"/>
            </a:pPr>
            <a:endParaRPr lang="en-AU" sz="1600" b="0" i="0" kern="1200">
              <a:solidFill>
                <a:schemeClr val="tx1"/>
              </a:solidFill>
              <a:effectLst/>
              <a:latin typeface="Public Sans" pitchFamily="2" charset="0"/>
              <a:ea typeface="+mn-ea"/>
              <a:cs typeface="+mn-cs"/>
            </a:endParaRPr>
          </a:p>
          <a:p>
            <a:pPr marL="342900" indent="-342900">
              <a:buAutoNum type="arabicPeriod"/>
            </a:pPr>
            <a:endParaRPr lang="en-AU" sz="1600" b="0" i="0" kern="1200">
              <a:solidFill>
                <a:schemeClr val="tx1"/>
              </a:solidFill>
              <a:effectLst/>
              <a:latin typeface="Public Sans" pitchFamily="2" charset="0"/>
              <a:ea typeface="+mn-ea"/>
              <a:cs typeface="+mn-cs"/>
            </a:endParaRPr>
          </a:p>
          <a:p>
            <a:pPr marL="0" indent="0">
              <a:buNone/>
            </a:pPr>
            <a:endParaRPr lang="en-AU" sz="1600" b="0" i="0" kern="1200">
              <a:solidFill>
                <a:schemeClr val="tx1"/>
              </a:solidFill>
              <a:effectLst/>
              <a:latin typeface="Public Sans" pitchFamily="2" charset="0"/>
              <a:ea typeface="+mn-ea"/>
              <a:cs typeface="+mn-cs"/>
            </a:endParaRPr>
          </a:p>
          <a:p>
            <a:pPr marL="342900" indent="-342900">
              <a:buAutoNum type="arabicPeriod"/>
            </a:pPr>
            <a:endParaRPr lang="en-AU" sz="1600" b="1" i="0" kern="1200">
              <a:solidFill>
                <a:schemeClr val="tx1"/>
              </a:solidFill>
              <a:effectLst/>
              <a:latin typeface="Public Sans" pitchFamily="2" charset="0"/>
              <a:ea typeface="+mn-ea"/>
              <a:cs typeface="+mn-cs"/>
            </a:endParaRPr>
          </a:p>
        </p:txBody>
      </p:sp>
      <p:sp>
        <p:nvSpPr>
          <p:cNvPr id="4" name="Slide Number Placeholder 3">
            <a:extLst>
              <a:ext uri="{FF2B5EF4-FFF2-40B4-BE49-F238E27FC236}">
                <a16:creationId xmlns:a16="http://schemas.microsoft.com/office/drawing/2014/main" id="{0A6C18DB-12E4-78D0-B1A2-DD2EF7719FBE}"/>
              </a:ext>
            </a:extLst>
          </p:cNvPr>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30529135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a:p>
        </p:txBody>
      </p:sp>
    </p:spTree>
    <p:extLst>
      <p:ext uri="{BB962C8B-B14F-4D97-AF65-F5344CB8AC3E}">
        <p14:creationId xmlns:p14="http://schemas.microsoft.com/office/powerpoint/2010/main" val="213410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7655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542139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72073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GB"/>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GB"/>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91954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2159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a:t>Click icon to add picture</a:t>
            </a:r>
            <a:endParaRPr lang="en-AU"/>
          </a:p>
        </p:txBody>
      </p:sp>
    </p:spTree>
    <p:extLst>
      <p:ext uri="{BB962C8B-B14F-4D97-AF65-F5344CB8AC3E}">
        <p14:creationId xmlns:p14="http://schemas.microsoft.com/office/powerpoint/2010/main" val="67757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56485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GB"/>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3220879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55711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16933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089776438"/>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hyperlink" Target="https://creativecommons.org/public-domain/" TargetMode="External"/><Relationship Id="rId4" Type="http://schemas.openxmlformats.org/officeDocument/2006/relationships/hyperlink" Target="https://www.metmuseum.org/art/collection/search/42506"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hyperlink" Target="https://creativecommons.org/public-domain/" TargetMode="External"/><Relationship Id="rId4" Type="http://schemas.openxmlformats.org/officeDocument/2006/relationships/hyperlink" Target="https://publicdomainreview.org/collection/spring-morning-in-the-han-palace-17th-c/"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creativecommons.org/licenses/by-sa/4.0/" TargetMode="External"/><Relationship Id="rId3" Type="http://schemas.openxmlformats.org/officeDocument/2006/relationships/image" Target="../media/image14.jpeg"/><Relationship Id="rId7" Type="http://schemas.openxmlformats.org/officeDocument/2006/relationships/hyperlink" Target="https://www.worldhistory.org/image/4052/banpo-village-xian-china/"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5.jpeg"/><Relationship Id="rId5" Type="http://schemas.openxmlformats.org/officeDocument/2006/relationships/hyperlink" Target="https://creativecommons.org/licenses/by/4.0/deed.en" TargetMode="External"/><Relationship Id="rId4" Type="http://schemas.openxmlformats.org/officeDocument/2006/relationships/hyperlink" Target="https://daily.jstor.org/chinese-peasants-taught-the-usda-to-farm-organically-in-1909/"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s://www.metmuseum.org/art/collection/search/42506"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2.jpeg"/><Relationship Id="rId5" Type="http://schemas.openxmlformats.org/officeDocument/2006/relationships/hyperlink" Target="https://creativecommons.org/public-domain/" TargetMode="External"/><Relationship Id="rId4" Type="http://schemas.openxmlformats.org/officeDocument/2006/relationships/hyperlink" Target="https://commons.wikimedia.org/wiki/File:Shoes_for_a_Manchu_noblewoman,_China,_Qing_dynasty,_mid_1800s_AD,_silk,_wood_-_Textile_Museum,_George_Washington_University_-_DSC09970.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hyperlink" Target="https://en.wikisource.org/wiki/Gems_of_Chinese_Literature/Ch%E2%80%98ao_Ts%E2%80%98o-On_Agriculture" TargetMode="External"/><Relationship Id="rId5" Type="http://schemas.openxmlformats.org/officeDocument/2006/relationships/hyperlink" Target="https://creativecommons.org/public-domain/" TargetMode="External"/><Relationship Id="rId4" Type="http://schemas.openxmlformats.org/officeDocument/2006/relationships/hyperlink" Target="https://merchanthistoryprojectnicholascavanaugh.weebly.com/role-in-ancient-chinese-society.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en.wikisource.org/wiki/A_Hundred_and_Seventy_Chinese_Poems/Woman" TargetMode="External"/><Relationship Id="rId7" Type="http://schemas.openxmlformats.org/officeDocument/2006/relationships/hyperlink" Target="https://creativecommons.org/public-domain/"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hyperlink" Target="https://www.worldhistory.org/image/4558/empress-wu-zetian/" TargetMode="External"/><Relationship Id="rId5" Type="http://schemas.openxmlformats.org/officeDocument/2006/relationships/image" Target="../media/image18.png"/><Relationship Id="rId4" Type="http://schemas.openxmlformats.org/officeDocument/2006/relationships/hyperlink" Target="https://creativecommons.org/licenses/by-sa/4.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hyperlink" Target="https://creativecommons.org/public-domain/" TargetMode="External"/><Relationship Id="rId4" Type="http://schemas.openxmlformats.org/officeDocument/2006/relationships/hyperlink" Target="https://en.m.wikipedia.org/wiki/File:One_Hundred_Children_in_the_Long_Spring.jp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worldhistory.org/article/890/daily-life-in-ancient-china/" TargetMode="External"/><Relationship Id="rId7" Type="http://schemas.openxmlformats.org/officeDocument/2006/relationships/hyperlink" Target="https://curriculum.nsw.edu.au/" TargetMode="External"/><Relationship Id="rId2" Type="http://schemas.openxmlformats.org/officeDocument/2006/relationships/hyperlink" Target="https://curriculum.nsw.edu.au/learning-areas/hsie/history-7-10-2024/overview" TargetMode="External"/><Relationship Id="rId1" Type="http://schemas.openxmlformats.org/officeDocument/2006/relationships/slideLayout" Target="../slideLayouts/slideLayout10.xml"/><Relationship Id="rId6" Type="http://schemas.openxmlformats.org/officeDocument/2006/relationships/hyperlink" Target="https://www.nsw.gov.au/education-and-training/nesa" TargetMode="External"/><Relationship Id="rId5" Type="http://schemas.openxmlformats.org/officeDocument/2006/relationships/hyperlink" Target="https://www.nsw.gov.au/education-and-training/nesa/copyright" TargetMode="External"/><Relationship Id="rId4" Type="http://schemas.openxmlformats.org/officeDocument/2006/relationships/hyperlink" Target="https://www.worldhistory.org/china/"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s://www.worldhistory.org/image/4990/lantern-festival/" TargetMode="External"/><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hyperlink" Target="https://creativecommons.org/licenses/by/4.0/" TargetMode="External"/><Relationship Id="rId4" Type="http://schemas.openxmlformats.org/officeDocument/2006/relationships/hyperlink" Target="https://www.flickr.com/photos/gillpenney/2184474275/in/photolist-4k316z-94otsh-6dKvwd-cCErLq-5YHmpE-7XgQy1-4k34KR-4k78am-95qwBP-4k2VRx-94krdF-dZtBBe-kQV84-95Eukk-dZzjYd-dZtBJx-6skayV-4k74Mf-dZzjWs-e3HH5U-pA77Ew-CbK9Re-74r7Ld-p7yMMW-b68t9T-77BAUi-95pibm-95HyjC-4qgLyP-4u2iBU-94LSzX-94Q1xy-94PPEs-4tJysR-95kZGP-eaYbHW-95kMQz-cfWXuS-rnYzjC-wjR1Hr-7JwVfU-94kqvr-dXBpqt-4tJzwH-95p5dW-95tz1o-94ktfR-dZzk7y-bjyxVP-4tNBk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hyperlink" Target="https://creativecommons.org/public-domain/" TargetMode="External"/><Relationship Id="rId4" Type="http://schemas.openxmlformats.org/officeDocument/2006/relationships/hyperlink" Target="https://www.artic.edu/artworks/43060/incense-burner-in-the-form-of-a-duc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hyperlink" Target="https://creativecommons.org/public-domain/" TargetMode="External"/><Relationship Id="rId4" Type="http://schemas.openxmlformats.org/officeDocument/2006/relationships/hyperlink" Target="https://www.artic.edu/artworks/43060/incense-burner-in-the-form-of-a-duc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hyperlink" Target="https://creativecommons.org/licenses/by/4.0/deed.en" TargetMode="External"/><Relationship Id="rId4" Type="http://schemas.openxmlformats.org/officeDocument/2006/relationships/hyperlink" Target="https://daily.jstor.org/chinese-peasants-taught-the-usda-to-farm-organically-in-1909/"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hyperlink" Target="https://creativecommons.org/public-domain/" TargetMode="External"/><Relationship Id="rId4" Type="http://schemas.openxmlformats.org/officeDocument/2006/relationships/hyperlink" Target="https://www.metmuseum.org/art/collection/search/4250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C5064AF-3248-313E-7B98-FC10046382CA}"/>
              </a:ext>
            </a:extLst>
          </p:cNvPr>
          <p:cNvSpPr>
            <a:spLocks noGrp="1"/>
          </p:cNvSpPr>
          <p:nvPr>
            <p:ph type="title"/>
          </p:nvPr>
        </p:nvSpPr>
        <p:spPr/>
        <p:txBody>
          <a:bodyPr/>
          <a:lstStyle/>
          <a:p>
            <a:r>
              <a:rPr lang="en-AU">
                <a:latin typeface="+mj-lt"/>
              </a:rPr>
              <a:t>Instructions for use</a:t>
            </a:r>
            <a:endParaRPr lang="en-US">
              <a:latin typeface="+mj-lt"/>
            </a:endParaRPr>
          </a:p>
        </p:txBody>
      </p:sp>
      <p:sp>
        <p:nvSpPr>
          <p:cNvPr id="12" name="TextBox 11">
            <a:extLst>
              <a:ext uri="{FF2B5EF4-FFF2-40B4-BE49-F238E27FC236}">
                <a16:creationId xmlns:a16="http://schemas.microsoft.com/office/drawing/2014/main" id="{ED110DB9-ACEC-7D33-6432-16FDFAE5D1CF}"/>
              </a:ext>
            </a:extLst>
          </p:cNvPr>
          <p:cNvSpPr txBox="1"/>
          <p:nvPr/>
        </p:nvSpPr>
        <p:spPr>
          <a:xfrm>
            <a:off x="348000" y="1682958"/>
            <a:ext cx="11137756" cy="5119287"/>
          </a:xfrm>
          <a:prstGeom prst="rect">
            <a:avLst/>
          </a:prstGeom>
          <a:noFill/>
        </p:spPr>
        <p:txBody>
          <a:bodyPr wrap="square">
            <a:spAutoFit/>
          </a:bodyPr>
          <a:lstStyle/>
          <a:p>
            <a:pPr marL="342900" indent="-342900">
              <a:lnSpc>
                <a:spcPct val="150000"/>
              </a:lnSpc>
              <a:spcAft>
                <a:spcPts val="1200"/>
              </a:spcAft>
              <a:buFont typeface="Arial"/>
              <a:buChar char="•"/>
            </a:pPr>
            <a:r>
              <a:rPr lang="en-AU" sz="1800" dirty="0">
                <a:ea typeface="+mn-lt"/>
                <a:cs typeface="+mn-lt"/>
              </a:rPr>
              <a:t>This resource is not a teaching and learning program. It should be used in conjunction with </a:t>
            </a:r>
            <a:r>
              <a:rPr lang="en-AU" sz="1800" dirty="0">
                <a:effectLst/>
                <a:ea typeface="Calibri" panose="020F0502020204030204" pitchFamily="34" charset="0"/>
              </a:rPr>
              <a:t>sample program of learning </a:t>
            </a:r>
            <a:r>
              <a:rPr lang="en-AU" sz="1800">
                <a:effectLst/>
                <a:ea typeface="Calibri" panose="020F0502020204030204" pitchFamily="34" charset="0"/>
              </a:rPr>
              <a:t>– Depth study (option): ancient China</a:t>
            </a:r>
            <a:r>
              <a:rPr lang="en-AU" sz="1800">
                <a:ea typeface="+mn-lt"/>
                <a:cs typeface="+mn-lt"/>
              </a:rPr>
              <a:t>.</a:t>
            </a:r>
            <a:endParaRPr lang="en-AU" sz="1800" dirty="0">
              <a:solidFill>
                <a:srgbClr val="22272B"/>
              </a:solidFill>
            </a:endParaRPr>
          </a:p>
          <a:p>
            <a:pPr marL="342900" indent="-342900">
              <a:lnSpc>
                <a:spcPct val="150000"/>
              </a:lnSpc>
              <a:spcAft>
                <a:spcPts val="1200"/>
              </a:spcAft>
              <a:buFont typeface="Arial"/>
              <a:buChar char="•"/>
            </a:pPr>
            <a:r>
              <a:rPr lang="en-AU" sz="1800" dirty="0">
                <a:solidFill>
                  <a:srgbClr val="22272B"/>
                </a:solidFill>
              </a:rPr>
              <a:t>Classroom teachers are encouraged to </a:t>
            </a:r>
            <a:r>
              <a:rPr lang="en-AU" sz="1800" b="1" dirty="0">
                <a:solidFill>
                  <a:srgbClr val="22272B"/>
                </a:solidFill>
              </a:rPr>
              <a:t>add and adapt</a:t>
            </a:r>
            <a:r>
              <a:rPr lang="en-AU" sz="1800" dirty="0">
                <a:solidFill>
                  <a:srgbClr val="22272B"/>
                </a:solidFill>
              </a:rPr>
              <a:t> slides as required to meet the needs of their students.</a:t>
            </a:r>
          </a:p>
          <a:p>
            <a:pPr marL="342900" indent="-342900">
              <a:lnSpc>
                <a:spcPct val="150000"/>
              </a:lnSpc>
              <a:spcAft>
                <a:spcPts val="1200"/>
              </a:spcAft>
              <a:buFont typeface="Arial"/>
              <a:buChar char="•"/>
            </a:pPr>
            <a:r>
              <a:rPr lang="en-AU" sz="1800" dirty="0">
                <a:solidFill>
                  <a:srgbClr val="22272B"/>
                </a:solidFill>
              </a:rPr>
              <a:t>Save a copy of the file to make changes to the slide deck. Go to File &gt; Download a Copy (this downloads a copy to the computer to edit in the PowerPoint app).</a:t>
            </a:r>
          </a:p>
          <a:p>
            <a:pPr marL="342900" indent="-342900">
              <a:lnSpc>
                <a:spcPct val="150000"/>
              </a:lnSpc>
              <a:spcAft>
                <a:spcPts val="1200"/>
              </a:spcAft>
              <a:buFont typeface="Arial"/>
              <a:buChar char="•"/>
            </a:pPr>
            <a:r>
              <a:rPr lang="en-AU" sz="1800" dirty="0">
                <a:solidFill>
                  <a:srgbClr val="22272B"/>
                </a:solidFill>
              </a:rPr>
              <a:t>To convert the PowerPoint to Google Slides:</a:t>
            </a:r>
          </a:p>
          <a:p>
            <a:pPr marL="913765" lvl="1" indent="-457200">
              <a:lnSpc>
                <a:spcPct val="150000"/>
              </a:lnSpc>
              <a:spcAft>
                <a:spcPts val="1200"/>
              </a:spcAft>
              <a:buFont typeface="+mj-lt"/>
              <a:buAutoNum type="arabicPeriod"/>
            </a:pPr>
            <a:r>
              <a:rPr lang="en-AU" sz="1800" dirty="0">
                <a:solidFill>
                  <a:srgbClr val="22272B"/>
                </a:solidFill>
              </a:rPr>
              <a:t>Upload the file into Google Drive and open it.</a:t>
            </a:r>
          </a:p>
          <a:p>
            <a:pPr marL="913765" lvl="1" indent="-457200">
              <a:lnSpc>
                <a:spcPct val="150000"/>
              </a:lnSpc>
              <a:spcAft>
                <a:spcPts val="1200"/>
              </a:spcAft>
              <a:buFont typeface="+mj-lt"/>
              <a:buAutoNum type="arabicPeriod"/>
            </a:pPr>
            <a:r>
              <a:rPr lang="en-AU" sz="1800" dirty="0">
                <a:solidFill>
                  <a:srgbClr val="22272B"/>
                </a:solidFill>
              </a:rPr>
              <a:t>Go to File &gt; Save as Google Slides.</a:t>
            </a:r>
          </a:p>
          <a:p>
            <a:pPr marL="456565" lvl="1">
              <a:lnSpc>
                <a:spcPct val="150000"/>
              </a:lnSpc>
              <a:spcAft>
                <a:spcPts val="1200"/>
              </a:spcAft>
            </a:pPr>
            <a:r>
              <a:rPr lang="en-AU" sz="1800" dirty="0">
                <a:solidFill>
                  <a:srgbClr val="22272B"/>
                </a:solidFill>
              </a:rPr>
              <a:t>(Note – conversion may cause formatting changes in the slides.)</a:t>
            </a:r>
          </a:p>
        </p:txBody>
      </p:sp>
      <p:sp>
        <p:nvSpPr>
          <p:cNvPr id="3" name="Slide Number Placeholder 2">
            <a:extLst>
              <a:ext uri="{FF2B5EF4-FFF2-40B4-BE49-F238E27FC236}">
                <a16:creationId xmlns:a16="http://schemas.microsoft.com/office/drawing/2014/main" id="{F6AEA40C-6556-BE17-C7B1-3BDB3B8EA85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290332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DE45F-2486-CEFE-A589-6663D1F2B4C6}"/>
              </a:ext>
            </a:extLst>
          </p:cNvPr>
          <p:cNvSpPr>
            <a:spLocks noGrp="1"/>
          </p:cNvSpPr>
          <p:nvPr>
            <p:ph type="title"/>
          </p:nvPr>
        </p:nvSpPr>
        <p:spPr/>
        <p:txBody>
          <a:bodyPr/>
          <a:lstStyle/>
          <a:p>
            <a:r>
              <a:rPr lang="en-AU">
                <a:latin typeface="+mj-lt"/>
              </a:rPr>
              <a:t>Sample response</a:t>
            </a:r>
          </a:p>
        </p:txBody>
      </p:sp>
      <p:sp>
        <p:nvSpPr>
          <p:cNvPr id="5" name="Text Placeholder 4">
            <a:extLst>
              <a:ext uri="{FF2B5EF4-FFF2-40B4-BE49-F238E27FC236}">
                <a16:creationId xmlns:a16="http://schemas.microsoft.com/office/drawing/2014/main" id="{77C69B3A-F27A-93B5-290B-0B34F3E4831E}"/>
              </a:ext>
            </a:extLst>
          </p:cNvPr>
          <p:cNvSpPr>
            <a:spLocks noGrp="1"/>
          </p:cNvSpPr>
          <p:nvPr>
            <p:ph type="body" sz="quarter" idx="18"/>
          </p:nvPr>
        </p:nvSpPr>
        <p:spPr/>
        <p:txBody>
          <a:bodyPr/>
          <a:lstStyle/>
          <a:p>
            <a:r>
              <a:rPr lang="en-AU">
                <a:latin typeface="+mj-lt"/>
              </a:rPr>
              <a:t>What does this source tell us about the daily life of craftspeople in ancient China?</a:t>
            </a:r>
          </a:p>
        </p:txBody>
      </p:sp>
      <p:sp>
        <p:nvSpPr>
          <p:cNvPr id="13" name="Rectangle: Rounded Corners 6">
            <a:extLst>
              <a:ext uri="{FF2B5EF4-FFF2-40B4-BE49-F238E27FC236}">
                <a16:creationId xmlns:a16="http://schemas.microsoft.com/office/drawing/2014/main" id="{22DF9536-F0BD-A3E2-B9B0-0EBE297ED663}"/>
              </a:ext>
            </a:extLst>
          </p:cNvPr>
          <p:cNvSpPr/>
          <p:nvPr/>
        </p:nvSpPr>
        <p:spPr>
          <a:xfrm>
            <a:off x="359999" y="1369453"/>
            <a:ext cx="2794682" cy="803594"/>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nSpc>
                <a:spcPct val="150000"/>
              </a:lnSpc>
              <a:spcAft>
                <a:spcPts val="1200"/>
              </a:spcAft>
            </a:pPr>
            <a:r>
              <a:rPr lang="en-AU" sz="1600" b="1">
                <a:solidFill>
                  <a:schemeClr val="tx1"/>
                </a:solidFill>
              </a:rPr>
              <a:t>Source C </a:t>
            </a:r>
            <a:r>
              <a:rPr lang="en-AU" sz="1600">
                <a:solidFill>
                  <a:schemeClr val="tx1"/>
                </a:solidFill>
              </a:rPr>
              <a:t>–</a:t>
            </a:r>
            <a:r>
              <a:rPr lang="en-AU" sz="1600" b="1">
                <a:solidFill>
                  <a:schemeClr val="tx1"/>
                </a:solidFill>
              </a:rPr>
              <a:t> </a:t>
            </a:r>
            <a:r>
              <a:rPr lang="en-AU" sz="1600">
                <a:solidFill>
                  <a:schemeClr val="tx1"/>
                </a:solidFill>
              </a:rPr>
              <a:t>Porcelain vase, Ming Dynasty (1368–1644).</a:t>
            </a:r>
          </a:p>
        </p:txBody>
      </p:sp>
      <p:pic>
        <p:nvPicPr>
          <p:cNvPr id="14" name="Picture 13" descr="Image of a porcelain vase with a blue symmetric pattern.">
            <a:extLst>
              <a:ext uri="{FF2B5EF4-FFF2-40B4-BE49-F238E27FC236}">
                <a16:creationId xmlns:a16="http://schemas.microsoft.com/office/drawing/2014/main" id="{C4605FC0-A171-4481-F967-2840E30E98E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59999" y="2246785"/>
            <a:ext cx="2794682" cy="4011756"/>
          </a:xfrm>
          <a:prstGeom prst="roundRect">
            <a:avLst>
              <a:gd name="adj" fmla="val 8041"/>
            </a:avLst>
          </a:prstGeom>
        </p:spPr>
      </p:pic>
      <p:sp>
        <p:nvSpPr>
          <p:cNvPr id="15" name="TextBox 14">
            <a:extLst>
              <a:ext uri="{FF2B5EF4-FFF2-40B4-BE49-F238E27FC236}">
                <a16:creationId xmlns:a16="http://schemas.microsoft.com/office/drawing/2014/main" id="{27AC13C6-748A-65D0-D7D9-F3157E370B03}"/>
              </a:ext>
            </a:extLst>
          </p:cNvPr>
          <p:cNvSpPr txBox="1"/>
          <p:nvPr/>
        </p:nvSpPr>
        <p:spPr>
          <a:xfrm>
            <a:off x="360000" y="6282539"/>
            <a:ext cx="2898158" cy="323461"/>
          </a:xfrm>
          <a:prstGeom prst="rect">
            <a:avLst/>
          </a:prstGeom>
          <a:noFill/>
          <a:ln w="6350">
            <a:noFill/>
          </a:ln>
        </p:spPr>
        <p:txBody>
          <a:bodyPr wrap="square" lIns="0" tIns="0" rIns="0" bIns="0" rtlCol="0">
            <a:noAutofit/>
          </a:bodyPr>
          <a:lstStyle/>
          <a:p>
            <a:pPr>
              <a:lnSpc>
                <a:spcPct val="114000"/>
              </a:lnSpc>
              <a:spcAft>
                <a:spcPts val="600"/>
              </a:spcAft>
            </a:pPr>
            <a:r>
              <a:rPr lang="en-AU" sz="1200">
                <a:hlinkClick r:id="rId4"/>
              </a:rPr>
              <a:t>Vase</a:t>
            </a:r>
            <a:r>
              <a:rPr lang="en-AU" sz="1200"/>
              <a:t> by unknown artist, is available in the </a:t>
            </a:r>
            <a:r>
              <a:rPr lang="en-AU" sz="1200">
                <a:hlinkClick r:id="rId5"/>
              </a:rPr>
              <a:t>public domain</a:t>
            </a:r>
            <a:r>
              <a:rPr lang="en-AU" sz="1200"/>
              <a:t>.</a:t>
            </a:r>
          </a:p>
        </p:txBody>
      </p:sp>
      <p:sp>
        <p:nvSpPr>
          <p:cNvPr id="3" name="Content Placeholder 2">
            <a:extLst>
              <a:ext uri="{FF2B5EF4-FFF2-40B4-BE49-F238E27FC236}">
                <a16:creationId xmlns:a16="http://schemas.microsoft.com/office/drawing/2014/main" id="{A88F891E-566F-EF1E-A478-968DEAD1CAAD}"/>
              </a:ext>
            </a:extLst>
          </p:cNvPr>
          <p:cNvSpPr>
            <a:spLocks noGrp="1"/>
          </p:cNvSpPr>
          <p:nvPr>
            <p:ph idx="4294967295"/>
          </p:nvPr>
        </p:nvSpPr>
        <p:spPr>
          <a:xfrm>
            <a:off x="3447535" y="1369454"/>
            <a:ext cx="8396465" cy="4786872"/>
          </a:xfrm>
        </p:spPr>
        <p:txBody>
          <a:bodyPr/>
          <a:lstStyle/>
          <a:p>
            <a:r>
              <a:rPr lang="en-AU">
                <a:latin typeface="+mn-lt"/>
              </a:rPr>
              <a:t>This primary source shows a porcelain vase with detailed decoration and careful design. This suggests that craftspeople had specialised skills and were able to create detailed and high-quality objects. This indicates that craftspeople played an important role in producing goods for society. This tells us that craftspeople in ancient China used their skills to create valuable objects and contributed to the economy.</a:t>
            </a:r>
          </a:p>
        </p:txBody>
      </p:sp>
      <p:sp>
        <p:nvSpPr>
          <p:cNvPr id="4" name="Slide Number Placeholder 3">
            <a:extLst>
              <a:ext uri="{FF2B5EF4-FFF2-40B4-BE49-F238E27FC236}">
                <a16:creationId xmlns:a16="http://schemas.microsoft.com/office/drawing/2014/main" id="{6BC5C295-4A38-F4C5-D95D-5F5EC39975D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874447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B6F07-50FF-9F31-35A0-B7FCE883545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80E9117-EFE6-BE82-A830-98F001C49971}"/>
              </a:ext>
            </a:extLst>
          </p:cNvPr>
          <p:cNvSpPr>
            <a:spLocks noGrp="1"/>
          </p:cNvSpPr>
          <p:nvPr>
            <p:ph type="title"/>
          </p:nvPr>
        </p:nvSpPr>
        <p:spPr/>
        <p:txBody>
          <a:bodyPr/>
          <a:lstStyle/>
          <a:p>
            <a:r>
              <a:rPr lang="en-AU">
                <a:latin typeface="+mj-lt"/>
              </a:rPr>
              <a:t>Daily life of the ‘Shi’ (ruling class)</a:t>
            </a:r>
          </a:p>
        </p:txBody>
      </p:sp>
      <p:sp>
        <p:nvSpPr>
          <p:cNvPr id="18" name="Rectangle: Rounded Corners 17">
            <a:extLst>
              <a:ext uri="{FF2B5EF4-FFF2-40B4-BE49-F238E27FC236}">
                <a16:creationId xmlns:a16="http://schemas.microsoft.com/office/drawing/2014/main" id="{4358CA4D-C9CB-6423-E1AC-A0D07339235B}"/>
              </a:ext>
            </a:extLst>
          </p:cNvPr>
          <p:cNvSpPr/>
          <p:nvPr/>
        </p:nvSpPr>
        <p:spPr>
          <a:xfrm>
            <a:off x="360000" y="947023"/>
            <a:ext cx="11484000" cy="146915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nSpc>
                <a:spcPct val="150000"/>
              </a:lnSpc>
              <a:spcAft>
                <a:spcPts val="1200"/>
              </a:spcAft>
            </a:pPr>
            <a:r>
              <a:rPr lang="en-AU" sz="1800" b="1">
                <a:solidFill>
                  <a:schemeClr val="tx1"/>
                </a:solidFill>
              </a:rPr>
              <a:t>Source A </a:t>
            </a:r>
            <a:r>
              <a:rPr lang="en-AU" sz="1800">
                <a:solidFill>
                  <a:schemeClr val="tx1"/>
                </a:solidFill>
              </a:rPr>
              <a:t>–</a:t>
            </a:r>
            <a:r>
              <a:rPr lang="en-AU" sz="1800" b="1">
                <a:solidFill>
                  <a:schemeClr val="tx1"/>
                </a:solidFill>
              </a:rPr>
              <a:t> </a:t>
            </a:r>
            <a:r>
              <a:rPr lang="en-AU" sz="1800">
                <a:solidFill>
                  <a:schemeClr val="tx1"/>
                </a:solidFill>
              </a:rPr>
              <a:t>A 17th century copy of </a:t>
            </a:r>
            <a:r>
              <a:rPr lang="en-AU" sz="1800" i="1">
                <a:solidFill>
                  <a:schemeClr val="tx1"/>
                </a:solidFill>
              </a:rPr>
              <a:t>Spring Morning in the Han Palace</a:t>
            </a:r>
            <a:r>
              <a:rPr lang="en-AU" sz="1800">
                <a:solidFill>
                  <a:schemeClr val="tx1"/>
                </a:solidFill>
              </a:rPr>
              <a:t>, a famous handscroll by the 16th century Ming Dynasty artist Qiu Ying. During the years of the Qing Dynasty, copies such of this of Qiu Ying's painting were popular because they were considered an excellent guide to elegant behaviour.</a:t>
            </a:r>
          </a:p>
        </p:txBody>
      </p:sp>
      <p:pic>
        <p:nvPicPr>
          <p:cNvPr id="13" name="Picture 12" descr="Image of an ancient Chinese court with people engaging in leisure activities.">
            <a:extLst>
              <a:ext uri="{FF2B5EF4-FFF2-40B4-BE49-F238E27FC236}">
                <a16:creationId xmlns:a16="http://schemas.microsoft.com/office/drawing/2014/main" id="{F361C020-C120-3292-5FA6-85ED96BE8952}"/>
              </a:ext>
            </a:extLst>
          </p:cNvPr>
          <p:cNvPicPr>
            <a:picLocks noChangeAspect="1"/>
          </p:cNvPicPr>
          <p:nvPr/>
        </p:nvPicPr>
        <p:blipFill>
          <a:blip r:embed="rId3"/>
          <a:stretch>
            <a:fillRect/>
          </a:stretch>
        </p:blipFill>
        <p:spPr>
          <a:xfrm>
            <a:off x="360000" y="2485027"/>
            <a:ext cx="6609888" cy="3808948"/>
          </a:xfrm>
          <a:prstGeom prst="roundRect">
            <a:avLst>
              <a:gd name="adj" fmla="val 7583"/>
            </a:avLst>
          </a:prstGeom>
        </p:spPr>
      </p:pic>
      <p:sp>
        <p:nvSpPr>
          <p:cNvPr id="23" name="TextBox 22">
            <a:extLst>
              <a:ext uri="{FF2B5EF4-FFF2-40B4-BE49-F238E27FC236}">
                <a16:creationId xmlns:a16="http://schemas.microsoft.com/office/drawing/2014/main" id="{74F4D2DB-B3CE-577E-EB54-1026D1D17E32}"/>
              </a:ext>
            </a:extLst>
          </p:cNvPr>
          <p:cNvSpPr txBox="1"/>
          <p:nvPr/>
        </p:nvSpPr>
        <p:spPr>
          <a:xfrm>
            <a:off x="360000" y="6431672"/>
            <a:ext cx="6609888" cy="264328"/>
          </a:xfrm>
          <a:prstGeom prst="rect">
            <a:avLst/>
          </a:prstGeom>
          <a:noFill/>
          <a:ln w="6350">
            <a:noFill/>
          </a:ln>
        </p:spPr>
        <p:txBody>
          <a:bodyPr wrap="square" lIns="0" tIns="0" rIns="0" bIns="0" rtlCol="0">
            <a:noAutofit/>
          </a:bodyPr>
          <a:lstStyle/>
          <a:p>
            <a:pPr algn="l"/>
            <a:r>
              <a:rPr lang="en-AU" sz="1200">
                <a:hlinkClick r:id="rId4"/>
              </a:rPr>
              <a:t>Spring morning in the Han Palace </a:t>
            </a:r>
            <a:r>
              <a:rPr lang="en-AU" sz="1200"/>
              <a:t>by Qiu Ying is available on the </a:t>
            </a:r>
            <a:r>
              <a:rPr lang="en-AU" sz="1200">
                <a:hlinkClick r:id="rId5"/>
              </a:rPr>
              <a:t>public domain</a:t>
            </a:r>
            <a:r>
              <a:rPr lang="en-AU" sz="1200"/>
              <a:t>.</a:t>
            </a:r>
          </a:p>
        </p:txBody>
      </p:sp>
      <p:sp>
        <p:nvSpPr>
          <p:cNvPr id="4" name="Slide Number Placeholder 3">
            <a:extLst>
              <a:ext uri="{FF2B5EF4-FFF2-40B4-BE49-F238E27FC236}">
                <a16:creationId xmlns:a16="http://schemas.microsoft.com/office/drawing/2014/main" id="{3D981043-C0F7-BD21-11D5-9D9FC48B157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2495520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26A07-8E90-67D4-00AF-BA93F7C3359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9B590A6-761F-D671-69BB-194A3795F2E2}"/>
              </a:ext>
            </a:extLst>
          </p:cNvPr>
          <p:cNvSpPr>
            <a:spLocks noGrp="1"/>
          </p:cNvSpPr>
          <p:nvPr>
            <p:ph type="title"/>
          </p:nvPr>
        </p:nvSpPr>
        <p:spPr/>
        <p:txBody>
          <a:bodyPr/>
          <a:lstStyle/>
          <a:p>
            <a:r>
              <a:rPr lang="en-AU">
                <a:latin typeface="+mj-lt"/>
              </a:rPr>
              <a:t>Daily life of the ‘Nong’ (farmers/peasants)</a:t>
            </a:r>
          </a:p>
        </p:txBody>
      </p:sp>
      <p:sp>
        <p:nvSpPr>
          <p:cNvPr id="9" name="Rectangle: Rounded Corners 8" descr="Engraving of ancient Chinese peasants raking rice paddies with ox-drawn plough.">
            <a:extLst>
              <a:ext uri="{FF2B5EF4-FFF2-40B4-BE49-F238E27FC236}">
                <a16:creationId xmlns:a16="http://schemas.microsoft.com/office/drawing/2014/main" id="{7DC8951B-BA0F-9E2D-17B3-DF459759681A}"/>
              </a:ext>
            </a:extLst>
          </p:cNvPr>
          <p:cNvSpPr/>
          <p:nvPr/>
        </p:nvSpPr>
        <p:spPr>
          <a:xfrm>
            <a:off x="360000" y="1061310"/>
            <a:ext cx="4727122" cy="1531203"/>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nSpc>
                <a:spcPct val="150000"/>
              </a:lnSpc>
              <a:spcAft>
                <a:spcPts val="1200"/>
              </a:spcAft>
            </a:pPr>
            <a:r>
              <a:rPr lang="en-AU" sz="1800" b="1">
                <a:solidFill>
                  <a:schemeClr val="tx1"/>
                </a:solidFill>
              </a:rPr>
              <a:t>Source A </a:t>
            </a:r>
            <a:r>
              <a:rPr lang="en-AU" sz="1800">
                <a:solidFill>
                  <a:schemeClr val="tx1"/>
                </a:solidFill>
              </a:rPr>
              <a:t>–</a:t>
            </a:r>
            <a:r>
              <a:rPr lang="en-AU" sz="1800" b="1">
                <a:solidFill>
                  <a:schemeClr val="tx1"/>
                </a:solidFill>
              </a:rPr>
              <a:t> </a:t>
            </a:r>
            <a:r>
              <a:rPr lang="en-AU" sz="1800">
                <a:solidFill>
                  <a:schemeClr val="tx1"/>
                </a:solidFill>
              </a:rPr>
              <a:t>Engraving of ancient Chinese peasants raking rice paddies with ox-drawn plough.</a:t>
            </a:r>
          </a:p>
        </p:txBody>
      </p:sp>
      <p:pic>
        <p:nvPicPr>
          <p:cNvPr id="3" name="Picture 2" descr="Engraving of a Chinese peasant">
            <a:extLst>
              <a:ext uri="{FF2B5EF4-FFF2-40B4-BE49-F238E27FC236}">
                <a16:creationId xmlns:a16="http://schemas.microsoft.com/office/drawing/2014/main" id="{B61ED940-D890-C7A0-1860-D341F1FC14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0000" y="2697699"/>
            <a:ext cx="4727122" cy="3151414"/>
          </a:xfrm>
          <a:prstGeom prst="roundRect">
            <a:avLst>
              <a:gd name="adj" fmla="val 10393"/>
            </a:avLst>
          </a:prstGeom>
        </p:spPr>
      </p:pic>
      <p:sp>
        <p:nvSpPr>
          <p:cNvPr id="23" name="TextBox 22">
            <a:extLst>
              <a:ext uri="{FF2B5EF4-FFF2-40B4-BE49-F238E27FC236}">
                <a16:creationId xmlns:a16="http://schemas.microsoft.com/office/drawing/2014/main" id="{A82636F5-BF5C-D2A4-2BCB-EED980CF9B84}"/>
              </a:ext>
            </a:extLst>
          </p:cNvPr>
          <p:cNvSpPr txBox="1"/>
          <p:nvPr/>
        </p:nvSpPr>
        <p:spPr>
          <a:xfrm>
            <a:off x="360000" y="6081400"/>
            <a:ext cx="4606961" cy="413019"/>
          </a:xfrm>
          <a:prstGeom prst="rect">
            <a:avLst/>
          </a:prstGeom>
          <a:noFill/>
          <a:ln w="6350">
            <a:noFill/>
          </a:ln>
        </p:spPr>
        <p:txBody>
          <a:bodyPr wrap="square" lIns="0" tIns="0" rIns="0" bIns="0" rtlCol="0">
            <a:noAutofit/>
          </a:bodyPr>
          <a:lstStyle/>
          <a:p>
            <a:pPr algn="l">
              <a:lnSpc>
                <a:spcPct val="114000"/>
              </a:lnSpc>
              <a:spcAft>
                <a:spcPts val="600"/>
              </a:spcAft>
            </a:pPr>
            <a:r>
              <a:rPr lang="en-AU" sz="1200">
                <a:hlinkClick r:id="rId4"/>
              </a:rPr>
              <a:t>Agriculture; raking rice paddies in China with an ox-drawn plough </a:t>
            </a:r>
            <a:r>
              <a:rPr lang="en-AU" sz="1200"/>
              <a:t>by J. June after A. Heckel is licensed under </a:t>
            </a:r>
            <a:r>
              <a:rPr lang="en-AU" sz="1200">
                <a:hlinkClick r:id="rId5"/>
              </a:rPr>
              <a:t>CC BY 4.0.</a:t>
            </a:r>
            <a:endParaRPr lang="en-AU" sz="1200"/>
          </a:p>
        </p:txBody>
      </p:sp>
      <p:sp>
        <p:nvSpPr>
          <p:cNvPr id="17" name="Rectangle: Rounded Corners 16" descr="Image of straw hut houses in a village.">
            <a:extLst>
              <a:ext uri="{FF2B5EF4-FFF2-40B4-BE49-F238E27FC236}">
                <a16:creationId xmlns:a16="http://schemas.microsoft.com/office/drawing/2014/main" id="{21AEC810-9EC1-2ABC-4AA5-25EB38530080}"/>
              </a:ext>
            </a:extLst>
          </p:cNvPr>
          <p:cNvSpPr/>
          <p:nvPr/>
        </p:nvSpPr>
        <p:spPr>
          <a:xfrm>
            <a:off x="5870885" y="1061309"/>
            <a:ext cx="5253115" cy="1531203"/>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nSpc>
                <a:spcPct val="150000"/>
              </a:lnSpc>
              <a:spcAft>
                <a:spcPts val="1200"/>
              </a:spcAft>
            </a:pPr>
            <a:r>
              <a:rPr lang="en-AU" sz="1800" b="1">
                <a:solidFill>
                  <a:schemeClr val="tx1"/>
                </a:solidFill>
              </a:rPr>
              <a:t>Source B </a:t>
            </a:r>
            <a:r>
              <a:rPr lang="en-AU" sz="1800">
                <a:solidFill>
                  <a:schemeClr val="tx1"/>
                </a:solidFill>
              </a:rPr>
              <a:t>–</a:t>
            </a:r>
            <a:r>
              <a:rPr lang="en-AU" sz="1800" b="1">
                <a:solidFill>
                  <a:schemeClr val="tx1"/>
                </a:solidFill>
              </a:rPr>
              <a:t> </a:t>
            </a:r>
            <a:r>
              <a:rPr lang="en-AU" sz="1800">
                <a:solidFill>
                  <a:schemeClr val="tx1"/>
                </a:solidFill>
              </a:rPr>
              <a:t>Housing in </a:t>
            </a:r>
            <a:r>
              <a:rPr lang="en-AU" sz="1800" err="1">
                <a:solidFill>
                  <a:schemeClr val="tx1"/>
                </a:solidFill>
              </a:rPr>
              <a:t>Banpo</a:t>
            </a:r>
            <a:r>
              <a:rPr lang="en-AU" sz="1800">
                <a:solidFill>
                  <a:schemeClr val="tx1"/>
                </a:solidFill>
              </a:rPr>
              <a:t> village, Xi’an, China (5000–3,000 BCE).</a:t>
            </a:r>
          </a:p>
        </p:txBody>
      </p:sp>
      <p:pic>
        <p:nvPicPr>
          <p:cNvPr id="15" name="Picture 14" descr="Banpo Village, Xian, China ">
            <a:extLst>
              <a:ext uri="{FF2B5EF4-FFF2-40B4-BE49-F238E27FC236}">
                <a16:creationId xmlns:a16="http://schemas.microsoft.com/office/drawing/2014/main" id="{FD9EE88F-E1E6-DBDF-861A-B327A6E2BF36}"/>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5870884" y="2697699"/>
            <a:ext cx="5253115" cy="3151414"/>
          </a:xfrm>
          <a:prstGeom prst="roundRect">
            <a:avLst>
              <a:gd name="adj" fmla="val 10393"/>
            </a:avLst>
          </a:prstGeom>
        </p:spPr>
      </p:pic>
      <p:sp>
        <p:nvSpPr>
          <p:cNvPr id="10" name="TextBox 9">
            <a:extLst>
              <a:ext uri="{FF2B5EF4-FFF2-40B4-BE49-F238E27FC236}">
                <a16:creationId xmlns:a16="http://schemas.microsoft.com/office/drawing/2014/main" id="{8F21DD53-0837-F04F-E337-2FD68E7E4955}"/>
              </a:ext>
            </a:extLst>
          </p:cNvPr>
          <p:cNvSpPr txBox="1"/>
          <p:nvPr/>
        </p:nvSpPr>
        <p:spPr>
          <a:xfrm>
            <a:off x="5870885" y="6081400"/>
            <a:ext cx="5253115" cy="350610"/>
          </a:xfrm>
          <a:prstGeom prst="rect">
            <a:avLst/>
          </a:prstGeom>
          <a:noFill/>
          <a:ln>
            <a:noFill/>
          </a:ln>
        </p:spPr>
        <p:txBody>
          <a:bodyPr wrap="square" lIns="0" tIns="0" rIns="0" bIns="0" rtlCol="0">
            <a:noAutofit/>
          </a:bodyPr>
          <a:lstStyle/>
          <a:p>
            <a:pPr>
              <a:lnSpc>
                <a:spcPct val="114000"/>
              </a:lnSpc>
              <a:spcAft>
                <a:spcPts val="600"/>
              </a:spcAft>
            </a:pPr>
            <a:r>
              <a:rPr lang="en-AU" sz="1200">
                <a:hlinkClick r:id="rId7"/>
              </a:rPr>
              <a:t>Banpo Village, Xian, China </a:t>
            </a:r>
            <a:r>
              <a:rPr lang="en-AU" sz="1200"/>
              <a:t>by Ian Armstrong, is licensed under </a:t>
            </a:r>
            <a:r>
              <a:rPr lang="en-AU" sz="1200">
                <a:hlinkClick r:id="rId8"/>
              </a:rPr>
              <a:t>CC BYSA</a:t>
            </a:r>
            <a:r>
              <a:rPr lang="en-AU" sz="1200"/>
              <a:t>.</a:t>
            </a:r>
          </a:p>
        </p:txBody>
      </p:sp>
      <p:cxnSp>
        <p:nvCxnSpPr>
          <p:cNvPr id="5" name="Straight Connector 4">
            <a:extLst>
              <a:ext uri="{FF2B5EF4-FFF2-40B4-BE49-F238E27FC236}">
                <a16:creationId xmlns:a16="http://schemas.microsoft.com/office/drawing/2014/main" id="{C270E4B8-5AFF-FDA7-08CD-5CFF782A5983}"/>
              </a:ext>
              <a:ext uri="{C183D7F6-B498-43B3-948B-1728B52AA6E4}">
                <adec:decorative xmlns:adec="http://schemas.microsoft.com/office/drawing/2017/decorative" val="1"/>
              </a:ext>
            </a:extLst>
          </p:cNvPr>
          <p:cNvCxnSpPr/>
          <p:nvPr/>
        </p:nvCxnSpPr>
        <p:spPr>
          <a:xfrm>
            <a:off x="5479004" y="1025611"/>
            <a:ext cx="0" cy="549038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322AE73F-B9DE-3EE6-C31C-C4F5837723F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1216808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E99AD-24CE-A268-0CF8-C556C1BED76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062D74D-FFF8-63E8-F445-BBEB671B2034}"/>
              </a:ext>
            </a:extLst>
          </p:cNvPr>
          <p:cNvSpPr>
            <a:spLocks noGrp="1"/>
          </p:cNvSpPr>
          <p:nvPr>
            <p:ph type="title"/>
          </p:nvPr>
        </p:nvSpPr>
        <p:spPr/>
        <p:txBody>
          <a:bodyPr/>
          <a:lstStyle/>
          <a:p>
            <a:r>
              <a:rPr lang="en-AU">
                <a:latin typeface="+mj-lt"/>
              </a:rPr>
              <a:t>Daily life of the ‘Gong’ (craftspeople)</a:t>
            </a:r>
          </a:p>
        </p:txBody>
      </p:sp>
      <p:sp>
        <p:nvSpPr>
          <p:cNvPr id="18" name="Rectangle: Rounded Corners 17">
            <a:extLst>
              <a:ext uri="{FF2B5EF4-FFF2-40B4-BE49-F238E27FC236}">
                <a16:creationId xmlns:a16="http://schemas.microsoft.com/office/drawing/2014/main" id="{A638C77A-27BE-8F6A-6219-72639F4CF1C1}"/>
              </a:ext>
            </a:extLst>
          </p:cNvPr>
          <p:cNvSpPr/>
          <p:nvPr/>
        </p:nvSpPr>
        <p:spPr>
          <a:xfrm>
            <a:off x="351863" y="905602"/>
            <a:ext cx="3390546" cy="860967"/>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nSpc>
                <a:spcPct val="114000"/>
              </a:lnSpc>
              <a:spcAft>
                <a:spcPts val="600"/>
              </a:spcAft>
            </a:pPr>
            <a:r>
              <a:rPr lang="en-AU" sz="1600" b="1">
                <a:solidFill>
                  <a:schemeClr val="tx1"/>
                </a:solidFill>
              </a:rPr>
              <a:t>Source A </a:t>
            </a:r>
            <a:r>
              <a:rPr lang="en-AU" sz="1600">
                <a:solidFill>
                  <a:schemeClr val="tx1"/>
                </a:solidFill>
              </a:rPr>
              <a:t>–</a:t>
            </a:r>
            <a:r>
              <a:rPr lang="en-AU" sz="1600" b="1">
                <a:solidFill>
                  <a:schemeClr val="tx1"/>
                </a:solidFill>
              </a:rPr>
              <a:t> </a:t>
            </a:r>
            <a:r>
              <a:rPr lang="en-AU" sz="1600">
                <a:solidFill>
                  <a:schemeClr val="tx1"/>
                </a:solidFill>
              </a:rPr>
              <a:t>Manchu noblewoman shoes, Qing Dynasty, made from silk with a wooden platform.</a:t>
            </a:r>
          </a:p>
        </p:txBody>
      </p:sp>
      <p:pic>
        <p:nvPicPr>
          <p:cNvPr id="14" name="Picture 13" descr="Image of silk shoes with wooden clogs.">
            <a:extLst>
              <a:ext uri="{FF2B5EF4-FFF2-40B4-BE49-F238E27FC236}">
                <a16:creationId xmlns:a16="http://schemas.microsoft.com/office/drawing/2014/main" id="{918A93D7-6F60-31D1-F3C9-0BB88AF8CF38}"/>
              </a:ext>
            </a:extLst>
          </p:cNvPr>
          <p:cNvPicPr>
            <a:picLocks noChangeAspect="1"/>
          </p:cNvPicPr>
          <p:nvPr/>
        </p:nvPicPr>
        <p:blipFill>
          <a:blip r:embed="rId3"/>
          <a:stretch>
            <a:fillRect/>
          </a:stretch>
        </p:blipFill>
        <p:spPr>
          <a:xfrm>
            <a:off x="351863" y="1905366"/>
            <a:ext cx="3390546" cy="4196236"/>
          </a:xfrm>
          <a:prstGeom prst="roundRect">
            <a:avLst>
              <a:gd name="adj" fmla="val 5369"/>
            </a:avLst>
          </a:prstGeom>
        </p:spPr>
      </p:pic>
      <p:sp>
        <p:nvSpPr>
          <p:cNvPr id="19" name="TextBox 18">
            <a:extLst>
              <a:ext uri="{FF2B5EF4-FFF2-40B4-BE49-F238E27FC236}">
                <a16:creationId xmlns:a16="http://schemas.microsoft.com/office/drawing/2014/main" id="{2FEAE4C2-9207-482A-D7FB-ABCC7BBE23F2}"/>
              </a:ext>
            </a:extLst>
          </p:cNvPr>
          <p:cNvSpPr txBox="1"/>
          <p:nvPr/>
        </p:nvSpPr>
        <p:spPr>
          <a:xfrm>
            <a:off x="351863" y="6240399"/>
            <a:ext cx="3390546" cy="365601"/>
          </a:xfrm>
          <a:prstGeom prst="rect">
            <a:avLst/>
          </a:prstGeom>
          <a:noFill/>
          <a:ln w="6350">
            <a:noFill/>
          </a:ln>
        </p:spPr>
        <p:txBody>
          <a:bodyPr wrap="square" lIns="0" tIns="0" rIns="0" bIns="0" rtlCol="0">
            <a:noAutofit/>
          </a:bodyPr>
          <a:lstStyle/>
          <a:p>
            <a:pPr>
              <a:lnSpc>
                <a:spcPct val="114000"/>
              </a:lnSpc>
              <a:spcAft>
                <a:spcPts val="600"/>
              </a:spcAft>
            </a:pPr>
            <a:r>
              <a:rPr lang="en-AU" sz="1200">
                <a:hlinkClick r:id="rId4"/>
              </a:rPr>
              <a:t>Shoes for a Manchu Noblewoman </a:t>
            </a:r>
            <a:r>
              <a:rPr lang="en-AU" sz="1200"/>
              <a:t>by </a:t>
            </a:r>
            <a:r>
              <a:rPr lang="en-AU" sz="1200" err="1"/>
              <a:t>Daderot</a:t>
            </a:r>
            <a:r>
              <a:rPr lang="en-AU" sz="1200"/>
              <a:t>, is available in the </a:t>
            </a:r>
            <a:r>
              <a:rPr lang="en-AU" sz="1200">
                <a:hlinkClick r:id="rId5"/>
              </a:rPr>
              <a:t>public domain</a:t>
            </a:r>
            <a:r>
              <a:rPr lang="en-AU" sz="1200"/>
              <a:t>.</a:t>
            </a:r>
          </a:p>
        </p:txBody>
      </p:sp>
      <p:sp>
        <p:nvSpPr>
          <p:cNvPr id="17" name="Rectangle: Rounded Corners 16">
            <a:extLst>
              <a:ext uri="{FF2B5EF4-FFF2-40B4-BE49-F238E27FC236}">
                <a16:creationId xmlns:a16="http://schemas.microsoft.com/office/drawing/2014/main" id="{AF08D768-938D-9F08-B43A-D79231093611}"/>
              </a:ext>
            </a:extLst>
          </p:cNvPr>
          <p:cNvSpPr/>
          <p:nvPr/>
        </p:nvSpPr>
        <p:spPr>
          <a:xfrm>
            <a:off x="6096000" y="905601"/>
            <a:ext cx="2898155" cy="860967"/>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nSpc>
                <a:spcPct val="114000"/>
              </a:lnSpc>
              <a:spcAft>
                <a:spcPts val="600"/>
              </a:spcAft>
            </a:pPr>
            <a:r>
              <a:rPr lang="en-AU" sz="1600" b="1">
                <a:solidFill>
                  <a:schemeClr val="tx1"/>
                </a:solidFill>
              </a:rPr>
              <a:t>Source B </a:t>
            </a:r>
            <a:r>
              <a:rPr lang="en-AU" sz="1600">
                <a:solidFill>
                  <a:schemeClr val="tx1"/>
                </a:solidFill>
              </a:rPr>
              <a:t>–</a:t>
            </a:r>
            <a:r>
              <a:rPr lang="en-AU" sz="1600" b="1">
                <a:solidFill>
                  <a:schemeClr val="tx1"/>
                </a:solidFill>
              </a:rPr>
              <a:t> </a:t>
            </a:r>
            <a:r>
              <a:rPr lang="en-AU" sz="1600">
                <a:solidFill>
                  <a:schemeClr val="tx1"/>
                </a:solidFill>
              </a:rPr>
              <a:t>Porcelain vase, Ming Dynasty (1368-1644).</a:t>
            </a:r>
          </a:p>
        </p:txBody>
      </p:sp>
      <p:pic>
        <p:nvPicPr>
          <p:cNvPr id="3" name="Picture 2" descr="Image of a porcelain vase with a blue symmetric pattern.">
            <a:extLst>
              <a:ext uri="{FF2B5EF4-FFF2-40B4-BE49-F238E27FC236}">
                <a16:creationId xmlns:a16="http://schemas.microsoft.com/office/drawing/2014/main" id="{B02E864C-1EB0-A0A9-6571-0E2E16423635}"/>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6096000" y="1954163"/>
            <a:ext cx="2898155" cy="4160291"/>
          </a:xfrm>
          <a:prstGeom prst="roundRect">
            <a:avLst>
              <a:gd name="adj" fmla="val 8041"/>
            </a:avLst>
          </a:prstGeom>
        </p:spPr>
      </p:pic>
      <p:sp>
        <p:nvSpPr>
          <p:cNvPr id="7" name="TextBox 6">
            <a:extLst>
              <a:ext uri="{FF2B5EF4-FFF2-40B4-BE49-F238E27FC236}">
                <a16:creationId xmlns:a16="http://schemas.microsoft.com/office/drawing/2014/main" id="{56165B20-A774-3183-E2BE-1A61C3CC5951}"/>
              </a:ext>
            </a:extLst>
          </p:cNvPr>
          <p:cNvSpPr txBox="1"/>
          <p:nvPr/>
        </p:nvSpPr>
        <p:spPr>
          <a:xfrm>
            <a:off x="6096000" y="6344581"/>
            <a:ext cx="2898155" cy="351459"/>
          </a:xfrm>
          <a:prstGeom prst="rect">
            <a:avLst/>
          </a:prstGeom>
          <a:noFill/>
          <a:ln w="6350">
            <a:noFill/>
          </a:ln>
        </p:spPr>
        <p:txBody>
          <a:bodyPr wrap="square" lIns="0" tIns="0" rIns="0" bIns="0" rtlCol="0">
            <a:noAutofit/>
          </a:bodyPr>
          <a:lstStyle/>
          <a:p>
            <a:pPr>
              <a:lnSpc>
                <a:spcPct val="114000"/>
              </a:lnSpc>
              <a:spcAft>
                <a:spcPts val="600"/>
              </a:spcAft>
            </a:pPr>
            <a:r>
              <a:rPr lang="en-AU" sz="1200">
                <a:hlinkClick r:id="rId7"/>
              </a:rPr>
              <a:t>Vase</a:t>
            </a:r>
            <a:r>
              <a:rPr lang="en-AU" sz="1200"/>
              <a:t> by unknown artist, is available in the </a:t>
            </a:r>
            <a:r>
              <a:rPr lang="en-AU" sz="1200">
                <a:hlinkClick r:id="rId5"/>
              </a:rPr>
              <a:t>public domain</a:t>
            </a:r>
            <a:r>
              <a:rPr lang="en-AU" sz="1200"/>
              <a:t>.</a:t>
            </a:r>
          </a:p>
        </p:txBody>
      </p:sp>
      <p:cxnSp>
        <p:nvCxnSpPr>
          <p:cNvPr id="8" name="Straight Connector 7">
            <a:extLst>
              <a:ext uri="{FF2B5EF4-FFF2-40B4-BE49-F238E27FC236}">
                <a16:creationId xmlns:a16="http://schemas.microsoft.com/office/drawing/2014/main" id="{7B541291-77D7-20C2-38DE-2FBEA337CF2B}"/>
              </a:ext>
              <a:ext uri="{C183D7F6-B498-43B3-948B-1728B52AA6E4}">
                <adec:decorative xmlns:adec="http://schemas.microsoft.com/office/drawing/2017/decorative" val="1"/>
              </a:ext>
            </a:extLst>
          </p:cNvPr>
          <p:cNvCxnSpPr/>
          <p:nvPr/>
        </p:nvCxnSpPr>
        <p:spPr>
          <a:xfrm>
            <a:off x="4919204" y="1025611"/>
            <a:ext cx="0" cy="549038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2174FFED-851C-AD73-D27A-9070C3DDC8B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253862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A634F-7CCA-E365-0158-77E89ADA93D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CBFF3A6-9F30-76CA-6B10-19245EB5617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14</a:t>
            </a:fld>
            <a:endParaRPr lang="en-AU"/>
          </a:p>
        </p:txBody>
      </p:sp>
      <p:sp>
        <p:nvSpPr>
          <p:cNvPr id="6" name="Title 5">
            <a:extLst>
              <a:ext uri="{FF2B5EF4-FFF2-40B4-BE49-F238E27FC236}">
                <a16:creationId xmlns:a16="http://schemas.microsoft.com/office/drawing/2014/main" id="{AFBBE26B-06C3-8DE3-308A-37EA62FD87FB}"/>
              </a:ext>
            </a:extLst>
          </p:cNvPr>
          <p:cNvSpPr>
            <a:spLocks noGrp="1"/>
          </p:cNvSpPr>
          <p:nvPr>
            <p:ph type="title"/>
          </p:nvPr>
        </p:nvSpPr>
        <p:spPr/>
        <p:txBody>
          <a:bodyPr/>
          <a:lstStyle/>
          <a:p>
            <a:r>
              <a:rPr lang="en-AU">
                <a:latin typeface="+mj-lt"/>
              </a:rPr>
              <a:t>Daily life of the ‘Shang’ (merchants)</a:t>
            </a:r>
          </a:p>
        </p:txBody>
      </p:sp>
      <p:sp>
        <p:nvSpPr>
          <p:cNvPr id="9" name="Rectangle: Rounded Corners 8">
            <a:extLst>
              <a:ext uri="{FF2B5EF4-FFF2-40B4-BE49-F238E27FC236}">
                <a16:creationId xmlns:a16="http://schemas.microsoft.com/office/drawing/2014/main" id="{D8C855AA-69B7-8149-2ECC-A87C50C7638F}"/>
              </a:ext>
            </a:extLst>
          </p:cNvPr>
          <p:cNvSpPr/>
          <p:nvPr/>
        </p:nvSpPr>
        <p:spPr>
          <a:xfrm>
            <a:off x="247738" y="1251321"/>
            <a:ext cx="4932433" cy="1343597"/>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nSpc>
                <a:spcPct val="150000"/>
              </a:lnSpc>
              <a:spcAft>
                <a:spcPts val="1200"/>
              </a:spcAft>
            </a:pPr>
            <a:r>
              <a:rPr lang="en-AU" sz="1800" b="1">
                <a:solidFill>
                  <a:schemeClr val="tx1"/>
                </a:solidFill>
              </a:rPr>
              <a:t>Source A </a:t>
            </a:r>
            <a:r>
              <a:rPr lang="en-AU" sz="1800">
                <a:solidFill>
                  <a:schemeClr val="tx1"/>
                </a:solidFill>
              </a:rPr>
              <a:t>–</a:t>
            </a:r>
            <a:r>
              <a:rPr lang="en-AU" sz="1800" b="1">
                <a:solidFill>
                  <a:schemeClr val="tx1"/>
                </a:solidFill>
              </a:rPr>
              <a:t> </a:t>
            </a:r>
            <a:r>
              <a:rPr lang="en-AU" sz="1800">
                <a:solidFill>
                  <a:schemeClr val="tx1"/>
                </a:solidFill>
              </a:rPr>
              <a:t>Chinese merchants of the first century CE.</a:t>
            </a:r>
          </a:p>
        </p:txBody>
      </p:sp>
      <p:pic>
        <p:nvPicPr>
          <p:cNvPr id="2" name="Picture 1" descr="Image of a Chinese merchant selling products to people under a tent.">
            <a:extLst>
              <a:ext uri="{FF2B5EF4-FFF2-40B4-BE49-F238E27FC236}">
                <a16:creationId xmlns:a16="http://schemas.microsoft.com/office/drawing/2014/main" id="{752EDEB5-3DA8-7F16-89E6-B88EC11BC32B}"/>
              </a:ext>
            </a:extLst>
          </p:cNvPr>
          <p:cNvPicPr>
            <a:picLocks noChangeAspect="1"/>
          </p:cNvPicPr>
          <p:nvPr/>
        </p:nvPicPr>
        <p:blipFill>
          <a:blip r:embed="rId3"/>
          <a:stretch>
            <a:fillRect/>
          </a:stretch>
        </p:blipFill>
        <p:spPr>
          <a:xfrm>
            <a:off x="247738" y="2730640"/>
            <a:ext cx="4932433" cy="3457889"/>
          </a:xfrm>
          <a:prstGeom prst="roundRect">
            <a:avLst>
              <a:gd name="adj" fmla="val 8805"/>
            </a:avLst>
          </a:prstGeom>
        </p:spPr>
      </p:pic>
      <p:sp>
        <p:nvSpPr>
          <p:cNvPr id="5" name="TextBox 4">
            <a:extLst>
              <a:ext uri="{FF2B5EF4-FFF2-40B4-BE49-F238E27FC236}">
                <a16:creationId xmlns:a16="http://schemas.microsoft.com/office/drawing/2014/main" id="{1C30C092-44CF-DF27-EDDF-C88C89656CBB}"/>
              </a:ext>
            </a:extLst>
          </p:cNvPr>
          <p:cNvSpPr txBox="1"/>
          <p:nvPr/>
        </p:nvSpPr>
        <p:spPr>
          <a:xfrm>
            <a:off x="247738" y="6254541"/>
            <a:ext cx="4735019" cy="351459"/>
          </a:xfrm>
          <a:prstGeom prst="rect">
            <a:avLst/>
          </a:prstGeom>
          <a:noFill/>
          <a:ln w="6350">
            <a:noFill/>
          </a:ln>
        </p:spPr>
        <p:txBody>
          <a:bodyPr wrap="square" lIns="0" tIns="0" rIns="0" bIns="0" rtlCol="0">
            <a:noAutofit/>
          </a:bodyPr>
          <a:lstStyle/>
          <a:p>
            <a:pPr>
              <a:lnSpc>
                <a:spcPct val="114000"/>
              </a:lnSpc>
              <a:spcAft>
                <a:spcPts val="600"/>
              </a:spcAft>
            </a:pPr>
            <a:r>
              <a:rPr lang="en-AU" sz="1200">
                <a:hlinkClick r:id="rId4"/>
              </a:rPr>
              <a:t>Chinese Merchants </a:t>
            </a:r>
            <a:r>
              <a:rPr lang="en-AU" sz="1200"/>
              <a:t>by unknown artist, is available in the </a:t>
            </a:r>
            <a:r>
              <a:rPr lang="en-AU" sz="1200">
                <a:hlinkClick r:id="rId5"/>
              </a:rPr>
              <a:t>public domain</a:t>
            </a:r>
            <a:r>
              <a:rPr lang="en-AU" sz="1200"/>
              <a:t>.</a:t>
            </a:r>
          </a:p>
        </p:txBody>
      </p:sp>
      <p:sp>
        <p:nvSpPr>
          <p:cNvPr id="16" name="Rectangle: Rounded Corners 15">
            <a:extLst>
              <a:ext uri="{FF2B5EF4-FFF2-40B4-BE49-F238E27FC236}">
                <a16:creationId xmlns:a16="http://schemas.microsoft.com/office/drawing/2014/main" id="{19375373-C0A5-46F4-598D-8B1BC3D58752}"/>
              </a:ext>
            </a:extLst>
          </p:cNvPr>
          <p:cNvSpPr/>
          <p:nvPr/>
        </p:nvSpPr>
        <p:spPr>
          <a:xfrm>
            <a:off x="6096000" y="1251321"/>
            <a:ext cx="4932434" cy="1343597"/>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nSpc>
                <a:spcPct val="150000"/>
              </a:lnSpc>
              <a:spcAft>
                <a:spcPts val="1200"/>
              </a:spcAft>
            </a:pPr>
            <a:r>
              <a:rPr lang="en-AU" sz="1800" b="1">
                <a:solidFill>
                  <a:schemeClr val="tx1"/>
                </a:solidFill>
              </a:rPr>
              <a:t>Source B </a:t>
            </a:r>
            <a:r>
              <a:rPr lang="en-AU" sz="1800">
                <a:solidFill>
                  <a:schemeClr val="tx1"/>
                </a:solidFill>
              </a:rPr>
              <a:t>–</a:t>
            </a:r>
            <a:r>
              <a:rPr lang="en-AU" sz="1800" b="1">
                <a:solidFill>
                  <a:schemeClr val="tx1"/>
                </a:solidFill>
              </a:rPr>
              <a:t> </a:t>
            </a:r>
            <a:r>
              <a:rPr lang="en-AU" sz="1800">
                <a:solidFill>
                  <a:schemeClr val="tx1"/>
                </a:solidFill>
              </a:rPr>
              <a:t>Extract from </a:t>
            </a:r>
            <a:r>
              <a:rPr lang="en-AU" sz="1800" err="1">
                <a:solidFill>
                  <a:schemeClr val="tx1"/>
                </a:solidFill>
              </a:rPr>
              <a:t>Cha’o</a:t>
            </a:r>
            <a:r>
              <a:rPr lang="en-AU" sz="1800">
                <a:solidFill>
                  <a:schemeClr val="tx1"/>
                </a:solidFill>
              </a:rPr>
              <a:t> </a:t>
            </a:r>
            <a:r>
              <a:rPr lang="en-AU" sz="1800" err="1">
                <a:solidFill>
                  <a:schemeClr val="tx1"/>
                </a:solidFill>
              </a:rPr>
              <a:t>Ts’o</a:t>
            </a:r>
            <a:r>
              <a:rPr lang="en-AU" sz="1800">
                <a:solidFill>
                  <a:schemeClr val="tx1"/>
                </a:solidFill>
              </a:rPr>
              <a:t>, a Han Dynasty official, about the profiteering of merchants.</a:t>
            </a:r>
          </a:p>
        </p:txBody>
      </p:sp>
      <p:sp>
        <p:nvSpPr>
          <p:cNvPr id="13" name="TextBox 12">
            <a:extLst>
              <a:ext uri="{FF2B5EF4-FFF2-40B4-BE49-F238E27FC236}">
                <a16:creationId xmlns:a16="http://schemas.microsoft.com/office/drawing/2014/main" id="{C362DB9D-D90B-FDFD-042B-5680A798B87D}"/>
              </a:ext>
            </a:extLst>
          </p:cNvPr>
          <p:cNvSpPr txBox="1"/>
          <p:nvPr/>
        </p:nvSpPr>
        <p:spPr>
          <a:xfrm>
            <a:off x="6096000" y="2730640"/>
            <a:ext cx="4932433" cy="3457889"/>
          </a:xfrm>
          <a:prstGeom prst="roundRect">
            <a:avLst>
              <a:gd name="adj" fmla="val 7019"/>
            </a:avLst>
          </a:prstGeom>
          <a:noFill/>
          <a:ln w="28575">
            <a:solidFill>
              <a:schemeClr val="accent1"/>
            </a:solidFill>
          </a:ln>
        </p:spPr>
        <p:txBody>
          <a:bodyPr wrap="square" lIns="360000" tIns="0" rIns="360000" bIns="0" rtlCol="0" anchor="ctr" anchorCtr="1">
            <a:noAutofit/>
          </a:bodyPr>
          <a:lstStyle/>
          <a:p>
            <a:pPr marL="92075" algn="l">
              <a:lnSpc>
                <a:spcPct val="150000"/>
              </a:lnSpc>
              <a:spcAft>
                <a:spcPts val="1200"/>
              </a:spcAft>
            </a:pPr>
            <a:r>
              <a:rPr lang="en-AU" sz="1800"/>
              <a:t>‘Though their men neither plough nor weed, though their women neither tend silkworms nor spin, yet their clothes are brightly patterned and coloured, and they eat only choice grain and meat. They have none of the hardships of the farmer.’</a:t>
            </a:r>
          </a:p>
        </p:txBody>
      </p:sp>
      <p:cxnSp>
        <p:nvCxnSpPr>
          <p:cNvPr id="7" name="Straight Connector 6">
            <a:extLst>
              <a:ext uri="{FF2B5EF4-FFF2-40B4-BE49-F238E27FC236}">
                <a16:creationId xmlns:a16="http://schemas.microsoft.com/office/drawing/2014/main" id="{5E27CAD0-78B8-21BB-2111-CF2C21B6CEA6}"/>
              </a:ext>
              <a:ext uri="{C183D7F6-B498-43B3-948B-1728B52AA6E4}">
                <adec:decorative xmlns:adec="http://schemas.microsoft.com/office/drawing/2017/decorative" val="1"/>
              </a:ext>
            </a:extLst>
          </p:cNvPr>
          <p:cNvCxnSpPr/>
          <p:nvPr/>
        </p:nvCxnSpPr>
        <p:spPr>
          <a:xfrm>
            <a:off x="5638086" y="1025611"/>
            <a:ext cx="0" cy="549038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E324E34-2405-E8FF-C7A7-D8E5D267FC9F}"/>
              </a:ext>
            </a:extLst>
          </p:cNvPr>
          <p:cNvSpPr txBox="1"/>
          <p:nvPr/>
        </p:nvSpPr>
        <p:spPr>
          <a:xfrm>
            <a:off x="6096000" y="6254540"/>
            <a:ext cx="4932433" cy="351459"/>
          </a:xfrm>
          <a:prstGeom prst="rect">
            <a:avLst/>
          </a:prstGeom>
          <a:noFill/>
          <a:ln w="6350">
            <a:noFill/>
          </a:ln>
        </p:spPr>
        <p:txBody>
          <a:bodyPr wrap="square" lIns="0" tIns="0" rIns="0" bIns="0" rtlCol="0">
            <a:noAutofit/>
          </a:bodyPr>
          <a:lstStyle/>
          <a:p>
            <a:pPr>
              <a:lnSpc>
                <a:spcPct val="114000"/>
              </a:lnSpc>
              <a:spcAft>
                <a:spcPts val="600"/>
              </a:spcAft>
            </a:pPr>
            <a:r>
              <a:rPr lang="en-AU" sz="1200">
                <a:hlinkClick r:id="rId6"/>
              </a:rPr>
              <a:t>Memorial on the encouragement of agriculture </a:t>
            </a:r>
            <a:r>
              <a:rPr lang="en-AU" sz="1200"/>
              <a:t>by </a:t>
            </a:r>
            <a:r>
              <a:rPr lang="en-AU" sz="1200" err="1"/>
              <a:t>Ch’ao</a:t>
            </a:r>
            <a:r>
              <a:rPr lang="en-AU" sz="1200"/>
              <a:t> </a:t>
            </a:r>
            <a:r>
              <a:rPr lang="en-AU" sz="1200" err="1"/>
              <a:t>Ts’o</a:t>
            </a:r>
            <a:r>
              <a:rPr lang="en-AU" sz="1200"/>
              <a:t> is available in the </a:t>
            </a:r>
            <a:r>
              <a:rPr lang="en-AU" sz="1200">
                <a:hlinkClick r:id="rId5"/>
              </a:rPr>
              <a:t>public domain</a:t>
            </a:r>
            <a:r>
              <a:rPr lang="en-AU" sz="1200"/>
              <a:t>.</a:t>
            </a:r>
          </a:p>
        </p:txBody>
      </p:sp>
    </p:spTree>
    <p:extLst>
      <p:ext uri="{BB962C8B-B14F-4D97-AF65-F5344CB8AC3E}">
        <p14:creationId xmlns:p14="http://schemas.microsoft.com/office/powerpoint/2010/main" val="1912660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3C2F565-F297-86E6-8512-2F48A7BEF9B3}"/>
              </a:ext>
            </a:extLst>
          </p:cNvPr>
          <p:cNvSpPr>
            <a:spLocks noGrp="1"/>
          </p:cNvSpPr>
          <p:nvPr>
            <p:ph type="title"/>
          </p:nvPr>
        </p:nvSpPr>
        <p:spPr/>
        <p:txBody>
          <a:bodyPr/>
          <a:lstStyle/>
          <a:p>
            <a:r>
              <a:rPr lang="en-AU">
                <a:latin typeface="+mj-lt"/>
              </a:rPr>
              <a:t>Daily life of women </a:t>
            </a:r>
          </a:p>
        </p:txBody>
      </p:sp>
      <p:sp>
        <p:nvSpPr>
          <p:cNvPr id="19" name="Rectangle: Rounded Corners 18">
            <a:extLst>
              <a:ext uri="{FF2B5EF4-FFF2-40B4-BE49-F238E27FC236}">
                <a16:creationId xmlns:a16="http://schemas.microsoft.com/office/drawing/2014/main" id="{4236A424-037D-31E9-BBCE-A0E9358F8D5F}"/>
              </a:ext>
            </a:extLst>
          </p:cNvPr>
          <p:cNvSpPr/>
          <p:nvPr/>
        </p:nvSpPr>
        <p:spPr>
          <a:xfrm>
            <a:off x="253490" y="1025611"/>
            <a:ext cx="4844774" cy="124648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nSpc>
                <a:spcPct val="114000"/>
              </a:lnSpc>
              <a:spcAft>
                <a:spcPts val="600"/>
              </a:spcAft>
            </a:pPr>
            <a:r>
              <a:rPr lang="en-AU" sz="1400" b="1">
                <a:solidFill>
                  <a:schemeClr val="tx1"/>
                </a:solidFill>
              </a:rPr>
              <a:t>Source A </a:t>
            </a:r>
            <a:r>
              <a:rPr lang="en-AU" sz="1400">
                <a:solidFill>
                  <a:schemeClr val="tx1"/>
                </a:solidFill>
              </a:rPr>
              <a:t>–</a:t>
            </a:r>
            <a:r>
              <a:rPr lang="en-AU" sz="1400" b="1">
                <a:solidFill>
                  <a:schemeClr val="tx1"/>
                </a:solidFill>
              </a:rPr>
              <a:t> </a:t>
            </a:r>
            <a:r>
              <a:rPr lang="en-AU" sz="1400">
                <a:solidFill>
                  <a:schemeClr val="tx1"/>
                </a:solidFill>
              </a:rPr>
              <a:t>3</a:t>
            </a:r>
            <a:r>
              <a:rPr lang="en-AU" sz="1400" baseline="30000">
                <a:solidFill>
                  <a:schemeClr val="tx1"/>
                </a:solidFill>
              </a:rPr>
              <a:t>rd</a:t>
            </a:r>
            <a:r>
              <a:rPr lang="en-AU" sz="1400">
                <a:solidFill>
                  <a:schemeClr val="tx1"/>
                </a:solidFill>
              </a:rPr>
              <a:t> Century poem by Fu Xuan about the role of women in China.</a:t>
            </a:r>
          </a:p>
        </p:txBody>
      </p:sp>
      <p:sp>
        <p:nvSpPr>
          <p:cNvPr id="18" name="TextBox 17">
            <a:extLst>
              <a:ext uri="{FF2B5EF4-FFF2-40B4-BE49-F238E27FC236}">
                <a16:creationId xmlns:a16="http://schemas.microsoft.com/office/drawing/2014/main" id="{D68E8BF9-2297-1797-C2CC-ADC8DB1B637C}"/>
              </a:ext>
            </a:extLst>
          </p:cNvPr>
          <p:cNvSpPr txBox="1"/>
          <p:nvPr/>
        </p:nvSpPr>
        <p:spPr>
          <a:xfrm>
            <a:off x="253490" y="2372353"/>
            <a:ext cx="4844774" cy="3809263"/>
          </a:xfrm>
          <a:prstGeom prst="roundRect">
            <a:avLst>
              <a:gd name="adj" fmla="val 4418"/>
            </a:avLst>
          </a:prstGeom>
          <a:noFill/>
          <a:ln w="28575">
            <a:solidFill>
              <a:schemeClr val="accent1"/>
            </a:solidFill>
          </a:ln>
        </p:spPr>
        <p:txBody>
          <a:bodyPr wrap="square" tIns="270000" bIns="270000" anchor="ctr" anchorCtr="1">
            <a:spAutoFit/>
          </a:bodyPr>
          <a:lstStyle/>
          <a:p>
            <a:pPr>
              <a:lnSpc>
                <a:spcPct val="150000"/>
              </a:lnSpc>
              <a:spcAft>
                <a:spcPts val="1200"/>
              </a:spcAft>
            </a:pPr>
            <a:r>
              <a:rPr lang="en-AU" sz="1400" cap="small"/>
              <a:t>How</a:t>
            </a:r>
            <a:r>
              <a:rPr lang="en-AU" sz="1400"/>
              <a:t> sad it is to be a woman!</a:t>
            </a:r>
            <a:br>
              <a:rPr lang="en-AU" sz="1400"/>
            </a:br>
            <a:r>
              <a:rPr lang="en-AU" sz="1400"/>
              <a:t>Nothing on earth is held so cheap.</a:t>
            </a:r>
            <a:br>
              <a:rPr lang="en-AU" sz="1400"/>
            </a:br>
            <a:r>
              <a:rPr lang="en-AU" sz="1400"/>
              <a:t>Boys stand leaning at the door</a:t>
            </a:r>
            <a:br>
              <a:rPr lang="en-AU" sz="1400"/>
            </a:br>
            <a:r>
              <a:rPr lang="en-AU" sz="1400"/>
              <a:t>Like Gods fallen out of Heaven.</a:t>
            </a:r>
            <a:br>
              <a:rPr lang="en-AU" sz="1400"/>
            </a:br>
            <a:r>
              <a:rPr lang="en-AU" sz="1400"/>
              <a:t>Their hearts brave the Four Oceans,</a:t>
            </a:r>
            <a:br>
              <a:rPr lang="en-AU" sz="1400"/>
            </a:br>
            <a:r>
              <a:rPr lang="en-AU" sz="1400"/>
              <a:t>The wind and dust of a thousand miles.</a:t>
            </a:r>
            <a:br>
              <a:rPr lang="en-AU" sz="1400"/>
            </a:br>
            <a:r>
              <a:rPr lang="en-AU" sz="1400"/>
              <a:t>No one is glad when a girl is born:</a:t>
            </a:r>
            <a:br>
              <a:rPr lang="en-AU" sz="1400"/>
            </a:br>
            <a:r>
              <a:rPr lang="en-AU" sz="1400"/>
              <a:t>By </a:t>
            </a:r>
            <a:r>
              <a:rPr lang="en-AU" sz="1400" i="1"/>
              <a:t>her</a:t>
            </a:r>
            <a:r>
              <a:rPr lang="en-AU" sz="1400"/>
              <a:t> the family sets no store.</a:t>
            </a:r>
            <a:br>
              <a:rPr lang="en-AU" sz="1400"/>
            </a:br>
            <a:r>
              <a:rPr lang="en-AU" sz="1400"/>
              <a:t>When she grows up, she hides in her room</a:t>
            </a:r>
            <a:br>
              <a:rPr lang="en-AU" sz="1400"/>
            </a:br>
            <a:r>
              <a:rPr lang="en-AU" sz="1400"/>
              <a:t>Afraid to look a man in the face.</a:t>
            </a:r>
          </a:p>
        </p:txBody>
      </p:sp>
      <p:sp>
        <p:nvSpPr>
          <p:cNvPr id="23" name="TextBox 22">
            <a:extLst>
              <a:ext uri="{FF2B5EF4-FFF2-40B4-BE49-F238E27FC236}">
                <a16:creationId xmlns:a16="http://schemas.microsoft.com/office/drawing/2014/main" id="{B9FB90E4-8248-9B79-5333-C04DD80AB842}"/>
              </a:ext>
            </a:extLst>
          </p:cNvPr>
          <p:cNvSpPr txBox="1"/>
          <p:nvPr/>
        </p:nvSpPr>
        <p:spPr>
          <a:xfrm>
            <a:off x="253490" y="6388781"/>
            <a:ext cx="4844774" cy="338254"/>
          </a:xfrm>
          <a:prstGeom prst="rect">
            <a:avLst/>
          </a:prstGeom>
          <a:noFill/>
          <a:ln>
            <a:noFill/>
          </a:ln>
        </p:spPr>
        <p:txBody>
          <a:bodyPr wrap="square" lIns="0" tIns="0" rIns="0" bIns="0" rtlCol="0">
            <a:noAutofit/>
          </a:bodyPr>
          <a:lstStyle/>
          <a:p>
            <a:pPr>
              <a:lnSpc>
                <a:spcPct val="114000"/>
              </a:lnSpc>
              <a:spcAft>
                <a:spcPts val="600"/>
              </a:spcAft>
            </a:pPr>
            <a:r>
              <a:rPr lang="en-AU" sz="1200">
                <a:hlinkClick r:id="rId3"/>
              </a:rPr>
              <a:t>Woman</a:t>
            </a:r>
            <a:r>
              <a:rPr lang="en-AU" sz="1200"/>
              <a:t> by Fu Xuan, is licensed under </a:t>
            </a:r>
            <a:r>
              <a:rPr lang="en-AU" sz="1200">
                <a:hlinkClick r:id="rId4"/>
              </a:rPr>
              <a:t>CC BY-SA 4.0</a:t>
            </a:r>
            <a:endParaRPr lang="en-AU" sz="1200"/>
          </a:p>
        </p:txBody>
      </p:sp>
      <p:sp>
        <p:nvSpPr>
          <p:cNvPr id="25" name="Rectangle: Rounded Corners 24">
            <a:extLst>
              <a:ext uri="{FF2B5EF4-FFF2-40B4-BE49-F238E27FC236}">
                <a16:creationId xmlns:a16="http://schemas.microsoft.com/office/drawing/2014/main" id="{71A11D0D-5E0F-0C51-CD2F-531E77109AA0}"/>
              </a:ext>
            </a:extLst>
          </p:cNvPr>
          <p:cNvSpPr/>
          <p:nvPr/>
        </p:nvSpPr>
        <p:spPr>
          <a:xfrm>
            <a:off x="5752118" y="1025611"/>
            <a:ext cx="6091882" cy="124648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nSpc>
                <a:spcPct val="114000"/>
              </a:lnSpc>
              <a:spcAft>
                <a:spcPts val="600"/>
              </a:spcAft>
            </a:pPr>
            <a:r>
              <a:rPr lang="en-AU" sz="1400" b="1">
                <a:solidFill>
                  <a:schemeClr val="tx1"/>
                </a:solidFill>
              </a:rPr>
              <a:t>Source B </a:t>
            </a:r>
            <a:r>
              <a:rPr lang="en-AU" sz="1400">
                <a:solidFill>
                  <a:schemeClr val="tx1"/>
                </a:solidFill>
              </a:rPr>
              <a:t>–</a:t>
            </a:r>
            <a:r>
              <a:rPr lang="en-AU" sz="1400" b="1">
                <a:solidFill>
                  <a:schemeClr val="tx1"/>
                </a:solidFill>
              </a:rPr>
              <a:t> </a:t>
            </a:r>
            <a:r>
              <a:rPr lang="en-AU" sz="1400">
                <a:solidFill>
                  <a:schemeClr val="tx1"/>
                </a:solidFill>
              </a:rPr>
              <a:t>Empress Wu </a:t>
            </a:r>
            <a:r>
              <a:rPr lang="en-AU" sz="1400" err="1">
                <a:solidFill>
                  <a:schemeClr val="tx1"/>
                </a:solidFill>
              </a:rPr>
              <a:t>Zetian</a:t>
            </a:r>
            <a:r>
              <a:rPr lang="en-AU" sz="1400">
                <a:solidFill>
                  <a:schemeClr val="tx1"/>
                </a:solidFill>
              </a:rPr>
              <a:t>, was the first and only woman emperor of China. With her exceptional intelligence, extraordinary competence in politics, and inordinate ambition, she ruled as the “Holy and Divine Emperor” of the Second Zhou Dynasty (690–705) for fifteen years. </a:t>
            </a:r>
          </a:p>
        </p:txBody>
      </p:sp>
      <p:pic>
        <p:nvPicPr>
          <p:cNvPr id="24" name="Picture 23" descr="Image of an empress wearing a crown.">
            <a:extLst>
              <a:ext uri="{FF2B5EF4-FFF2-40B4-BE49-F238E27FC236}">
                <a16:creationId xmlns:a16="http://schemas.microsoft.com/office/drawing/2014/main" id="{4568BF9A-E210-74C5-822C-A531AECB4439}"/>
              </a:ext>
            </a:extLst>
          </p:cNvPr>
          <p:cNvPicPr>
            <a:picLocks noChangeAspect="1"/>
          </p:cNvPicPr>
          <p:nvPr/>
        </p:nvPicPr>
        <p:blipFill>
          <a:blip r:embed="rId5"/>
          <a:stretch>
            <a:fillRect/>
          </a:stretch>
        </p:blipFill>
        <p:spPr>
          <a:xfrm>
            <a:off x="5752118" y="2372353"/>
            <a:ext cx="3357764" cy="3809263"/>
          </a:xfrm>
          <a:prstGeom prst="roundRect">
            <a:avLst>
              <a:gd name="adj" fmla="val 5995"/>
            </a:avLst>
          </a:prstGeom>
        </p:spPr>
      </p:pic>
      <p:sp>
        <p:nvSpPr>
          <p:cNvPr id="26" name="TextBox 25">
            <a:extLst>
              <a:ext uri="{FF2B5EF4-FFF2-40B4-BE49-F238E27FC236}">
                <a16:creationId xmlns:a16="http://schemas.microsoft.com/office/drawing/2014/main" id="{2A6FA384-0F57-2830-687A-1EDDBEF403AC}"/>
              </a:ext>
            </a:extLst>
          </p:cNvPr>
          <p:cNvSpPr txBox="1"/>
          <p:nvPr/>
        </p:nvSpPr>
        <p:spPr>
          <a:xfrm>
            <a:off x="5752118" y="6373177"/>
            <a:ext cx="5498758" cy="322823"/>
          </a:xfrm>
          <a:prstGeom prst="rect">
            <a:avLst/>
          </a:prstGeom>
          <a:noFill/>
          <a:ln>
            <a:noFill/>
          </a:ln>
        </p:spPr>
        <p:txBody>
          <a:bodyPr wrap="square" lIns="0" tIns="0" rIns="0" bIns="0" rtlCol="0">
            <a:noAutofit/>
          </a:bodyPr>
          <a:lstStyle/>
          <a:p>
            <a:pPr>
              <a:lnSpc>
                <a:spcPct val="114000"/>
              </a:lnSpc>
              <a:spcAft>
                <a:spcPts val="600"/>
              </a:spcAft>
            </a:pPr>
            <a:r>
              <a:rPr lang="en-AU" sz="1200">
                <a:hlinkClick r:id="rId6"/>
              </a:rPr>
              <a:t>Empress Wu Zetian </a:t>
            </a:r>
            <a:r>
              <a:rPr lang="en-AU" sz="1200"/>
              <a:t>by unknown artist, is available in the </a:t>
            </a:r>
            <a:r>
              <a:rPr lang="en-AU" sz="1200">
                <a:hlinkClick r:id="rId7"/>
              </a:rPr>
              <a:t>public domain</a:t>
            </a:r>
            <a:r>
              <a:rPr lang="en-AU" sz="1200"/>
              <a:t>.</a:t>
            </a:r>
          </a:p>
        </p:txBody>
      </p:sp>
      <p:cxnSp>
        <p:nvCxnSpPr>
          <p:cNvPr id="5" name="Straight Connector 4">
            <a:extLst>
              <a:ext uri="{FF2B5EF4-FFF2-40B4-BE49-F238E27FC236}">
                <a16:creationId xmlns:a16="http://schemas.microsoft.com/office/drawing/2014/main" id="{9C2FF340-95A3-0639-CFCB-30C770BE34B7}"/>
              </a:ext>
              <a:ext uri="{C183D7F6-B498-43B3-948B-1728B52AA6E4}">
                <adec:decorative xmlns:adec="http://schemas.microsoft.com/office/drawing/2017/decorative" val="1"/>
              </a:ext>
            </a:extLst>
          </p:cNvPr>
          <p:cNvCxnSpPr/>
          <p:nvPr/>
        </p:nvCxnSpPr>
        <p:spPr>
          <a:xfrm>
            <a:off x="5412259" y="1025611"/>
            <a:ext cx="0" cy="549038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0A1F1210-3556-4BB7-1C77-703CBA7878B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321431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41E5F-7E5F-2F54-09FD-04D068692E6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646EB4-D1B8-87AB-A3B2-AB8C92A96E2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16</a:t>
            </a:fld>
            <a:endParaRPr lang="en-AU"/>
          </a:p>
        </p:txBody>
      </p:sp>
      <p:sp>
        <p:nvSpPr>
          <p:cNvPr id="6" name="Title 5">
            <a:extLst>
              <a:ext uri="{FF2B5EF4-FFF2-40B4-BE49-F238E27FC236}">
                <a16:creationId xmlns:a16="http://schemas.microsoft.com/office/drawing/2014/main" id="{415E4EF2-E87F-EC1C-79D6-D243413F24EB}"/>
              </a:ext>
            </a:extLst>
          </p:cNvPr>
          <p:cNvSpPr>
            <a:spLocks noGrp="1"/>
          </p:cNvSpPr>
          <p:nvPr>
            <p:ph type="title"/>
          </p:nvPr>
        </p:nvSpPr>
        <p:spPr/>
        <p:txBody>
          <a:bodyPr/>
          <a:lstStyle/>
          <a:p>
            <a:r>
              <a:rPr lang="en-AU">
                <a:latin typeface="+mj-lt"/>
              </a:rPr>
              <a:t>Daily life of children</a:t>
            </a:r>
          </a:p>
        </p:txBody>
      </p:sp>
      <p:sp>
        <p:nvSpPr>
          <p:cNvPr id="3" name="Rectangle: Rounded Corners 2">
            <a:extLst>
              <a:ext uri="{FF2B5EF4-FFF2-40B4-BE49-F238E27FC236}">
                <a16:creationId xmlns:a16="http://schemas.microsoft.com/office/drawing/2014/main" id="{B1969533-4E92-E50C-11B7-C42F05566A92}"/>
              </a:ext>
            </a:extLst>
          </p:cNvPr>
          <p:cNvSpPr/>
          <p:nvPr/>
        </p:nvSpPr>
        <p:spPr>
          <a:xfrm>
            <a:off x="360001" y="881911"/>
            <a:ext cx="11541560" cy="67854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nSpc>
                <a:spcPct val="114000"/>
              </a:lnSpc>
              <a:spcAft>
                <a:spcPts val="600"/>
              </a:spcAft>
            </a:pPr>
            <a:r>
              <a:rPr lang="en-AU" sz="1600" b="1">
                <a:solidFill>
                  <a:schemeClr val="tx1"/>
                </a:solidFill>
              </a:rPr>
              <a:t>Source A </a:t>
            </a:r>
            <a:r>
              <a:rPr lang="en-AU" sz="1600">
                <a:solidFill>
                  <a:schemeClr val="tx1"/>
                </a:solidFill>
              </a:rPr>
              <a:t>– Image extract from One Hundred Children in the Long Spring (1101–1161), depicts young boys playing a sport called </a:t>
            </a:r>
            <a:r>
              <a:rPr lang="en-AU" sz="1600" err="1">
                <a:solidFill>
                  <a:schemeClr val="tx1"/>
                </a:solidFill>
              </a:rPr>
              <a:t>Cuju</a:t>
            </a:r>
            <a:r>
              <a:rPr lang="en-AU" sz="1600">
                <a:solidFill>
                  <a:schemeClr val="tx1"/>
                </a:solidFill>
              </a:rPr>
              <a:t> (an early form of football).</a:t>
            </a:r>
          </a:p>
        </p:txBody>
      </p:sp>
      <p:pic>
        <p:nvPicPr>
          <p:cNvPr id="2" name="Picture 1" descr="Image of young boys playing with a ball.">
            <a:extLst>
              <a:ext uri="{FF2B5EF4-FFF2-40B4-BE49-F238E27FC236}">
                <a16:creationId xmlns:a16="http://schemas.microsoft.com/office/drawing/2014/main" id="{7BDD1557-2132-78D2-2B7D-6D03355463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0000" y="1663736"/>
            <a:ext cx="3120590" cy="4703639"/>
          </a:xfrm>
          <a:prstGeom prst="roundRect">
            <a:avLst>
              <a:gd name="adj" fmla="val 6768"/>
            </a:avLst>
          </a:prstGeom>
        </p:spPr>
      </p:pic>
      <p:sp>
        <p:nvSpPr>
          <p:cNvPr id="23" name="TextBox 22">
            <a:extLst>
              <a:ext uri="{FF2B5EF4-FFF2-40B4-BE49-F238E27FC236}">
                <a16:creationId xmlns:a16="http://schemas.microsoft.com/office/drawing/2014/main" id="{71881609-57B6-D170-2B27-6EA5BE5EE0BC}"/>
              </a:ext>
            </a:extLst>
          </p:cNvPr>
          <p:cNvSpPr txBox="1"/>
          <p:nvPr/>
        </p:nvSpPr>
        <p:spPr>
          <a:xfrm>
            <a:off x="360000" y="6470655"/>
            <a:ext cx="6431993" cy="225345"/>
          </a:xfrm>
          <a:prstGeom prst="rect">
            <a:avLst/>
          </a:prstGeom>
          <a:noFill/>
          <a:ln>
            <a:noFill/>
          </a:ln>
        </p:spPr>
        <p:txBody>
          <a:bodyPr wrap="square" lIns="0" tIns="0" rIns="0" bIns="0" rtlCol="0">
            <a:noAutofit/>
          </a:bodyPr>
          <a:lstStyle/>
          <a:p>
            <a:pPr>
              <a:lnSpc>
                <a:spcPct val="114000"/>
              </a:lnSpc>
              <a:spcAft>
                <a:spcPts val="600"/>
              </a:spcAft>
            </a:pPr>
            <a:r>
              <a:rPr lang="en-AU" sz="1200">
                <a:hlinkClick r:id="rId4"/>
              </a:rPr>
              <a:t>One Hundred Children in the Long Spring </a:t>
            </a:r>
            <a:r>
              <a:rPr lang="en-AU" sz="1200"/>
              <a:t>by Su Han </a:t>
            </a:r>
            <a:r>
              <a:rPr lang="en-AU" sz="1200" err="1"/>
              <a:t>ch’en</a:t>
            </a:r>
            <a:r>
              <a:rPr lang="en-AU" sz="1200"/>
              <a:t>, is available in the </a:t>
            </a:r>
            <a:r>
              <a:rPr lang="en-AU" sz="1200">
                <a:hlinkClick r:id="rId5"/>
              </a:rPr>
              <a:t>public domain</a:t>
            </a:r>
            <a:r>
              <a:rPr lang="en-AU" sz="1200"/>
              <a:t>.</a:t>
            </a:r>
          </a:p>
        </p:txBody>
      </p:sp>
    </p:spTree>
    <p:extLst>
      <p:ext uri="{BB962C8B-B14F-4D97-AF65-F5344CB8AC3E}">
        <p14:creationId xmlns:p14="http://schemas.microsoft.com/office/powerpoint/2010/main" val="132275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17</a:t>
            </a:fld>
            <a:endParaRPr lang="en-AU"/>
          </a:p>
        </p:txBody>
      </p:sp>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r>
              <a:rPr lang="en-AU">
                <a:latin typeface="+mn-lt"/>
                <a:hlinkClick r:id="rId2"/>
              </a:rPr>
              <a:t>History 7–10 </a:t>
            </a:r>
            <a:r>
              <a:rPr lang="en-AU">
                <a:latin typeface="+mn-lt"/>
              </a:rPr>
              <a:t>© Syllabus NSW Education Standards Authority (NESA) for and on behalf of the Crown in right of the State of New South Wales, 2024.</a:t>
            </a:r>
          </a:p>
          <a:p>
            <a:r>
              <a:rPr lang="en-AU">
                <a:latin typeface="+mn-lt"/>
              </a:rPr>
              <a:t>Mark E (27 April 2016). </a:t>
            </a:r>
            <a:r>
              <a:rPr lang="en-AU" i="1" u="sng">
                <a:latin typeface="+mn-lt"/>
                <a:hlinkClick r:id="rId3"/>
              </a:rPr>
              <a:t>Daily Life in Ancient China</a:t>
            </a:r>
            <a:r>
              <a:rPr lang="en-AU" i="1">
                <a:latin typeface="+mn-lt"/>
              </a:rPr>
              <a:t> </a:t>
            </a:r>
            <a:r>
              <a:rPr lang="en-AU">
                <a:latin typeface="+mn-lt"/>
              </a:rPr>
              <a:t>World History Encyclopedia, accessed 14 August 2025.</a:t>
            </a:r>
          </a:p>
          <a:p>
            <a:r>
              <a:rPr lang="en-AU">
                <a:latin typeface="+mn-lt"/>
              </a:rPr>
              <a:t>Mark JJ (18 December 2012) </a:t>
            </a:r>
            <a:r>
              <a:rPr lang="en-AU" i="1" u="sng">
                <a:latin typeface="+mn-lt"/>
                <a:hlinkClick r:id="rId4"/>
              </a:rPr>
              <a:t>Ancient China</a:t>
            </a:r>
            <a:r>
              <a:rPr lang="en-AU" i="1">
                <a:latin typeface="+mn-lt"/>
              </a:rPr>
              <a:t> </a:t>
            </a:r>
            <a:r>
              <a:rPr lang="en-AU">
                <a:latin typeface="+mn-lt"/>
              </a:rPr>
              <a:t>World History Encyclopedia, accessed 14 August 2025.</a:t>
            </a:r>
          </a:p>
          <a:p>
            <a:endParaRPr lang="en-AU">
              <a:highlight>
                <a:srgbClr val="FFFF00"/>
              </a:highlight>
              <a:latin typeface="+mn-lt"/>
            </a:endParaRP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lvl="0">
              <a:lnSpc>
                <a:spcPct val="150000"/>
              </a:lnSpc>
              <a:spcAft>
                <a:spcPts val="600"/>
              </a:spcAft>
              <a:defRPr/>
            </a:pPr>
            <a:r>
              <a:rPr lang="en-AU" sz="1200">
                <a:solidFill>
                  <a:schemeClr val="bg1"/>
                </a:solidFill>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a:lnSpc>
                <a:spcPct val="150000"/>
              </a:lnSpc>
              <a:spcAft>
                <a:spcPts val="600"/>
              </a:spcAft>
            </a:pPr>
            <a:r>
              <a:rPr lang="en-AU" sz="1200">
                <a:solidFill>
                  <a:schemeClr val="bg1"/>
                </a:solidFill>
              </a:rPr>
              <a:t>Please refer to the NESA Copyright Disclaimer for more information </a:t>
            </a:r>
            <a:r>
              <a:rPr lang="en-AU" sz="1200" u="sng">
                <a:solidFill>
                  <a:schemeClr val="bg1"/>
                </a:solidFill>
                <a:hlinkClick r:id="rId5">
                  <a:extLst>
                    <a:ext uri="{A12FA001-AC4F-418D-AE19-62706E023703}">
                      <ahyp:hlinkClr xmlns:ahyp="http://schemas.microsoft.com/office/drawing/2018/hyperlinkcolor" val="tx"/>
                    </a:ext>
                  </a:extLst>
                </a:hlinkClick>
              </a:rPr>
              <a:t>https://www.nsw.gov.au/education-and-training/nesa/copyright</a:t>
            </a:r>
            <a:r>
              <a:rPr lang="en-AU" sz="1200">
                <a:solidFill>
                  <a:schemeClr val="bg1"/>
                </a:solidFill>
              </a:rPr>
              <a:t>.</a:t>
            </a:r>
          </a:p>
          <a:p>
            <a:pPr>
              <a:lnSpc>
                <a:spcPct val="150000"/>
              </a:lnSpc>
              <a:spcAft>
                <a:spcPts val="600"/>
              </a:spcAft>
            </a:pPr>
            <a:r>
              <a:rPr lang="en-AU" sz="1200">
                <a:solidFill>
                  <a:schemeClr val="bg1"/>
                </a:solidFill>
              </a:rPr>
              <a:t>NESA holds the only official and up-to-date versions of the NSW Curriculum and syllabus documents. Please visit NESA </a:t>
            </a:r>
            <a:r>
              <a:rPr lang="en-AU" sz="1200" u="sng">
                <a:solidFill>
                  <a:schemeClr val="bg1"/>
                </a:solidFill>
                <a:hlinkClick r:id="rId6">
                  <a:extLst>
                    <a:ext uri="{A12FA001-AC4F-418D-AE19-62706E023703}">
                      <ahyp:hlinkClr xmlns:ahyp="http://schemas.microsoft.com/office/drawing/2018/hyperlinkcolor" val="tx"/>
                    </a:ext>
                  </a:extLst>
                </a:hlinkClick>
              </a:rPr>
              <a:t>https://www.nsw.gov.au/education-and-training/nesa</a:t>
            </a:r>
            <a:r>
              <a:rPr lang="en-AU" sz="1200">
                <a:solidFill>
                  <a:schemeClr val="bg1"/>
                </a:solidFill>
              </a:rPr>
              <a:t> and NSW Curriculum </a:t>
            </a:r>
            <a:r>
              <a:rPr lang="en-AU" sz="1200" u="sng">
                <a:solidFill>
                  <a:schemeClr val="bg1"/>
                </a:solidFill>
                <a:hlinkClick r:id="rId7">
                  <a:extLst>
                    <a:ext uri="{A12FA001-AC4F-418D-AE19-62706E023703}">
                      <ahyp:hlinkClr xmlns:ahyp="http://schemas.microsoft.com/office/drawing/2018/hyperlinkcolor" val="tx"/>
                    </a:ext>
                  </a:extLst>
                </a:hlinkClick>
              </a:rPr>
              <a:t>https://curriculum.nsw.edu.au</a:t>
            </a:r>
            <a:r>
              <a:rPr lang="en-AU" sz="1200">
                <a:solidFill>
                  <a:schemeClr val="bg1"/>
                </a:solidFill>
              </a:rPr>
              <a:t>.</a:t>
            </a:r>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a:t>
            </a:r>
            <a:r>
              <a:rPr lang="en-AU" sz="1200" err="1">
                <a:solidFill>
                  <a:schemeClr val="bg1"/>
                </a:solidFill>
              </a:rPr>
              <a:t>Cth</a:t>
            </a:r>
            <a:r>
              <a:rPr lang="en-AU" sz="1200">
                <a:solidFill>
                  <a:schemeClr val="bg1"/>
                </a:solidFill>
              </a:rPr>
              <a:t>) and is owned by the NSW Department of Education or, where indicated, by a party other than the NSW Department of Education (third-party material).</a:t>
            </a:r>
          </a:p>
          <a:p>
            <a:pPr>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rPr>
              <a:t>.</a:t>
            </a:r>
          </a:p>
          <a:p>
            <a:pPr>
              <a:lnSpc>
                <a:spcPct val="150000"/>
              </a:lnSpc>
              <a:spcAft>
                <a:spcPts val="600"/>
              </a:spcAft>
            </a:pPr>
            <a:r>
              <a:rPr lang="en-AU" sz="1200">
                <a:solidFill>
                  <a:schemeClr val="bg1"/>
                </a:solidFill>
              </a:rPr>
              <a:t>This license allows you to share and adapt the material for any purpose, even commercially.</a:t>
            </a:r>
          </a:p>
          <a:p>
            <a:pPr>
              <a:lnSpc>
                <a:spcPct val="150000"/>
              </a:lnSpc>
              <a:spcAft>
                <a:spcPts val="600"/>
              </a:spcAft>
            </a:pPr>
            <a:r>
              <a:rPr lang="en-AU" sz="1200">
                <a:solidFill>
                  <a:schemeClr val="bg1"/>
                </a:solidFill>
              </a:rPr>
              <a:t>Attribution should be given to © State of New South Wales (Department of Education), 2026.</a:t>
            </a:r>
          </a:p>
          <a:p>
            <a:pPr>
              <a:lnSpc>
                <a:spcPct val="150000"/>
              </a:lnSpc>
            </a:pPr>
            <a:r>
              <a:rPr lang="en-AU" sz="1200">
                <a:solidFill>
                  <a:schemeClr val="bg1"/>
                </a:solidFill>
              </a:rPr>
              <a:t>Material in this resource not available under a Creative Commons license:</a:t>
            </a:r>
          </a:p>
          <a:p>
            <a:pPr marL="171450" indent="-171450">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nSpc>
                <a:spcPct val="150000"/>
              </a:lnSpc>
              <a:spcBef>
                <a:spcPts val="1200"/>
              </a:spcBef>
              <a:spcAft>
                <a:spcPts val="600"/>
              </a:spcAft>
            </a:pPr>
            <a:r>
              <a:rPr lang="en-AU" sz="1200" b="1">
                <a:solidFill>
                  <a:schemeClr val="bg1"/>
                </a:solidFill>
              </a:rPr>
              <a:t>Links to third-party material and websites</a:t>
            </a:r>
          </a:p>
          <a:p>
            <a:pPr>
              <a:lnSpc>
                <a:spcPct val="150000"/>
              </a:lnSpc>
              <a:spcAft>
                <a:spcPts val="600"/>
              </a:spcAft>
            </a:pPr>
            <a:r>
              <a:rPr lang="en-AU" sz="120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nSpc>
                <a:spcPct val="150000"/>
              </a:lnSpc>
              <a:spcAft>
                <a:spcPts val="600"/>
              </a:spcAft>
            </a:pPr>
            <a:r>
              <a:rPr lang="en-AU" sz="120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a:solidFill>
                  <a:schemeClr val="bg1"/>
                </a:solidFill>
              </a:rPr>
              <a:t>Copyright Act 1968 </a:t>
            </a:r>
            <a:r>
              <a:rPr lang="en-AU" sz="1200">
                <a:solidFill>
                  <a:schemeClr val="bg1"/>
                </a:solidFill>
              </a:rPr>
              <a:t>(</a:t>
            </a:r>
            <a:r>
              <a:rPr lang="en-AU" sz="1200" err="1">
                <a:solidFill>
                  <a:schemeClr val="bg1"/>
                </a:solidFill>
              </a:rPr>
              <a:t>Cth</a:t>
            </a:r>
            <a:r>
              <a:rPr lang="en-AU" sz="120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9FBFA-D409-BBE8-D75B-DB351C7CB538}"/>
            </a:ext>
          </a:extLst>
        </p:cNvPr>
        <p:cNvGrpSpPr/>
        <p:nvPr/>
      </p:nvGrpSpPr>
      <p:grpSpPr>
        <a:xfrm>
          <a:off x="0" y="0"/>
          <a:ext cx="0" cy="0"/>
          <a:chOff x="0" y="0"/>
          <a:chExt cx="0" cy="0"/>
        </a:xfrm>
      </p:grpSpPr>
      <p:sp>
        <p:nvSpPr>
          <p:cNvPr id="24" name="Title 23">
            <a:extLst>
              <a:ext uri="{FF2B5EF4-FFF2-40B4-BE49-F238E27FC236}">
                <a16:creationId xmlns:a16="http://schemas.microsoft.com/office/drawing/2014/main" id="{074B785B-CA6A-6DFC-FE05-3FE44E96F383}"/>
              </a:ext>
            </a:extLst>
          </p:cNvPr>
          <p:cNvSpPr>
            <a:spLocks noGrp="1"/>
          </p:cNvSpPr>
          <p:nvPr>
            <p:ph type="ctrTitle"/>
          </p:nvPr>
        </p:nvSpPr>
        <p:spPr/>
        <p:txBody>
          <a:bodyPr/>
          <a:lstStyle/>
          <a:p>
            <a:r>
              <a:rPr lang="en-AU" dirty="0">
                <a:latin typeface="+mj-lt"/>
              </a:rPr>
              <a:t>Using information from sources as evidence</a:t>
            </a:r>
            <a:endParaRPr lang="en-US" dirty="0">
              <a:latin typeface="+mj-lt"/>
            </a:endParaRPr>
          </a:p>
        </p:txBody>
      </p:sp>
      <p:sp>
        <p:nvSpPr>
          <p:cNvPr id="26" name="Text Placeholder 25">
            <a:extLst>
              <a:ext uri="{FF2B5EF4-FFF2-40B4-BE49-F238E27FC236}">
                <a16:creationId xmlns:a16="http://schemas.microsoft.com/office/drawing/2014/main" id="{04C3BD5E-AAAC-48A7-75DB-40A91A5B68EC}"/>
              </a:ext>
            </a:extLst>
          </p:cNvPr>
          <p:cNvSpPr>
            <a:spLocks noGrp="1"/>
          </p:cNvSpPr>
          <p:nvPr>
            <p:ph type="body" sz="quarter" idx="10"/>
          </p:nvPr>
        </p:nvSpPr>
        <p:spPr/>
        <p:txBody>
          <a:bodyPr/>
          <a:lstStyle/>
          <a:p>
            <a:r>
              <a:rPr lang="en-AU">
                <a:latin typeface="+mj-lt"/>
              </a:rPr>
              <a:t>Daily lives of men, women and children</a:t>
            </a:r>
          </a:p>
        </p:txBody>
      </p:sp>
      <p:pic>
        <p:nvPicPr>
          <p:cNvPr id="12" name="Picture Placeholder 11">
            <a:extLst>
              <a:ext uri="{FF2B5EF4-FFF2-40B4-BE49-F238E27FC236}">
                <a16:creationId xmlns:a16="http://schemas.microsoft.com/office/drawing/2014/main" id="{F6B57E98-BF2F-3CB9-8D19-2C9A69AB2361}"/>
              </a:ext>
              <a:ext uri="{C183D7F6-B498-43B3-948B-1728B52AA6E4}">
                <adec:decorative xmlns:adec="http://schemas.microsoft.com/office/drawing/2017/decorative" val="1"/>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xfrm>
            <a:off x="7128000" y="0"/>
            <a:ext cx="5064000" cy="6266985"/>
          </a:xfrm>
        </p:spPr>
      </p:pic>
      <p:sp>
        <p:nvSpPr>
          <p:cNvPr id="27" name="Footer Placeholder 2">
            <a:extLst>
              <a:ext uri="{FF2B5EF4-FFF2-40B4-BE49-F238E27FC236}">
                <a16:creationId xmlns:a16="http://schemas.microsoft.com/office/drawing/2014/main" id="{5696CDA6-8DEE-1DAF-16EC-17201DAF67D3}"/>
              </a:ext>
            </a:extLst>
          </p:cNvPr>
          <p:cNvSpPr txBox="1">
            <a:spLocks/>
          </p:cNvSpPr>
          <p:nvPr/>
        </p:nvSpPr>
        <p:spPr>
          <a:xfrm>
            <a:off x="7280103" y="6373517"/>
            <a:ext cx="4759793" cy="298457"/>
          </a:xfrm>
          <a:prstGeom prst="rect">
            <a:avLst/>
          </a:prstGeom>
        </p:spPr>
        <p:txBody>
          <a:bodyPr vert="horz" lIns="0" tIns="0" rIns="0" bIns="0" rtlCol="0" anchor="b" anchorCtr="0">
            <a:noAutofit/>
          </a:bodyPr>
          <a:lstStyle>
            <a:defPPr>
              <a:defRPr lang="en-US"/>
            </a:defPPr>
            <a:lvl1pPr marL="0" algn="l" defTabSz="609585" rtl="0" eaLnBrk="1" latinLnBrk="0" hangingPunct="1">
              <a:defRPr sz="1400" kern="1200">
                <a:solidFill>
                  <a:schemeClr val="accent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sz="1200">
                <a:hlinkClick r:id="rId3"/>
              </a:rPr>
              <a:t>Lantern Festival </a:t>
            </a:r>
            <a:r>
              <a:rPr lang="en-AU" sz="1200"/>
              <a:t>by </a:t>
            </a:r>
            <a:r>
              <a:rPr lang="en-AU" sz="1200">
                <a:hlinkClick r:id="rId4"/>
              </a:rPr>
              <a:t>gill_penney </a:t>
            </a:r>
            <a:r>
              <a:rPr lang="en-AU" sz="1200"/>
              <a:t>is licensed under </a:t>
            </a:r>
            <a:r>
              <a:rPr lang="en-AU" sz="1200">
                <a:hlinkClick r:id="rId5"/>
              </a:rPr>
              <a:t>CC BY</a:t>
            </a:r>
            <a:endParaRPr lang="en-AU" sz="1200"/>
          </a:p>
        </p:txBody>
      </p:sp>
    </p:spTree>
    <p:extLst>
      <p:ext uri="{BB962C8B-B14F-4D97-AF65-F5344CB8AC3E}">
        <p14:creationId xmlns:p14="http://schemas.microsoft.com/office/powerpoint/2010/main" val="267519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D5C4D-04F6-0E9F-A4A4-816A91AFF24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6234D28-778B-7C65-0134-74B117F7966F}"/>
              </a:ext>
            </a:extLst>
          </p:cNvPr>
          <p:cNvSpPr>
            <a:spLocks noGrp="1"/>
          </p:cNvSpPr>
          <p:nvPr>
            <p:ph type="title"/>
          </p:nvPr>
        </p:nvSpPr>
        <p:spPr/>
        <p:txBody>
          <a:bodyPr/>
          <a:lstStyle/>
          <a:p>
            <a:r>
              <a:rPr lang="en-AU">
                <a:latin typeface="+mj-lt"/>
              </a:rPr>
              <a:t>Learning intentions and success criteria</a:t>
            </a:r>
          </a:p>
        </p:txBody>
      </p:sp>
      <p:sp>
        <p:nvSpPr>
          <p:cNvPr id="6" name="TextBox 5">
            <a:extLst>
              <a:ext uri="{FF2B5EF4-FFF2-40B4-BE49-F238E27FC236}">
                <a16:creationId xmlns:a16="http://schemas.microsoft.com/office/drawing/2014/main" id="{FEAA9B21-AEB4-9294-9F9A-06EB0E2022F4}"/>
              </a:ext>
            </a:extLst>
          </p:cNvPr>
          <p:cNvSpPr txBox="1"/>
          <p:nvPr/>
        </p:nvSpPr>
        <p:spPr>
          <a:xfrm>
            <a:off x="359998" y="1909282"/>
            <a:ext cx="11495994" cy="4190250"/>
          </a:xfrm>
          <a:prstGeom prst="rect">
            <a:avLst/>
          </a:prstGeom>
          <a:noFill/>
        </p:spPr>
        <p:txBody>
          <a:bodyPr wrap="square">
            <a:spAutoFit/>
          </a:bodyPr>
          <a:lstStyle/>
          <a:p>
            <a:pPr>
              <a:lnSpc>
                <a:spcPct val="150000"/>
              </a:lnSpc>
              <a:spcAft>
                <a:spcPts val="1200"/>
              </a:spcAft>
            </a:pPr>
            <a:r>
              <a:rPr lang="en-AU" sz="2000" b="1"/>
              <a:t>We are learning to</a:t>
            </a:r>
          </a:p>
          <a:p>
            <a:pPr marL="342900" indent="-342900">
              <a:lnSpc>
                <a:spcPct val="150000"/>
              </a:lnSpc>
              <a:spcAft>
                <a:spcPts val="1200"/>
              </a:spcAft>
              <a:buFont typeface="Arial" panose="020B0604020202020204" pitchFamily="34" charset="0"/>
              <a:buChar char="•"/>
            </a:pPr>
            <a:r>
              <a:rPr lang="en-AU" sz="2000"/>
              <a:t>analyse a range of sources effectively</a:t>
            </a:r>
          </a:p>
          <a:p>
            <a:pPr marL="342900" indent="-342900">
              <a:lnSpc>
                <a:spcPct val="150000"/>
              </a:lnSpc>
              <a:spcAft>
                <a:spcPts val="1200"/>
              </a:spcAft>
              <a:buFont typeface="Arial" panose="020B0604020202020204" pitchFamily="34" charset="0"/>
              <a:buChar char="•"/>
            </a:pPr>
            <a:r>
              <a:rPr lang="en-AU" sz="2000"/>
              <a:t>use information from sources as evidence.</a:t>
            </a:r>
          </a:p>
          <a:p>
            <a:pPr>
              <a:lnSpc>
                <a:spcPct val="150000"/>
              </a:lnSpc>
              <a:spcAft>
                <a:spcPts val="1200"/>
              </a:spcAft>
            </a:pPr>
            <a:r>
              <a:rPr lang="en-AU" sz="2000" b="1"/>
              <a:t>We can</a:t>
            </a:r>
          </a:p>
          <a:p>
            <a:pPr marL="342900" indent="-342900">
              <a:lnSpc>
                <a:spcPct val="150000"/>
              </a:lnSpc>
              <a:spcAft>
                <a:spcPts val="1200"/>
              </a:spcAft>
              <a:buFont typeface="Arial" panose="020B0604020202020204" pitchFamily="34" charset="0"/>
              <a:buChar char="•"/>
            </a:pPr>
            <a:r>
              <a:rPr lang="en-AU" sz="2000"/>
              <a:t>identify the type of source related to ancient Chinese daily life</a:t>
            </a:r>
          </a:p>
          <a:p>
            <a:pPr marL="342900" indent="-342900">
              <a:lnSpc>
                <a:spcPct val="150000"/>
              </a:lnSpc>
              <a:spcAft>
                <a:spcPts val="1200"/>
              </a:spcAft>
              <a:buFont typeface="Arial" panose="020B0604020202020204" pitchFamily="34" charset="0"/>
              <a:buChar char="•"/>
            </a:pPr>
            <a:r>
              <a:rPr lang="en-AU" sz="2000"/>
              <a:t>extract evidence from a source to describe daily life in ancient China</a:t>
            </a:r>
          </a:p>
          <a:p>
            <a:pPr marL="342900" indent="-342900">
              <a:lnSpc>
                <a:spcPct val="150000"/>
              </a:lnSpc>
              <a:spcAft>
                <a:spcPts val="1200"/>
              </a:spcAft>
              <a:buFont typeface="Arial" panose="020B0604020202020204" pitchFamily="34" charset="0"/>
              <a:buChar char="•"/>
            </a:pPr>
            <a:r>
              <a:rPr lang="en-AU" sz="2000"/>
              <a:t>explain the purpose and audience of sources on daily life in ancient China.</a:t>
            </a:r>
          </a:p>
        </p:txBody>
      </p:sp>
      <p:sp>
        <p:nvSpPr>
          <p:cNvPr id="2" name="Slide Number Placeholder 1">
            <a:extLst>
              <a:ext uri="{FF2B5EF4-FFF2-40B4-BE49-F238E27FC236}">
                <a16:creationId xmlns:a16="http://schemas.microsoft.com/office/drawing/2014/main" id="{0CAA4571-7459-7806-727E-464A60370E4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3309362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4BFB8-75E6-0F34-7BB3-AC9128E9AE3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40BFF18-12CC-FD29-072F-8CDA1C8D338E}"/>
              </a:ext>
            </a:extLst>
          </p:cNvPr>
          <p:cNvSpPr>
            <a:spLocks noGrp="1"/>
          </p:cNvSpPr>
          <p:nvPr>
            <p:ph type="title"/>
          </p:nvPr>
        </p:nvSpPr>
        <p:spPr>
          <a:xfrm>
            <a:off x="360000" y="398339"/>
            <a:ext cx="11484000" cy="545601"/>
          </a:xfrm>
        </p:spPr>
        <p:txBody>
          <a:bodyPr/>
          <a:lstStyle/>
          <a:p>
            <a:r>
              <a:rPr lang="en-AU">
                <a:latin typeface="+mj-lt"/>
              </a:rPr>
              <a:t>Social structure in ancient China</a:t>
            </a:r>
          </a:p>
        </p:txBody>
      </p:sp>
      <p:pic>
        <p:nvPicPr>
          <p:cNvPr id="12" name="Picture 11" descr="Diamond shaped diagram representing the 5 different groups from most valued at the top to least valued at the bottom. From most to least valued this diagram includes: Emperor, Shi (Ruling group of nobles, scholars, wealthy landowners and officials), Nong (Farmers or peasants), Gong Craftspeople, Shang Merchants and Slaves. An arrow points up saying groups from bottom to top provide food and services, while groups from top to bottom provide safety.">
            <a:extLst>
              <a:ext uri="{FF2B5EF4-FFF2-40B4-BE49-F238E27FC236}">
                <a16:creationId xmlns:a16="http://schemas.microsoft.com/office/drawing/2014/main" id="{D4BC1CD4-317C-D8A9-BF20-0DB6CDD3C0A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60417" y="1538784"/>
            <a:ext cx="6097421" cy="4344031"/>
          </a:xfrm>
          <a:prstGeom prst="rect">
            <a:avLst/>
          </a:prstGeom>
        </p:spPr>
      </p:pic>
      <p:sp>
        <p:nvSpPr>
          <p:cNvPr id="14" name="TextBox 13">
            <a:extLst>
              <a:ext uri="{FF2B5EF4-FFF2-40B4-BE49-F238E27FC236}">
                <a16:creationId xmlns:a16="http://schemas.microsoft.com/office/drawing/2014/main" id="{7E942989-8978-863F-E092-89B00BF2DFC8}"/>
              </a:ext>
            </a:extLst>
          </p:cNvPr>
          <p:cNvSpPr txBox="1"/>
          <p:nvPr/>
        </p:nvSpPr>
        <p:spPr>
          <a:xfrm>
            <a:off x="6807945" y="1538785"/>
            <a:ext cx="4936930" cy="352926"/>
          </a:xfrm>
          <a:prstGeom prst="rect">
            <a:avLst/>
          </a:prstGeom>
          <a:noFill/>
        </p:spPr>
        <p:txBody>
          <a:bodyPr wrap="square" lIns="0" tIns="0" rIns="0" bIns="0" rtlCol="0">
            <a:noAutofit/>
          </a:bodyPr>
          <a:lstStyle/>
          <a:p>
            <a:pPr algn="l"/>
            <a:r>
              <a:rPr lang="en-US" sz="1800"/>
              <a:t>Steps for </a:t>
            </a:r>
            <a:r>
              <a:rPr lang="en-US" sz="1800" err="1"/>
              <a:t>analysing</a:t>
            </a:r>
            <a:r>
              <a:rPr lang="en-US" sz="1800"/>
              <a:t> and using sources </a:t>
            </a:r>
          </a:p>
        </p:txBody>
      </p:sp>
      <p:grpSp>
        <p:nvGrpSpPr>
          <p:cNvPr id="23" name="Group 22" descr="1. Identify the origin, context and purpose of the source">
            <a:extLst>
              <a:ext uri="{FF2B5EF4-FFF2-40B4-BE49-F238E27FC236}">
                <a16:creationId xmlns:a16="http://schemas.microsoft.com/office/drawing/2014/main" id="{EFBF736D-93BA-22BE-D4E8-AA986C5FF938}"/>
              </a:ext>
            </a:extLst>
          </p:cNvPr>
          <p:cNvGrpSpPr/>
          <p:nvPr/>
        </p:nvGrpSpPr>
        <p:grpSpPr>
          <a:xfrm>
            <a:off x="6759890" y="2072227"/>
            <a:ext cx="5084110" cy="1104900"/>
            <a:chOff x="6759890" y="2072227"/>
            <a:chExt cx="5084110" cy="1104900"/>
          </a:xfrm>
        </p:grpSpPr>
        <p:sp>
          <p:nvSpPr>
            <p:cNvPr id="9" name="Rounded Rectangle 8">
              <a:extLst>
                <a:ext uri="{FF2B5EF4-FFF2-40B4-BE49-F238E27FC236}">
                  <a16:creationId xmlns:a16="http://schemas.microsoft.com/office/drawing/2014/main" id="{E70267BE-00EC-8B59-A981-A8A5A9323CED}"/>
                </a:ext>
              </a:extLst>
            </p:cNvPr>
            <p:cNvSpPr/>
            <p:nvPr/>
          </p:nvSpPr>
          <p:spPr>
            <a:xfrm>
              <a:off x="7252788" y="2087850"/>
              <a:ext cx="4591212" cy="1073655"/>
            </a:xfrm>
            <a:prstGeom prst="roundRect">
              <a:avLst/>
            </a:prstGeom>
            <a:solidFill>
              <a:srgbClr val="FBDBE8"/>
            </a:solidFill>
            <a:ln>
              <a:noFill/>
            </a:ln>
          </p:spPr>
          <p:style>
            <a:lnRef idx="2">
              <a:schemeClr val="accent1">
                <a:shade val="15000"/>
              </a:schemeClr>
            </a:lnRef>
            <a:fillRef idx="1">
              <a:schemeClr val="accent1"/>
            </a:fillRef>
            <a:effectRef idx="0">
              <a:schemeClr val="accent1"/>
            </a:effectRef>
            <a:fontRef idx="minor">
              <a:schemeClr val="lt1"/>
            </a:fontRef>
          </p:style>
          <p:txBody>
            <a:bodyPr lIns="756000" rtlCol="0" anchor="ctr"/>
            <a:lstStyle/>
            <a:p>
              <a:pPr>
                <a:lnSpc>
                  <a:spcPct val="150000"/>
                </a:lnSpc>
                <a:spcAft>
                  <a:spcPts val="1200"/>
                </a:spcAft>
              </a:pPr>
              <a:r>
                <a:rPr lang="en-AU" sz="1800">
                  <a:solidFill>
                    <a:schemeClr val="tx1"/>
                  </a:solidFill>
                </a:rPr>
                <a:t>Identify the origin, context and purpose of the source</a:t>
              </a:r>
              <a:endParaRPr lang="en-US" sz="1800">
                <a:solidFill>
                  <a:schemeClr val="tx1"/>
                </a:solidFill>
              </a:endParaRPr>
            </a:p>
          </p:txBody>
        </p:sp>
        <p:pic>
          <p:nvPicPr>
            <p:cNvPr id="20" name="Picture 19">
              <a:extLst>
                <a:ext uri="{FF2B5EF4-FFF2-40B4-BE49-F238E27FC236}">
                  <a16:creationId xmlns:a16="http://schemas.microsoft.com/office/drawing/2014/main" id="{A0D3FB39-A843-1B0D-4810-18991642BEC6}"/>
                </a:ext>
              </a:extLst>
            </p:cNvPr>
            <p:cNvPicPr>
              <a:picLocks noChangeAspect="1"/>
            </p:cNvPicPr>
            <p:nvPr/>
          </p:nvPicPr>
          <p:blipFill>
            <a:blip r:embed="rId4"/>
            <a:stretch>
              <a:fillRect/>
            </a:stretch>
          </p:blipFill>
          <p:spPr>
            <a:xfrm>
              <a:off x="6759890" y="2072227"/>
              <a:ext cx="1117600" cy="1104900"/>
            </a:xfrm>
            <a:prstGeom prst="rect">
              <a:avLst/>
            </a:prstGeom>
          </p:spPr>
        </p:pic>
      </p:grpSp>
      <p:grpSp>
        <p:nvGrpSpPr>
          <p:cNvPr id="24" name="Group 23" descr="2. Locate, select and use information from the source as evidence">
            <a:extLst>
              <a:ext uri="{FF2B5EF4-FFF2-40B4-BE49-F238E27FC236}">
                <a16:creationId xmlns:a16="http://schemas.microsoft.com/office/drawing/2014/main" id="{1956D6D4-8A92-EB64-6CA8-74A58EF4B506}"/>
              </a:ext>
            </a:extLst>
          </p:cNvPr>
          <p:cNvGrpSpPr/>
          <p:nvPr/>
        </p:nvGrpSpPr>
        <p:grpSpPr>
          <a:xfrm>
            <a:off x="6759890" y="3449917"/>
            <a:ext cx="5084110" cy="1117698"/>
            <a:chOff x="6759890" y="3449917"/>
            <a:chExt cx="5084110" cy="1117698"/>
          </a:xfrm>
        </p:grpSpPr>
        <p:sp>
          <p:nvSpPr>
            <p:cNvPr id="10" name="Rounded Rectangle 9">
              <a:extLst>
                <a:ext uri="{FF2B5EF4-FFF2-40B4-BE49-F238E27FC236}">
                  <a16:creationId xmlns:a16="http://schemas.microsoft.com/office/drawing/2014/main" id="{96693CD7-8E2B-525A-BAA2-78B56565BC76}"/>
                </a:ext>
              </a:extLst>
            </p:cNvPr>
            <p:cNvSpPr/>
            <p:nvPr/>
          </p:nvSpPr>
          <p:spPr>
            <a:xfrm>
              <a:off x="7252788" y="3449917"/>
              <a:ext cx="4591212" cy="1073655"/>
            </a:xfrm>
            <a:prstGeom prst="roundRect">
              <a:avLst/>
            </a:prstGeom>
            <a:solidFill>
              <a:srgbClr val="E5F8FD"/>
            </a:solidFill>
            <a:ln>
              <a:noFill/>
            </a:ln>
          </p:spPr>
          <p:style>
            <a:lnRef idx="2">
              <a:schemeClr val="accent1">
                <a:shade val="15000"/>
              </a:schemeClr>
            </a:lnRef>
            <a:fillRef idx="1">
              <a:schemeClr val="accent1"/>
            </a:fillRef>
            <a:effectRef idx="0">
              <a:schemeClr val="accent1"/>
            </a:effectRef>
            <a:fontRef idx="minor">
              <a:schemeClr val="lt1"/>
            </a:fontRef>
          </p:style>
          <p:txBody>
            <a:bodyPr lIns="756000" rtlCol="0" anchor="ctr"/>
            <a:lstStyle/>
            <a:p>
              <a:pPr>
                <a:lnSpc>
                  <a:spcPct val="150000"/>
                </a:lnSpc>
                <a:spcAft>
                  <a:spcPts val="1200"/>
                </a:spcAft>
              </a:pPr>
              <a:r>
                <a:rPr lang="en-AU" sz="1800">
                  <a:solidFill>
                    <a:schemeClr val="tx1"/>
                  </a:solidFill>
                </a:rPr>
                <a:t>Locate, select and use information from the source as evidence</a:t>
              </a:r>
              <a:endParaRPr lang="en-US" sz="1800">
                <a:solidFill>
                  <a:schemeClr val="tx1"/>
                </a:solidFill>
              </a:endParaRPr>
            </a:p>
          </p:txBody>
        </p:sp>
        <p:pic>
          <p:nvPicPr>
            <p:cNvPr id="21" name="Picture 20">
              <a:extLst>
                <a:ext uri="{FF2B5EF4-FFF2-40B4-BE49-F238E27FC236}">
                  <a16:creationId xmlns:a16="http://schemas.microsoft.com/office/drawing/2014/main" id="{F951CA39-6305-333A-4FCC-58B9EF6C7232}"/>
                </a:ext>
              </a:extLst>
            </p:cNvPr>
            <p:cNvPicPr>
              <a:picLocks noChangeAspect="1"/>
            </p:cNvPicPr>
            <p:nvPr/>
          </p:nvPicPr>
          <p:blipFill>
            <a:blip r:embed="rId5"/>
            <a:stretch>
              <a:fillRect/>
            </a:stretch>
          </p:blipFill>
          <p:spPr>
            <a:xfrm>
              <a:off x="6759890" y="3462715"/>
              <a:ext cx="1117600" cy="1104900"/>
            </a:xfrm>
            <a:prstGeom prst="rect">
              <a:avLst/>
            </a:prstGeom>
          </p:spPr>
        </p:pic>
      </p:grpSp>
      <p:grpSp>
        <p:nvGrpSpPr>
          <p:cNvPr id="25" name="Group 24" descr="3. Draw conclusions about the value and limitations of the source&#10;">
            <a:extLst>
              <a:ext uri="{FF2B5EF4-FFF2-40B4-BE49-F238E27FC236}">
                <a16:creationId xmlns:a16="http://schemas.microsoft.com/office/drawing/2014/main" id="{483723BD-1F81-DA01-AE7F-C96720182323}"/>
              </a:ext>
            </a:extLst>
          </p:cNvPr>
          <p:cNvGrpSpPr/>
          <p:nvPr/>
        </p:nvGrpSpPr>
        <p:grpSpPr>
          <a:xfrm>
            <a:off x="6759890" y="4809160"/>
            <a:ext cx="5084110" cy="1104900"/>
            <a:chOff x="6759890" y="4809160"/>
            <a:chExt cx="5084110" cy="1104900"/>
          </a:xfrm>
        </p:grpSpPr>
        <p:sp>
          <p:nvSpPr>
            <p:cNvPr id="11" name="Rounded Rectangle 10">
              <a:extLst>
                <a:ext uri="{FF2B5EF4-FFF2-40B4-BE49-F238E27FC236}">
                  <a16:creationId xmlns:a16="http://schemas.microsoft.com/office/drawing/2014/main" id="{2857A5A3-0581-3D04-7E1F-FA9ECA765B95}"/>
                </a:ext>
              </a:extLst>
            </p:cNvPr>
            <p:cNvSpPr/>
            <p:nvPr/>
          </p:nvSpPr>
          <p:spPr>
            <a:xfrm>
              <a:off x="7252788" y="4809161"/>
              <a:ext cx="4591212" cy="1073654"/>
            </a:xfrm>
            <a:prstGeom prst="roundRect">
              <a:avLst/>
            </a:prstGeom>
            <a:solidFill>
              <a:srgbClr val="EDFAE0"/>
            </a:solidFill>
            <a:ln>
              <a:noFill/>
            </a:ln>
          </p:spPr>
          <p:style>
            <a:lnRef idx="2">
              <a:schemeClr val="accent1">
                <a:shade val="15000"/>
              </a:schemeClr>
            </a:lnRef>
            <a:fillRef idx="1">
              <a:schemeClr val="accent1"/>
            </a:fillRef>
            <a:effectRef idx="0">
              <a:schemeClr val="accent1"/>
            </a:effectRef>
            <a:fontRef idx="minor">
              <a:schemeClr val="lt1"/>
            </a:fontRef>
          </p:style>
          <p:txBody>
            <a:bodyPr lIns="756000" rtlCol="0" anchor="ctr"/>
            <a:lstStyle/>
            <a:p>
              <a:pPr>
                <a:lnSpc>
                  <a:spcPct val="150000"/>
                </a:lnSpc>
                <a:spcAft>
                  <a:spcPts val="1200"/>
                </a:spcAft>
              </a:pPr>
              <a:r>
                <a:rPr lang="en-AU" sz="1800">
                  <a:solidFill>
                    <a:schemeClr val="tx1"/>
                  </a:solidFill>
                </a:rPr>
                <a:t>Draw conclusions about the value and limitations of the source</a:t>
              </a:r>
              <a:endParaRPr lang="en-US" sz="1800">
                <a:solidFill>
                  <a:schemeClr val="tx1"/>
                </a:solidFill>
              </a:endParaRPr>
            </a:p>
          </p:txBody>
        </p:sp>
        <p:pic>
          <p:nvPicPr>
            <p:cNvPr id="22" name="Picture 21">
              <a:extLst>
                <a:ext uri="{FF2B5EF4-FFF2-40B4-BE49-F238E27FC236}">
                  <a16:creationId xmlns:a16="http://schemas.microsoft.com/office/drawing/2014/main" id="{F8949949-5038-081E-CFBA-6C2B1E555736}"/>
                </a:ext>
              </a:extLst>
            </p:cNvPr>
            <p:cNvPicPr>
              <a:picLocks noChangeAspect="1"/>
            </p:cNvPicPr>
            <p:nvPr/>
          </p:nvPicPr>
          <p:blipFill>
            <a:blip r:embed="rId6"/>
            <a:stretch>
              <a:fillRect/>
            </a:stretch>
          </p:blipFill>
          <p:spPr>
            <a:xfrm>
              <a:off x="6759890" y="4809160"/>
              <a:ext cx="1117600" cy="1104900"/>
            </a:xfrm>
            <a:prstGeom prst="rect">
              <a:avLst/>
            </a:prstGeom>
          </p:spPr>
        </p:pic>
      </p:grpSp>
      <p:sp>
        <p:nvSpPr>
          <p:cNvPr id="2" name="Slide Number Placeholder 1">
            <a:extLst>
              <a:ext uri="{FF2B5EF4-FFF2-40B4-BE49-F238E27FC236}">
                <a16:creationId xmlns:a16="http://schemas.microsoft.com/office/drawing/2014/main" id="{B2978C4E-C4EA-2540-87D7-C149C34B0BC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255165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9AE85E-3992-6779-3CD3-6F3FC17488A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
        <p:nvSpPr>
          <p:cNvPr id="3" name="Title 2">
            <a:extLst>
              <a:ext uri="{FF2B5EF4-FFF2-40B4-BE49-F238E27FC236}">
                <a16:creationId xmlns:a16="http://schemas.microsoft.com/office/drawing/2014/main" id="{CD43E830-4702-5C28-5DA6-E62249CABAF4}"/>
              </a:ext>
            </a:extLst>
          </p:cNvPr>
          <p:cNvSpPr>
            <a:spLocks noGrp="1"/>
          </p:cNvSpPr>
          <p:nvPr>
            <p:ph type="title"/>
          </p:nvPr>
        </p:nvSpPr>
        <p:spPr/>
        <p:txBody>
          <a:bodyPr/>
          <a:lstStyle/>
          <a:p>
            <a:r>
              <a:rPr lang="en-AU">
                <a:latin typeface="+mj-lt"/>
              </a:rPr>
              <a:t>Modelled source analysis (I do)</a:t>
            </a:r>
          </a:p>
        </p:txBody>
      </p:sp>
      <p:sp>
        <p:nvSpPr>
          <p:cNvPr id="4" name="Text Placeholder 3">
            <a:extLst>
              <a:ext uri="{FF2B5EF4-FFF2-40B4-BE49-F238E27FC236}">
                <a16:creationId xmlns:a16="http://schemas.microsoft.com/office/drawing/2014/main" id="{91D8F2EA-8FC5-DBBD-03AB-55F09A8881B0}"/>
              </a:ext>
            </a:extLst>
          </p:cNvPr>
          <p:cNvSpPr>
            <a:spLocks noGrp="1"/>
          </p:cNvSpPr>
          <p:nvPr>
            <p:ph type="body" sz="quarter" idx="18"/>
          </p:nvPr>
        </p:nvSpPr>
        <p:spPr/>
        <p:txBody>
          <a:bodyPr/>
          <a:lstStyle/>
          <a:p>
            <a:r>
              <a:rPr lang="en-AU">
                <a:latin typeface="+mj-lt"/>
              </a:rPr>
              <a:t>Incense burner from Song Dynasty China</a:t>
            </a:r>
          </a:p>
        </p:txBody>
      </p:sp>
      <p:pic>
        <p:nvPicPr>
          <p:cNvPr id="5" name="Picture 4" descr="Image of a porcelain incense burner.">
            <a:extLst>
              <a:ext uri="{FF2B5EF4-FFF2-40B4-BE49-F238E27FC236}">
                <a16:creationId xmlns:a16="http://schemas.microsoft.com/office/drawing/2014/main" id="{7A6D6F8F-2ABC-98B6-C0BA-63158F9EEA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9999" y="1538442"/>
            <a:ext cx="3632137" cy="4562791"/>
          </a:xfrm>
          <a:prstGeom prst="roundRect">
            <a:avLst>
              <a:gd name="adj" fmla="val 6228"/>
            </a:avLst>
          </a:prstGeom>
        </p:spPr>
      </p:pic>
      <p:sp>
        <p:nvSpPr>
          <p:cNvPr id="9" name="Rectangle: Rounded Corners 8">
            <a:extLst>
              <a:ext uri="{FF2B5EF4-FFF2-40B4-BE49-F238E27FC236}">
                <a16:creationId xmlns:a16="http://schemas.microsoft.com/office/drawing/2014/main" id="{3E220DB1-54F5-AAC7-633D-4C3823AAD79C}"/>
              </a:ext>
            </a:extLst>
          </p:cNvPr>
          <p:cNvSpPr/>
          <p:nvPr/>
        </p:nvSpPr>
        <p:spPr>
          <a:xfrm>
            <a:off x="4134981" y="1538442"/>
            <a:ext cx="7709019" cy="1360875"/>
          </a:xfrm>
          <a:prstGeom prst="roundRect">
            <a:avLst/>
          </a:prstGeom>
        </p:spPr>
        <p:style>
          <a:lnRef idx="3">
            <a:schemeClr val="lt1"/>
          </a:lnRef>
          <a:fillRef idx="1">
            <a:schemeClr val="accent4"/>
          </a:fillRef>
          <a:effectRef idx="1">
            <a:schemeClr val="accent4"/>
          </a:effectRef>
          <a:fontRef idx="minor">
            <a:schemeClr val="lt1"/>
          </a:fontRef>
        </p:style>
        <p:txBody>
          <a:bodyPr rtlCol="0" anchor="t"/>
          <a:lstStyle/>
          <a:p>
            <a:pPr>
              <a:lnSpc>
                <a:spcPct val="150000"/>
              </a:lnSpc>
              <a:spcAft>
                <a:spcPts val="1200"/>
              </a:spcAft>
            </a:pPr>
            <a:r>
              <a:rPr lang="en-AU" sz="1800" b="1">
                <a:solidFill>
                  <a:schemeClr val="tx1"/>
                </a:solidFill>
              </a:rPr>
              <a:t>Source B </a:t>
            </a:r>
            <a:r>
              <a:rPr lang="en-AU" sz="1800">
                <a:solidFill>
                  <a:schemeClr val="tx1"/>
                </a:solidFill>
              </a:rPr>
              <a:t>–</a:t>
            </a:r>
            <a:r>
              <a:rPr lang="en-AU" sz="1800" b="1">
                <a:solidFill>
                  <a:schemeClr val="tx1"/>
                </a:solidFill>
              </a:rPr>
              <a:t> </a:t>
            </a:r>
            <a:r>
              <a:rPr lang="en-AU" sz="1800">
                <a:solidFill>
                  <a:schemeClr val="tx1"/>
                </a:solidFill>
              </a:rPr>
              <a:t>This incense burner reflects the Song dynasty China’s cultural elite—members of the imperial court as well as newly affluent and well-educated classes of merchants and government officials. </a:t>
            </a:r>
          </a:p>
        </p:txBody>
      </p:sp>
      <p:sp>
        <p:nvSpPr>
          <p:cNvPr id="7" name="TextBox 6">
            <a:extLst>
              <a:ext uri="{FF2B5EF4-FFF2-40B4-BE49-F238E27FC236}">
                <a16:creationId xmlns:a16="http://schemas.microsoft.com/office/drawing/2014/main" id="{827FC391-0DCD-93BC-E2F8-8CC425FFD2C1}"/>
              </a:ext>
            </a:extLst>
          </p:cNvPr>
          <p:cNvSpPr txBox="1"/>
          <p:nvPr/>
        </p:nvSpPr>
        <p:spPr>
          <a:xfrm>
            <a:off x="359999" y="6191968"/>
            <a:ext cx="3508615" cy="403824"/>
          </a:xfrm>
          <a:prstGeom prst="rect">
            <a:avLst/>
          </a:prstGeom>
          <a:noFill/>
          <a:ln>
            <a:noFill/>
          </a:ln>
        </p:spPr>
        <p:txBody>
          <a:bodyPr wrap="square" lIns="0" tIns="0" rIns="0" bIns="0" rtlCol="0">
            <a:noAutofit/>
          </a:bodyPr>
          <a:lstStyle/>
          <a:p>
            <a:pPr>
              <a:lnSpc>
                <a:spcPct val="114000"/>
              </a:lnSpc>
              <a:spcAft>
                <a:spcPts val="600"/>
              </a:spcAft>
            </a:pPr>
            <a:r>
              <a:rPr lang="en-AU" sz="1200">
                <a:hlinkClick r:id="rId4"/>
              </a:rPr>
              <a:t>Incense Burner in the Form of a Duck </a:t>
            </a:r>
            <a:r>
              <a:rPr lang="en-AU" sz="1200"/>
              <a:t>by unknown artist is available on the </a:t>
            </a:r>
            <a:r>
              <a:rPr lang="en-AU" sz="1200">
                <a:hlinkClick r:id="rId5"/>
              </a:rPr>
              <a:t>public domain</a:t>
            </a:r>
            <a:r>
              <a:rPr lang="en-AU" sz="1200"/>
              <a:t>.</a:t>
            </a:r>
          </a:p>
        </p:txBody>
      </p:sp>
    </p:spTree>
    <p:extLst>
      <p:ext uri="{BB962C8B-B14F-4D97-AF65-F5344CB8AC3E}">
        <p14:creationId xmlns:p14="http://schemas.microsoft.com/office/powerpoint/2010/main" val="188500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9A3F8B-738A-12C0-46C8-28451DA86B70}"/>
              </a:ext>
            </a:extLst>
          </p:cNvPr>
          <p:cNvSpPr>
            <a:spLocks noGrp="1"/>
          </p:cNvSpPr>
          <p:nvPr>
            <p:ph type="title"/>
          </p:nvPr>
        </p:nvSpPr>
        <p:spPr>
          <a:xfrm>
            <a:off x="360000" y="360000"/>
            <a:ext cx="11484000" cy="966995"/>
          </a:xfrm>
        </p:spPr>
        <p:txBody>
          <a:bodyPr/>
          <a:lstStyle/>
          <a:p>
            <a:r>
              <a:rPr lang="en-AU">
                <a:latin typeface="+mj-lt"/>
              </a:rPr>
              <a:t>‘What does this source tell us about the daily life of wealthy people in ancient China?’</a:t>
            </a:r>
          </a:p>
        </p:txBody>
      </p:sp>
      <p:pic>
        <p:nvPicPr>
          <p:cNvPr id="7" name="Picture 6" descr="Image of a porcelain incense burner.">
            <a:extLst>
              <a:ext uri="{FF2B5EF4-FFF2-40B4-BE49-F238E27FC236}">
                <a16:creationId xmlns:a16="http://schemas.microsoft.com/office/drawing/2014/main" id="{B9F835DB-7626-ED8A-709C-000074B121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9999" y="1538442"/>
            <a:ext cx="3632137" cy="4562791"/>
          </a:xfrm>
          <a:prstGeom prst="roundRect">
            <a:avLst>
              <a:gd name="adj" fmla="val 5921"/>
            </a:avLst>
          </a:prstGeom>
        </p:spPr>
      </p:pic>
      <p:sp>
        <p:nvSpPr>
          <p:cNvPr id="10" name="TextBox 9">
            <a:extLst>
              <a:ext uri="{FF2B5EF4-FFF2-40B4-BE49-F238E27FC236}">
                <a16:creationId xmlns:a16="http://schemas.microsoft.com/office/drawing/2014/main" id="{FF8EDD57-04BD-6F11-6F88-AA91F039D971}"/>
              </a:ext>
            </a:extLst>
          </p:cNvPr>
          <p:cNvSpPr txBox="1"/>
          <p:nvPr/>
        </p:nvSpPr>
        <p:spPr>
          <a:xfrm>
            <a:off x="359999" y="6191968"/>
            <a:ext cx="3508615" cy="403824"/>
          </a:xfrm>
          <a:prstGeom prst="rect">
            <a:avLst/>
          </a:prstGeom>
          <a:noFill/>
          <a:ln>
            <a:noFill/>
          </a:ln>
        </p:spPr>
        <p:txBody>
          <a:bodyPr wrap="square" lIns="0" tIns="0" rIns="0" bIns="0" rtlCol="0">
            <a:noAutofit/>
          </a:bodyPr>
          <a:lstStyle/>
          <a:p>
            <a:pPr>
              <a:lnSpc>
                <a:spcPct val="114000"/>
              </a:lnSpc>
              <a:spcAft>
                <a:spcPts val="600"/>
              </a:spcAft>
            </a:pPr>
            <a:r>
              <a:rPr lang="en-AU" sz="1200">
                <a:hlinkClick r:id="rId4"/>
              </a:rPr>
              <a:t>Incense Burner in the Form of a Duck </a:t>
            </a:r>
            <a:r>
              <a:rPr lang="en-AU" sz="1200"/>
              <a:t>by unknown artist is available on the </a:t>
            </a:r>
            <a:r>
              <a:rPr lang="en-AU" sz="1200">
                <a:hlinkClick r:id="rId5"/>
              </a:rPr>
              <a:t>public domain</a:t>
            </a:r>
            <a:r>
              <a:rPr lang="en-AU" sz="1200"/>
              <a:t>.</a:t>
            </a:r>
          </a:p>
        </p:txBody>
      </p:sp>
      <p:sp>
        <p:nvSpPr>
          <p:cNvPr id="9" name="Rectangle: Rounded Corners 8">
            <a:extLst>
              <a:ext uri="{FF2B5EF4-FFF2-40B4-BE49-F238E27FC236}">
                <a16:creationId xmlns:a16="http://schemas.microsoft.com/office/drawing/2014/main" id="{CB86E045-1AC7-506B-D91F-7A31F08D89C4}"/>
              </a:ext>
            </a:extLst>
          </p:cNvPr>
          <p:cNvSpPr/>
          <p:nvPr/>
        </p:nvSpPr>
        <p:spPr>
          <a:xfrm>
            <a:off x="4134981" y="1538442"/>
            <a:ext cx="7709019" cy="1360875"/>
          </a:xfrm>
          <a:prstGeom prst="roundRect">
            <a:avLst/>
          </a:prstGeom>
        </p:spPr>
        <p:style>
          <a:lnRef idx="3">
            <a:schemeClr val="lt1"/>
          </a:lnRef>
          <a:fillRef idx="1">
            <a:schemeClr val="accent4"/>
          </a:fillRef>
          <a:effectRef idx="1">
            <a:schemeClr val="accent4"/>
          </a:effectRef>
          <a:fontRef idx="minor">
            <a:schemeClr val="lt1"/>
          </a:fontRef>
        </p:style>
        <p:txBody>
          <a:bodyPr rtlCol="0" anchor="t"/>
          <a:lstStyle/>
          <a:p>
            <a:pPr>
              <a:lnSpc>
                <a:spcPct val="150000"/>
              </a:lnSpc>
              <a:spcAft>
                <a:spcPts val="1200"/>
              </a:spcAft>
            </a:pPr>
            <a:r>
              <a:rPr lang="en-AU" sz="1800" b="1">
                <a:solidFill>
                  <a:schemeClr val="tx1"/>
                </a:solidFill>
              </a:rPr>
              <a:t>Source B </a:t>
            </a:r>
            <a:r>
              <a:rPr lang="en-AU" sz="1800">
                <a:solidFill>
                  <a:schemeClr val="tx1"/>
                </a:solidFill>
              </a:rPr>
              <a:t>–</a:t>
            </a:r>
            <a:r>
              <a:rPr lang="en-AU" sz="1800" b="1">
                <a:solidFill>
                  <a:schemeClr val="tx1"/>
                </a:solidFill>
              </a:rPr>
              <a:t> </a:t>
            </a:r>
            <a:r>
              <a:rPr lang="en-AU" sz="1800">
                <a:solidFill>
                  <a:schemeClr val="tx1"/>
                </a:solidFill>
              </a:rPr>
              <a:t>This incense burner reflects the Song dynasty China’s cultural elite—members of the imperial court as well as newly affluent and well-educated classes of merchants and government officials. </a:t>
            </a:r>
          </a:p>
        </p:txBody>
      </p:sp>
      <p:sp>
        <p:nvSpPr>
          <p:cNvPr id="6" name="TextBox 5">
            <a:extLst>
              <a:ext uri="{FF2B5EF4-FFF2-40B4-BE49-F238E27FC236}">
                <a16:creationId xmlns:a16="http://schemas.microsoft.com/office/drawing/2014/main" id="{1C00C0FE-51CE-20C0-AC4A-CDB64053369B}"/>
              </a:ext>
            </a:extLst>
          </p:cNvPr>
          <p:cNvSpPr txBox="1"/>
          <p:nvPr/>
        </p:nvSpPr>
        <p:spPr>
          <a:xfrm>
            <a:off x="4134981" y="3088105"/>
            <a:ext cx="7618404" cy="3103863"/>
          </a:xfrm>
          <a:prstGeom prst="rect">
            <a:avLst/>
          </a:prstGeom>
          <a:noFill/>
        </p:spPr>
        <p:txBody>
          <a:bodyPr wrap="square">
            <a:spAutoFit/>
          </a:bodyPr>
          <a:lstStyle/>
          <a:p>
            <a:pPr>
              <a:lnSpc>
                <a:spcPct val="150000"/>
              </a:lnSpc>
              <a:spcAft>
                <a:spcPts val="1200"/>
              </a:spcAft>
              <a:buNone/>
            </a:pPr>
            <a:r>
              <a:rPr lang="en-AU" sz="1800" b="1"/>
              <a:t>Model paragraph </a:t>
            </a:r>
          </a:p>
          <a:p>
            <a:pPr>
              <a:lnSpc>
                <a:spcPct val="150000"/>
              </a:lnSpc>
              <a:spcAft>
                <a:spcPts val="1200"/>
              </a:spcAft>
              <a:buNone/>
            </a:pPr>
            <a:r>
              <a:rPr lang="en-AU" sz="1800"/>
              <a:t>This source is an incense burner from ancient China. It is decorative and carefully crafted, which suggests it was valuable. This indicates it belonged to someone wealthy or part of the ruling class. Incense burners were used for comfort and ceremonies rather than survival. This source tells us that wealthy people in ancient China lived comfortable lives and had access to luxury objects.</a:t>
            </a:r>
          </a:p>
        </p:txBody>
      </p:sp>
      <p:sp>
        <p:nvSpPr>
          <p:cNvPr id="2" name="Slide Number Placeholder 1">
            <a:extLst>
              <a:ext uri="{FF2B5EF4-FFF2-40B4-BE49-F238E27FC236}">
                <a16:creationId xmlns:a16="http://schemas.microsoft.com/office/drawing/2014/main" id="{40778E28-ED06-68D2-522C-44AF2B84897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292193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2D1248-B155-BB0A-41F6-22DA3B9A9EF1}"/>
              </a:ext>
            </a:extLst>
          </p:cNvPr>
          <p:cNvSpPr>
            <a:spLocks noGrp="1"/>
          </p:cNvSpPr>
          <p:nvPr>
            <p:ph type="title"/>
          </p:nvPr>
        </p:nvSpPr>
        <p:spPr>
          <a:xfrm>
            <a:off x="360000" y="360000"/>
            <a:ext cx="11484000" cy="545601"/>
          </a:xfrm>
        </p:spPr>
        <p:txBody>
          <a:bodyPr/>
          <a:lstStyle/>
          <a:p>
            <a:r>
              <a:rPr lang="en-AU" sz="3200">
                <a:latin typeface="+mj-lt"/>
              </a:rPr>
              <a:t>Using evidence to understand daily life of peasants (We do)</a:t>
            </a:r>
          </a:p>
        </p:txBody>
      </p:sp>
      <p:sp>
        <p:nvSpPr>
          <p:cNvPr id="4" name="Text Placeholder 3">
            <a:extLst>
              <a:ext uri="{FF2B5EF4-FFF2-40B4-BE49-F238E27FC236}">
                <a16:creationId xmlns:a16="http://schemas.microsoft.com/office/drawing/2014/main" id="{FF09E903-57B1-7773-DD3A-140E38143DD3}"/>
              </a:ext>
            </a:extLst>
          </p:cNvPr>
          <p:cNvSpPr>
            <a:spLocks noGrp="1"/>
          </p:cNvSpPr>
          <p:nvPr>
            <p:ph type="body" sz="quarter" idx="18"/>
          </p:nvPr>
        </p:nvSpPr>
        <p:spPr>
          <a:xfrm>
            <a:off x="360000" y="982520"/>
            <a:ext cx="11484000" cy="310015"/>
          </a:xfrm>
        </p:spPr>
        <p:txBody>
          <a:bodyPr/>
          <a:lstStyle/>
          <a:p>
            <a:r>
              <a:rPr lang="en-US">
                <a:latin typeface="+mj-lt"/>
              </a:rPr>
              <a:t>Question</a:t>
            </a:r>
          </a:p>
        </p:txBody>
      </p:sp>
      <p:sp>
        <p:nvSpPr>
          <p:cNvPr id="9" name="TextBox 8">
            <a:extLst>
              <a:ext uri="{FF2B5EF4-FFF2-40B4-BE49-F238E27FC236}">
                <a16:creationId xmlns:a16="http://schemas.microsoft.com/office/drawing/2014/main" id="{0FF5C43A-44A1-2697-2525-8EE36F3F6BDF}"/>
              </a:ext>
            </a:extLst>
          </p:cNvPr>
          <p:cNvSpPr txBox="1"/>
          <p:nvPr/>
        </p:nvSpPr>
        <p:spPr>
          <a:xfrm>
            <a:off x="360000" y="1451529"/>
            <a:ext cx="11484000" cy="456472"/>
          </a:xfrm>
          <a:prstGeom prst="rect">
            <a:avLst/>
          </a:prstGeom>
          <a:noFill/>
        </p:spPr>
        <p:txBody>
          <a:bodyPr wrap="square">
            <a:spAutoFit/>
          </a:bodyPr>
          <a:lstStyle/>
          <a:p>
            <a:pPr>
              <a:lnSpc>
                <a:spcPct val="150000"/>
              </a:lnSpc>
              <a:spcAft>
                <a:spcPts val="1200"/>
              </a:spcAft>
            </a:pPr>
            <a:r>
              <a:rPr lang="en-AU" sz="1800"/>
              <a:t>What does this source tell us about the daily life of peasants in ancient China?</a:t>
            </a:r>
          </a:p>
        </p:txBody>
      </p:sp>
      <p:pic>
        <p:nvPicPr>
          <p:cNvPr id="7" name="Picture 6" descr="Engraving of a Chinese peasant">
            <a:extLst>
              <a:ext uri="{FF2B5EF4-FFF2-40B4-BE49-F238E27FC236}">
                <a16:creationId xmlns:a16="http://schemas.microsoft.com/office/drawing/2014/main" id="{36D77DD6-B578-FCE9-C66D-6CA147A0D9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0000" y="2066995"/>
            <a:ext cx="5998902" cy="3999268"/>
          </a:xfrm>
          <a:prstGeom prst="roundRect">
            <a:avLst>
              <a:gd name="adj" fmla="val 7466"/>
            </a:avLst>
          </a:prstGeom>
        </p:spPr>
      </p:pic>
      <p:sp>
        <p:nvSpPr>
          <p:cNvPr id="6" name="TextBox 5">
            <a:extLst>
              <a:ext uri="{FF2B5EF4-FFF2-40B4-BE49-F238E27FC236}">
                <a16:creationId xmlns:a16="http://schemas.microsoft.com/office/drawing/2014/main" id="{3612A16E-0501-2854-F025-C326BAC3BA58}"/>
              </a:ext>
            </a:extLst>
          </p:cNvPr>
          <p:cNvSpPr txBox="1"/>
          <p:nvPr/>
        </p:nvSpPr>
        <p:spPr>
          <a:xfrm>
            <a:off x="348000" y="6192981"/>
            <a:ext cx="6010901" cy="413019"/>
          </a:xfrm>
          <a:prstGeom prst="rect">
            <a:avLst/>
          </a:prstGeom>
          <a:noFill/>
          <a:ln w="6350">
            <a:noFill/>
          </a:ln>
        </p:spPr>
        <p:txBody>
          <a:bodyPr wrap="square" lIns="0" tIns="0" rIns="0" bIns="0" rtlCol="0">
            <a:noAutofit/>
          </a:bodyPr>
          <a:lstStyle/>
          <a:p>
            <a:pPr algn="l">
              <a:lnSpc>
                <a:spcPct val="114000"/>
              </a:lnSpc>
              <a:spcAft>
                <a:spcPts val="600"/>
              </a:spcAft>
            </a:pPr>
            <a:r>
              <a:rPr lang="en-AU" sz="1200">
                <a:hlinkClick r:id="rId4"/>
              </a:rPr>
              <a:t>Agriculture; raking rice paddies in China with an ox-drawn plough </a:t>
            </a:r>
            <a:r>
              <a:rPr lang="en-AU" sz="1200"/>
              <a:t>by J. June after A. Heckel is licensed under </a:t>
            </a:r>
            <a:r>
              <a:rPr lang="en-AU" sz="1200">
                <a:hlinkClick r:id="rId5"/>
              </a:rPr>
              <a:t>CC BY 4.0.</a:t>
            </a:r>
            <a:endParaRPr lang="en-AU" sz="1200"/>
          </a:p>
        </p:txBody>
      </p:sp>
      <p:sp>
        <p:nvSpPr>
          <p:cNvPr id="5" name="Rectangle: Rounded Corners 4" descr="Engraving of ancient Chinese peasants raking rice paddies with ox-drawn plough.">
            <a:extLst>
              <a:ext uri="{FF2B5EF4-FFF2-40B4-BE49-F238E27FC236}">
                <a16:creationId xmlns:a16="http://schemas.microsoft.com/office/drawing/2014/main" id="{AF0A7282-EDFD-6B07-C322-D43E0BE6CB97}"/>
              </a:ext>
            </a:extLst>
          </p:cNvPr>
          <p:cNvSpPr/>
          <p:nvPr/>
        </p:nvSpPr>
        <p:spPr>
          <a:xfrm>
            <a:off x="6497750" y="2066995"/>
            <a:ext cx="5346249" cy="1715513"/>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nSpc>
                <a:spcPct val="150000"/>
              </a:lnSpc>
              <a:spcAft>
                <a:spcPts val="1200"/>
              </a:spcAft>
            </a:pPr>
            <a:r>
              <a:rPr lang="en-AU" sz="1800" b="1">
                <a:solidFill>
                  <a:schemeClr val="tx1"/>
                </a:solidFill>
              </a:rPr>
              <a:t>Source A </a:t>
            </a:r>
            <a:r>
              <a:rPr lang="en-AU" sz="1800">
                <a:solidFill>
                  <a:schemeClr val="tx1"/>
                </a:solidFill>
              </a:rPr>
              <a:t>–</a:t>
            </a:r>
            <a:r>
              <a:rPr lang="en-AU" sz="1800" b="1">
                <a:solidFill>
                  <a:schemeClr val="tx1"/>
                </a:solidFill>
              </a:rPr>
              <a:t> </a:t>
            </a:r>
            <a:r>
              <a:rPr lang="en-AU" sz="1800">
                <a:solidFill>
                  <a:schemeClr val="tx1"/>
                </a:solidFill>
              </a:rPr>
              <a:t>Engraving of ancient Chinese peasants raking rice paddies with ox-drawn plough.</a:t>
            </a:r>
          </a:p>
        </p:txBody>
      </p:sp>
      <p:sp>
        <p:nvSpPr>
          <p:cNvPr id="2" name="Slide Number Placeholder 1">
            <a:extLst>
              <a:ext uri="{FF2B5EF4-FFF2-40B4-BE49-F238E27FC236}">
                <a16:creationId xmlns:a16="http://schemas.microsoft.com/office/drawing/2014/main" id="{DC8FB345-EEED-C46D-721F-C0B3A846FE3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4066960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32DAFD-8291-D693-13C5-9E2879AD30C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
        <p:nvSpPr>
          <p:cNvPr id="5" name="Title 4">
            <a:extLst>
              <a:ext uri="{FF2B5EF4-FFF2-40B4-BE49-F238E27FC236}">
                <a16:creationId xmlns:a16="http://schemas.microsoft.com/office/drawing/2014/main" id="{E9C30E0C-B178-9063-4A7F-02EAA635A252}"/>
              </a:ext>
            </a:extLst>
          </p:cNvPr>
          <p:cNvSpPr txBox="1">
            <a:spLocks noGrp="1"/>
          </p:cNvSpPr>
          <p:nvPr>
            <p:ph type="title"/>
          </p:nvPr>
        </p:nvSpPr>
        <p:spPr>
          <a:xfrm>
            <a:off x="360000" y="360000"/>
            <a:ext cx="11484000" cy="997196"/>
          </a:xfrm>
          <a:prstGeom prst="rect">
            <a:avLst/>
          </a:prstGeom>
          <a:noFill/>
        </p:spPr>
        <p:txBody>
          <a:bodyPr wrap="square">
            <a:spAutoFit/>
          </a:bodyPr>
          <a:lstStyle/>
          <a:p>
            <a:r>
              <a:rPr lang="en-AU">
                <a:latin typeface="+mj-lt"/>
              </a:rPr>
              <a:t>Question – What does this source tell us about the daily life of peasants in ancient China?</a:t>
            </a:r>
          </a:p>
        </p:txBody>
      </p:sp>
      <p:sp>
        <p:nvSpPr>
          <p:cNvPr id="6" name="Content Placeholder 5">
            <a:extLst>
              <a:ext uri="{FF2B5EF4-FFF2-40B4-BE49-F238E27FC236}">
                <a16:creationId xmlns:a16="http://schemas.microsoft.com/office/drawing/2014/main" id="{ED30F967-3796-8B80-BC47-D924C7AB04B1}"/>
              </a:ext>
            </a:extLst>
          </p:cNvPr>
          <p:cNvSpPr>
            <a:spLocks noGrp="1"/>
          </p:cNvSpPr>
          <p:nvPr>
            <p:ph type="body" sz="quarter" idx="17"/>
          </p:nvPr>
        </p:nvSpPr>
        <p:spPr>
          <a:xfrm>
            <a:off x="360000" y="1689904"/>
            <a:ext cx="11484000" cy="4337777"/>
          </a:xfrm>
        </p:spPr>
        <p:txBody>
          <a:bodyPr/>
          <a:lstStyle/>
          <a:p>
            <a:pPr marL="457200" indent="-457200">
              <a:buFont typeface="+mj-lt"/>
              <a:buAutoNum type="arabicPeriod"/>
            </a:pPr>
            <a:r>
              <a:rPr lang="en-AU" sz="1800">
                <a:latin typeface="+mn-lt"/>
              </a:rPr>
              <a:t>This secondary source shows…</a:t>
            </a:r>
          </a:p>
          <a:p>
            <a:pPr marL="452438" lvl="2"/>
            <a:r>
              <a:rPr lang="en-AU" b="1">
                <a:latin typeface="+mn-lt"/>
              </a:rPr>
              <a:t>a peasant using an ox-drawn plough to work in the rice fields.</a:t>
            </a:r>
          </a:p>
          <a:p>
            <a:pPr marL="457200" indent="-457200">
              <a:buFont typeface="+mj-lt"/>
              <a:buAutoNum type="arabicPeriod" startAt="2"/>
            </a:pPr>
            <a:r>
              <a:rPr lang="en-AU" sz="1800">
                <a:latin typeface="+mn-lt"/>
              </a:rPr>
              <a:t>This suggests that…</a:t>
            </a:r>
          </a:p>
          <a:p>
            <a:pPr marL="452438"/>
            <a:r>
              <a:rPr lang="en-AU" sz="1800" b="1">
                <a:latin typeface="+mn-lt"/>
              </a:rPr>
              <a:t>peasants worked in agriculture and used tools and animals to help them farm.</a:t>
            </a:r>
          </a:p>
          <a:p>
            <a:pPr marL="457200" indent="-457200">
              <a:buFont typeface="+mj-lt"/>
              <a:buAutoNum type="arabicPeriod" startAt="3"/>
            </a:pPr>
            <a:r>
              <a:rPr lang="en-AU" sz="1800">
                <a:latin typeface="+mn-lt"/>
              </a:rPr>
              <a:t>This indicates that…</a:t>
            </a:r>
          </a:p>
          <a:p>
            <a:pPr marL="452438"/>
            <a:r>
              <a:rPr lang="en-AU" sz="1800" b="1">
                <a:latin typeface="+mn-lt"/>
              </a:rPr>
              <a:t>farming was an important part of peasants’ daily life.</a:t>
            </a:r>
          </a:p>
          <a:p>
            <a:pPr marL="457200" indent="-457200">
              <a:buFont typeface="+mj-lt"/>
              <a:buAutoNum type="arabicPeriod" startAt="4"/>
            </a:pPr>
            <a:r>
              <a:rPr lang="en-AU" sz="1800">
                <a:latin typeface="+mn-lt"/>
              </a:rPr>
              <a:t>This tells us that…</a:t>
            </a:r>
          </a:p>
          <a:p>
            <a:pPr marL="452438"/>
            <a:r>
              <a:rPr lang="en-AU" sz="1800" b="1">
                <a:latin typeface="+mn-lt"/>
              </a:rPr>
              <a:t>peasants worked hard to grow food and depended on farming for survival.</a:t>
            </a:r>
            <a:endParaRPr lang="en-AU" sz="1800">
              <a:latin typeface="+mn-lt"/>
            </a:endParaRPr>
          </a:p>
        </p:txBody>
      </p:sp>
    </p:spTree>
    <p:extLst>
      <p:ext uri="{BB962C8B-B14F-4D97-AF65-F5344CB8AC3E}">
        <p14:creationId xmlns:p14="http://schemas.microsoft.com/office/powerpoint/2010/main" val="1385881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 calcmode="lin" valueType="num">
                                      <p:cBhvr additive="base">
                                        <p:cTn id="1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 calcmode="lin" valueType="num">
                                      <p:cBhvr additive="base">
                                        <p:cTn id="2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CCC91-032F-E70B-FDE9-0F92889683AD}"/>
              </a:ext>
            </a:extLst>
          </p:cNvPr>
          <p:cNvSpPr>
            <a:spLocks noGrp="1"/>
          </p:cNvSpPr>
          <p:nvPr>
            <p:ph type="title"/>
          </p:nvPr>
        </p:nvSpPr>
        <p:spPr>
          <a:xfrm>
            <a:off x="360000" y="360000"/>
            <a:ext cx="11484000" cy="545601"/>
          </a:xfrm>
        </p:spPr>
        <p:txBody>
          <a:bodyPr/>
          <a:lstStyle/>
          <a:p>
            <a:r>
              <a:rPr lang="en-AU" sz="3200">
                <a:latin typeface="+mj-lt"/>
              </a:rPr>
              <a:t>Using evidence to understand daily life of craftspeople (you do)</a:t>
            </a:r>
          </a:p>
        </p:txBody>
      </p:sp>
      <p:sp>
        <p:nvSpPr>
          <p:cNvPr id="17" name="Rectangle: Rounded Corners 6">
            <a:extLst>
              <a:ext uri="{FF2B5EF4-FFF2-40B4-BE49-F238E27FC236}">
                <a16:creationId xmlns:a16="http://schemas.microsoft.com/office/drawing/2014/main" id="{F238DB62-2980-CB91-93B3-89AD2EFC9A2D}"/>
              </a:ext>
            </a:extLst>
          </p:cNvPr>
          <p:cNvSpPr/>
          <p:nvPr/>
        </p:nvSpPr>
        <p:spPr>
          <a:xfrm>
            <a:off x="359999" y="1369453"/>
            <a:ext cx="2794682" cy="803594"/>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nSpc>
                <a:spcPct val="150000"/>
              </a:lnSpc>
              <a:spcAft>
                <a:spcPts val="1200"/>
              </a:spcAft>
            </a:pPr>
            <a:r>
              <a:rPr lang="en-AU" sz="1600" b="1">
                <a:solidFill>
                  <a:schemeClr val="tx1"/>
                </a:solidFill>
              </a:rPr>
              <a:t>Source C </a:t>
            </a:r>
            <a:r>
              <a:rPr lang="en-AU" sz="1600">
                <a:solidFill>
                  <a:schemeClr val="tx1"/>
                </a:solidFill>
              </a:rPr>
              <a:t>–</a:t>
            </a:r>
            <a:r>
              <a:rPr lang="en-AU" sz="1600" b="1">
                <a:solidFill>
                  <a:schemeClr val="tx1"/>
                </a:solidFill>
              </a:rPr>
              <a:t> </a:t>
            </a:r>
            <a:r>
              <a:rPr lang="en-AU" sz="1600">
                <a:solidFill>
                  <a:schemeClr val="tx1"/>
                </a:solidFill>
              </a:rPr>
              <a:t>Porcelain vase, Ming Dynasty (1368–1644).</a:t>
            </a:r>
          </a:p>
        </p:txBody>
      </p:sp>
      <p:pic>
        <p:nvPicPr>
          <p:cNvPr id="18" name="Picture 17" descr="Image of a porcelain vase with a blue symmetric pattern.">
            <a:extLst>
              <a:ext uri="{FF2B5EF4-FFF2-40B4-BE49-F238E27FC236}">
                <a16:creationId xmlns:a16="http://schemas.microsoft.com/office/drawing/2014/main" id="{F6297048-19F8-60E1-5B98-7E2A88D152B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59999" y="2246785"/>
            <a:ext cx="2794682" cy="4011756"/>
          </a:xfrm>
          <a:prstGeom prst="roundRect">
            <a:avLst>
              <a:gd name="adj" fmla="val 8041"/>
            </a:avLst>
          </a:prstGeom>
        </p:spPr>
      </p:pic>
      <p:sp>
        <p:nvSpPr>
          <p:cNvPr id="19" name="TextBox 18">
            <a:extLst>
              <a:ext uri="{FF2B5EF4-FFF2-40B4-BE49-F238E27FC236}">
                <a16:creationId xmlns:a16="http://schemas.microsoft.com/office/drawing/2014/main" id="{7752CB4C-6598-C95D-ECDD-9533B254165F}"/>
              </a:ext>
            </a:extLst>
          </p:cNvPr>
          <p:cNvSpPr txBox="1"/>
          <p:nvPr/>
        </p:nvSpPr>
        <p:spPr>
          <a:xfrm>
            <a:off x="360000" y="6282539"/>
            <a:ext cx="2898158" cy="323461"/>
          </a:xfrm>
          <a:prstGeom prst="rect">
            <a:avLst/>
          </a:prstGeom>
          <a:noFill/>
          <a:ln w="6350">
            <a:noFill/>
          </a:ln>
        </p:spPr>
        <p:txBody>
          <a:bodyPr wrap="square" lIns="0" tIns="0" rIns="0" bIns="0" rtlCol="0">
            <a:noAutofit/>
          </a:bodyPr>
          <a:lstStyle/>
          <a:p>
            <a:pPr>
              <a:lnSpc>
                <a:spcPct val="114000"/>
              </a:lnSpc>
              <a:spcAft>
                <a:spcPts val="600"/>
              </a:spcAft>
            </a:pPr>
            <a:r>
              <a:rPr lang="en-AU" sz="1200">
                <a:hlinkClick r:id="rId4"/>
              </a:rPr>
              <a:t>Vase</a:t>
            </a:r>
            <a:r>
              <a:rPr lang="en-AU" sz="1200"/>
              <a:t> by unknown artist, is available in the </a:t>
            </a:r>
            <a:r>
              <a:rPr lang="en-AU" sz="1200">
                <a:hlinkClick r:id="rId5"/>
              </a:rPr>
              <a:t>public domain</a:t>
            </a:r>
            <a:r>
              <a:rPr lang="en-AU" sz="1200"/>
              <a:t>.</a:t>
            </a:r>
          </a:p>
        </p:txBody>
      </p:sp>
      <p:sp>
        <p:nvSpPr>
          <p:cNvPr id="12" name="TextBox 11">
            <a:extLst>
              <a:ext uri="{FF2B5EF4-FFF2-40B4-BE49-F238E27FC236}">
                <a16:creationId xmlns:a16="http://schemas.microsoft.com/office/drawing/2014/main" id="{2793FD17-B65B-AD8E-FCDC-779A9D28F81B}"/>
              </a:ext>
            </a:extLst>
          </p:cNvPr>
          <p:cNvSpPr txBox="1"/>
          <p:nvPr/>
        </p:nvSpPr>
        <p:spPr>
          <a:xfrm>
            <a:off x="3631883" y="1369453"/>
            <a:ext cx="6600253" cy="5383525"/>
          </a:xfrm>
          <a:prstGeom prst="rect">
            <a:avLst/>
          </a:prstGeom>
          <a:noFill/>
        </p:spPr>
        <p:txBody>
          <a:bodyPr wrap="square">
            <a:spAutoFit/>
          </a:bodyPr>
          <a:lstStyle/>
          <a:p>
            <a:pPr>
              <a:lnSpc>
                <a:spcPct val="140000"/>
              </a:lnSpc>
              <a:spcAft>
                <a:spcPts val="1200"/>
              </a:spcAft>
              <a:buNone/>
            </a:pPr>
            <a:r>
              <a:rPr lang="en-AU" sz="1600" b="1"/>
              <a:t>Step 1 – Observe</a:t>
            </a:r>
            <a:endParaRPr lang="en-AU" sz="1600"/>
          </a:p>
          <a:p>
            <a:pPr>
              <a:lnSpc>
                <a:spcPct val="140000"/>
              </a:lnSpc>
              <a:spcAft>
                <a:spcPts val="1200"/>
              </a:spcAft>
              <a:buNone/>
            </a:pPr>
            <a:r>
              <a:rPr lang="en-AU" sz="1600"/>
              <a:t>Answer these questions:</a:t>
            </a:r>
          </a:p>
          <a:p>
            <a:pPr marL="285750" indent="-285750">
              <a:lnSpc>
                <a:spcPct val="140000"/>
              </a:lnSpc>
              <a:spcAft>
                <a:spcPts val="1200"/>
              </a:spcAft>
              <a:buFont typeface="Arial" panose="020B0604020202020204" pitchFamily="34" charset="0"/>
              <a:buChar char="•"/>
            </a:pPr>
            <a:r>
              <a:rPr lang="en-AU" sz="1600"/>
              <a:t>What type of source is this?</a:t>
            </a:r>
          </a:p>
          <a:p>
            <a:pPr marL="285750" indent="-285750">
              <a:lnSpc>
                <a:spcPct val="140000"/>
              </a:lnSpc>
              <a:spcAft>
                <a:spcPts val="1200"/>
              </a:spcAft>
              <a:buFont typeface="Arial" panose="020B0604020202020204" pitchFamily="34" charset="0"/>
              <a:buChar char="•"/>
            </a:pPr>
            <a:r>
              <a:rPr lang="en-AU" sz="1600"/>
              <a:t>What can you see?</a:t>
            </a:r>
          </a:p>
          <a:p>
            <a:pPr marL="285750" indent="-285750">
              <a:lnSpc>
                <a:spcPct val="140000"/>
              </a:lnSpc>
              <a:spcAft>
                <a:spcPts val="1200"/>
              </a:spcAft>
              <a:buFont typeface="Arial" panose="020B0604020202020204" pitchFamily="34" charset="0"/>
              <a:buChar char="•"/>
            </a:pPr>
            <a:r>
              <a:rPr lang="en-AU" sz="1600"/>
              <a:t>What materials and design features do you notice?</a:t>
            </a:r>
          </a:p>
          <a:p>
            <a:pPr>
              <a:lnSpc>
                <a:spcPct val="140000"/>
              </a:lnSpc>
              <a:spcAft>
                <a:spcPts val="1200"/>
              </a:spcAft>
              <a:buNone/>
            </a:pPr>
            <a:r>
              <a:rPr lang="en-AU" sz="1600" b="1"/>
              <a:t>Step 2 – Infer</a:t>
            </a:r>
            <a:endParaRPr lang="en-AU" sz="1600"/>
          </a:p>
          <a:p>
            <a:pPr marL="285750" indent="-285750">
              <a:lnSpc>
                <a:spcPct val="140000"/>
              </a:lnSpc>
              <a:spcAft>
                <a:spcPts val="1200"/>
              </a:spcAft>
              <a:buFont typeface="Arial" panose="020B0604020202020204" pitchFamily="34" charset="0"/>
              <a:buChar char="•"/>
            </a:pPr>
            <a:r>
              <a:rPr lang="en-AU" sz="1600"/>
              <a:t>What does the design suggest about the skill of the craftsperson?</a:t>
            </a:r>
          </a:p>
          <a:p>
            <a:pPr marL="285750" indent="-285750">
              <a:lnSpc>
                <a:spcPct val="140000"/>
              </a:lnSpc>
              <a:spcAft>
                <a:spcPts val="1200"/>
              </a:spcAft>
              <a:buFont typeface="Arial" panose="020B0604020202020204" pitchFamily="34" charset="0"/>
              <a:buChar char="•"/>
            </a:pPr>
            <a:r>
              <a:rPr lang="en-AU" sz="1600"/>
              <a:t>What does this suggest about their job?</a:t>
            </a:r>
          </a:p>
          <a:p>
            <a:pPr marL="285750" indent="-285750">
              <a:lnSpc>
                <a:spcPct val="140000"/>
              </a:lnSpc>
              <a:spcAft>
                <a:spcPts val="1200"/>
              </a:spcAft>
              <a:buFont typeface="Arial" panose="020B0604020202020204" pitchFamily="34" charset="0"/>
              <a:buChar char="•"/>
            </a:pPr>
            <a:r>
              <a:rPr lang="en-AU" sz="1600"/>
              <a:t>Why would craftspeople create objects like this?</a:t>
            </a:r>
          </a:p>
          <a:p>
            <a:pPr>
              <a:lnSpc>
                <a:spcPct val="140000"/>
              </a:lnSpc>
              <a:spcAft>
                <a:spcPts val="1200"/>
              </a:spcAft>
              <a:buNone/>
            </a:pPr>
            <a:r>
              <a:rPr lang="en-AU" sz="1600" b="1"/>
              <a:t>Step 3 – Conclude</a:t>
            </a:r>
            <a:endParaRPr lang="en-AU" sz="1600"/>
          </a:p>
          <a:p>
            <a:pPr>
              <a:lnSpc>
                <a:spcPct val="140000"/>
              </a:lnSpc>
              <a:spcAft>
                <a:spcPts val="1200"/>
              </a:spcAft>
              <a:buNone/>
            </a:pPr>
            <a:r>
              <a:rPr lang="en-AU" sz="1600"/>
              <a:t>Use the sentence starters to answer the historical question.</a:t>
            </a:r>
          </a:p>
        </p:txBody>
      </p:sp>
      <p:sp>
        <p:nvSpPr>
          <p:cNvPr id="4" name="Slide Number Placeholder 3">
            <a:extLst>
              <a:ext uri="{FF2B5EF4-FFF2-40B4-BE49-F238E27FC236}">
                <a16:creationId xmlns:a16="http://schemas.microsoft.com/office/drawing/2014/main" id="{0D291A27-E545-B9FA-EBD3-91BBF0D06B0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3852950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student-facing-secondary-template-2025-v2" id="{99F003DF-8232-8143-89A4-6040FEB636AB}" vid="{7C8CAE53-5C2F-0E42-AA60-E2459FA830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5386ad3-46d6-4eb6-bbc1-9b19b13a5756">
      <Terms xmlns="http://schemas.microsoft.com/office/infopath/2007/PartnerControls"/>
    </lcf76f155ced4ddcb4097134ff3c332f>
    <Description2 xmlns="95386ad3-46d6-4eb6-bbc1-9b19b13a5756" xsi:nil="true"/>
    <Migrated xmlns="95386ad3-46d6-4eb6-bbc1-9b19b13a5756">true</Migrated>
    <TaxCatchAll xmlns="9191b990-ddf9-46cb-8ffe-20db9d3a58aa" xsi:nil="true"/>
    <Readytopublish xmlns="95386ad3-46d6-4eb6-bbc1-9b19b13a5756">false</Readytopublish>
    <InDAM xmlns="95386ad3-46d6-4eb6-bbc1-9b19b13a5756">false</InDAM>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A1D8124FFB2A1438B815462E05615AB" ma:contentTypeVersion="26" ma:contentTypeDescription="Create a new document." ma:contentTypeScope="" ma:versionID="7cb0b11152a3c969d12f475c424a3b6d">
  <xsd:schema xmlns:xsd="http://www.w3.org/2001/XMLSchema" xmlns:xs="http://www.w3.org/2001/XMLSchema" xmlns:p="http://schemas.microsoft.com/office/2006/metadata/properties" xmlns:ns2="95386ad3-46d6-4eb6-bbc1-9b19b13a5756" xmlns:ns3="9191b990-ddf9-46cb-8ffe-20db9d3a58aa" targetNamespace="http://schemas.microsoft.com/office/2006/metadata/properties" ma:root="true" ma:fieldsID="e73936c6d6eb0e273fb7b7b26ec1bc31" ns2:_="" ns3:_="">
    <xsd:import namespace="95386ad3-46d6-4eb6-bbc1-9b19b13a5756"/>
    <xsd:import namespace="9191b990-ddf9-46cb-8ffe-20db9d3a58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InDAM" minOccurs="0"/>
                <xsd:element ref="ns2:Readytopublish" minOccurs="0"/>
                <xsd:element ref="ns2:MediaServiceObjectDetectorVersions" minOccurs="0"/>
                <xsd:element ref="ns2:MediaServiceSearchProperties" minOccurs="0"/>
                <xsd:element ref="ns2:Migrated" minOccurs="0"/>
                <xsd:element ref="ns2:Description2"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86ad3-46d6-4eb6-bbc1-9b19b13a5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InDAM" ma:index="24" nillable="true" ma:displayName="In DAM" ma:default="0" ma:format="Dropdown" ma:internalName="InDAM">
      <xsd:simpleType>
        <xsd:restriction base="dms:Boolean"/>
      </xsd:simpleType>
    </xsd:element>
    <xsd:element name="Readytopublish" ma:index="25" nillable="true" ma:displayName="Ready to publish" ma:default="0" ma:format="Dropdown" ma:internalName="Readytopublish">
      <xsd:simpleType>
        <xsd:restriction base="dms:Boolea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igrated" ma:index="28" nillable="true" ma:displayName="Migrated" ma:default="1" ma:format="Dropdown" ma:internalName="Migrated">
      <xsd:simpleType>
        <xsd:restriction base="dms:Boolean"/>
      </xsd:simpleType>
    </xsd:element>
    <xsd:element name="Description2" ma:index="29" nillable="true" ma:displayName="Description" ma:format="Dropdown" ma:internalName="Description2">
      <xsd:simpleType>
        <xsd:restriction base="dms:Note">
          <xsd:maxLength value="255"/>
        </xsd:restriction>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91b990-ddf9-46cb-8ffe-20db9d3a58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63c910-61e7-482c-9a48-4fe9d05e06db}" ma:internalName="TaxCatchAll" ma:showField="CatchAllData" ma:web="9191b990-ddf9-46cb-8ffe-20db9d3a5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9D7EB6-2D28-4AE5-A6D3-D8302FDDF7A5}">
  <ds:schemaRefs>
    <ds:schemaRef ds:uri="http://purl.org/dc/dcmitype/"/>
    <ds:schemaRef ds:uri="9191b990-ddf9-46cb-8ffe-20db9d3a58aa"/>
    <ds:schemaRef ds:uri="http://schemas.microsoft.com/office/infopath/2007/PartnerControls"/>
    <ds:schemaRef ds:uri="http://schemas.microsoft.com/office/2006/documentManagement/types"/>
    <ds:schemaRef ds:uri="http://purl.org/dc/elements/1.1/"/>
    <ds:schemaRef ds:uri="http://www.w3.org/XML/1998/namespace"/>
    <ds:schemaRef ds:uri="http://schemas.microsoft.com/office/2006/metadata/properties"/>
    <ds:schemaRef ds:uri="http://purl.org/dc/terms/"/>
    <ds:schemaRef ds:uri="http://schemas.openxmlformats.org/package/2006/metadata/core-properties"/>
    <ds:schemaRef ds:uri="95386ad3-46d6-4eb6-bbc1-9b19b13a5756"/>
  </ds:schemaRefs>
</ds:datastoreItem>
</file>

<file path=customXml/itemProps2.xml><?xml version="1.0" encoding="utf-8"?>
<ds:datastoreItem xmlns:ds="http://schemas.openxmlformats.org/officeDocument/2006/customXml" ds:itemID="{CDCDBAE6-6AA3-4928-A80C-9F4F9DF4A7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386ad3-46d6-4eb6-bbc1-9b19b13a5756"/>
    <ds:schemaRef ds:uri="9191b990-ddf9-46cb-8ffe-20db9d3a5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D159846-E035-4896-8AB9-42C400BF4BA2}">
  <ds:schemaRefs>
    <ds:schemaRef ds:uri="http://schemas.microsoft.com/sharepoint/v3/contenttype/forms"/>
  </ds:schemaRefs>
</ds:datastoreItem>
</file>

<file path=docMetadata/LabelInfo.xml><?xml version="1.0" encoding="utf-8"?>
<clbl:labelList xmlns:clbl="http://schemas.microsoft.com/office/2020/mipLabelMetadata">
  <clbl:label id="{b603dfd7-d93a-4381-a340-2995d8282205}" enabled="1" method="Standard" siteId="{05a0e69a-418a-47c1-9c25-9387261bf991}" removed="0"/>
</clbl:labelList>
</file>

<file path=docProps/app.xml><?xml version="1.0" encoding="utf-8"?>
<Properties xmlns="http://schemas.openxmlformats.org/officeDocument/2006/extended-properties" xmlns:vt="http://schemas.openxmlformats.org/officeDocument/2006/docPropsVTypes">
  <Template>Ancient China- Daily Life</Template>
  <TotalTime>0</TotalTime>
  <Words>5845</Words>
  <Application>Microsoft Office PowerPoint</Application>
  <PresentationFormat>Widescreen</PresentationFormat>
  <Paragraphs>405</Paragraphs>
  <Slides>18</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Public Sans</vt:lpstr>
      <vt:lpstr>Times New Roman</vt:lpstr>
      <vt:lpstr>Calibri</vt:lpstr>
      <vt:lpstr>1_NSWG Corporate</vt:lpstr>
      <vt:lpstr>Instructions for use</vt:lpstr>
      <vt:lpstr>Using information from sources as evidence</vt:lpstr>
      <vt:lpstr>Learning intentions and success criteria</vt:lpstr>
      <vt:lpstr>Social structure in ancient China</vt:lpstr>
      <vt:lpstr>Modelled source analysis (I do)</vt:lpstr>
      <vt:lpstr>‘What does this source tell us about the daily life of wealthy people in ancient China?’</vt:lpstr>
      <vt:lpstr>Using evidence to understand daily life of peasants (We do)</vt:lpstr>
      <vt:lpstr>Question – What does this source tell us about the daily life of peasants in ancient China?</vt:lpstr>
      <vt:lpstr>Using evidence to understand daily life of craftspeople (you do)</vt:lpstr>
      <vt:lpstr>Sample response</vt:lpstr>
      <vt:lpstr>Daily life of the ‘Shi’ (ruling class)</vt:lpstr>
      <vt:lpstr>Daily life of the ‘Nong’ (farmers/peasants)</vt:lpstr>
      <vt:lpstr>Daily life of the ‘Gong’ (craftspeople)</vt:lpstr>
      <vt:lpstr>Daily life of the ‘Shang’ (merchants)</vt:lpstr>
      <vt:lpstr>Daily life of women </vt:lpstr>
      <vt:lpstr>Daily life of children</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China – Depth Study – slide deck – History, Stage 4</dc:title>
  <dc:creator>NSW Department of Education</dc:creator>
  <dcterms:created xsi:type="dcterms:W3CDTF">2026-04-08T00:39:18Z</dcterms:created>
  <dcterms:modified xsi:type="dcterms:W3CDTF">2026-05-06T22:27:10Z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2026-04-08T00:39:59Z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c30f6572-f188-419a-9ee3-ec0dee9b0fc6</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y fmtid="{D5CDD505-2E9C-101B-9397-08002B2CF9AE}" pid="10" name="ContentTypeId">
    <vt:lpwstr>0x0101004A1D8124FFB2A1438B815462E05615AB</vt:lpwstr>
  </property>
  <property fmtid="{D5CDD505-2E9C-101B-9397-08002B2CF9AE}" pid="11" name="MediaServiceImageTags">
    <vt:lpwstr/>
  </property>
</Properties>
</file>