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4"/>
  </p:sldMasterIdLst>
  <p:notesMasterIdLst>
    <p:notesMasterId r:id="rId31"/>
  </p:notesMasterIdLst>
  <p:handoutMasterIdLst>
    <p:handoutMasterId r:id="rId32"/>
  </p:handoutMasterIdLst>
  <p:sldIdLst>
    <p:sldId id="26409" r:id="rId5"/>
    <p:sldId id="26383" r:id="rId6"/>
    <p:sldId id="26452" r:id="rId7"/>
    <p:sldId id="26451" r:id="rId8"/>
    <p:sldId id="26456" r:id="rId9"/>
    <p:sldId id="26437" r:id="rId10"/>
    <p:sldId id="26430" r:id="rId11"/>
    <p:sldId id="26429" r:id="rId12"/>
    <p:sldId id="26431" r:id="rId13"/>
    <p:sldId id="26453" r:id="rId14"/>
    <p:sldId id="26434" r:id="rId15"/>
    <p:sldId id="26457" r:id="rId16"/>
    <p:sldId id="26454" r:id="rId17"/>
    <p:sldId id="26439" r:id="rId18"/>
    <p:sldId id="26440" r:id="rId19"/>
    <p:sldId id="26441" r:id="rId20"/>
    <p:sldId id="26455" r:id="rId21"/>
    <p:sldId id="26445" r:id="rId22"/>
    <p:sldId id="26417" r:id="rId23"/>
    <p:sldId id="26447" r:id="rId24"/>
    <p:sldId id="26414" r:id="rId25"/>
    <p:sldId id="26415" r:id="rId26"/>
    <p:sldId id="26416" r:id="rId27"/>
    <p:sldId id="26418" r:id="rId28"/>
    <p:sldId id="360" r:id="rId29"/>
    <p:sldId id="361" r:id="rId30"/>
  </p:sldIdLst>
  <p:sldSz cx="12192000" cy="6858000"/>
  <p:notesSz cx="6858000" cy="9144000"/>
  <p:embeddedFontLst>
    <p:embeddedFont>
      <p:font typeface="Montserrat" panose="00000500000000000000" pitchFamily="2" charset="0"/>
      <p:regular r:id="rId33"/>
      <p:bold r:id="rId34"/>
      <p:italic r:id="rId35"/>
      <p:boldItalic r:id="rId36"/>
    </p:embeddedFont>
    <p:embeddedFont>
      <p:font typeface="Public Sans" pitchFamily="2" charset="0"/>
      <p:regular r:id="rId37"/>
      <p:bold r:id="rId38"/>
      <p:italic r:id="rId39"/>
      <p:boldItalic r:id="rId40"/>
    </p:embeddedFont>
    <p:embeddedFont>
      <p:font typeface="Public Sans Light" pitchFamily="2" charset="0"/>
      <p:regular r:id="rId41"/>
      <p:italic r:id="rId4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4DAA237-AE81-FBAB-B19E-6D8C2B8D5800}" name="Omar Danishyar" initials="OD" userId="S::Omar.Danishyar1@det.nsw.edu.au::ed2b0578-66e8-4412-befe-59c77a9323f1" providerId="AD"/>
  <p188:author id="{8C581E3F-B4C6-C10F-21E7-411952CE1112}" name="Khaled Ajam" initials="KA" userId="S::Khaled.Ajam3@det.nsw.edu.au::44fe31ce-0bbf-400b-9a34-3e6df4857d64" providerId="AD"/>
  <p188:author id="{BB489663-68A0-2B5D-5D55-B13E3D081852}" name="Cimen Fevzi" initials="CF" userId="S::CIMEN.FEVZI@det.nsw.edu.au::e3d91e27-c37c-4cc1-8de0-37ac90788db0" providerId="AD"/>
  <p188:author id="{96D8037F-FFF7-BE86-94E0-0887877C298D}" name="Khaled Ajam" initials="KA" userId="S::khaled.ajam3@det.nsw.edu.au::44fe31ce-0bbf-400b-9a34-3e6df4857d64" providerId="AD"/>
  <p188:author id="{2935CE7F-6969-9112-5EEB-316BB1133DD8}" name="Susannah Upham" initials="SU" userId="S::Susannah.Williams4@det.nsw.edu.au::70e0ecd9-1b71-4426-b1d6-4d20cc71683a" providerId="AD"/>
  <p188:author id="{A791DBD0-FD9C-EBD1-6A1E-9F3F50890B06}" name="Susannah Upham" initials="SU" userId="S::susannah.williams4@det.nsw.edu.au::70e0ecd9-1b71-4426-b1d6-4d20cc71683a" providerId="AD"/>
  <p188:author id="{B191ABD2-5BDE-9145-AFA7-0DE4B5BDFCDC}" name="Cimen Fevzi" initials="CF" userId="S::cimen.fevzi@det.nsw.edu.au::e3d91e27-c37c-4cc1-8de0-37ac90788db0"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5E6"/>
    <a:srgbClr val="D912AE"/>
    <a:srgbClr val="A8EDB3"/>
    <a:srgbClr val="00AA45"/>
    <a:srgbClr val="FDE79A"/>
    <a:srgbClr val="FAAF05"/>
    <a:srgbClr val="EDED5C"/>
    <a:srgbClr val="9752CC"/>
    <a:srgbClr val="ECD3F5"/>
    <a:srgbClr val="DAB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E80463-661B-4F68-ABD4-8EC749183578}" v="1" dt="2026-04-30T02:32:14.84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p:restoredTop sz="94719"/>
  </p:normalViewPr>
  <p:slideViewPr>
    <p:cSldViewPr snapToGrid="0">
      <p:cViewPr varScale="1">
        <p:scale>
          <a:sx n="147" d="100"/>
          <a:sy n="147" d="100"/>
        </p:scale>
        <p:origin x="792" y="114"/>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30/04/2026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30/04/2026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atin typeface="Public Sans"/>
              </a:rPr>
              <a:t>The following resource looks at how to write PEEL paragraphs with a focus on historical content.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1133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802837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Explain that this paragraph is a strong example of a PEEL paragraph and will be used to model how all parts of PEEL work together to explain one clear idea.</a:t>
            </a:r>
          </a:p>
          <a:p>
            <a:r>
              <a:rPr lang="en-AU" b="0" dirty="0"/>
              <a:t>Think aloud as you move through the paragraph, explicitly identifying each component:</a:t>
            </a:r>
          </a:p>
          <a:p>
            <a:pPr marL="285750" indent="-285750">
              <a:buFont typeface="Arial" panose="020B0604020202020204" pitchFamily="34" charset="0"/>
              <a:buChar char="•"/>
            </a:pPr>
            <a:r>
              <a:rPr lang="en-AU" b="0" dirty="0"/>
              <a:t>The Point clearly states the main idea and directly answers the question about the importance of the Nile River.</a:t>
            </a:r>
          </a:p>
          <a:p>
            <a:pPr marL="285750" indent="-285750">
              <a:buFont typeface="Arial" panose="020B0604020202020204" pitchFamily="34" charset="0"/>
              <a:buChar char="•"/>
            </a:pPr>
            <a:r>
              <a:rPr lang="en-AU" b="0" dirty="0"/>
              <a:t>The Evidence uses Source 1 to identify people harvesting papyrus beside the river.</a:t>
            </a:r>
          </a:p>
          <a:p>
            <a:pPr marL="285750" indent="-285750">
              <a:buFont typeface="Arial" panose="020B0604020202020204" pitchFamily="34" charset="0"/>
              <a:buChar char="•"/>
            </a:pPr>
            <a:r>
              <a:rPr lang="en-AU" b="0" dirty="0"/>
              <a:t>The Explanation uses the source and the student’s own knowledge to describe how papyrus was used and why it was important in daily life.</a:t>
            </a:r>
          </a:p>
          <a:p>
            <a:pPr marL="285750" indent="-285750">
              <a:buFont typeface="Arial" panose="020B0604020202020204" pitchFamily="34" charset="0"/>
              <a:buChar char="•"/>
            </a:pPr>
            <a:r>
              <a:rPr lang="en-AU" b="0" dirty="0"/>
              <a:t>The Link reinforces why this evidence matters by reconnecting to the question and summarising the importance of the Nile as a provider of natural resources.</a:t>
            </a:r>
          </a:p>
          <a:p>
            <a:pPr marL="0" indent="0">
              <a:buFont typeface="Arial" panose="020B0604020202020204" pitchFamily="34" charset="0"/>
              <a:buNone/>
            </a:pPr>
            <a:endParaRPr lang="en-AU" b="0" dirty="0"/>
          </a:p>
          <a:p>
            <a:r>
              <a:rPr lang="en-AU" b="0" dirty="0"/>
              <a:t>Explicitly contrast this paragraph with the earlier non-examples, highlighting how this example:</a:t>
            </a:r>
          </a:p>
          <a:p>
            <a:pPr marL="285750" indent="-285750">
              <a:buFont typeface="Arial" panose="020B0604020202020204" pitchFamily="34" charset="0"/>
              <a:buChar char="•"/>
            </a:pPr>
            <a:r>
              <a:rPr lang="en-AU" b="0" dirty="0"/>
              <a:t>begins with a clear topic sentence</a:t>
            </a:r>
          </a:p>
          <a:p>
            <a:pPr marL="285750" indent="-285750">
              <a:buFont typeface="Arial" panose="020B0604020202020204" pitchFamily="34" charset="0"/>
              <a:buChar char="•"/>
            </a:pPr>
            <a:r>
              <a:rPr lang="en-AU" b="0" dirty="0"/>
              <a:t>connects ideas rather than listing them</a:t>
            </a:r>
          </a:p>
          <a:p>
            <a:pPr marL="285750" indent="-285750">
              <a:buFont typeface="Arial" panose="020B0604020202020204" pitchFamily="34" charset="0"/>
              <a:buChar char="•"/>
            </a:pPr>
            <a:r>
              <a:rPr lang="en-AU" b="0" dirty="0"/>
              <a:t>explains why evidence matters</a:t>
            </a:r>
          </a:p>
          <a:p>
            <a:pPr marL="285750" indent="-285750">
              <a:buFont typeface="Arial" panose="020B0604020202020204" pitchFamily="34" charset="0"/>
              <a:buChar char="•"/>
            </a:pPr>
            <a:r>
              <a:rPr lang="en-AU" b="0" dirty="0"/>
              <a:t>maintains focus on one main idea</a:t>
            </a:r>
            <a:br>
              <a:rPr lang="en-AU" b="0" dirty="0"/>
            </a:br>
            <a:endParaRPr lang="en-AU" b="0" dirty="0"/>
          </a:p>
          <a:p>
            <a:r>
              <a:rPr lang="en-AU" b="0" dirty="0"/>
              <a:t>State that this paragraph demonstrates the standard students should aim for when writing their own PEEL paragraphs.</a:t>
            </a:r>
          </a:p>
          <a:p>
            <a:endParaRPr lang="en-US"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636377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C8939-C202-12A9-48CF-C17F99D627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63559-AC4A-5C00-2FE8-169EF7FC1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D9F95-4D31-7FA0-8D99-3D47FB05EA9F}"/>
              </a:ext>
            </a:extLst>
          </p:cNvPr>
          <p:cNvSpPr>
            <a:spLocks noGrp="1"/>
          </p:cNvSpPr>
          <p:nvPr>
            <p:ph type="body" idx="1"/>
          </p:nvPr>
        </p:nvSpPr>
        <p:spPr/>
        <p:txBody>
          <a:bodyPr/>
          <a:lstStyle/>
          <a:p>
            <a:r>
              <a:rPr lang="en-US" dirty="0">
                <a:latin typeface="Calibri"/>
                <a:ea typeface="Calibri"/>
                <a:cs typeface="Calibri"/>
              </a:rPr>
              <a:t>Check for understanding</a:t>
            </a:r>
          </a:p>
          <a:p>
            <a:r>
              <a:rPr lang="en-US" dirty="0">
                <a:latin typeface="Calibri"/>
                <a:ea typeface="Calibri"/>
                <a:cs typeface="Calibri"/>
              </a:rPr>
              <a:t>Q: what is the topic of the paragraph? - The Nile river was vital to the </a:t>
            </a:r>
            <a:r>
              <a:rPr lang="en-US" dirty="0" err="1">
                <a:latin typeface="Calibri"/>
                <a:ea typeface="Calibri"/>
                <a:cs typeface="Calibri"/>
              </a:rPr>
              <a:t>civilzation</a:t>
            </a:r>
            <a:endParaRPr lang="en-US" dirty="0">
              <a:latin typeface="Calibri"/>
              <a:ea typeface="Calibri"/>
              <a:cs typeface="Calibri"/>
            </a:endParaRPr>
          </a:p>
          <a:p>
            <a:r>
              <a:rPr lang="en-US" dirty="0">
                <a:latin typeface="Calibri"/>
                <a:ea typeface="Calibri"/>
                <a:cs typeface="Calibri"/>
              </a:rPr>
              <a:t>Q: What words indicate I am explaining a reason? A: 'this meant' and 'so'</a:t>
            </a:r>
          </a:p>
        </p:txBody>
      </p:sp>
      <p:sp>
        <p:nvSpPr>
          <p:cNvPr id="4" name="Slide Number Placeholder 3">
            <a:extLst>
              <a:ext uri="{FF2B5EF4-FFF2-40B4-BE49-F238E27FC236}">
                <a16:creationId xmlns:a16="http://schemas.microsoft.com/office/drawing/2014/main" id="{E69D922C-1788-0087-F84F-30CA8894C6C7}"/>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92479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7EFC7-712B-9540-E433-B59E1C9A2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534AC-BCAF-22DD-B126-D673538C35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8C8A9-F933-1716-FC59-133E510B6440}"/>
              </a:ext>
            </a:extLst>
          </p:cNvPr>
          <p:cNvSpPr>
            <a:spLocks noGrp="1"/>
          </p:cNvSpPr>
          <p:nvPr>
            <p:ph type="body" idx="1"/>
          </p:nvPr>
        </p:nvSpPr>
        <p:spPr/>
        <p:txBody>
          <a:bodyPr/>
          <a:lstStyle/>
          <a:p>
            <a:pPr>
              <a:buNone/>
            </a:pPr>
            <a:r>
              <a:rPr lang="en-AU" b="0"/>
              <a:t>Explicitly deconstruct the question with students. State that the verb describe means students need to clearly state what something is like and give relevant information, not explain cause and effect.</a:t>
            </a:r>
          </a:p>
          <a:p>
            <a:pPr>
              <a:buNone/>
            </a:pPr>
            <a:r>
              <a:rPr lang="en-AU" b="0"/>
              <a:t>Clarify that a PEEL paragraph does not need four sentences, but it must include four sections: Point, Evidence, Explanation and Link.</a:t>
            </a:r>
          </a:p>
          <a:p>
            <a:pPr>
              <a:buNone/>
            </a:pPr>
            <a:r>
              <a:rPr lang="en-AU" b="0"/>
              <a:t>Guide students to identify the key concepts in the question:</a:t>
            </a:r>
          </a:p>
          <a:p>
            <a:pPr marL="285750" indent="-285750">
              <a:buFont typeface="Arial" panose="020B0604020202020204" pitchFamily="34" charset="0"/>
              <a:buChar char="•"/>
            </a:pPr>
            <a:r>
              <a:rPr lang="en-AU" b="0"/>
              <a:t>archaeologists</a:t>
            </a:r>
          </a:p>
          <a:p>
            <a:pPr marL="285750" indent="-285750">
              <a:buFont typeface="Arial" panose="020B0604020202020204" pitchFamily="34" charset="0"/>
              <a:buChar char="•"/>
            </a:pPr>
            <a:r>
              <a:rPr lang="en-AU" b="0"/>
              <a:t>historians</a:t>
            </a:r>
          </a:p>
          <a:p>
            <a:pPr marL="285750" indent="-285750">
              <a:buFont typeface="Arial" panose="020B0604020202020204" pitchFamily="34" charset="0"/>
              <a:buChar char="•"/>
            </a:pPr>
            <a:r>
              <a:rPr lang="en-AU" b="0"/>
              <a:t>understand the past</a:t>
            </a:r>
          </a:p>
          <a:p>
            <a:pPr>
              <a:buNone/>
            </a:pPr>
            <a:r>
              <a:rPr lang="en-AU" b="0"/>
              <a:t>At this stage, do not compare or evaluate roles. Focus only on identifying what information will be needed.</a:t>
            </a:r>
          </a:p>
          <a:p>
            <a:pPr>
              <a:buNone/>
            </a:pPr>
            <a:r>
              <a:rPr lang="en-AU" b="0"/>
              <a:t>Explain that definitions and examples of archaeologists and historians will be taught separately before students are asked to write.</a:t>
            </a:r>
          </a:p>
          <a:p>
            <a:pPr marL="285750" indent="-285750">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A97E0033-CD9D-5F11-2F2C-0DC1D3D5CEDE}"/>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263053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9167-AB65-816A-6F78-9CAF6A6FA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71C48-D7CE-8EF9-D3E5-49C82396CB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772AB-C539-4951-8D39-B5F5B18FE873}"/>
              </a:ext>
            </a:extLst>
          </p:cNvPr>
          <p:cNvSpPr>
            <a:spLocks noGrp="1"/>
          </p:cNvSpPr>
          <p:nvPr>
            <p:ph type="body" idx="1"/>
          </p:nvPr>
        </p:nvSpPr>
        <p:spPr/>
        <p:txBody>
          <a:bodyPr/>
          <a:lstStyle/>
          <a:p>
            <a:pPr marL="285750" indent="-285750">
              <a:buFont typeface="Arial" panose="020B0604020202020204" pitchFamily="34" charset="0"/>
              <a:buChar char="•"/>
            </a:pPr>
            <a:r>
              <a:rPr lang="en-AU" dirty="0">
                <a:latin typeface="Public Sans"/>
              </a:rPr>
              <a:t>Deconstruct the question with students</a:t>
            </a:r>
          </a:p>
          <a:p>
            <a:pPr marL="285750" indent="-285750">
              <a:buFont typeface="Arial" panose="020B0604020202020204" pitchFamily="34" charset="0"/>
              <a:buChar char="•"/>
            </a:pPr>
            <a:r>
              <a:rPr lang="en-AU" dirty="0">
                <a:latin typeface="Public Sans"/>
              </a:rPr>
              <a:t>First remind students that a PEEL paragraph does not need to have exactly four sentences—it requires four sections: Point, Evidence, Explanation, and Link.</a:t>
            </a:r>
          </a:p>
          <a:p>
            <a:pPr marL="285750" indent="-285750">
              <a:buFont typeface="Arial" panose="020B0604020202020204" pitchFamily="34" charset="0"/>
              <a:buChar char="•"/>
            </a:pPr>
            <a:endParaRPr lang="en-AU" dirty="0">
              <a:latin typeface="Public Sans"/>
            </a:endParaRPr>
          </a:p>
          <a:p>
            <a:pPr marL="285750" indent="-285750">
              <a:buFont typeface="Arial" panose="020B0604020202020204" pitchFamily="34" charset="0"/>
              <a:buChar char="•"/>
            </a:pPr>
            <a:r>
              <a:rPr lang="en-AU" dirty="0">
                <a:latin typeface="Public Sans"/>
              </a:rPr>
              <a:t>Help students identify the key concepts  ‘historians,’ and ‘understand the past.’</a:t>
            </a:r>
          </a:p>
          <a:p>
            <a:pPr marL="285750" lvl="0" indent="-285750">
              <a:buFont typeface="Arial" panose="020B0604020202020204" pitchFamily="34" charset="0"/>
              <a:buChar char="•"/>
            </a:pPr>
            <a:r>
              <a:rPr lang="en-AU" dirty="0">
                <a:latin typeface="Public Sans"/>
              </a:rPr>
              <a:t>Once students have identified the key concepts of the question help them:</a:t>
            </a:r>
          </a:p>
          <a:p>
            <a:pPr marL="894715" lvl="1" indent="-285750">
              <a:buFont typeface="Arial" panose="020B0604020202020204" pitchFamily="34" charset="0"/>
              <a:buChar char="•"/>
            </a:pPr>
            <a:r>
              <a:rPr lang="en-AU" dirty="0">
                <a:latin typeface="Public Sans"/>
              </a:rPr>
              <a:t>P- Make their point, defining what archaeologists do</a:t>
            </a:r>
          </a:p>
          <a:p>
            <a:pPr marL="608965" lvl="1">
              <a:buFont typeface="Arial" panose="020B0604020202020204" pitchFamily="34" charset="0"/>
            </a:pPr>
            <a:r>
              <a:rPr lang="en-AU" dirty="0">
                <a:latin typeface="Public Sans"/>
              </a:rPr>
              <a:t>	– Archaeologists study physical remains such as artefacts, structures, and layers found at a site.</a:t>
            </a:r>
          </a:p>
          <a:p>
            <a:pPr marL="894715" lvl="1" indent="-285750">
              <a:buFont typeface="Arial" panose="020B0604020202020204" pitchFamily="34" charset="0"/>
              <a:buChar char="•"/>
            </a:pPr>
            <a:r>
              <a:rPr lang="en-AU" dirty="0">
                <a:latin typeface="Public Sans"/>
              </a:rPr>
              <a:t>E- Help students to use the given information as the evidence</a:t>
            </a:r>
          </a:p>
          <a:p>
            <a:pPr marL="894715" lvl="1" indent="-285750">
              <a:buFont typeface="Arial" panose="020B0604020202020204" pitchFamily="34" charset="0"/>
              <a:buChar char="•"/>
            </a:pPr>
            <a:r>
              <a:rPr lang="en-AU" dirty="0">
                <a:latin typeface="Public Sans"/>
              </a:rPr>
              <a:t>E- Help student unpack what this shows</a:t>
            </a:r>
          </a:p>
          <a:p>
            <a:pPr marL="894715" lvl="1" indent="-285750">
              <a:buFont typeface="Arial" panose="020B0604020202020204" pitchFamily="34" charset="0"/>
              <a:buChar char="•"/>
            </a:pPr>
            <a:r>
              <a:rPr lang="en-AU" dirty="0">
                <a:latin typeface="Public Sans"/>
              </a:rPr>
              <a:t>L- Explain why the sentence given is a good link sentence</a:t>
            </a:r>
          </a:p>
          <a:p>
            <a:pPr marL="608965" lvl="1" algn="ctr">
              <a:buFont typeface="Arial" panose="020B0604020202020204" pitchFamily="34" charset="0"/>
            </a:pPr>
            <a:endParaRPr lang="en-AU" dirty="0">
              <a:latin typeface="Public Sans"/>
            </a:endParaRPr>
          </a:p>
          <a:p>
            <a:pPr marL="608965" lvl="1">
              <a:buFont typeface="Arial" panose="020B0604020202020204" pitchFamily="34" charset="0"/>
            </a:pPr>
            <a:endParaRPr lang="en-AU" dirty="0">
              <a:latin typeface="Public Sans"/>
            </a:endParaRPr>
          </a:p>
        </p:txBody>
      </p:sp>
      <p:sp>
        <p:nvSpPr>
          <p:cNvPr id="4" name="Slide Number Placeholder 3">
            <a:extLst>
              <a:ext uri="{FF2B5EF4-FFF2-40B4-BE49-F238E27FC236}">
                <a16:creationId xmlns:a16="http://schemas.microsoft.com/office/drawing/2014/main" id="{55880948-0023-1AB1-B06F-6CED9A8B6E2A}"/>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623832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A095A-02F4-D446-92CA-0FE93A45F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CF8EC-32D6-5A41-75B1-C0CEF4C9E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7B7EA-4A65-3E18-B1DC-F43E1161E42B}"/>
              </a:ext>
            </a:extLst>
          </p:cNvPr>
          <p:cNvSpPr>
            <a:spLocks noGrp="1"/>
          </p:cNvSpPr>
          <p:nvPr>
            <p:ph type="body" idx="1"/>
          </p:nvPr>
        </p:nvSpPr>
        <p:spPr/>
        <p:txBody>
          <a:bodyPr/>
          <a:lstStyle/>
          <a:p>
            <a:pPr>
              <a:buNone/>
            </a:pPr>
            <a:r>
              <a:rPr lang="en-AU" b="0"/>
              <a:t>Tell students that they are practising how to set out a PEEL paragraph.</a:t>
            </a:r>
          </a:p>
          <a:p>
            <a:pPr>
              <a:buNone/>
            </a:pPr>
            <a:r>
              <a:rPr lang="en-AU" b="0"/>
              <a:t>Point out that the information at the top of the slide is there to help them. Students should use this information as their evidence.</a:t>
            </a:r>
          </a:p>
          <a:p>
            <a:pPr>
              <a:buNone/>
            </a:pPr>
            <a:r>
              <a:rPr lang="en-AU" b="0"/>
              <a:t>Work through the paragraph with the class:</a:t>
            </a:r>
          </a:p>
          <a:p>
            <a:pPr marL="285750" indent="-285750">
              <a:buFont typeface="Arial" panose="020B0604020202020204" pitchFamily="34" charset="0"/>
              <a:buChar char="•"/>
            </a:pPr>
            <a:r>
              <a:rPr lang="en-AU" b="0"/>
              <a:t>help students write a clear Point that answers the question</a:t>
            </a:r>
          </a:p>
          <a:p>
            <a:pPr marL="285750" indent="-285750">
              <a:buFont typeface="Arial" panose="020B0604020202020204" pitchFamily="34" charset="0"/>
              <a:buChar char="•"/>
            </a:pPr>
            <a:r>
              <a:rPr lang="en-AU" b="0"/>
              <a:t>show how the Evidence comes from the sentence about </a:t>
            </a:r>
            <a:r>
              <a:rPr lang="en-AU" err="1"/>
              <a:t>Göbekli</a:t>
            </a:r>
            <a:r>
              <a:rPr lang="en-AU"/>
              <a:t> Tepe </a:t>
            </a:r>
          </a:p>
          <a:p>
            <a:pPr marL="285750" indent="-285750">
              <a:buFont typeface="Arial" panose="020B0604020202020204" pitchFamily="34" charset="0"/>
              <a:buChar char="•"/>
            </a:pPr>
            <a:r>
              <a:rPr lang="en-AU" b="0"/>
              <a:t>talk through what the evidence shows in the Explanation</a:t>
            </a:r>
          </a:p>
          <a:p>
            <a:pPr marL="285750" indent="-285750">
              <a:buFont typeface="Arial" panose="020B0604020202020204" pitchFamily="34" charset="0"/>
              <a:buChar char="•"/>
            </a:pPr>
            <a:r>
              <a:rPr lang="en-AU" b="0"/>
              <a:t>read the Link sentence and explain how it connects back to the question</a:t>
            </a:r>
            <a:br>
              <a:rPr lang="en-AU" b="0"/>
            </a:br>
            <a:endParaRPr lang="en-AU" b="0"/>
          </a:p>
          <a:p>
            <a:pPr>
              <a:buNone/>
            </a:pPr>
            <a:r>
              <a:rPr lang="en-AU" b="0"/>
              <a:t>Check student answers as they work and correct any mistakes straight away.</a:t>
            </a:r>
          </a:p>
          <a:p>
            <a:pPr>
              <a:buNone/>
            </a:pPr>
            <a:r>
              <a:rPr lang="en-AU" b="0"/>
              <a:t>Remind students that they won’t always get sentence starters, but they are using them now to help learn the structure.</a:t>
            </a:r>
          </a:p>
          <a:p>
            <a:pPr marL="285750" indent="-285750">
              <a:buFont typeface="Arial" panose="020B0604020202020204" pitchFamily="34" charset="0"/>
              <a:buChar char="•"/>
            </a:pPr>
            <a:endParaRPr lang="en-AU">
              <a:latin typeface="Public Sans"/>
            </a:endParaRPr>
          </a:p>
        </p:txBody>
      </p:sp>
      <p:sp>
        <p:nvSpPr>
          <p:cNvPr id="4" name="Slide Number Placeholder 3">
            <a:extLst>
              <a:ext uri="{FF2B5EF4-FFF2-40B4-BE49-F238E27FC236}">
                <a16:creationId xmlns:a16="http://schemas.microsoft.com/office/drawing/2014/main" id="{1888AA96-F35E-C5B6-E2B9-4F7B0D9715B6}"/>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329669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246A6-16A0-7565-BC77-09188EBCB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E2797-DB93-FE6B-C1F7-5852D54F9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E7A34E-56DD-DD91-5554-A9D8EB9BB6E7}"/>
              </a:ext>
            </a:extLst>
          </p:cNvPr>
          <p:cNvSpPr>
            <a:spLocks noGrp="1"/>
          </p:cNvSpPr>
          <p:nvPr>
            <p:ph type="body" idx="1"/>
          </p:nvPr>
        </p:nvSpPr>
        <p:spPr/>
        <p:txBody>
          <a:bodyPr/>
          <a:lstStyle/>
          <a:p>
            <a:pPr marL="285750" indent="-285750">
              <a:buFont typeface="Arial" panose="020B0604020202020204" pitchFamily="34" charset="0"/>
              <a:buChar char="•"/>
            </a:pPr>
            <a:r>
              <a:rPr lang="en-AU">
                <a:latin typeface="Public Sans"/>
              </a:rPr>
              <a:t>Deconstruct the question with students</a:t>
            </a:r>
          </a:p>
          <a:p>
            <a:pPr marL="285750" indent="-285750">
              <a:buFont typeface="Arial" panose="020B0604020202020204" pitchFamily="34" charset="0"/>
              <a:buChar char="•"/>
            </a:pPr>
            <a:endParaRPr lang="en-AU">
              <a:latin typeface="Public Sans"/>
            </a:endParaRPr>
          </a:p>
          <a:p>
            <a:pPr marL="285750" indent="-285750">
              <a:buFont typeface="Arial" panose="020B0604020202020204" pitchFamily="34" charset="0"/>
              <a:buChar char="•"/>
            </a:pPr>
            <a:r>
              <a:rPr lang="en-AU">
                <a:latin typeface="Public Sans"/>
              </a:rPr>
              <a:t>Help students identify the key concepts –  ‘historians,’ and ‘understand the past.’</a:t>
            </a:r>
          </a:p>
          <a:p>
            <a:pPr marL="285750" lvl="0" indent="-285750">
              <a:buFont typeface="Arial" panose="020B0604020202020204" pitchFamily="34" charset="0"/>
              <a:buChar char="•"/>
            </a:pPr>
            <a:r>
              <a:rPr lang="en-AU">
                <a:latin typeface="Public Sans"/>
              </a:rPr>
              <a:t>Once students have identified the key concepts of the question help them:</a:t>
            </a:r>
          </a:p>
          <a:p>
            <a:pPr marL="608965" lvl="1"/>
            <a:r>
              <a:rPr lang="en-AU">
                <a:latin typeface="Public Sans"/>
              </a:rPr>
              <a:t>• Define historians </a:t>
            </a:r>
          </a:p>
          <a:p>
            <a:pPr marL="608965" lvl="1" indent="0">
              <a:buFont typeface="Arial" panose="020B0604020202020204" pitchFamily="34" charset="0"/>
              <a:buNone/>
            </a:pPr>
            <a:r>
              <a:rPr lang="en-AU">
                <a:latin typeface="Public Sans"/>
              </a:rPr>
              <a:t>	– </a:t>
            </a:r>
            <a:r>
              <a:rPr lang="en-AU" b="0">
                <a:latin typeface="Public Sans"/>
              </a:rPr>
              <a:t>Historians study written and cultural records, including oral histories, documents, stories, and research about beliefs and daily life.</a:t>
            </a:r>
          </a:p>
          <a:p>
            <a:pPr marL="285750" indent="-285750">
              <a:buFont typeface="Arial" panose="020B0604020202020204" pitchFamily="34" charset="0"/>
              <a:buChar char="•"/>
            </a:pPr>
            <a:r>
              <a:rPr lang="en-AU" b="0"/>
              <a:t>Clarify that in this example there are no original written records from the people of </a:t>
            </a:r>
            <a:r>
              <a:rPr lang="en-AU" b="0" err="1"/>
              <a:t>Göbekli</a:t>
            </a:r>
            <a:r>
              <a:rPr lang="en-AU" b="0"/>
              <a:t> Tepe. Explain that historians use:</a:t>
            </a:r>
          </a:p>
          <a:p>
            <a:pPr marL="0" indent="0">
              <a:buFont typeface="Arial" panose="020B0604020202020204" pitchFamily="34" charset="0"/>
              <a:buNone/>
            </a:pPr>
            <a:r>
              <a:rPr lang="en-AU" b="0"/>
              <a:t>	</a:t>
            </a:r>
            <a:r>
              <a:rPr lang="en-AU" b="0">
                <a:latin typeface="Public Sans"/>
              </a:rPr>
              <a:t>– </a:t>
            </a:r>
            <a:r>
              <a:rPr lang="en-AU" b="0"/>
              <a:t>research reports</a:t>
            </a:r>
          </a:p>
          <a:p>
            <a:pPr marL="0" indent="0">
              <a:buFont typeface="Arial" panose="020B0604020202020204" pitchFamily="34" charset="0"/>
              <a:buNone/>
            </a:pPr>
            <a:r>
              <a:rPr lang="en-AU" b="0">
                <a:latin typeface="Public Sans"/>
              </a:rPr>
              <a:t>	– </a:t>
            </a:r>
            <a:r>
              <a:rPr lang="en-AU" b="0"/>
              <a:t>published studies</a:t>
            </a:r>
          </a:p>
          <a:p>
            <a:pPr marL="0" indent="0">
              <a:buFont typeface="Arial" panose="020B0604020202020204" pitchFamily="34" charset="0"/>
              <a:buNone/>
            </a:pPr>
            <a:r>
              <a:rPr lang="en-AU" b="0">
                <a:latin typeface="Public Sans"/>
              </a:rPr>
              <a:t>	– </a:t>
            </a:r>
            <a:r>
              <a:rPr lang="en-AU" b="0"/>
              <a:t>interpretations written by historians and archaeologists to help understand the site.</a:t>
            </a:r>
          </a:p>
          <a:p>
            <a:pPr marL="285750" indent="-285750">
              <a:buFont typeface="Arial" panose="020B0604020202020204" pitchFamily="34" charset="0"/>
              <a:buChar char="•"/>
            </a:pPr>
            <a:r>
              <a:rPr lang="en-AU" b="0"/>
              <a:t>Explain that the Evidence and Explanation are already provided on the slide to support students.</a:t>
            </a:r>
          </a:p>
          <a:p>
            <a:pPr marL="608965" lvl="1"/>
            <a:endParaRPr lang="en-AU"/>
          </a:p>
        </p:txBody>
      </p:sp>
      <p:sp>
        <p:nvSpPr>
          <p:cNvPr id="4" name="Slide Number Placeholder 3">
            <a:extLst>
              <a:ext uri="{FF2B5EF4-FFF2-40B4-BE49-F238E27FC236}">
                <a16:creationId xmlns:a16="http://schemas.microsoft.com/office/drawing/2014/main" id="{86352F97-90D6-54A4-2570-322123E0374F}"/>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312865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C1402-2863-2200-E47A-F78935AA8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F546E-9857-5CDB-0A4D-E6D0F83A1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6EF8C-81A9-F2E3-51E9-F4AB32C17B2C}"/>
              </a:ext>
            </a:extLst>
          </p:cNvPr>
          <p:cNvSpPr>
            <a:spLocks noGrp="1"/>
          </p:cNvSpPr>
          <p:nvPr>
            <p:ph type="body" idx="1"/>
          </p:nvPr>
        </p:nvSpPr>
        <p:spPr/>
        <p:txBody>
          <a:bodyPr/>
          <a:lstStyle/>
          <a:p>
            <a:r>
              <a:rPr lang="en-AU" b="0"/>
              <a:t>Tell students that this slide shows how to use the PEEL structure to answer a question about historians.</a:t>
            </a:r>
          </a:p>
          <a:p>
            <a:r>
              <a:rPr lang="en-AU"/>
              <a:t>Point out the information at the top of the slide and explain that this provides the </a:t>
            </a:r>
            <a:r>
              <a:rPr lang="en-AU" b="0"/>
              <a:t>context for the example about </a:t>
            </a:r>
            <a:r>
              <a:rPr lang="en-AU" b="0" err="1"/>
              <a:t>Göbekli</a:t>
            </a:r>
            <a:r>
              <a:rPr lang="en-AU" b="0"/>
              <a:t> Tepe, where there are no original written records. </a:t>
            </a:r>
          </a:p>
          <a:p>
            <a:pPr marL="285750" indent="-285750">
              <a:buFont typeface="Arial" panose="020B0604020202020204" pitchFamily="34" charset="0"/>
              <a:buChar char="•"/>
            </a:pPr>
            <a:r>
              <a:rPr lang="en-AU" b="0"/>
              <a:t>Read the Point and explain that it answers the question directly by stating how historians help us learn about the past.</a:t>
            </a:r>
          </a:p>
          <a:p>
            <a:pPr marL="285750" indent="-285750">
              <a:buFont typeface="Arial" panose="020B0604020202020204" pitchFamily="34" charset="0"/>
              <a:buChar char="•"/>
            </a:pPr>
            <a:r>
              <a:rPr lang="en-AU" b="0"/>
              <a:t>Show how the Evidence comes from the example of historians studying research reports, drawings and written interpretations about </a:t>
            </a:r>
            <a:r>
              <a:rPr lang="en-AU" b="0" err="1"/>
              <a:t>Göbekli</a:t>
            </a:r>
            <a:r>
              <a:rPr lang="en-AU" b="0"/>
              <a:t> Tepe in Türkiye.</a:t>
            </a:r>
          </a:p>
          <a:p>
            <a:pPr marL="285750" indent="-285750">
              <a:buFont typeface="Arial" panose="020B0604020202020204" pitchFamily="34" charset="0"/>
              <a:buChar char="•"/>
            </a:pPr>
            <a:r>
              <a:rPr lang="en-AU" b="0"/>
              <a:t>Talk through the Explanation by discussing how historians use this evidence to interpret what the stone structures, carvings and objects may tell us about people’s beliefs and activities.</a:t>
            </a:r>
          </a:p>
          <a:p>
            <a:pPr marL="285750" indent="-285750">
              <a:buFont typeface="Arial" panose="020B0604020202020204" pitchFamily="34" charset="0"/>
              <a:buChar char="•"/>
            </a:pPr>
            <a:r>
              <a:rPr lang="en-AU" b="0"/>
              <a:t>Read the Link and explain how it restates the main idea and connects back to the question.</a:t>
            </a:r>
          </a:p>
          <a:p>
            <a:pPr marL="0" indent="0">
              <a:buFont typeface="Arial" panose="020B0604020202020204" pitchFamily="34" charset="0"/>
              <a:buNone/>
            </a:pPr>
            <a:br>
              <a:rPr lang="en-AU" b="0"/>
            </a:br>
            <a:r>
              <a:rPr lang="en-AU" b="0"/>
              <a:t>Check students’ answers as they work and give quick feedback where needed.</a:t>
            </a:r>
          </a:p>
          <a:p>
            <a:r>
              <a:rPr lang="en-AU" b="0"/>
              <a:t>Remind students that sentence starters are helping them practise the structure and will not always be provided.</a:t>
            </a:r>
          </a:p>
          <a:p>
            <a:pPr marL="285750" indent="-2857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872ABC15-973A-5DE8-7CC2-AD73137A90BB}"/>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619833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a:t>Explain that this Venn diagram shows the similarities and differences between archaeologists and historians.</a:t>
            </a:r>
          </a:p>
          <a:p>
            <a:r>
              <a:rPr lang="en-AU" b="0"/>
              <a:t>Work through each section with the class:</a:t>
            </a:r>
          </a:p>
          <a:p>
            <a:pPr marL="285750" indent="-285750">
              <a:buFont typeface="Arial" panose="020B0604020202020204" pitchFamily="34" charset="0"/>
              <a:buChar char="•"/>
            </a:pPr>
            <a:r>
              <a:rPr lang="en-AU" b="0"/>
              <a:t>start with archaeologists and read a few points aloud, explaining that they mainly work with physical evidence found at sites</a:t>
            </a:r>
          </a:p>
          <a:p>
            <a:pPr marL="285750" indent="-285750">
              <a:buFont typeface="Arial" panose="020B0604020202020204" pitchFamily="34" charset="0"/>
              <a:buChar char="•"/>
            </a:pPr>
            <a:r>
              <a:rPr lang="en-AU" b="0"/>
              <a:t>move to historians and explain that they mainly work with written and visual sources</a:t>
            </a:r>
          </a:p>
          <a:p>
            <a:pPr marL="285750" indent="-285750">
              <a:buFont typeface="Arial" panose="020B0604020202020204" pitchFamily="34" charset="0"/>
              <a:buChar char="•"/>
            </a:pPr>
            <a:r>
              <a:rPr lang="en-AU" b="0"/>
              <a:t>finish with the overlap, highlighting that both study the past, use evidence, make interpretations and try to be accurate</a:t>
            </a:r>
            <a:br>
              <a:rPr lang="en-AU" b="0"/>
            </a:br>
            <a:endParaRPr lang="en-AU" b="0"/>
          </a:p>
          <a:p>
            <a:r>
              <a:rPr lang="en-AU" b="0"/>
              <a:t>Pause regularly and ask students to give an example from earlier lessons (for example, Pompeii artefacts or written records).</a:t>
            </a:r>
          </a:p>
          <a:p>
            <a:r>
              <a:rPr lang="en-AU" b="0"/>
              <a:t>Emphasise that archaeologists and historians often work together, using different types of evidence to build a fuller picture of the past.</a:t>
            </a:r>
          </a:p>
          <a:p>
            <a:r>
              <a:rPr lang="en-AU" b="0"/>
              <a:t>Link this back to writing by explaining that these ideas can be used when answering PEEL questions about how archaeologists and historians help us understand the past.</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401622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2D60C-C853-CA9F-2316-6AC5C4E97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789DF-E9CF-EBE2-3193-48AC139D78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96E81A-E62B-D6A6-7161-1B8637D2E057}"/>
              </a:ext>
            </a:extLst>
          </p:cNvPr>
          <p:cNvSpPr>
            <a:spLocks noGrp="1"/>
          </p:cNvSpPr>
          <p:nvPr>
            <p:ph type="body" idx="1"/>
          </p:nvPr>
        </p:nvSpPr>
        <p:spPr/>
        <p:txBody>
          <a:bodyPr/>
          <a:lstStyle/>
          <a:p>
            <a:r>
              <a:rPr lang="en-AU" b="0"/>
              <a:t>This slide introduces the Point sentence of the PEEL paragraph.</a:t>
            </a:r>
          </a:p>
          <a:p>
            <a:r>
              <a:rPr lang="en-AU" b="0"/>
              <a:t>Explain that the Point sentence must:</a:t>
            </a:r>
          </a:p>
          <a:p>
            <a:pPr marL="285750" indent="-285750">
              <a:buFont typeface="Arial" panose="020B0604020202020204" pitchFamily="34" charset="0"/>
              <a:buChar char="•"/>
            </a:pPr>
            <a:r>
              <a:rPr lang="en-AU" b="0"/>
              <a:t>answer the question directly</a:t>
            </a:r>
          </a:p>
          <a:p>
            <a:pPr marL="285750" indent="-285750">
              <a:buFont typeface="Arial" panose="020B0604020202020204" pitchFamily="34" charset="0"/>
              <a:buChar char="•"/>
            </a:pPr>
            <a:r>
              <a:rPr lang="en-AU" b="0"/>
              <a:t>clearly state the main idea</a:t>
            </a:r>
          </a:p>
          <a:p>
            <a:pPr marL="285750" indent="-285750">
              <a:buFont typeface="Arial" panose="020B0604020202020204" pitchFamily="34" charset="0"/>
              <a:buChar char="•"/>
            </a:pPr>
            <a:r>
              <a:rPr lang="en-AU" b="0"/>
              <a:t>focus on how archaeologists and historians work together</a:t>
            </a:r>
            <a:br>
              <a:rPr lang="en-AU" b="0"/>
            </a:br>
            <a:endParaRPr lang="en-AU" b="0"/>
          </a:p>
          <a:p>
            <a:r>
              <a:rPr lang="en-AU" b="0"/>
              <a:t>Read through the slide and discuss, in simple terms, that:</a:t>
            </a:r>
          </a:p>
          <a:p>
            <a:pPr marL="285750" indent="-285750">
              <a:buFont typeface="Arial" panose="020B0604020202020204" pitchFamily="34" charset="0"/>
              <a:buChar char="•"/>
            </a:pPr>
            <a:r>
              <a:rPr lang="en-AU" b="0"/>
              <a:t>archaeologists use physical evidence such as artefacts, structures and layers</a:t>
            </a:r>
          </a:p>
          <a:p>
            <a:pPr marL="285750" indent="-285750">
              <a:buFont typeface="Arial" panose="020B0604020202020204" pitchFamily="34" charset="0"/>
              <a:buChar char="•"/>
            </a:pPr>
            <a:r>
              <a:rPr lang="en-AU" b="0"/>
              <a:t>historians use written and cultural sources such as records, letters and oral histories</a:t>
            </a:r>
            <a:br>
              <a:rPr lang="en-AU" b="0"/>
            </a:br>
            <a:endParaRPr lang="en-AU" b="0"/>
          </a:p>
          <a:p>
            <a:r>
              <a:rPr lang="en-AU" b="0"/>
              <a:t>Explain that working together means using different types of evidence to build a clearer picture of the past.</a:t>
            </a:r>
          </a:p>
          <a:p>
            <a:r>
              <a:rPr lang="en-AU" b="0"/>
              <a:t>Have students orally suggest a Point sentence that answers the question clearly.</a:t>
            </a:r>
          </a:p>
          <a:p>
            <a:r>
              <a:rPr lang="en-AU" b="0"/>
              <a:t>Model one example to show structure (not for students to copy):</a:t>
            </a:r>
          </a:p>
          <a:p>
            <a:r>
              <a:rPr lang="en-AU" b="1"/>
              <a:t>Archaeologists and historians work together to understand the past by using different types of evidence.</a:t>
            </a:r>
          </a:p>
          <a:p>
            <a:br>
              <a:rPr lang="en-AU" b="0"/>
            </a:br>
            <a:r>
              <a:rPr lang="en-AU" b="0"/>
              <a:t>Explain that the next slides will show how Evidence, Explanation and Link build on this Point.</a:t>
            </a:r>
          </a:p>
          <a:p>
            <a:pPr marL="0" indent="0">
              <a:buFont typeface="Arial" panose="020B0604020202020204" pitchFamily="34" charset="0"/>
              <a:buNone/>
            </a:pPr>
            <a:endParaRPr lang="en-AU" b="0" i="1"/>
          </a:p>
          <a:p>
            <a:pPr marL="895335" lvl="1" indent="-285750">
              <a:buFont typeface="Arial" panose="020B0604020202020204" pitchFamily="34" charset="0"/>
              <a:buChar char="•"/>
            </a:pPr>
            <a:endParaRPr lang="en-AU" b="0" i="1"/>
          </a:p>
          <a:p>
            <a:pPr marL="895335" lvl="1" indent="-285750">
              <a:buFont typeface="Arial" panose="020B0604020202020204" pitchFamily="34" charset="0"/>
              <a:buChar char="•"/>
            </a:pPr>
            <a:endParaRPr lang="en-AU" b="0" i="1"/>
          </a:p>
          <a:p>
            <a:pPr marL="895335" lvl="1" indent="-285750">
              <a:buFont typeface="Arial" panose="020B0604020202020204" pitchFamily="34" charset="0"/>
              <a:buChar char="•"/>
            </a:pPr>
            <a:endParaRPr lang="en-AU" b="0" i="1"/>
          </a:p>
          <a:p>
            <a:pPr marL="895335" lvl="1" indent="-285750">
              <a:buFont typeface="Arial" panose="020B0604020202020204" pitchFamily="34" charset="0"/>
              <a:buChar char="•"/>
            </a:pPr>
            <a:endParaRPr lang="en-AU" b="0" i="1"/>
          </a:p>
        </p:txBody>
      </p:sp>
      <p:sp>
        <p:nvSpPr>
          <p:cNvPr id="4" name="Slide Number Placeholder 3">
            <a:extLst>
              <a:ext uri="{FF2B5EF4-FFF2-40B4-BE49-F238E27FC236}">
                <a16:creationId xmlns:a16="http://schemas.microsoft.com/office/drawing/2014/main" id="{1DB2C5DE-C939-24DF-DECD-D38DA50115EF}"/>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367489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Notes for teachers:</a:t>
            </a:r>
            <a:endParaRPr lang="en-AU"/>
          </a:p>
          <a:p>
            <a:pPr marL="171450" indent="-171450">
              <a:buFont typeface="Arial"/>
              <a:buChar char="•"/>
            </a:pPr>
            <a:r>
              <a:rPr lang="en-AU"/>
              <a:t>The learning intention and success criteria are </a:t>
            </a:r>
            <a:r>
              <a:rPr lang="en-AU" b="0"/>
              <a:t>derived from the syllabus outcomes and content </a:t>
            </a:r>
            <a:r>
              <a:rPr lang="en-AU"/>
              <a:t>and have been written in student-friendly language. Teachers may refine the wording to suit their class context, while ensuring alignment between the learning intention, success criteria and lesson activities.</a:t>
            </a:r>
          </a:p>
          <a:p>
            <a:pPr marL="171450" indent="-171450">
              <a:buFont typeface="Arial"/>
              <a:buChar char="•"/>
            </a:pPr>
            <a:r>
              <a:rPr lang="en-AU"/>
              <a:t>For more information See ⁠</a:t>
            </a:r>
            <a:r>
              <a:rPr lang="en-AU">
                <a:hlinkClick r:id="rId3" tooltip="https://www.aitsl.edu.au/docs/default-source/feedback/aitsl-learning-intentions-and-success-criteria-strategy.pdf?sfvrsn=382dec3c_2"/>
              </a:rPr>
              <a:t>AITSL</a:t>
            </a:r>
            <a:r>
              <a:rPr lang="en-AU"/>
              <a:t> or the NSW Department of Education explicit teaching strategies, ⁠</a:t>
            </a:r>
            <a:r>
              <a:rPr lang="en-AU">
                <a:hlinkClick r:id="rId4" tooltip="https://education.nsw.gov.au/teaching-and-learning/curriculum/explicit-teaching/explicit-teaching-strategies/sharing-learning-intentions"/>
              </a:rPr>
              <a:t>Sharing learning intentions</a:t>
            </a:r>
            <a:r>
              <a:rPr lang="en-AU"/>
              <a:t> and ⁠</a:t>
            </a:r>
            <a:r>
              <a:rPr lang="en-AU">
                <a:hlinkClick r:id="rId5" tooltip="https://education.nsw.gov.au/teaching-and-learning/curriculum/explicit-teaching/explicit-teaching-strategies/sharing-success-criteria"/>
              </a:rPr>
              <a:t>Sharing success criteria</a:t>
            </a:r>
            <a:r>
              <a:rPr lang="en-AU"/>
              <a:t>.</a:t>
            </a:r>
          </a:p>
          <a:p>
            <a:pPr marL="171450" indent="-171450">
              <a:buFont typeface="Arial"/>
              <a:buChar char="•"/>
            </a:pPr>
            <a:r>
              <a:rPr lang="en-AU"/>
              <a:t>LISC is not necessarily presented at the beginning of the lesson. The teacher needs to consider most effectual time to introduce.</a:t>
            </a:r>
          </a:p>
          <a:p>
            <a:pPr marL="171450" indent="-171450">
              <a:buFont typeface="Arial"/>
              <a:buChar char="•"/>
            </a:pPr>
            <a:r>
              <a:rPr lang="en-AU"/>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20ECD-044D-21EC-1E87-BF3DFFBCE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80523-8CDE-D509-9443-0CB602A24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EEA0C8-76BF-736E-EC80-F16EEA48D991}"/>
              </a:ext>
            </a:extLst>
          </p:cNvPr>
          <p:cNvSpPr>
            <a:spLocks noGrp="1"/>
          </p:cNvSpPr>
          <p:nvPr>
            <p:ph type="body" idx="1"/>
          </p:nvPr>
        </p:nvSpPr>
        <p:spPr/>
        <p:txBody>
          <a:bodyPr/>
          <a:lstStyle/>
          <a:p>
            <a:r>
              <a:rPr lang="en-AU" b="0"/>
              <a:t>Read through the slide and explain that this section shows the Evidence part of a PEEL paragraph.</a:t>
            </a:r>
          </a:p>
          <a:p>
            <a:r>
              <a:rPr lang="en-AU" b="0"/>
              <a:t>Remind students that evidence includes facts, examples and information that support the Point.</a:t>
            </a:r>
          </a:p>
          <a:p>
            <a:r>
              <a:rPr lang="en-AU" b="0"/>
              <a:t>Talk through the examples on the slide:</a:t>
            </a:r>
          </a:p>
          <a:p>
            <a:pPr marL="285750" indent="-285750">
              <a:buFont typeface="Arial" panose="020B0604020202020204" pitchFamily="34" charset="0"/>
              <a:buChar char="•"/>
            </a:pPr>
            <a:r>
              <a:rPr lang="en-AU" b="0"/>
              <a:t>archaeologists use physical evidence such as artefacts, bones, tools and structures</a:t>
            </a:r>
          </a:p>
          <a:p>
            <a:pPr marL="285750" indent="-285750">
              <a:buFont typeface="Arial" panose="020B0604020202020204" pitchFamily="34" charset="0"/>
              <a:buChar char="•"/>
            </a:pPr>
            <a:r>
              <a:rPr lang="en-AU" b="0"/>
              <a:t>historians use written and cultural sources such as letters, diaries, photographs and oral histories</a:t>
            </a:r>
            <a:br>
              <a:rPr lang="en-AU" b="0"/>
            </a:br>
            <a:endParaRPr lang="en-AU" b="0"/>
          </a:p>
          <a:p>
            <a:r>
              <a:rPr lang="en-AU" b="0"/>
              <a:t>Explain that these examples describe the different types of evidence archaeologists and historians use to understand the past.</a:t>
            </a:r>
          </a:p>
          <a:p>
            <a:r>
              <a:rPr lang="en-AU" b="0"/>
              <a:t>Check understanding by asking students how this evidence supports the Point sentence.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a:latin typeface="Public Sans"/>
            </a:endParaRPr>
          </a:p>
        </p:txBody>
      </p:sp>
      <p:sp>
        <p:nvSpPr>
          <p:cNvPr id="4" name="Slide Number Placeholder 3">
            <a:extLst>
              <a:ext uri="{FF2B5EF4-FFF2-40B4-BE49-F238E27FC236}">
                <a16:creationId xmlns:a16="http://schemas.microsoft.com/office/drawing/2014/main" id="{53F28C73-AE9E-8538-75CB-135513DFB87D}"/>
              </a:ext>
            </a:extLst>
          </p:cNvPr>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3063016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Read through the modelled explanation with the class.</a:t>
            </a:r>
          </a:p>
          <a:p>
            <a:r>
              <a:rPr lang="en-AU"/>
              <a:t>Explain that the Explanation section tells the reader </a:t>
            </a:r>
            <a:r>
              <a:rPr lang="en-AU" b="1"/>
              <a:t>what the evidence shows</a:t>
            </a:r>
            <a:r>
              <a:rPr lang="en-AU"/>
              <a:t>, not just lists it.</a:t>
            </a:r>
          </a:p>
          <a:p>
            <a:r>
              <a:rPr lang="en-AU"/>
              <a:t>Point out how the paragraph:</a:t>
            </a:r>
          </a:p>
          <a:p>
            <a:pPr marL="285750" indent="-285750">
              <a:buFont typeface="Arial" panose="020B0604020202020204" pitchFamily="34" charset="0"/>
              <a:buChar char="•"/>
            </a:pPr>
            <a:r>
              <a:rPr lang="en-AU"/>
              <a:t>describes what archaeologists learn from objects</a:t>
            </a:r>
          </a:p>
          <a:p>
            <a:pPr marL="285750" indent="-285750">
              <a:buFont typeface="Arial" panose="020B0604020202020204" pitchFamily="34" charset="0"/>
              <a:buChar char="•"/>
            </a:pPr>
            <a:r>
              <a:rPr lang="en-AU"/>
              <a:t>describes what historians learn from written records</a:t>
            </a:r>
          </a:p>
          <a:p>
            <a:pPr marL="285750" indent="-285750">
              <a:buFont typeface="Arial" panose="020B0604020202020204" pitchFamily="34" charset="0"/>
              <a:buChar char="•"/>
            </a:pPr>
            <a:r>
              <a:rPr lang="en-AU"/>
              <a:t>shows that using both gives a clearer picture of the past</a:t>
            </a:r>
            <a:br>
              <a:rPr lang="en-AU"/>
            </a:br>
            <a:endParaRPr lang="en-AU"/>
          </a:p>
          <a:p>
            <a:r>
              <a:rPr lang="en-AU"/>
              <a:t>Highlight the word </a:t>
            </a:r>
            <a:r>
              <a:rPr lang="en-AU" i="1"/>
              <a:t>because</a:t>
            </a:r>
            <a:r>
              <a:rPr lang="en-AU"/>
              <a:t> as a linking word, but explain that students are not required to explain causes in detail at this stage.</a:t>
            </a:r>
          </a:p>
          <a:p>
            <a:r>
              <a:rPr lang="en-AU"/>
              <a:t>Check that students understand how this section builds on the Evidence.</a:t>
            </a:r>
          </a:p>
          <a:p>
            <a:pPr marL="285750" indent="-285750">
              <a:buFont typeface="Arial" panose="020B0604020202020204" pitchFamily="34" charset="0"/>
              <a:buChar char="•"/>
              <a:defRPr/>
            </a:pPr>
            <a:endParaRPr lang="en-AU">
              <a:latin typeface="Public Sans"/>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795074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Read through the question and the modelled </a:t>
            </a:r>
            <a:r>
              <a:rPr lang="en-AU" b="1" dirty="0"/>
              <a:t>Link</a:t>
            </a:r>
            <a:r>
              <a:rPr lang="en-AU" dirty="0"/>
              <a:t> sentence with the class.</a:t>
            </a:r>
          </a:p>
          <a:p>
            <a:r>
              <a:rPr lang="en-AU" dirty="0"/>
              <a:t>Explain that the Link sentence:</a:t>
            </a:r>
          </a:p>
          <a:p>
            <a:pPr marL="285750" indent="-285750">
              <a:buFont typeface="Arial" panose="020B0604020202020204" pitchFamily="34" charset="0"/>
              <a:buChar char="•"/>
            </a:pPr>
            <a:r>
              <a:rPr lang="en-AU" dirty="0"/>
              <a:t>restates the main idea</a:t>
            </a:r>
          </a:p>
          <a:p>
            <a:pPr marL="285750" indent="-285750">
              <a:buFont typeface="Arial" panose="020B0604020202020204" pitchFamily="34" charset="0"/>
              <a:buChar char="•"/>
            </a:pPr>
            <a:r>
              <a:rPr lang="en-AU" dirty="0"/>
              <a:t>connects back to the question</a:t>
            </a:r>
          </a:p>
          <a:p>
            <a:pPr marL="285750" indent="-285750">
              <a:buFont typeface="Arial" panose="020B0604020202020204" pitchFamily="34" charset="0"/>
              <a:buChar char="•"/>
            </a:pPr>
            <a:r>
              <a:rPr lang="en-AU" dirty="0"/>
              <a:t>finishes the paragraph clearly</a:t>
            </a:r>
          </a:p>
          <a:p>
            <a:pPr marL="285750" indent="-285750">
              <a:buFont typeface="Arial" panose="020B0604020202020204" pitchFamily="34" charset="0"/>
              <a:buChar char="•"/>
            </a:pPr>
            <a:endParaRPr lang="en-AU" dirty="0"/>
          </a:p>
          <a:p>
            <a:r>
              <a:rPr lang="en-AU" dirty="0"/>
              <a:t>Point out that this sentence does </a:t>
            </a:r>
            <a:r>
              <a:rPr lang="en-AU" b="1" dirty="0"/>
              <a:t>not</a:t>
            </a:r>
            <a:r>
              <a:rPr lang="en-AU" dirty="0"/>
              <a:t> add new information. It reminds the reader what the paragraph has shown about archaeologists and historians working together.</a:t>
            </a:r>
          </a:p>
          <a:p>
            <a:r>
              <a:rPr lang="en-AU" dirty="0"/>
              <a:t>Ask the check-for-understanding questions:</a:t>
            </a:r>
          </a:p>
          <a:p>
            <a:pPr marL="285750" indent="-285750">
              <a:buFont typeface="Arial" panose="020B0604020202020204" pitchFamily="34" charset="0"/>
              <a:buChar char="•"/>
            </a:pPr>
            <a:r>
              <a:rPr lang="en-AU" dirty="0"/>
              <a:t>Does this sentence link back to the question?</a:t>
            </a:r>
          </a:p>
          <a:p>
            <a:pPr marL="285750" indent="-285750">
              <a:buFont typeface="Arial" panose="020B0604020202020204" pitchFamily="34" charset="0"/>
              <a:buChar char="•"/>
            </a:pPr>
            <a:r>
              <a:rPr lang="en-AU" dirty="0"/>
              <a:t>Does it clearly finish the paragraph?</a:t>
            </a:r>
          </a:p>
          <a:p>
            <a:pPr marL="285750" indent="-285750">
              <a:buFont typeface="Arial" panose="020B0604020202020204" pitchFamily="34" charset="0"/>
              <a:buChar char="•"/>
            </a:pPr>
            <a:endParaRPr lang="en-AU" dirty="0"/>
          </a:p>
          <a:p>
            <a:r>
              <a:rPr lang="en-AU" dirty="0"/>
              <a:t>Explain that a good Link sentence helps the reader understand the overall point before moving on to the next paragraph.</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795755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AU"/>
              <a:t>Read through the full sample response with the class.</a:t>
            </a:r>
          </a:p>
          <a:p>
            <a:pPr>
              <a:buNone/>
            </a:pPr>
            <a:r>
              <a:rPr lang="en-AU"/>
              <a:t>Walk through the paragraph slowly, pointing out how each section matches a part of PEEL:</a:t>
            </a:r>
          </a:p>
          <a:p>
            <a:pPr marL="285750" indent="-285750">
              <a:buFont typeface="Arial" panose="020B0604020202020204" pitchFamily="34" charset="0"/>
              <a:buChar char="•"/>
            </a:pPr>
            <a:r>
              <a:rPr lang="en-AU"/>
              <a:t>Point answers the question</a:t>
            </a:r>
          </a:p>
          <a:p>
            <a:pPr marL="285750" indent="-285750">
              <a:buFont typeface="Arial" panose="020B0604020202020204" pitchFamily="34" charset="0"/>
              <a:buChar char="•"/>
            </a:pPr>
            <a:r>
              <a:rPr lang="en-AU"/>
              <a:t>Evidence gives examples</a:t>
            </a:r>
          </a:p>
          <a:p>
            <a:pPr marL="285750" indent="-285750">
              <a:buFont typeface="Arial" panose="020B0604020202020204" pitchFamily="34" charset="0"/>
              <a:buChar char="•"/>
            </a:pPr>
            <a:r>
              <a:rPr lang="en-AU"/>
              <a:t>Explanation tells what the evidence shows</a:t>
            </a:r>
          </a:p>
          <a:p>
            <a:pPr marL="285750" indent="-285750">
              <a:buFont typeface="Arial" panose="020B0604020202020204" pitchFamily="34" charset="0"/>
              <a:buChar char="•"/>
            </a:pPr>
            <a:r>
              <a:rPr lang="en-AU"/>
              <a:t>Link finishes the paragraph clearly</a:t>
            </a:r>
          </a:p>
          <a:p>
            <a:pPr marL="285750" indent="-285750">
              <a:buFont typeface="Arial" panose="020B0604020202020204" pitchFamily="34" charset="0"/>
              <a:buChar char="•"/>
            </a:pPr>
            <a:endParaRPr lang="en-AU" b="0"/>
          </a:p>
          <a:p>
            <a:pPr>
              <a:buNone/>
            </a:pPr>
            <a:r>
              <a:rPr lang="en-AU" b="0"/>
              <a:t>Explain that using the PEEL structure helps organise ideas so the reader can understand them easily.</a:t>
            </a:r>
          </a:p>
          <a:p>
            <a:pPr>
              <a:buNone/>
            </a:pPr>
            <a:r>
              <a:rPr lang="en-AU" b="0"/>
              <a:t>Emphasise that this paragraph describes how archaeologists and historians work together, using information from different sources.</a:t>
            </a:r>
          </a:p>
          <a:p>
            <a:pPr>
              <a:buNone/>
            </a:pPr>
            <a:r>
              <a:rPr lang="en-AU" b="0"/>
              <a:t>Clarify that students are not expected to write exactly like this, but this shows the standard and structure they are working towards.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48893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Explain to students that this feedback checklist is based on the check-for-understanding questions used throughout the PEEL lesson sequence.</a:t>
            </a:r>
          </a:p>
          <a:p>
            <a:r>
              <a:rPr lang="en-AU" b="0" dirty="0"/>
              <a:t>Read through each criterion with the class and briefly link it back to where it was practised in the lesson (Point, Evidence, Explanation and Link).</a:t>
            </a:r>
          </a:p>
          <a:p>
            <a:r>
              <a:rPr lang="en-AU" b="0" dirty="0"/>
              <a:t>Clarify that the checklist is designed to help students check their structure and clarity, not introduce new expectations.</a:t>
            </a:r>
          </a:p>
          <a:p>
            <a:r>
              <a:rPr lang="en-AU" b="0" dirty="0"/>
              <a:t>Students then use the checklist to give focused feedback on their own or a peer’s PEEL paragraph before revising their work.</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57542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4B7F6-E85B-2CE3-EEB6-13ED526CC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7439C-352A-F9BF-1BD3-1EDBC55106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DACF1-92A3-86FA-19B5-03B45AC6AFD8}"/>
              </a:ext>
            </a:extLst>
          </p:cNvPr>
          <p:cNvSpPr>
            <a:spLocks noGrp="1"/>
          </p:cNvSpPr>
          <p:nvPr>
            <p:ph type="body" idx="1"/>
          </p:nvPr>
        </p:nvSpPr>
        <p:spPr/>
        <p:txBody>
          <a:bodyPr/>
          <a:lstStyle/>
          <a:p>
            <a:pPr marL="285750" indent="-285750">
              <a:buFont typeface="Arial" panose="020B0604020202020204" pitchFamily="34" charset="0"/>
              <a:buChar char="•"/>
            </a:pPr>
            <a:r>
              <a:rPr lang="en-AU" b="0" dirty="0"/>
              <a:t>Explicitly teach the purpose of a paragraph before introducing any writing structure. State that a paragraph is a unit of meaning that communicates one clear idea in response to a question.</a:t>
            </a:r>
          </a:p>
          <a:p>
            <a:pPr marL="285750" indent="-285750">
              <a:buFont typeface="Arial" panose="020B0604020202020204" pitchFamily="34" charset="0"/>
              <a:buChar char="•"/>
            </a:pPr>
            <a:r>
              <a:rPr lang="en-AU" b="0" dirty="0"/>
              <a:t>Model this idea orally by explaining a simple historical claim (for example, one idea about how we know about the past) and identifying it as a single paragraph focus. Emphasise that effective historical writing is not a list of facts, but an explanation supported by evidence.</a:t>
            </a:r>
          </a:p>
          <a:p>
            <a:pPr marL="285750" indent="-285750">
              <a:buFont typeface="Arial" panose="020B0604020202020204" pitchFamily="34" charset="0"/>
              <a:buChar char="•"/>
            </a:pPr>
            <a:r>
              <a:rPr lang="en-AU" b="0" dirty="0"/>
              <a:t>Check for understanding by asking students to identify whether an example contains one clear idea or multiple ideas before progressing to the PEEL structure.</a:t>
            </a:r>
          </a:p>
          <a:p>
            <a:pPr marL="285750" indent="-285750">
              <a:buFont typeface="Arial" panose="020B0604020202020204" pitchFamily="34" charset="0"/>
              <a:buChar char="•"/>
            </a:pPr>
            <a:endParaRPr lang="en-AU" dirty="0"/>
          </a:p>
        </p:txBody>
      </p:sp>
      <p:sp>
        <p:nvSpPr>
          <p:cNvPr id="4" name="Slide Number Placeholder 3">
            <a:extLst>
              <a:ext uri="{FF2B5EF4-FFF2-40B4-BE49-F238E27FC236}">
                <a16:creationId xmlns:a16="http://schemas.microsoft.com/office/drawing/2014/main" id="{6BE218D0-A6F4-4365-1CE4-F32ECD8D957B}"/>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776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86CAC-2B50-C4AE-350D-147F3AC50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6A51F-3A66-2016-6E55-B1C7063A1D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F1A086-EEA5-E6A9-91B6-6DD0434535D2}"/>
              </a:ext>
            </a:extLst>
          </p:cNvPr>
          <p:cNvSpPr>
            <a:spLocks noGrp="1"/>
          </p:cNvSpPr>
          <p:nvPr>
            <p:ph type="body" idx="1"/>
          </p:nvPr>
        </p:nvSpPr>
        <p:spPr/>
        <p:txBody>
          <a:bodyPr/>
          <a:lstStyle/>
          <a:p>
            <a:pPr marL="0" indent="0">
              <a:buFont typeface="Arial" panose="020B0604020202020204" pitchFamily="34" charset="0"/>
              <a:buNone/>
            </a:pPr>
            <a:r>
              <a:rPr lang="en-AU" b="0"/>
              <a:t>Explicitly teach PEEL as a structural tool used to organise one clear idea in a paragraph. Reinforce that PEEL supports historical explanation and reasoning, rather than acting as a checklist or formula.</a:t>
            </a:r>
          </a:p>
          <a:p>
            <a:pPr marL="0" indent="0">
              <a:buFont typeface="Arial" panose="020B0604020202020204" pitchFamily="34" charset="0"/>
              <a:buNone/>
            </a:pPr>
            <a:r>
              <a:rPr lang="en-AU" b="0">
                <a:latin typeface="Public Sans"/>
              </a:rPr>
              <a:t>Explain the function of each component, emphasising that:</a:t>
            </a:r>
          </a:p>
          <a:p>
            <a:pPr marL="285750" indent="-285750">
              <a:buFont typeface="Arial" panose="020B0604020202020204" pitchFamily="34" charset="0"/>
              <a:buChar char="•"/>
            </a:pPr>
            <a:r>
              <a:rPr lang="en-AU" b="0"/>
              <a:t>the Point directly answers the question,</a:t>
            </a:r>
          </a:p>
          <a:p>
            <a:pPr marL="285750" indent="-285750">
              <a:buFont typeface="Arial" panose="020B0604020202020204" pitchFamily="34" charset="0"/>
              <a:buChar char="•"/>
            </a:pPr>
            <a:r>
              <a:rPr lang="en-AU" b="0"/>
              <a:t>evidence provides support from the past,</a:t>
            </a:r>
          </a:p>
          <a:p>
            <a:pPr marL="285750" indent="-285750">
              <a:buFont typeface="Arial" panose="020B0604020202020204" pitchFamily="34" charset="0"/>
              <a:buChar char="•"/>
            </a:pPr>
            <a:r>
              <a:rPr lang="en-AU" b="0"/>
              <a:t>explanation clarifies how the evidence supports the claim,</a:t>
            </a:r>
          </a:p>
          <a:p>
            <a:pPr marL="285750" indent="-285750">
              <a:buFont typeface="Arial" panose="020B0604020202020204" pitchFamily="34" charset="0"/>
              <a:buChar char="•"/>
            </a:pPr>
            <a:r>
              <a:rPr lang="en-AU" b="0"/>
              <a:t>the Link connects the paragraph back to the question and explains significance.</a:t>
            </a:r>
          </a:p>
          <a:p>
            <a:pPr marL="285750" indent="-285750">
              <a:buFont typeface="Arial" panose="020B0604020202020204" pitchFamily="34" charset="0"/>
              <a:buChar char="•"/>
            </a:pPr>
            <a:endParaRPr lang="en-AU" b="0"/>
          </a:p>
          <a:p>
            <a:pPr marL="0" indent="0">
              <a:buFont typeface="Arial" panose="020B0604020202020204" pitchFamily="34" charset="0"/>
              <a:buNone/>
            </a:pPr>
            <a:r>
              <a:rPr lang="en-AU" b="1" u="sng">
                <a:solidFill>
                  <a:srgbClr val="FF0000"/>
                </a:solidFill>
              </a:rPr>
              <a:t>Explicitly point out that the two ‘E’ sections can change order.</a:t>
            </a:r>
            <a:br>
              <a:rPr lang="en-AU" b="1" u="sng">
                <a:solidFill>
                  <a:srgbClr val="FF0000"/>
                </a:solidFill>
              </a:rPr>
            </a:br>
            <a:r>
              <a:rPr lang="en-AU" b="1" u="sng">
                <a:solidFill>
                  <a:srgbClr val="FF0000"/>
                </a:solidFill>
              </a:rPr>
              <a:t>Evidence does not always have to come before explanation.</a:t>
            </a:r>
            <a:br>
              <a:rPr lang="en-AU" b="1" u="sng">
                <a:solidFill>
                  <a:srgbClr val="FF0000"/>
                </a:solidFill>
              </a:rPr>
            </a:br>
            <a:r>
              <a:rPr lang="en-AU" b="1" u="sng">
                <a:solidFill>
                  <a:srgbClr val="FF0000"/>
                </a:solidFill>
              </a:rPr>
              <a:t>Sometimes students may briefly explain an idea and then support it with evidence.</a:t>
            </a:r>
          </a:p>
          <a:p>
            <a:pPr marL="0" indent="0">
              <a:buFont typeface="Arial" panose="020B0604020202020204" pitchFamily="34" charset="0"/>
              <a:buNone/>
            </a:pPr>
            <a:endParaRPr lang="en-AU" b="0"/>
          </a:p>
          <a:p>
            <a:r>
              <a:rPr lang="en-AU" b="0">
                <a:latin typeface="Public Sans"/>
              </a:rPr>
              <a:t>Clarify that while PEEL has </a:t>
            </a:r>
            <a:r>
              <a:rPr lang="en-AU">
                <a:latin typeface="Public Sans"/>
              </a:rPr>
              <a:t>4 parts</a:t>
            </a:r>
            <a:r>
              <a:rPr lang="en-AU" b="0">
                <a:latin typeface="Public Sans"/>
              </a:rPr>
              <a:t>, some components—particularly Evidence and Explanation—may require more than one sentence to do their job effectively.</a:t>
            </a:r>
          </a:p>
          <a:p>
            <a:pPr marL="0" indent="0">
              <a:buFont typeface="Arial" panose="020B0604020202020204" pitchFamily="34" charset="0"/>
              <a:buNone/>
            </a:pPr>
            <a:r>
              <a:rPr lang="en-AU" b="0"/>
              <a:t>Check for understanding by asking students to explain why a paragraph should focus on only one main idea before moving to the modelled example.</a:t>
            </a:r>
          </a:p>
          <a:p>
            <a:pPr marL="285750" indent="-285750">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EFE98855-2F78-02D4-BAF0-7BB2D671832E}"/>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3000024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67FA2-F18C-301E-2065-C6116C52E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595FF-5A84-9E07-553D-571C2F216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C57E5-46F4-182F-4197-AC866B99DA11}"/>
              </a:ext>
            </a:extLst>
          </p:cNvPr>
          <p:cNvSpPr>
            <a:spLocks noGrp="1"/>
          </p:cNvSpPr>
          <p:nvPr>
            <p:ph type="body" idx="1"/>
          </p:nvPr>
        </p:nvSpPr>
        <p:spPr/>
        <p:txBody>
          <a:bodyPr/>
          <a:lstStyle/>
          <a:p>
            <a:r>
              <a:rPr lang="en-AU" b="0" i="0" dirty="0"/>
              <a:t>Introduce this slide as a modelled example of a PEEL paragraph answering the question </a:t>
            </a:r>
            <a:r>
              <a:rPr lang="en-AU" dirty="0"/>
              <a:t>Describe how archaeologists and historians work together to learn about the past.</a:t>
            </a:r>
            <a:r>
              <a:rPr lang="en-AU" b="0" i="0" dirty="0"/>
              <a:t> State explicitly that students are not expected to write at this level yet; the purpose is to observe how the structure works in practice.</a:t>
            </a:r>
          </a:p>
          <a:p>
            <a:r>
              <a:rPr lang="en-AU" b="0" i="0" dirty="0"/>
              <a:t>Guide students’ attention through the paragraph by referring to each colour-coded section and explaining its function:</a:t>
            </a:r>
          </a:p>
          <a:p>
            <a:pPr marL="285750" indent="-285750">
              <a:buFont typeface="Arial" panose="020B0604020202020204" pitchFamily="34" charset="0"/>
              <a:buChar char="•"/>
            </a:pPr>
            <a:r>
              <a:rPr lang="en-AU" b="0" i="0" dirty="0"/>
              <a:t>The Point is one clear sentence that directly answers the question.</a:t>
            </a:r>
          </a:p>
          <a:p>
            <a:pPr marL="285750" indent="-285750">
              <a:buFont typeface="Arial" panose="020B0604020202020204" pitchFamily="34" charset="0"/>
              <a:buChar char="•"/>
            </a:pPr>
            <a:r>
              <a:rPr lang="en-AU" b="0" i="0" dirty="0"/>
              <a:t>The Evidence uses a specific example of a carved stone idol and cultural stories and records to show what archaeologists and historians study.</a:t>
            </a:r>
          </a:p>
          <a:p>
            <a:pPr marL="285750" indent="-285750">
              <a:buFont typeface="Arial" panose="020B0604020202020204" pitchFamily="34" charset="0"/>
              <a:buChar char="•"/>
            </a:pPr>
            <a:r>
              <a:rPr lang="en-AU" b="0" i="0" dirty="0"/>
              <a:t>The Explanation uses more than one sentence to describe what the object and the stories help us learn about people’s daily life, beliefs and culture.</a:t>
            </a:r>
          </a:p>
          <a:p>
            <a:pPr marL="285750" indent="-285750">
              <a:buFont typeface="Arial" panose="020B0604020202020204" pitchFamily="34" charset="0"/>
              <a:buChar char="•"/>
            </a:pPr>
            <a:r>
              <a:rPr lang="en-AU" b="0" i="0" dirty="0"/>
              <a:t>The Link explains why this example is important and clearly reconnects the paragraph to the question, rather than simply restating what happened.</a:t>
            </a:r>
          </a:p>
          <a:p>
            <a:r>
              <a:rPr lang="en-AU" b="0" i="0" dirty="0"/>
              <a:t>Model thinking aloud by explaining why each sentence belongs in its section and how all sentences work together to explain one main idea.</a:t>
            </a:r>
          </a:p>
          <a:p>
            <a:endParaRPr lang="en-AU" b="0" i="0" dirty="0"/>
          </a:p>
          <a:p>
            <a:r>
              <a:rPr lang="en-AU" b="0" i="0" dirty="0"/>
              <a:t>Check for understanding by asking:</a:t>
            </a:r>
          </a:p>
          <a:p>
            <a:pPr marL="285750" indent="-285750">
              <a:buFont typeface="Arial" panose="020B0604020202020204" pitchFamily="34" charset="0"/>
              <a:buChar char="•"/>
            </a:pPr>
            <a:r>
              <a:rPr lang="en-AU" dirty="0"/>
              <a:t>Which part of the paragraph shows what evidence archaeologists and historians use?</a:t>
            </a:r>
          </a:p>
          <a:p>
            <a:pPr marL="285750" indent="-285750">
              <a:buFont typeface="Arial" panose="020B0604020202020204" pitchFamily="34" charset="0"/>
              <a:buChar char="•"/>
            </a:pPr>
            <a:r>
              <a:rPr lang="en-AU" dirty="0"/>
              <a:t>Which part explains what this evidence helps us learn about people in the past?</a:t>
            </a:r>
          </a:p>
          <a:p>
            <a:pPr marL="285750" indent="-285750">
              <a:buFont typeface="Arial" panose="020B0604020202020204" pitchFamily="34" charset="0"/>
              <a:buChar char="•"/>
            </a:pPr>
            <a:r>
              <a:rPr lang="en-AU" dirty="0"/>
              <a:t>Why does this paragraph stay focused on one main idea rather than multiple topics?</a:t>
            </a:r>
          </a:p>
          <a:p>
            <a:endParaRPr lang="en-AU" b="0" i="0" dirty="0"/>
          </a:p>
          <a:p>
            <a:pPr marL="0" indent="0">
              <a:buFont typeface="Arial" panose="020B0604020202020204" pitchFamily="34" charset="0"/>
              <a:buNone/>
            </a:pPr>
            <a:r>
              <a:rPr lang="en-AU" b="0" i="0" dirty="0"/>
              <a:t>Use student responses to confirm readiness before moving to guided or independent writing.</a:t>
            </a:r>
          </a:p>
          <a:p>
            <a:pPr marL="285750" indent="-285750">
              <a:buFont typeface="Arial" panose="020B0604020202020204" pitchFamily="34" charset="0"/>
              <a:buChar char="•"/>
            </a:pPr>
            <a:endParaRPr lang="en-AU" b="0" i="0" dirty="0"/>
          </a:p>
        </p:txBody>
      </p:sp>
      <p:sp>
        <p:nvSpPr>
          <p:cNvPr id="4" name="Slide Number Placeholder 3">
            <a:extLst>
              <a:ext uri="{FF2B5EF4-FFF2-40B4-BE49-F238E27FC236}">
                <a16:creationId xmlns:a16="http://schemas.microsoft.com/office/drawing/2014/main" id="{15C397C5-6686-2BC3-34CC-B2FDE3D2069C}"/>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0844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latin typeface="Public Sans"/>
              </a:rPr>
              <a:t>Explain that examples and non-examples are used deliberately to help clarify the defining features of a PEEL paragraph. State explicitly that each non-example has been carefully written to demonstrate a specific misconception, rather than being a “bad” or random response.</a:t>
            </a:r>
          </a:p>
          <a:p>
            <a:r>
              <a:rPr lang="en-AU" b="0" dirty="0"/>
              <a:t>Before reading, remind students of the key features of a PEEL paragraph:</a:t>
            </a:r>
          </a:p>
          <a:p>
            <a:pPr marL="285750" indent="-285750">
              <a:buFont typeface="Arial" panose="020B0604020202020204" pitchFamily="34" charset="0"/>
              <a:buChar char="•"/>
            </a:pPr>
            <a:r>
              <a:rPr lang="en-AU" b="0" dirty="0"/>
              <a:t>one clear idea</a:t>
            </a:r>
          </a:p>
          <a:p>
            <a:pPr marL="285750" indent="-285750">
              <a:buFont typeface="Arial" panose="020B0604020202020204" pitchFamily="34" charset="0"/>
              <a:buChar char="•"/>
            </a:pPr>
            <a:r>
              <a:rPr lang="en-AU" b="0" dirty="0"/>
              <a:t>evidence used purposefully</a:t>
            </a:r>
          </a:p>
          <a:p>
            <a:pPr marL="285750" indent="-285750">
              <a:buFont typeface="Arial" panose="020B0604020202020204" pitchFamily="34" charset="0"/>
              <a:buChar char="•"/>
            </a:pPr>
            <a:r>
              <a:rPr lang="en-AU" b="0" dirty="0"/>
              <a:t>explanation that links evidence to the point</a:t>
            </a:r>
          </a:p>
          <a:p>
            <a:pPr marL="285750" indent="-285750">
              <a:buFont typeface="Arial" panose="020B0604020202020204" pitchFamily="34" charset="0"/>
              <a:buChar char="•"/>
            </a:pPr>
            <a:r>
              <a:rPr lang="en-AU" b="0" dirty="0">
                <a:latin typeface="Public Sans"/>
              </a:rPr>
              <a:t>a link back to the question</a:t>
            </a:r>
            <a:r>
              <a:rPr lang="en-AU" dirty="0">
                <a:latin typeface="Public Sans"/>
              </a:rPr>
              <a:t>.</a:t>
            </a:r>
            <a:endParaRPr lang="en-AU" b="0" dirty="0"/>
          </a:p>
          <a:p>
            <a:pPr marL="0" indent="0">
              <a:buFont typeface="Arial" panose="020B0604020202020204" pitchFamily="34" charset="0"/>
              <a:buNone/>
            </a:pPr>
            <a:endParaRPr lang="en-AU" b="0" dirty="0"/>
          </a:p>
          <a:p>
            <a:r>
              <a:rPr lang="en-AU" b="0" dirty="0">
                <a:latin typeface="Public Sans"/>
              </a:rPr>
              <a:t>Guide students through each paragraph one at a time. For non-examples, explicitly identify the misconception being illustrated, such as:</a:t>
            </a:r>
          </a:p>
          <a:p>
            <a:pPr marL="285750" indent="-285750">
              <a:buFont typeface="Arial" panose="020B0604020202020204" pitchFamily="34" charset="0"/>
              <a:buChar char="•"/>
            </a:pPr>
            <a:r>
              <a:rPr lang="en-AU" b="0" dirty="0"/>
              <a:t>more than one main idea in a single paragraph</a:t>
            </a:r>
          </a:p>
          <a:p>
            <a:pPr marL="285750" indent="-285750">
              <a:buFont typeface="Arial" panose="020B0604020202020204" pitchFamily="34" charset="0"/>
              <a:buChar char="•"/>
            </a:pPr>
            <a:r>
              <a:rPr lang="en-AU" b="0" dirty="0"/>
              <a:t>evidence included without explanation</a:t>
            </a:r>
          </a:p>
          <a:p>
            <a:pPr marL="285750" indent="-285750">
              <a:buFont typeface="Arial" panose="020B0604020202020204" pitchFamily="34" charset="0"/>
              <a:buChar char="•"/>
            </a:pPr>
            <a:r>
              <a:rPr lang="en-AU" b="0" dirty="0"/>
              <a:t>explanation given without evidence</a:t>
            </a:r>
          </a:p>
          <a:p>
            <a:pPr marL="285750" indent="-285750">
              <a:buFont typeface="Arial" panose="020B0604020202020204" pitchFamily="34" charset="0"/>
              <a:buChar char="•"/>
            </a:pPr>
            <a:r>
              <a:rPr lang="en-AU" b="0" dirty="0">
                <a:latin typeface="Public Sans"/>
              </a:rPr>
              <a:t>a link that repeats information rather than answering the question</a:t>
            </a:r>
            <a:r>
              <a:rPr lang="en-AU" dirty="0">
                <a:latin typeface="Public Sans"/>
              </a:rPr>
              <a:t>.</a:t>
            </a:r>
            <a:endParaRPr lang="en-AU" b="0" dirty="0"/>
          </a:p>
          <a:p>
            <a:pPr marL="285750" indent="-285750">
              <a:buFont typeface="Arial" panose="020B0604020202020204" pitchFamily="34" charset="0"/>
              <a:buChar char="•"/>
            </a:pPr>
            <a:endParaRPr lang="en-AU" b="0" dirty="0"/>
          </a:p>
          <a:p>
            <a:r>
              <a:rPr lang="en-AU" b="0" dirty="0">
                <a:latin typeface="Public Sans"/>
              </a:rPr>
              <a:t>Model this thinking aloud for the first paragraph (I do), jointly analyse the next paragraph with students (We do), and then ask students to independently identify whether later paragraphs are examples or non-examples and justify their reasoning (You do).</a:t>
            </a:r>
          </a:p>
          <a:p>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86573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 DO (modelled thinking aloud)</a:t>
            </a:r>
          </a:p>
          <a:p>
            <a:r>
              <a:rPr lang="en-AU" b="0" dirty="0"/>
              <a:t>Model the evaluation of this paragraph explicitly. State that this paragraph contains accurate historical information, but explain why it is not a PEEL paragraph.</a:t>
            </a:r>
          </a:p>
          <a:p>
            <a:r>
              <a:rPr lang="en-AU" b="0" dirty="0"/>
              <a:t>Think aloud to explain that although the ideas are correct, the paragraph combines the Point, Evidence and Explanation into one long sentence. Explain that this makes the writer’s thinking unclear for the reader.</a:t>
            </a:r>
          </a:p>
          <a:p>
            <a:r>
              <a:rPr lang="en-AU" b="0" dirty="0"/>
              <a:t>Explicitly identify what is missing:</a:t>
            </a:r>
          </a:p>
          <a:p>
            <a:pPr marL="285750" indent="-285750">
              <a:buFont typeface="Arial" panose="020B0604020202020204" pitchFamily="34" charset="0"/>
              <a:buChar char="•"/>
            </a:pPr>
            <a:r>
              <a:rPr lang="en-AU" b="0" dirty="0"/>
              <a:t>the Point is not clearly stated on its own</a:t>
            </a:r>
          </a:p>
          <a:p>
            <a:pPr marL="285750" indent="-285750">
              <a:buFont typeface="Arial" panose="020B0604020202020204" pitchFamily="34" charset="0"/>
              <a:buChar char="•"/>
            </a:pPr>
            <a:r>
              <a:rPr lang="en-AU" b="0" dirty="0"/>
              <a:t>the Evidence is not developed or separated</a:t>
            </a:r>
          </a:p>
          <a:p>
            <a:pPr marL="285750" indent="-285750">
              <a:buFont typeface="Arial" panose="020B0604020202020204" pitchFamily="34" charset="0"/>
              <a:buChar char="•"/>
            </a:pPr>
            <a:r>
              <a:rPr lang="en-AU" b="0" dirty="0"/>
              <a:t>there is no Link to the question explaining why this matters</a:t>
            </a:r>
          </a:p>
          <a:p>
            <a:pPr marL="285750" indent="-285750">
              <a:buFont typeface="Arial" panose="020B0604020202020204" pitchFamily="34" charset="0"/>
              <a:buChar char="•"/>
            </a:pPr>
            <a:endParaRPr lang="en-AU" b="0" dirty="0"/>
          </a:p>
          <a:p>
            <a:r>
              <a:rPr lang="en-AU" b="0" dirty="0"/>
              <a:t>Emphasise that structure matters because it helps the reader follow historical reasoning, even when the content is correct.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876409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WE DO (joint analysis)</a:t>
            </a:r>
          </a:p>
          <a:p>
            <a:r>
              <a:rPr lang="en-AU" dirty="0"/>
              <a:t>Read the paragraph aloud with the class. Ask students to work with you to decide whether this is a PEEL paragraph or a non-example.</a:t>
            </a:r>
          </a:p>
          <a:p>
            <a:r>
              <a:rPr lang="en-AU" dirty="0"/>
              <a:t>Prompt students with targeted questions:</a:t>
            </a:r>
          </a:p>
          <a:p>
            <a:pPr marL="285750" indent="-285750">
              <a:buFont typeface="Arial" panose="020B0604020202020204" pitchFamily="34" charset="0"/>
              <a:buChar char="•"/>
            </a:pPr>
            <a:r>
              <a:rPr lang="en-AU" b="0" dirty="0"/>
              <a:t>Does this paragraph have one clear Point?</a:t>
            </a:r>
          </a:p>
          <a:p>
            <a:pPr marL="285750" indent="-285750">
              <a:buFont typeface="Arial" panose="020B0604020202020204" pitchFamily="34" charset="0"/>
              <a:buChar char="•"/>
            </a:pPr>
            <a:r>
              <a:rPr lang="en-AU" b="0" dirty="0"/>
              <a:t>Are the ideas connected or explained?</a:t>
            </a:r>
          </a:p>
          <a:p>
            <a:pPr marL="285750" indent="-285750">
              <a:buFont typeface="Arial" panose="020B0604020202020204" pitchFamily="34" charset="0"/>
              <a:buChar char="•"/>
            </a:pPr>
            <a:r>
              <a:rPr lang="en-AU" b="0" dirty="0"/>
              <a:t>Which parts of PEEL can we identify, if any?</a:t>
            </a:r>
          </a:p>
          <a:p>
            <a:pPr marL="285750" indent="-285750">
              <a:buFont typeface="Arial" panose="020B0604020202020204" pitchFamily="34" charset="0"/>
              <a:buChar char="•"/>
            </a:pPr>
            <a:endParaRPr lang="en-AU" b="0" dirty="0"/>
          </a:p>
          <a:p>
            <a:r>
              <a:rPr lang="en-AU" b="0" dirty="0"/>
              <a:t>Guide students to recognise that this response is a list of ideas, rather than a structured paragraph. Support students to articulate that while each sentence is related to the Nile River, the ideas are not connected through explanation, and there is no clear link back to the question.</a:t>
            </a:r>
          </a:p>
          <a:p>
            <a:r>
              <a:rPr lang="en-AU" b="0" dirty="0"/>
              <a:t>Summarise the joint conclusion by stating that this paragraph is a non-example because it lacks structure, explanation and cohesion, even though it contains relevant information</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1865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YOU DO (independent application)</a:t>
            </a:r>
          </a:p>
          <a:p>
            <a:r>
              <a:rPr lang="en-AU" dirty="0"/>
              <a:t>Ask students to independently decide whether this paragraph meets the requirements of a PEEL paragraph. Students must justify their decision by referring explicitly to the Point, Evidence, </a:t>
            </a:r>
            <a:r>
              <a:rPr lang="en-AU" b="0" dirty="0"/>
              <a:t>Explanation and Link.</a:t>
            </a:r>
          </a:p>
          <a:p>
            <a:r>
              <a:rPr lang="en-AU" b="0" dirty="0"/>
              <a:t>After students respond, confirm that this paragraph is a non-example and explain why.</a:t>
            </a:r>
          </a:p>
          <a:p>
            <a:r>
              <a:rPr lang="en-AU" b="0" dirty="0"/>
              <a:t>Model the feedback by clarifying that although the paragraph contains relevant and accurate information, it does not begin with a clear Point that states what is being argued about the Nile River. As a result, the reader is given information but not a clear claim about </a:t>
            </a:r>
            <a:r>
              <a:rPr lang="en-AU" b="0" i="1" dirty="0"/>
              <a:t>why</a:t>
            </a:r>
            <a:r>
              <a:rPr lang="en-AU" b="0" dirty="0"/>
              <a:t> the Nile was important.</a:t>
            </a:r>
          </a:p>
          <a:p>
            <a:r>
              <a:rPr lang="en-AU" b="0" dirty="0"/>
              <a:t>Emphasise that in a PEEL paragraph, the Point must come first to guide the reader’s understanding of the evidence and explanation that follow.</a:t>
            </a:r>
          </a:p>
          <a:p>
            <a:r>
              <a:rPr lang="en-AU" b="0" dirty="0"/>
              <a:t>Use this discussion to reinforce that:</a:t>
            </a:r>
          </a:p>
          <a:p>
            <a:pPr marL="285750" indent="-285750">
              <a:buFont typeface="Arial" panose="020B0604020202020204" pitchFamily="34" charset="0"/>
              <a:buChar char="•"/>
            </a:pPr>
            <a:r>
              <a:rPr lang="en-AU" dirty="0"/>
              <a:t>information alone is not enough</a:t>
            </a:r>
          </a:p>
          <a:p>
            <a:pPr marL="285750" indent="-285750">
              <a:buFont typeface="Arial" panose="020B0604020202020204" pitchFamily="34" charset="0"/>
              <a:buChar char="•"/>
            </a:pPr>
            <a:r>
              <a:rPr lang="en-AU" dirty="0"/>
              <a:t>structure helps communicate historical reasoning clearly</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462016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258003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570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2035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70663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28133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38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129367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29969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81102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5954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52858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94300753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commons.wikimedia.org/wiki/File:Egyptian_harvest.jpg" TargetMode="External"/><Relationship Id="rId4" Type="http://schemas.openxmlformats.org/officeDocument/2006/relationships/hyperlink" Target="https://creativecommons.org/licenses/by-sa/4.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10.xml"/><Relationship Id="rId5" Type="http://schemas.openxmlformats.org/officeDocument/2006/relationships/hyperlink" Target="https://curriculum.nsw.edu.au/learning-areas/hsie/history-7-10-2024/overview/course" TargetMode="External"/><Relationship Id="rId4" Type="http://schemas.openxmlformats.org/officeDocument/2006/relationships/hyperlink" Target="https://curriculum.nsw.edu.au/"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worldhistory.org/image/2319/nile-delta/" TargetMode="External"/><Relationship Id="rId4" Type="http://schemas.openxmlformats.org/officeDocument/2006/relationships/hyperlink" Target="https://creativecommons.org/licenses/by-nc-sa/4.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commons.wikimedia.org/wiki/File:River_Nile_21.jpg" TargetMode="Externa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1C47EC-9BBC-4D40-10B1-8801DE012C96}"/>
              </a:ext>
            </a:extLst>
          </p:cNvPr>
          <p:cNvSpPr>
            <a:spLocks noGrp="1"/>
          </p:cNvSpPr>
          <p:nvPr>
            <p:ph type="ctrTitle"/>
          </p:nvPr>
        </p:nvSpPr>
        <p:spPr/>
        <p:txBody>
          <a:bodyPr/>
          <a:lstStyle/>
          <a:p>
            <a:r>
              <a:rPr lang="en-AU" dirty="0"/>
              <a:t>History – PEEL paragraphs</a:t>
            </a:r>
          </a:p>
        </p:txBody>
      </p:sp>
      <p:sp>
        <p:nvSpPr>
          <p:cNvPr id="7" name="Text Placeholder 6">
            <a:extLst>
              <a:ext uri="{FF2B5EF4-FFF2-40B4-BE49-F238E27FC236}">
                <a16:creationId xmlns:a16="http://schemas.microsoft.com/office/drawing/2014/main" id="{4373E118-2312-13FC-ECAF-1EB05F768263}"/>
              </a:ext>
            </a:extLst>
          </p:cNvPr>
          <p:cNvSpPr>
            <a:spLocks noGrp="1"/>
          </p:cNvSpPr>
          <p:nvPr>
            <p:ph type="body" sz="quarter" idx="10"/>
          </p:nvPr>
        </p:nvSpPr>
        <p:spPr/>
        <p:txBody>
          <a:bodyPr/>
          <a:lstStyle/>
          <a:p>
            <a:r>
              <a:rPr lang="en-AU"/>
              <a:t>Stage 4 History </a:t>
            </a:r>
          </a:p>
        </p:txBody>
      </p:sp>
      <p:sp>
        <p:nvSpPr>
          <p:cNvPr id="11" name="Text Placeholder 10">
            <a:extLst>
              <a:ext uri="{FF2B5EF4-FFF2-40B4-BE49-F238E27FC236}">
                <a16:creationId xmlns:a16="http://schemas.microsoft.com/office/drawing/2014/main" id="{450799B2-2872-7C3B-433C-284C5DFD7876}"/>
              </a:ext>
            </a:extLst>
          </p:cNvPr>
          <p:cNvSpPr>
            <a:spLocks noGrp="1"/>
          </p:cNvSpPr>
          <p:nvPr>
            <p:ph type="body" sz="quarter" idx="16"/>
          </p:nvPr>
        </p:nvSpPr>
        <p:spPr/>
        <p:txBody>
          <a:bodyPr/>
          <a:lstStyle/>
          <a:p>
            <a:r>
              <a:rPr lang="en-AU" dirty="0"/>
              <a:t>Historical context 1 (core) – The ancient past</a:t>
            </a:r>
          </a:p>
          <a:p>
            <a:endParaRPr lang="en-AU" dirty="0"/>
          </a:p>
        </p:txBody>
      </p:sp>
      <p:sp>
        <p:nvSpPr>
          <p:cNvPr id="9" name="Text Placeholder 8">
            <a:extLst>
              <a:ext uri="{FF2B5EF4-FFF2-40B4-BE49-F238E27FC236}">
                <a16:creationId xmlns:a16="http://schemas.microsoft.com/office/drawing/2014/main" id="{FB49DB6E-C61A-D582-E7A4-8B7843B5945A}"/>
              </a:ext>
            </a:extLst>
          </p:cNvPr>
          <p:cNvSpPr>
            <a:spLocks noGrp="1"/>
          </p:cNvSpPr>
          <p:nvPr>
            <p:ph type="body" sz="quarter" idx="14"/>
          </p:nvPr>
        </p:nvSpPr>
        <p:spPr/>
        <p:txBody>
          <a:bodyPr/>
          <a:lstStyle/>
          <a:p>
            <a:r>
              <a:rPr lang="en-AU" dirty="0"/>
              <a:t>[Teacher name]</a:t>
            </a:r>
          </a:p>
        </p:txBody>
      </p:sp>
      <p:sp>
        <p:nvSpPr>
          <p:cNvPr id="12" name="Text Placeholder 11">
            <a:extLst>
              <a:ext uri="{FF2B5EF4-FFF2-40B4-BE49-F238E27FC236}">
                <a16:creationId xmlns:a16="http://schemas.microsoft.com/office/drawing/2014/main" id="{128571E8-1DCA-67D1-1E2B-00A57D342C2F}"/>
              </a:ext>
            </a:extLst>
          </p:cNvPr>
          <p:cNvSpPr>
            <a:spLocks noGrp="1"/>
          </p:cNvSpPr>
          <p:nvPr>
            <p:ph type="body" sz="quarter" idx="15"/>
          </p:nvPr>
        </p:nvSpPr>
        <p:spPr/>
        <p:txBody>
          <a:bodyPr/>
          <a:lstStyle/>
          <a:p>
            <a:r>
              <a:rPr lang="en-AU" dirty="0"/>
              <a:t>[Date]</a:t>
            </a:r>
          </a:p>
        </p:txBody>
      </p:sp>
      <p:pic>
        <p:nvPicPr>
          <p:cNvPr id="14" name="Picture Placeholder 13">
            <a:extLst>
              <a:ext uri="{FF2B5EF4-FFF2-40B4-BE49-F238E27FC236}">
                <a16:creationId xmlns:a16="http://schemas.microsoft.com/office/drawing/2014/main" id="{9A6FA1F7-DD3D-A0B7-AFBC-48A7AAE7BC92}"/>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22237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518972-CE09-CD86-267C-ECAC4EEDD65B}"/>
              </a:ext>
            </a:extLst>
          </p:cNvPr>
          <p:cNvSpPr>
            <a:spLocks noGrp="1"/>
          </p:cNvSpPr>
          <p:nvPr>
            <p:ph type="title"/>
          </p:nvPr>
        </p:nvSpPr>
        <p:spPr/>
        <p:txBody>
          <a:bodyPr/>
          <a:lstStyle/>
          <a:p>
            <a:r>
              <a:rPr lang="en-AU"/>
              <a:t>Source 1</a:t>
            </a:r>
          </a:p>
        </p:txBody>
      </p:sp>
      <p:pic>
        <p:nvPicPr>
          <p:cNvPr id="6" name="Picture 5" descr="Wall painting from a tomb Deir el-Medina showing a man and woman harvesting papyrus plants along the Nile River. The figures bend forward pulling tall green papyrus stalks from the water while surrounded by reeds and vegetation. The woman wears a long white linen dress and the man a short white kilt. Hieroglyphic writing appears beside them. The scene represents everyday agricultural work and the importance of papyrus and the Nile River for resources and livelihood in Ancient Egypt.">
            <a:extLst>
              <a:ext uri="{FF2B5EF4-FFF2-40B4-BE49-F238E27FC236}">
                <a16:creationId xmlns:a16="http://schemas.microsoft.com/office/drawing/2014/main" id="{C9A85C82-D2FC-BDF9-5AF8-79C7900794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050" y="905601"/>
            <a:ext cx="5951901" cy="5230603"/>
          </a:xfrm>
          <a:prstGeom prst="rect">
            <a:avLst/>
          </a:prstGeom>
        </p:spPr>
      </p:pic>
      <p:sp>
        <p:nvSpPr>
          <p:cNvPr id="8" name="TextBox 7">
            <a:extLst>
              <a:ext uri="{FF2B5EF4-FFF2-40B4-BE49-F238E27FC236}">
                <a16:creationId xmlns:a16="http://schemas.microsoft.com/office/drawing/2014/main" id="{139B77E3-DD64-1ACD-FC33-C9BB5048E859}"/>
              </a:ext>
            </a:extLst>
          </p:cNvPr>
          <p:cNvSpPr txBox="1"/>
          <p:nvPr/>
        </p:nvSpPr>
        <p:spPr>
          <a:xfrm>
            <a:off x="3228000" y="6215070"/>
            <a:ext cx="5736001" cy="553998"/>
          </a:xfrm>
          <a:prstGeom prst="rect">
            <a:avLst/>
          </a:prstGeom>
          <a:noFill/>
        </p:spPr>
        <p:txBody>
          <a:bodyPr wrap="square">
            <a:spAutoFit/>
          </a:bodyPr>
          <a:lstStyle/>
          <a:p>
            <a:r>
              <a:rPr lang="en-AU" sz="1000" dirty="0">
                <a:latin typeface="Arial" panose="020B0604020202020204" pitchFamily="34" charset="0"/>
                <a:cs typeface="Arial" panose="020B0604020202020204" pitchFamily="34" charset="0"/>
              </a:rPr>
              <a:t>‘Egyptian harvest’ by Jon Fender is licensed under the </a:t>
            </a:r>
            <a:r>
              <a:rPr lang="en-AU" sz="1000" dirty="0">
                <a:latin typeface="Arial" panose="020B0604020202020204" pitchFamily="34" charset="0"/>
                <a:cs typeface="Arial" panose="020B0604020202020204" pitchFamily="34" charset="0"/>
                <a:hlinkClick r:id="rId4"/>
              </a:rPr>
              <a:t>Creative Commons Attribution-</a:t>
            </a:r>
            <a:r>
              <a:rPr lang="en-AU" sz="1000" dirty="0" err="1">
                <a:latin typeface="Arial" panose="020B0604020202020204" pitchFamily="34" charset="0"/>
                <a:cs typeface="Arial" panose="020B0604020202020204" pitchFamily="34" charset="0"/>
                <a:hlinkClick r:id="rId4"/>
              </a:rPr>
              <a:t>ShareAlike</a:t>
            </a:r>
            <a:r>
              <a:rPr lang="en-AU" sz="1000" dirty="0">
                <a:latin typeface="Arial" panose="020B0604020202020204" pitchFamily="34" charset="0"/>
                <a:cs typeface="Arial" panose="020B0604020202020204" pitchFamily="34" charset="0"/>
                <a:hlinkClick r:id="rId4"/>
              </a:rPr>
              <a:t> 4.0 International </a:t>
            </a:r>
            <a:r>
              <a:rPr lang="en-AU" sz="1000" dirty="0">
                <a:latin typeface="Arial" panose="020B0604020202020204" pitchFamily="34" charset="0"/>
                <a:cs typeface="Arial" panose="020B0604020202020204" pitchFamily="34" charset="0"/>
              </a:rPr>
              <a:t>(CC BY-SA 4.0). Original image available at </a:t>
            </a:r>
            <a:r>
              <a:rPr lang="en-AU" sz="1000" dirty="0">
                <a:latin typeface="Arial" panose="020B0604020202020204" pitchFamily="34" charset="0"/>
                <a:cs typeface="Arial" panose="020B0604020202020204" pitchFamily="34" charset="0"/>
                <a:hlinkClick r:id="rId5"/>
              </a:rPr>
              <a:t>https://commons.wikimedia.org/wiki/File:Egyptian_harvest.jpg</a:t>
            </a:r>
            <a:endParaRPr lang="en-AU" sz="1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92E3044-54C4-121F-C9F4-3E3963A84C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71135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7CBDC-B61C-78DE-9CFA-B8368EF63B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DD596D-90C7-1423-6B6C-9B5C1B5091EA}"/>
              </a:ext>
            </a:extLst>
          </p:cNvPr>
          <p:cNvSpPr>
            <a:spLocks noGrp="1"/>
          </p:cNvSpPr>
          <p:nvPr>
            <p:ph type="title"/>
          </p:nvPr>
        </p:nvSpPr>
        <p:spPr/>
        <p:txBody>
          <a:bodyPr/>
          <a:lstStyle/>
          <a:p>
            <a:r>
              <a:rPr lang="en-GB">
                <a:latin typeface="Arial"/>
                <a:cs typeface="Arial"/>
              </a:rPr>
              <a:t>Is this a paragraph?</a:t>
            </a:r>
            <a:endParaRPr lang="en-GB"/>
          </a:p>
        </p:txBody>
      </p:sp>
      <p:sp>
        <p:nvSpPr>
          <p:cNvPr id="6" name="Text Placeholder 5">
            <a:extLst>
              <a:ext uri="{FF2B5EF4-FFF2-40B4-BE49-F238E27FC236}">
                <a16:creationId xmlns:a16="http://schemas.microsoft.com/office/drawing/2014/main" id="{A7B43DA3-988A-F012-2865-C4FE2528C4AB}"/>
              </a:ext>
            </a:extLst>
          </p:cNvPr>
          <p:cNvSpPr>
            <a:spLocks noGrp="1"/>
          </p:cNvSpPr>
          <p:nvPr>
            <p:ph type="body" sz="quarter" idx="18"/>
          </p:nvPr>
        </p:nvSpPr>
        <p:spPr>
          <a:xfrm>
            <a:off x="359999" y="982520"/>
            <a:ext cx="11483999" cy="780179"/>
          </a:xfrm>
        </p:spPr>
        <p:txBody>
          <a:bodyPr/>
          <a:lstStyle/>
          <a:p>
            <a:r>
              <a:rPr lang="en-US" dirty="0"/>
              <a:t>Using Source 1 and your own knowledge, describe the importance of the Nile River to Ancient Egyptian civilization.</a:t>
            </a:r>
          </a:p>
        </p:txBody>
      </p:sp>
      <p:sp>
        <p:nvSpPr>
          <p:cNvPr id="4" name="Text Placeholder 3">
            <a:extLst>
              <a:ext uri="{FF2B5EF4-FFF2-40B4-BE49-F238E27FC236}">
                <a16:creationId xmlns:a16="http://schemas.microsoft.com/office/drawing/2014/main" id="{6C2213DD-E7E9-5C64-3571-0307A578C60C}"/>
              </a:ext>
            </a:extLst>
          </p:cNvPr>
          <p:cNvSpPr>
            <a:spLocks noGrp="1"/>
          </p:cNvSpPr>
          <p:nvPr>
            <p:ph type="body" sz="quarter" idx="17"/>
          </p:nvPr>
        </p:nvSpPr>
        <p:spPr>
          <a:xfrm>
            <a:off x="360000" y="2016087"/>
            <a:ext cx="11484000" cy="4358834"/>
          </a:xfrm>
        </p:spPr>
        <p:txBody>
          <a:bodyPr/>
          <a:lstStyle/>
          <a:p>
            <a:r>
              <a:rPr lang="en-AU">
                <a:latin typeface="Arial"/>
                <a:cs typeface="Arial"/>
              </a:rPr>
              <a:t>The Nile River was important to Ancient Egyptian civilisation because it provided useful plants, including papyrus, that people depended on in daily life. For example, source one shows people harvesting papyrus, workers can be seen cutting and carrying tall papyrus plants beside the river. This shows that papyrus grew along the Nile and was collected for use by the community. Papyrus was important because it was used to make items such as paper for writing and other everyday materials, which helped people record information and manage daily life. This shows that the Nile River was important because it supplied natural resources such as papyrus that supported work and communication in Ancient Egypt.</a:t>
            </a:r>
            <a:endParaRPr lang="en-GB" sz="1400" b="1">
              <a:latin typeface="Arial"/>
              <a:cs typeface="Arial"/>
            </a:endParaRPr>
          </a:p>
        </p:txBody>
      </p:sp>
      <p:sp>
        <p:nvSpPr>
          <p:cNvPr id="2" name="Slide Number Placeholder 1">
            <a:extLst>
              <a:ext uri="{FF2B5EF4-FFF2-40B4-BE49-F238E27FC236}">
                <a16:creationId xmlns:a16="http://schemas.microsoft.com/office/drawing/2014/main" id="{5E47A69C-47D3-ABBB-8809-506B1233A56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21493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3500A-2D36-256A-F634-97591CFECD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86A7B0-A72E-C138-10E5-17688026F0CB}"/>
              </a:ext>
            </a:extLst>
          </p:cNvPr>
          <p:cNvSpPr>
            <a:spLocks noGrp="1"/>
          </p:cNvSpPr>
          <p:nvPr>
            <p:ph type="title"/>
          </p:nvPr>
        </p:nvSpPr>
        <p:spPr/>
        <p:txBody>
          <a:bodyPr/>
          <a:lstStyle/>
          <a:p>
            <a:r>
              <a:rPr lang="en-GB">
                <a:latin typeface="Arial"/>
                <a:cs typeface="Arial"/>
              </a:rPr>
              <a:t>Is this a paragraph? – yes</a:t>
            </a:r>
            <a:endParaRPr lang="en-GB"/>
          </a:p>
        </p:txBody>
      </p:sp>
      <p:sp>
        <p:nvSpPr>
          <p:cNvPr id="4" name="Text Placeholder 3">
            <a:extLst>
              <a:ext uri="{FF2B5EF4-FFF2-40B4-BE49-F238E27FC236}">
                <a16:creationId xmlns:a16="http://schemas.microsoft.com/office/drawing/2014/main" id="{EFE98E7A-12BA-8AF1-C831-1A0ECFBC92AE}"/>
              </a:ext>
            </a:extLst>
          </p:cNvPr>
          <p:cNvSpPr>
            <a:spLocks noGrp="1"/>
          </p:cNvSpPr>
          <p:nvPr>
            <p:ph type="body" sz="quarter" idx="18"/>
          </p:nvPr>
        </p:nvSpPr>
        <p:spPr/>
        <p:txBody>
          <a:bodyPr/>
          <a:lstStyle/>
          <a:p>
            <a:pPr lvl="0">
              <a:defRPr/>
            </a:pPr>
            <a:r>
              <a:rPr lang="en-AU">
                <a:solidFill>
                  <a:srgbClr val="146CFD"/>
                </a:solidFill>
              </a:rPr>
              <a:t>Describe the importance of the Nile River to the Ancient Egyptian civilisation</a:t>
            </a:r>
          </a:p>
        </p:txBody>
      </p:sp>
      <p:sp>
        <p:nvSpPr>
          <p:cNvPr id="10" name="Oval 9">
            <a:extLst>
              <a:ext uri="{FF2B5EF4-FFF2-40B4-BE49-F238E27FC236}">
                <a16:creationId xmlns:a16="http://schemas.microsoft.com/office/drawing/2014/main" id="{A7D572AE-AA33-00AD-FD7F-03A8195C3D4F}"/>
              </a:ext>
            </a:extLst>
          </p:cNvPr>
          <p:cNvSpPr/>
          <p:nvPr/>
        </p:nvSpPr>
        <p:spPr>
          <a:xfrm>
            <a:off x="359999" y="1421833"/>
            <a:ext cx="1232955" cy="1232955"/>
          </a:xfrm>
          <a:prstGeom prst="ellipse">
            <a:avLst/>
          </a:prstGeom>
          <a:solidFill>
            <a:srgbClr val="FAAF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P</a:t>
            </a:r>
          </a:p>
        </p:txBody>
      </p:sp>
      <p:sp>
        <p:nvSpPr>
          <p:cNvPr id="15" name="Rounded Rectangle 14">
            <a:extLst>
              <a:ext uri="{FF2B5EF4-FFF2-40B4-BE49-F238E27FC236}">
                <a16:creationId xmlns:a16="http://schemas.microsoft.com/office/drawing/2014/main" id="{77160845-C847-5513-7124-002806DC161A}"/>
              </a:ext>
            </a:extLst>
          </p:cNvPr>
          <p:cNvSpPr/>
          <p:nvPr/>
        </p:nvSpPr>
        <p:spPr>
          <a:xfrm>
            <a:off x="1778000" y="1421833"/>
            <a:ext cx="9779000" cy="1232955"/>
          </a:xfrm>
          <a:prstGeom prst="roundRect">
            <a:avLst/>
          </a:prstGeom>
          <a:solidFill>
            <a:srgbClr val="FDE7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US" sz="1800">
                <a:solidFill>
                  <a:schemeClr val="tx1"/>
                </a:solidFill>
              </a:rPr>
              <a:t>The Nile River was important to Ancient Egyptian </a:t>
            </a:r>
            <a:r>
              <a:rPr lang="en-US" sz="1800" err="1">
                <a:solidFill>
                  <a:schemeClr val="tx1"/>
                </a:solidFill>
              </a:rPr>
              <a:t>civilisation</a:t>
            </a:r>
            <a:r>
              <a:rPr lang="en-US" sz="1800">
                <a:solidFill>
                  <a:schemeClr val="tx1"/>
                </a:solidFill>
              </a:rPr>
              <a:t> because it provided useful plants, including papyrus, that people depended on in daily life.</a:t>
            </a:r>
          </a:p>
        </p:txBody>
      </p:sp>
      <p:sp>
        <p:nvSpPr>
          <p:cNvPr id="11" name="Oval 10">
            <a:extLst>
              <a:ext uri="{FF2B5EF4-FFF2-40B4-BE49-F238E27FC236}">
                <a16:creationId xmlns:a16="http://schemas.microsoft.com/office/drawing/2014/main" id="{9F7B2884-BD62-6F88-EE03-D17B42A53DAE}"/>
              </a:ext>
            </a:extLst>
          </p:cNvPr>
          <p:cNvSpPr/>
          <p:nvPr/>
        </p:nvSpPr>
        <p:spPr>
          <a:xfrm>
            <a:off x="359999" y="2768904"/>
            <a:ext cx="1232955" cy="1232955"/>
          </a:xfrm>
          <a:prstGeom prst="ellipse">
            <a:avLst/>
          </a:prstGeom>
          <a:solidFill>
            <a:srgbClr val="00AA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E</a:t>
            </a:r>
          </a:p>
        </p:txBody>
      </p:sp>
      <p:sp>
        <p:nvSpPr>
          <p:cNvPr id="16" name="Rounded Rectangle 15">
            <a:extLst>
              <a:ext uri="{FF2B5EF4-FFF2-40B4-BE49-F238E27FC236}">
                <a16:creationId xmlns:a16="http://schemas.microsoft.com/office/drawing/2014/main" id="{B1FDD687-42E1-BEEA-3A82-7548DB5FA67F}"/>
              </a:ext>
            </a:extLst>
          </p:cNvPr>
          <p:cNvSpPr/>
          <p:nvPr/>
        </p:nvSpPr>
        <p:spPr>
          <a:xfrm>
            <a:off x="1778000" y="2768903"/>
            <a:ext cx="9779000" cy="1232955"/>
          </a:xfrm>
          <a:prstGeom prst="roundRect">
            <a:avLst/>
          </a:prstGeom>
          <a:solidFill>
            <a:srgbClr val="A8ED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US" sz="1800">
                <a:solidFill>
                  <a:schemeClr val="tx1"/>
                </a:solidFill>
              </a:rPr>
              <a:t>For example, source one shows people harvesting papyrus, workers can be seen cutting and carrying tall papyrus plants beside the river.</a:t>
            </a:r>
          </a:p>
        </p:txBody>
      </p:sp>
      <p:sp>
        <p:nvSpPr>
          <p:cNvPr id="12" name="Oval 11">
            <a:extLst>
              <a:ext uri="{FF2B5EF4-FFF2-40B4-BE49-F238E27FC236}">
                <a16:creationId xmlns:a16="http://schemas.microsoft.com/office/drawing/2014/main" id="{13DDBB3C-FFE3-D621-A9C2-8EACEB69D5C9}"/>
              </a:ext>
            </a:extLst>
          </p:cNvPr>
          <p:cNvSpPr/>
          <p:nvPr/>
        </p:nvSpPr>
        <p:spPr>
          <a:xfrm>
            <a:off x="359999" y="4115974"/>
            <a:ext cx="1232955" cy="123295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a:t>
            </a:r>
          </a:p>
        </p:txBody>
      </p:sp>
      <p:sp>
        <p:nvSpPr>
          <p:cNvPr id="17" name="Rounded Rectangle 16">
            <a:extLst>
              <a:ext uri="{FF2B5EF4-FFF2-40B4-BE49-F238E27FC236}">
                <a16:creationId xmlns:a16="http://schemas.microsoft.com/office/drawing/2014/main" id="{3B0C5791-5934-612C-B211-068B4354058A}"/>
              </a:ext>
            </a:extLst>
          </p:cNvPr>
          <p:cNvSpPr/>
          <p:nvPr/>
        </p:nvSpPr>
        <p:spPr>
          <a:xfrm>
            <a:off x="1778000" y="4115973"/>
            <a:ext cx="9779000" cy="123295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US" sz="1800">
                <a:solidFill>
                  <a:schemeClr val="tx1"/>
                </a:solidFill>
              </a:rPr>
              <a:t>This shows that papyrus grew along the Nile and was collected for use by the community. Papyrus was important because it was used to make items such as paper for writing and other everyday materials, which helped people record information and manage daily life</a:t>
            </a:r>
          </a:p>
        </p:txBody>
      </p:sp>
      <p:sp>
        <p:nvSpPr>
          <p:cNvPr id="13" name="Oval 12">
            <a:extLst>
              <a:ext uri="{FF2B5EF4-FFF2-40B4-BE49-F238E27FC236}">
                <a16:creationId xmlns:a16="http://schemas.microsoft.com/office/drawing/2014/main" id="{A80F3C7D-FA67-1563-F26E-A986474775C9}"/>
              </a:ext>
            </a:extLst>
          </p:cNvPr>
          <p:cNvSpPr/>
          <p:nvPr/>
        </p:nvSpPr>
        <p:spPr>
          <a:xfrm>
            <a:off x="359999" y="5463045"/>
            <a:ext cx="1232955" cy="1232955"/>
          </a:xfrm>
          <a:prstGeom prst="ellipse">
            <a:avLst/>
          </a:prstGeom>
          <a:solidFill>
            <a:srgbClr val="D912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L</a:t>
            </a:r>
          </a:p>
        </p:txBody>
      </p:sp>
      <p:sp>
        <p:nvSpPr>
          <p:cNvPr id="18" name="Rounded Rectangle 17">
            <a:extLst>
              <a:ext uri="{FF2B5EF4-FFF2-40B4-BE49-F238E27FC236}">
                <a16:creationId xmlns:a16="http://schemas.microsoft.com/office/drawing/2014/main" id="{14DDD3E1-3EA4-B8A3-D951-DC46B112FAC9}"/>
              </a:ext>
            </a:extLst>
          </p:cNvPr>
          <p:cNvSpPr/>
          <p:nvPr/>
        </p:nvSpPr>
        <p:spPr>
          <a:xfrm>
            <a:off x="1778000" y="5463043"/>
            <a:ext cx="9779000" cy="1232955"/>
          </a:xfrm>
          <a:prstGeom prst="roundRect">
            <a:avLst/>
          </a:prstGeom>
          <a:solidFill>
            <a:srgbClr val="F4B5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US" sz="1800">
                <a:solidFill>
                  <a:schemeClr val="tx1"/>
                </a:solidFill>
              </a:rPr>
              <a:t>This shows that the Nile River was important because it supplied natural resources such as papyrus that supported work and communication in Ancient Egypt.</a:t>
            </a:r>
          </a:p>
        </p:txBody>
      </p:sp>
      <p:sp>
        <p:nvSpPr>
          <p:cNvPr id="2" name="Slide Number Placeholder 1">
            <a:extLst>
              <a:ext uri="{FF2B5EF4-FFF2-40B4-BE49-F238E27FC236}">
                <a16:creationId xmlns:a16="http://schemas.microsoft.com/office/drawing/2014/main" id="{9BBA0D52-DC79-039F-7DFB-33B33DC184F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10531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B8EFB-3EE8-9CC3-D443-F19298E458B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3F3EC82-67E9-2414-B326-E9D3FD4F4554}"/>
              </a:ext>
            </a:extLst>
          </p:cNvPr>
          <p:cNvSpPr>
            <a:spLocks noGrp="1"/>
          </p:cNvSpPr>
          <p:nvPr>
            <p:ph type="title"/>
          </p:nvPr>
        </p:nvSpPr>
        <p:spPr/>
        <p:txBody>
          <a:bodyPr/>
          <a:lstStyle/>
          <a:p>
            <a:r>
              <a:rPr lang="en-AU"/>
              <a:t>PEEL paragraph</a:t>
            </a:r>
          </a:p>
        </p:txBody>
      </p:sp>
      <p:sp>
        <p:nvSpPr>
          <p:cNvPr id="9" name="Text Placeholder 8">
            <a:extLst>
              <a:ext uri="{FF2B5EF4-FFF2-40B4-BE49-F238E27FC236}">
                <a16:creationId xmlns:a16="http://schemas.microsoft.com/office/drawing/2014/main" id="{CA6C2278-0108-3FA5-F87F-4D3453FE44EC}"/>
              </a:ext>
            </a:extLst>
          </p:cNvPr>
          <p:cNvSpPr>
            <a:spLocks noGrp="1"/>
          </p:cNvSpPr>
          <p:nvPr>
            <p:ph type="body" sz="quarter" idx="18"/>
          </p:nvPr>
        </p:nvSpPr>
        <p:spPr/>
        <p:txBody>
          <a:bodyPr/>
          <a:lstStyle/>
          <a:p>
            <a:r>
              <a:rPr lang="en-AU"/>
              <a:t>Sample question</a:t>
            </a:r>
          </a:p>
        </p:txBody>
      </p:sp>
      <p:sp>
        <p:nvSpPr>
          <p:cNvPr id="2" name="Text Placeholder 1">
            <a:extLst>
              <a:ext uri="{FF2B5EF4-FFF2-40B4-BE49-F238E27FC236}">
                <a16:creationId xmlns:a16="http://schemas.microsoft.com/office/drawing/2014/main" id="{EF69C2D9-C0EA-A0F2-3599-9CF0CFB4E28F}"/>
              </a:ext>
            </a:extLst>
          </p:cNvPr>
          <p:cNvSpPr>
            <a:spLocks noGrp="1"/>
          </p:cNvSpPr>
          <p:nvPr>
            <p:ph type="body" sz="quarter" idx="17"/>
          </p:nvPr>
        </p:nvSpPr>
        <p:spPr>
          <a:xfrm>
            <a:off x="360000" y="1567086"/>
            <a:ext cx="5335720" cy="4807835"/>
          </a:xfrm>
        </p:spPr>
        <p:txBody>
          <a:bodyPr/>
          <a:lstStyle/>
          <a:p>
            <a:r>
              <a:rPr lang="en-AU" b="1" dirty="0"/>
              <a:t>Describe how archaeologists and historians might work together to understand the past at </a:t>
            </a:r>
            <a:r>
              <a:rPr lang="en-AU" b="1" dirty="0" err="1"/>
              <a:t>Göbekli</a:t>
            </a:r>
            <a:r>
              <a:rPr lang="en-AU" b="1" dirty="0"/>
              <a:t> Tepe .</a:t>
            </a:r>
          </a:p>
          <a:p>
            <a:r>
              <a:rPr lang="en-AU" dirty="0"/>
              <a:t>What do we need to describe?</a:t>
            </a:r>
          </a:p>
          <a:p>
            <a:pPr marL="342900" indent="-342900">
              <a:buFont typeface="Arial" panose="020B0604020202020204" pitchFamily="34" charset="0"/>
              <a:buChar char="•"/>
            </a:pPr>
            <a:r>
              <a:rPr lang="en-AU" dirty="0"/>
              <a:t>archaeologists</a:t>
            </a:r>
          </a:p>
          <a:p>
            <a:pPr marL="342900" indent="-342900">
              <a:buFont typeface="Arial" panose="020B0604020202020204" pitchFamily="34" charset="0"/>
              <a:buChar char="•"/>
            </a:pPr>
            <a:r>
              <a:rPr lang="en-AU" dirty="0"/>
              <a:t>historians</a:t>
            </a:r>
          </a:p>
          <a:p>
            <a:pPr marL="342900" indent="-342900">
              <a:buFont typeface="Arial" panose="020B0604020202020204" pitchFamily="34" charset="0"/>
              <a:buChar char="•"/>
            </a:pPr>
            <a:r>
              <a:rPr lang="en-AU" dirty="0"/>
              <a:t>how they work together</a:t>
            </a:r>
          </a:p>
          <a:p>
            <a:pPr marL="342900" indent="-342900">
              <a:buFont typeface="Arial" panose="020B0604020202020204" pitchFamily="34" charset="0"/>
              <a:buChar char="•"/>
            </a:pPr>
            <a:r>
              <a:rPr lang="en-AU" dirty="0"/>
              <a:t>how this helps us understand the past</a:t>
            </a:r>
          </a:p>
          <a:p>
            <a:endParaRPr lang="en-US" dirty="0"/>
          </a:p>
        </p:txBody>
      </p:sp>
      <p:sp>
        <p:nvSpPr>
          <p:cNvPr id="10" name="Rounded Rectangle 9">
            <a:extLst>
              <a:ext uri="{FF2B5EF4-FFF2-40B4-BE49-F238E27FC236}">
                <a16:creationId xmlns:a16="http://schemas.microsoft.com/office/drawing/2014/main" id="{4371D5B6-08D0-D852-E170-AD1405E1D6A8}"/>
              </a:ext>
              <a:ext uri="{C183D7F6-B498-43B3-948B-1728B52AA6E4}">
                <adec:decorative xmlns:adec="http://schemas.microsoft.com/office/drawing/2017/decorative" val="1"/>
              </a:ext>
            </a:extLst>
          </p:cNvPr>
          <p:cNvSpPr/>
          <p:nvPr/>
        </p:nvSpPr>
        <p:spPr>
          <a:xfrm>
            <a:off x="242034" y="1632097"/>
            <a:ext cx="1238424" cy="395803"/>
          </a:xfrm>
          <a:prstGeom prst="roundRect">
            <a:avLst>
              <a:gd name="adj" fmla="val 50000"/>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ounded Rectangle 11">
            <a:extLst>
              <a:ext uri="{FF2B5EF4-FFF2-40B4-BE49-F238E27FC236}">
                <a16:creationId xmlns:a16="http://schemas.microsoft.com/office/drawing/2014/main" id="{9728DD6C-3902-F9DD-E461-115929E3C12E}"/>
              </a:ext>
              <a:ext uri="{C183D7F6-B498-43B3-948B-1728B52AA6E4}">
                <adec:decorative xmlns:adec="http://schemas.microsoft.com/office/drawing/2017/decorative" val="1"/>
              </a:ext>
            </a:extLst>
          </p:cNvPr>
          <p:cNvSpPr/>
          <p:nvPr/>
        </p:nvSpPr>
        <p:spPr>
          <a:xfrm>
            <a:off x="2035628" y="1626187"/>
            <a:ext cx="1866595" cy="395804"/>
          </a:xfrm>
          <a:prstGeom prst="roundRect">
            <a:avLst>
              <a:gd name="adj" fmla="val 50000"/>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ounded Rectangle 12">
            <a:extLst>
              <a:ext uri="{FF2B5EF4-FFF2-40B4-BE49-F238E27FC236}">
                <a16:creationId xmlns:a16="http://schemas.microsoft.com/office/drawing/2014/main" id="{6B3273F5-E4E6-74B9-F343-AD4A1B79B064}"/>
              </a:ext>
              <a:ext uri="{C183D7F6-B498-43B3-948B-1728B52AA6E4}">
                <adec:decorative xmlns:adec="http://schemas.microsoft.com/office/drawing/2017/decorative" val="1"/>
              </a:ext>
            </a:extLst>
          </p:cNvPr>
          <p:cNvSpPr/>
          <p:nvPr/>
        </p:nvSpPr>
        <p:spPr>
          <a:xfrm>
            <a:off x="1079206" y="2092912"/>
            <a:ext cx="1749054" cy="395440"/>
          </a:xfrm>
          <a:prstGeom prst="roundRect">
            <a:avLst>
              <a:gd name="adj" fmla="val 50000"/>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a:extLst>
              <a:ext uri="{FF2B5EF4-FFF2-40B4-BE49-F238E27FC236}">
                <a16:creationId xmlns:a16="http://schemas.microsoft.com/office/drawing/2014/main" id="{63DEDC02-CAD4-6433-6AAA-AB4BCF0D789C}"/>
              </a:ext>
              <a:ext uri="{C183D7F6-B498-43B3-948B-1728B52AA6E4}">
                <adec:decorative xmlns:adec="http://schemas.microsoft.com/office/drawing/2017/decorative" val="1"/>
              </a:ext>
            </a:extLst>
          </p:cNvPr>
          <p:cNvSpPr/>
          <p:nvPr/>
        </p:nvSpPr>
        <p:spPr>
          <a:xfrm>
            <a:off x="4396563" y="1626187"/>
            <a:ext cx="1345018" cy="395804"/>
          </a:xfrm>
          <a:prstGeom prst="roundRect">
            <a:avLst>
              <a:gd name="adj" fmla="val 50000"/>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74" name="Picture 2">
            <a:extLst>
              <a:ext uri="{FF2B5EF4-FFF2-40B4-BE49-F238E27FC236}">
                <a16:creationId xmlns:a16="http://schemas.microsoft.com/office/drawing/2014/main" id="{DB5CA0F1-0A61-BACC-9156-C36C7179482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1786357"/>
            <a:ext cx="5794574" cy="38606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80046A0-4F66-0D3E-4DEF-5ADD58629B78}"/>
              </a:ext>
            </a:extLst>
          </p:cNvPr>
          <p:cNvSpPr txBox="1"/>
          <p:nvPr/>
        </p:nvSpPr>
        <p:spPr>
          <a:xfrm>
            <a:off x="6059573" y="5791346"/>
            <a:ext cx="6096000" cy="230832"/>
          </a:xfrm>
          <a:prstGeom prst="rect">
            <a:avLst/>
          </a:prstGeom>
          <a:noFill/>
        </p:spPr>
        <p:txBody>
          <a:bodyPr wrap="square">
            <a:spAutoFit/>
          </a:bodyPr>
          <a:lstStyle/>
          <a:p>
            <a:r>
              <a:rPr lang="en-AU" sz="900">
                <a:latin typeface="Arial" panose="020B0604020202020204" pitchFamily="34" charset="0"/>
                <a:cs typeface="Arial" panose="020B0604020202020204" pitchFamily="34" charset="0"/>
              </a:rPr>
              <a:t>‘</a:t>
            </a:r>
            <a:r>
              <a:rPr lang="en-AU" sz="900" err="1">
                <a:latin typeface="Arial" panose="020B0604020202020204" pitchFamily="34" charset="0"/>
                <a:cs typeface="Arial" panose="020B0604020202020204" pitchFamily="34" charset="0"/>
              </a:rPr>
              <a:t>Göbekli</a:t>
            </a:r>
            <a:r>
              <a:rPr lang="en-AU" sz="900">
                <a:latin typeface="Arial" panose="020B0604020202020204" pitchFamily="34" charset="0"/>
                <a:cs typeface="Arial" panose="020B0604020202020204" pitchFamily="34" charset="0"/>
              </a:rPr>
              <a:t> Tepe archaeological site’ photograph by Cimen Fevzi (2022). Used with permission.</a:t>
            </a:r>
          </a:p>
        </p:txBody>
      </p:sp>
      <p:sp>
        <p:nvSpPr>
          <p:cNvPr id="4" name="Slide Number Placeholder 3">
            <a:extLst>
              <a:ext uri="{FF2B5EF4-FFF2-40B4-BE49-F238E27FC236}">
                <a16:creationId xmlns:a16="http://schemas.microsoft.com/office/drawing/2014/main" id="{9DD564D0-ABB8-8384-2B20-423963166E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42270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A2BA8-428B-32E0-BED8-D1A633F00B1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9F10A83-A2FB-28C1-5FA5-4D5FDA4B76B7}"/>
              </a:ext>
            </a:extLst>
          </p:cNvPr>
          <p:cNvSpPr>
            <a:spLocks noGrp="1"/>
          </p:cNvSpPr>
          <p:nvPr>
            <p:ph type="title"/>
          </p:nvPr>
        </p:nvSpPr>
        <p:spPr/>
        <p:txBody>
          <a:bodyPr/>
          <a:lstStyle/>
          <a:p>
            <a:r>
              <a:rPr lang="en-AU" dirty="0">
                <a:latin typeface="Arial"/>
                <a:cs typeface="Arial"/>
              </a:rPr>
              <a:t>Answering questions in PEEL paragraphs (1)</a:t>
            </a:r>
            <a:endParaRPr lang="en-AU" dirty="0"/>
          </a:p>
        </p:txBody>
      </p:sp>
      <p:sp>
        <p:nvSpPr>
          <p:cNvPr id="8" name="Text Placeholder 7">
            <a:extLst>
              <a:ext uri="{FF2B5EF4-FFF2-40B4-BE49-F238E27FC236}">
                <a16:creationId xmlns:a16="http://schemas.microsoft.com/office/drawing/2014/main" id="{FD3ABA29-2399-8A13-7D98-2162EB3F85EE}"/>
              </a:ext>
            </a:extLst>
          </p:cNvPr>
          <p:cNvSpPr>
            <a:spLocks noGrp="1"/>
          </p:cNvSpPr>
          <p:nvPr>
            <p:ph type="body" sz="quarter" idx="17"/>
          </p:nvPr>
        </p:nvSpPr>
        <p:spPr>
          <a:xfrm>
            <a:off x="360000" y="1306883"/>
            <a:ext cx="11484000" cy="4807835"/>
          </a:xfrm>
        </p:spPr>
        <p:txBody>
          <a:bodyPr vert="horz" lIns="0" tIns="0" rIns="0" bIns="0" rtlCol="0" anchor="t">
            <a:noAutofit/>
          </a:bodyPr>
          <a:lstStyle/>
          <a:p>
            <a:r>
              <a:rPr lang="en-AU" dirty="0">
                <a:latin typeface="Arial"/>
                <a:cs typeface="Arial"/>
              </a:rPr>
              <a:t>Archaeologists have found pottery, tools and bones at the ancient site of Pompeii.</a:t>
            </a:r>
            <a:endParaRPr lang="en-US" dirty="0"/>
          </a:p>
          <a:p>
            <a:r>
              <a:rPr lang="en-AU" dirty="0">
                <a:solidFill>
                  <a:srgbClr val="146CFD"/>
                </a:solidFill>
                <a:latin typeface="Arial"/>
                <a:cs typeface="Arial"/>
              </a:rPr>
              <a:t>Question – How do archaeologists</a:t>
            </a:r>
            <a:r>
              <a:rPr lang="en-AU" b="1" dirty="0">
                <a:latin typeface="Arial"/>
                <a:cs typeface="Arial"/>
              </a:rPr>
              <a:t> </a:t>
            </a:r>
            <a:r>
              <a:rPr lang="en-AU" dirty="0">
                <a:solidFill>
                  <a:srgbClr val="146CFD"/>
                </a:solidFill>
                <a:latin typeface="Arial"/>
                <a:cs typeface="Arial"/>
              </a:rPr>
              <a:t>help understand the past?</a:t>
            </a:r>
            <a:endParaRPr lang="en-AU" dirty="0"/>
          </a:p>
          <a:p>
            <a:r>
              <a:rPr lang="en-AU" b="1" dirty="0">
                <a:latin typeface="Arial"/>
                <a:cs typeface="Arial"/>
              </a:rPr>
              <a:t>P –</a:t>
            </a:r>
            <a:r>
              <a:rPr lang="en-AU" dirty="0">
                <a:latin typeface="Arial"/>
                <a:cs typeface="Arial"/>
              </a:rPr>
              <a:t> Archaeologists help us learn about the past by studying objects left behind by people long ago   </a:t>
            </a:r>
          </a:p>
          <a:p>
            <a:r>
              <a:rPr lang="en-AU" b="1" dirty="0">
                <a:latin typeface="Arial"/>
                <a:cs typeface="Arial"/>
              </a:rPr>
              <a:t>E –</a:t>
            </a:r>
            <a:r>
              <a:rPr lang="en-AU" dirty="0">
                <a:latin typeface="Arial"/>
                <a:cs typeface="Arial"/>
              </a:rPr>
              <a:t> For example, archaeologists have discovered pottery tools and bones at the ancient site of Pompeii.</a:t>
            </a:r>
          </a:p>
          <a:p>
            <a:r>
              <a:rPr lang="en-AU" b="1" dirty="0">
                <a:latin typeface="Arial"/>
                <a:cs typeface="Arial"/>
              </a:rPr>
              <a:t>E –</a:t>
            </a:r>
            <a:r>
              <a:rPr lang="en-AU" dirty="0">
                <a:latin typeface="Arial"/>
                <a:cs typeface="Arial"/>
              </a:rPr>
              <a:t> This shows that people used pottery in cooking and what tools they used in their work.</a:t>
            </a:r>
            <a:r>
              <a:rPr lang="en-AU" dirty="0">
                <a:solidFill>
                  <a:schemeClr val="bg1"/>
                </a:solidFill>
                <a:latin typeface="Arial"/>
                <a:cs typeface="Arial"/>
              </a:rPr>
              <a:t>.</a:t>
            </a:r>
            <a:r>
              <a:rPr lang="en-AU" dirty="0">
                <a:latin typeface="Arial"/>
                <a:cs typeface="Arial"/>
              </a:rPr>
              <a:t> </a:t>
            </a:r>
          </a:p>
          <a:p>
            <a:r>
              <a:rPr lang="en-AU" b="1" dirty="0">
                <a:latin typeface="Arial"/>
                <a:cs typeface="Arial"/>
              </a:rPr>
              <a:t>L –</a:t>
            </a:r>
            <a:r>
              <a:rPr lang="en-AU" dirty="0">
                <a:latin typeface="Arial"/>
                <a:cs typeface="Arial"/>
              </a:rPr>
              <a:t> This helps us understand what life was like in the past, even when there are no written records.</a:t>
            </a:r>
          </a:p>
          <a:p>
            <a:br>
              <a:rPr lang="en-US" dirty="0"/>
            </a:br>
            <a:endParaRPr lang="en-US" dirty="0"/>
          </a:p>
          <a:p>
            <a:endParaRPr lang="en-AU" b="1" dirty="0"/>
          </a:p>
        </p:txBody>
      </p:sp>
      <p:sp>
        <p:nvSpPr>
          <p:cNvPr id="2" name="Rectangle 1">
            <a:extLst>
              <a:ext uri="{FF2B5EF4-FFF2-40B4-BE49-F238E27FC236}">
                <a16:creationId xmlns:a16="http://schemas.microsoft.com/office/drawing/2014/main" id="{AADCC6F5-12D3-9486-6295-B820E6C76581}"/>
              </a:ext>
              <a:ext uri="{C183D7F6-B498-43B3-948B-1728B52AA6E4}">
                <adec:decorative xmlns:adec="http://schemas.microsoft.com/office/drawing/2017/decorative" val="1"/>
              </a:ext>
            </a:extLst>
          </p:cNvPr>
          <p:cNvSpPr/>
          <p:nvPr/>
        </p:nvSpPr>
        <p:spPr>
          <a:xfrm>
            <a:off x="7047571" y="2626071"/>
            <a:ext cx="4893907" cy="35254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96F0BBE-1A66-87D0-E8CC-F31FC82B776C}"/>
              </a:ext>
              <a:ext uri="{C183D7F6-B498-43B3-948B-1728B52AA6E4}">
                <adec:decorative xmlns:adec="http://schemas.microsoft.com/office/drawing/2017/decorative" val="1"/>
              </a:ext>
            </a:extLst>
          </p:cNvPr>
          <p:cNvSpPr/>
          <p:nvPr/>
        </p:nvSpPr>
        <p:spPr>
          <a:xfrm>
            <a:off x="5965902" y="3219060"/>
            <a:ext cx="5926836" cy="341021"/>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D800597-9E05-7B73-C073-1E5FBFB9DDC5}"/>
              </a:ext>
              <a:ext uri="{C183D7F6-B498-43B3-948B-1728B52AA6E4}">
                <adec:decorative xmlns:adec="http://schemas.microsoft.com/office/drawing/2017/decorative" val="1"/>
              </a:ext>
            </a:extLst>
          </p:cNvPr>
          <p:cNvSpPr/>
          <p:nvPr/>
        </p:nvSpPr>
        <p:spPr>
          <a:xfrm>
            <a:off x="360000" y="3681207"/>
            <a:ext cx="1050160" cy="341021"/>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7451B5B-1556-68F1-A0F8-EFAE9171E9FF}"/>
              </a:ext>
              <a:ext uri="{C183D7F6-B498-43B3-948B-1728B52AA6E4}">
                <adec:decorative xmlns:adec="http://schemas.microsoft.com/office/drawing/2017/decorative" val="1"/>
              </a:ext>
            </a:extLst>
          </p:cNvPr>
          <p:cNvSpPr/>
          <p:nvPr/>
        </p:nvSpPr>
        <p:spPr>
          <a:xfrm>
            <a:off x="2609385" y="4264211"/>
            <a:ext cx="9332092" cy="387122"/>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0401E42B-0D79-FD52-CC4C-68C8C9120EB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97946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A2FC6-DD05-BFA1-542E-FECC79E5BA4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88477B1-9D81-1AAD-4EED-CE4A086EDC37}"/>
              </a:ext>
            </a:extLst>
          </p:cNvPr>
          <p:cNvSpPr>
            <a:spLocks noGrp="1"/>
          </p:cNvSpPr>
          <p:nvPr>
            <p:ph type="title"/>
          </p:nvPr>
        </p:nvSpPr>
        <p:spPr/>
        <p:txBody>
          <a:bodyPr/>
          <a:lstStyle/>
          <a:p>
            <a:r>
              <a:rPr lang="en-AU" dirty="0">
                <a:latin typeface="Arial"/>
                <a:cs typeface="Arial"/>
              </a:rPr>
              <a:t>Answering questions in PEEL paragraphs (2)</a:t>
            </a:r>
            <a:endParaRPr lang="en-AU" dirty="0"/>
          </a:p>
        </p:txBody>
      </p:sp>
      <p:sp>
        <p:nvSpPr>
          <p:cNvPr id="17" name="TextBox 16">
            <a:extLst>
              <a:ext uri="{FF2B5EF4-FFF2-40B4-BE49-F238E27FC236}">
                <a16:creationId xmlns:a16="http://schemas.microsoft.com/office/drawing/2014/main" id="{4EE023BC-027C-887D-187B-5DE66D2CE5D8}"/>
              </a:ext>
            </a:extLst>
          </p:cNvPr>
          <p:cNvSpPr txBox="1"/>
          <p:nvPr/>
        </p:nvSpPr>
        <p:spPr>
          <a:xfrm>
            <a:off x="267454" y="937313"/>
            <a:ext cx="11564546" cy="871970"/>
          </a:xfrm>
          <a:prstGeom prst="rect">
            <a:avLst/>
          </a:prstGeom>
          <a:noFill/>
        </p:spPr>
        <p:txBody>
          <a:bodyPr wrap="square">
            <a:spAutoFit/>
          </a:bodyPr>
          <a:lstStyle/>
          <a:p>
            <a:pPr>
              <a:lnSpc>
                <a:spcPct val="150000"/>
              </a:lnSpc>
              <a:spcAft>
                <a:spcPts val="1200"/>
              </a:spcAft>
            </a:pPr>
            <a:r>
              <a:rPr lang="en-AU" sz="1800"/>
              <a:t>Archaeologists have found stone structures, tools, vessels and bone fragments at the ancient site of </a:t>
            </a:r>
            <a:r>
              <a:rPr lang="en-AU" sz="1800" err="1"/>
              <a:t>Göbekli</a:t>
            </a:r>
            <a:r>
              <a:rPr lang="en-AU" sz="1800"/>
              <a:t> Tepe in Türkiye. </a:t>
            </a:r>
            <a:endParaRPr lang="en-US" sz="1800"/>
          </a:p>
        </p:txBody>
      </p:sp>
      <p:sp>
        <p:nvSpPr>
          <p:cNvPr id="15" name="Rectangle 14">
            <a:extLst>
              <a:ext uri="{FF2B5EF4-FFF2-40B4-BE49-F238E27FC236}">
                <a16:creationId xmlns:a16="http://schemas.microsoft.com/office/drawing/2014/main" id="{42743BE8-733A-F6B6-8F3C-64DFEBBEDAA7}"/>
              </a:ext>
              <a:ext uri="{C183D7F6-B498-43B3-948B-1728B52AA6E4}">
                <adec:decorative xmlns:adec="http://schemas.microsoft.com/office/drawing/2017/decorative" val="1"/>
              </a:ext>
            </a:extLst>
          </p:cNvPr>
          <p:cNvSpPr/>
          <p:nvPr/>
        </p:nvSpPr>
        <p:spPr>
          <a:xfrm>
            <a:off x="267453" y="5201899"/>
            <a:ext cx="1167033" cy="30835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ECD9340-CACE-9DF3-5BE9-2C50EAB23611}"/>
              </a:ext>
              <a:ext uri="{C183D7F6-B498-43B3-948B-1728B52AA6E4}">
                <adec:decorative xmlns:adec="http://schemas.microsoft.com/office/drawing/2017/decorative" val="1"/>
              </a:ext>
            </a:extLst>
          </p:cNvPr>
          <p:cNvSpPr/>
          <p:nvPr/>
        </p:nvSpPr>
        <p:spPr>
          <a:xfrm>
            <a:off x="3452648" y="4759098"/>
            <a:ext cx="8024648" cy="30835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B01A8CE-BF01-EC1D-089F-171394DCFA54}"/>
              </a:ext>
              <a:ext uri="{C183D7F6-B498-43B3-948B-1728B52AA6E4}">
                <adec:decorative xmlns:adec="http://schemas.microsoft.com/office/drawing/2017/decorative" val="1"/>
              </a:ext>
            </a:extLst>
          </p:cNvPr>
          <p:cNvSpPr/>
          <p:nvPr/>
        </p:nvSpPr>
        <p:spPr>
          <a:xfrm>
            <a:off x="274380" y="4160376"/>
            <a:ext cx="5678461" cy="30835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DF2DF43-25D2-D8A8-2EBC-3CEC64457739}"/>
              </a:ext>
              <a:ext uri="{C183D7F6-B498-43B3-948B-1728B52AA6E4}">
                <adec:decorative xmlns:adec="http://schemas.microsoft.com/office/drawing/2017/decorative" val="1"/>
              </a:ext>
            </a:extLst>
          </p:cNvPr>
          <p:cNvSpPr/>
          <p:nvPr/>
        </p:nvSpPr>
        <p:spPr>
          <a:xfrm>
            <a:off x="9040925" y="3684177"/>
            <a:ext cx="2436371" cy="30835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D0AE349-F4AF-718A-EF91-88E97027BA35}"/>
              </a:ext>
              <a:ext uri="{C183D7F6-B498-43B3-948B-1728B52AA6E4}">
                <adec:decorative xmlns:adec="http://schemas.microsoft.com/office/drawing/2017/decorative" val="1"/>
              </a:ext>
            </a:extLst>
          </p:cNvPr>
          <p:cNvSpPr/>
          <p:nvPr/>
        </p:nvSpPr>
        <p:spPr>
          <a:xfrm>
            <a:off x="274381" y="3047098"/>
            <a:ext cx="2022770" cy="380112"/>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BFB5A5E-F238-7DFD-07F7-9493C2326073}"/>
              </a:ext>
              <a:ext uri="{C183D7F6-B498-43B3-948B-1728B52AA6E4}">
                <adec:decorative xmlns:adec="http://schemas.microsoft.com/office/drawing/2017/decorative" val="1"/>
              </a:ext>
            </a:extLst>
          </p:cNvPr>
          <p:cNvSpPr/>
          <p:nvPr/>
        </p:nvSpPr>
        <p:spPr>
          <a:xfrm>
            <a:off x="7058721" y="2575847"/>
            <a:ext cx="4065279" cy="380112"/>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7">
            <a:extLst>
              <a:ext uri="{FF2B5EF4-FFF2-40B4-BE49-F238E27FC236}">
                <a16:creationId xmlns:a16="http://schemas.microsoft.com/office/drawing/2014/main" id="{545B3793-A777-0366-5F32-CECA4A0B9CDC}"/>
              </a:ext>
            </a:extLst>
          </p:cNvPr>
          <p:cNvSpPr txBox="1">
            <a:spLocks/>
          </p:cNvSpPr>
          <p:nvPr/>
        </p:nvSpPr>
        <p:spPr>
          <a:xfrm>
            <a:off x="360000" y="1910638"/>
            <a:ext cx="11484000" cy="4807835"/>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solidFill>
                  <a:srgbClr val="146CFD"/>
                </a:solidFill>
                <a:latin typeface="Arial"/>
                <a:cs typeface="Arial"/>
              </a:rPr>
              <a:t>Question – How do archaeologists</a:t>
            </a:r>
            <a:r>
              <a:rPr lang="en-AU" b="1">
                <a:latin typeface="Arial"/>
                <a:cs typeface="Arial"/>
              </a:rPr>
              <a:t> </a:t>
            </a:r>
            <a:r>
              <a:rPr lang="en-AU">
                <a:solidFill>
                  <a:srgbClr val="146CFD"/>
                </a:solidFill>
                <a:latin typeface="Arial"/>
                <a:cs typeface="Arial"/>
              </a:rPr>
              <a:t>help us learn about the past?</a:t>
            </a:r>
            <a:endParaRPr lang="en-AU"/>
          </a:p>
          <a:p>
            <a:r>
              <a:rPr lang="en-AU" b="1">
                <a:latin typeface="Arial"/>
                <a:cs typeface="Arial"/>
              </a:rPr>
              <a:t>P –</a:t>
            </a:r>
            <a:r>
              <a:rPr lang="en-AU">
                <a:latin typeface="Arial"/>
                <a:cs typeface="Arial"/>
              </a:rPr>
              <a:t> Archaeologists help us learn about the past by studying </a:t>
            </a:r>
            <a:r>
              <a:rPr lang="en-AU"/>
              <a:t>objects and structures left behind by people long ago</a:t>
            </a:r>
            <a:r>
              <a:rPr lang="en-AU">
                <a:latin typeface="Arial"/>
                <a:cs typeface="Arial"/>
              </a:rPr>
              <a:t>.   </a:t>
            </a:r>
          </a:p>
          <a:p>
            <a:r>
              <a:rPr lang="en-AU" b="1">
                <a:latin typeface="Arial"/>
                <a:cs typeface="Arial"/>
              </a:rPr>
              <a:t>E –</a:t>
            </a:r>
            <a:r>
              <a:rPr lang="en-AU">
                <a:latin typeface="Arial"/>
                <a:cs typeface="Arial"/>
              </a:rPr>
              <a:t> </a:t>
            </a:r>
            <a:r>
              <a:rPr lang="en-AU"/>
              <a:t>For example, at </a:t>
            </a:r>
            <a:r>
              <a:rPr lang="en-AU" err="1"/>
              <a:t>Göbekli</a:t>
            </a:r>
            <a:r>
              <a:rPr lang="en-AU"/>
              <a:t> Tepe in Türkiye, archaeologists have discovered large stone structures, stone tools, vessels and animal bone fragments.</a:t>
            </a:r>
            <a:endParaRPr lang="en-AU">
              <a:latin typeface="Arial"/>
              <a:cs typeface="Arial"/>
            </a:endParaRPr>
          </a:p>
          <a:p>
            <a:r>
              <a:rPr lang="en-AU" b="1">
                <a:latin typeface="Arial"/>
                <a:cs typeface="Arial"/>
              </a:rPr>
              <a:t>E –</a:t>
            </a:r>
            <a:r>
              <a:rPr lang="en-AU">
                <a:latin typeface="Arial"/>
                <a:cs typeface="Arial"/>
              </a:rPr>
              <a:t> </a:t>
            </a:r>
            <a:r>
              <a:rPr lang="en-AU"/>
              <a:t>This shows that people built special structures and used tools and animals in their daily life and activities.</a:t>
            </a:r>
          </a:p>
          <a:p>
            <a:r>
              <a:rPr lang="en-AU" b="1">
                <a:latin typeface="Arial"/>
                <a:cs typeface="Arial"/>
              </a:rPr>
              <a:t>L –</a:t>
            </a:r>
            <a:r>
              <a:rPr lang="en-AU">
                <a:latin typeface="Arial"/>
                <a:cs typeface="Arial"/>
              </a:rPr>
              <a:t> This helps us understand what life was like in the past, even when there are no written records.</a:t>
            </a:r>
          </a:p>
          <a:p>
            <a:br>
              <a:rPr lang="en-US"/>
            </a:br>
            <a:endParaRPr lang="en-US"/>
          </a:p>
          <a:p>
            <a:endParaRPr lang="en-AU" b="1"/>
          </a:p>
        </p:txBody>
      </p:sp>
      <p:sp>
        <p:nvSpPr>
          <p:cNvPr id="4" name="Slide Number Placeholder 3">
            <a:extLst>
              <a:ext uri="{FF2B5EF4-FFF2-40B4-BE49-F238E27FC236}">
                <a16:creationId xmlns:a16="http://schemas.microsoft.com/office/drawing/2014/main" id="{655354B2-62C0-EE4A-8883-56A3296131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6757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4D5DE-B716-80D2-4213-3CCDB7EE428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AB6F6A3-DC0E-5FAF-EA7C-DEE1605F456C}"/>
              </a:ext>
            </a:extLst>
          </p:cNvPr>
          <p:cNvSpPr>
            <a:spLocks noGrp="1"/>
          </p:cNvSpPr>
          <p:nvPr>
            <p:ph type="title"/>
          </p:nvPr>
        </p:nvSpPr>
        <p:spPr/>
        <p:txBody>
          <a:bodyPr/>
          <a:lstStyle/>
          <a:p>
            <a:r>
              <a:rPr lang="en-AU" dirty="0">
                <a:latin typeface="Arial"/>
                <a:cs typeface="Arial"/>
              </a:rPr>
              <a:t>Answering questions in PEEL paragraphs (3)</a:t>
            </a:r>
            <a:endParaRPr lang="en-AU" dirty="0"/>
          </a:p>
        </p:txBody>
      </p:sp>
      <p:sp>
        <p:nvSpPr>
          <p:cNvPr id="10" name="TextBox 9">
            <a:extLst>
              <a:ext uri="{FF2B5EF4-FFF2-40B4-BE49-F238E27FC236}">
                <a16:creationId xmlns:a16="http://schemas.microsoft.com/office/drawing/2014/main" id="{B8334E3F-DC81-CDE8-1410-1E7CD305BD13}"/>
              </a:ext>
            </a:extLst>
          </p:cNvPr>
          <p:cNvSpPr txBox="1"/>
          <p:nvPr/>
        </p:nvSpPr>
        <p:spPr>
          <a:xfrm>
            <a:off x="359998" y="1323626"/>
            <a:ext cx="11483999" cy="871970"/>
          </a:xfrm>
          <a:prstGeom prst="rect">
            <a:avLst/>
          </a:prstGeom>
          <a:noFill/>
        </p:spPr>
        <p:txBody>
          <a:bodyPr wrap="square">
            <a:spAutoFit/>
          </a:bodyPr>
          <a:lstStyle/>
          <a:p>
            <a:pPr>
              <a:lnSpc>
                <a:spcPct val="150000"/>
              </a:lnSpc>
              <a:spcAft>
                <a:spcPts val="1200"/>
              </a:spcAft>
            </a:pPr>
            <a:r>
              <a:rPr lang="en-AU" sz="1800">
                <a:latin typeface="Arial"/>
                <a:cs typeface="Arial"/>
              </a:rPr>
              <a:t>Historians use research and written studies about sites where there are no original written records, such as </a:t>
            </a:r>
            <a:r>
              <a:rPr lang="en-AU" sz="1800" err="1">
                <a:latin typeface="Arial"/>
                <a:cs typeface="Arial"/>
              </a:rPr>
              <a:t>Göbekli</a:t>
            </a:r>
            <a:r>
              <a:rPr lang="en-AU" sz="1800">
                <a:latin typeface="Arial"/>
                <a:cs typeface="Arial"/>
              </a:rPr>
              <a:t> Tepe.</a:t>
            </a:r>
          </a:p>
        </p:txBody>
      </p:sp>
      <p:sp>
        <p:nvSpPr>
          <p:cNvPr id="8" name="Text Placeholder 7">
            <a:extLst>
              <a:ext uri="{FF2B5EF4-FFF2-40B4-BE49-F238E27FC236}">
                <a16:creationId xmlns:a16="http://schemas.microsoft.com/office/drawing/2014/main" id="{61E6FB69-7C63-5E57-B76D-54B3FD1C7020}"/>
              </a:ext>
            </a:extLst>
          </p:cNvPr>
          <p:cNvSpPr>
            <a:spLocks noGrp="1"/>
          </p:cNvSpPr>
          <p:nvPr>
            <p:ph type="body" sz="quarter" idx="17"/>
          </p:nvPr>
        </p:nvSpPr>
        <p:spPr>
          <a:xfrm>
            <a:off x="360000" y="2365892"/>
            <a:ext cx="11484000" cy="3732082"/>
          </a:xfrm>
        </p:spPr>
        <p:txBody>
          <a:bodyPr vert="horz" lIns="0" tIns="0" rIns="0" bIns="0" rtlCol="0" anchor="t">
            <a:noAutofit/>
          </a:bodyPr>
          <a:lstStyle/>
          <a:p>
            <a:r>
              <a:rPr lang="en-AU">
                <a:solidFill>
                  <a:srgbClr val="146CFD"/>
                </a:solidFill>
                <a:latin typeface="Arial"/>
                <a:cs typeface="Arial"/>
              </a:rPr>
              <a:t>Question – How do </a:t>
            </a:r>
            <a:r>
              <a:rPr lang="en-AU" b="1">
                <a:solidFill>
                  <a:srgbClr val="146CFD"/>
                </a:solidFill>
                <a:latin typeface="Arial"/>
                <a:cs typeface="Arial"/>
              </a:rPr>
              <a:t>historians </a:t>
            </a:r>
            <a:r>
              <a:rPr lang="en-AU">
                <a:solidFill>
                  <a:srgbClr val="146CFD"/>
                </a:solidFill>
                <a:latin typeface="Arial"/>
                <a:cs typeface="Arial"/>
              </a:rPr>
              <a:t>help us learn about the past?</a:t>
            </a:r>
            <a:endParaRPr lang="en-AU">
              <a:solidFill>
                <a:srgbClr val="146CFD"/>
              </a:solidFill>
            </a:endParaRPr>
          </a:p>
          <a:p>
            <a:r>
              <a:rPr lang="en-AU" b="1">
                <a:latin typeface="Arial"/>
                <a:cs typeface="Arial"/>
              </a:rPr>
              <a:t>P –</a:t>
            </a:r>
            <a:r>
              <a:rPr lang="en-AU">
                <a:latin typeface="Arial"/>
                <a:cs typeface="Arial"/>
              </a:rPr>
              <a:t>  </a:t>
            </a:r>
            <a:endParaRPr lang="en-AU"/>
          </a:p>
          <a:p>
            <a:r>
              <a:rPr lang="en-AU" b="1">
                <a:latin typeface="Arial"/>
                <a:cs typeface="Arial"/>
              </a:rPr>
              <a:t>E –</a:t>
            </a:r>
            <a:r>
              <a:rPr lang="en-AU">
                <a:latin typeface="Arial"/>
                <a:cs typeface="Arial"/>
              </a:rPr>
              <a:t> For example, historians study research reports, drawings and written interpretations about the site of </a:t>
            </a:r>
            <a:r>
              <a:rPr lang="en-AU" err="1">
                <a:latin typeface="Arial"/>
                <a:cs typeface="Arial"/>
              </a:rPr>
              <a:t>Göbekli</a:t>
            </a:r>
            <a:r>
              <a:rPr lang="en-AU">
                <a:latin typeface="Arial"/>
                <a:cs typeface="Arial"/>
              </a:rPr>
              <a:t> Tepe in Türkiye.</a:t>
            </a:r>
          </a:p>
          <a:p>
            <a:r>
              <a:rPr lang="en-AU" b="1">
                <a:latin typeface="Arial"/>
                <a:cs typeface="Arial"/>
              </a:rPr>
              <a:t>E –</a:t>
            </a:r>
            <a:r>
              <a:rPr lang="en-AU">
                <a:latin typeface="Arial"/>
                <a:cs typeface="Arial"/>
              </a:rPr>
              <a:t> </a:t>
            </a:r>
            <a:r>
              <a:rPr lang="en-US">
                <a:latin typeface="Arial"/>
                <a:cs typeface="Arial"/>
              </a:rPr>
              <a:t>Historians </a:t>
            </a:r>
            <a:r>
              <a:rPr lang="en-US" err="1">
                <a:latin typeface="Arial"/>
                <a:cs typeface="Arial"/>
              </a:rPr>
              <a:t>analyse</a:t>
            </a:r>
            <a:r>
              <a:rPr lang="en-US">
                <a:latin typeface="Arial"/>
                <a:cs typeface="Arial"/>
              </a:rPr>
              <a:t> </a:t>
            </a:r>
          </a:p>
          <a:p>
            <a:r>
              <a:rPr lang="en-AU" b="1">
                <a:latin typeface="Arial"/>
                <a:cs typeface="Arial"/>
              </a:rPr>
              <a:t>L –</a:t>
            </a:r>
            <a:r>
              <a:rPr lang="en-AU">
                <a:latin typeface="Arial"/>
                <a:cs typeface="Arial"/>
              </a:rPr>
              <a:t> This shows that historians can help us understand the past even when there are no written records left by the people themselves.</a:t>
            </a:r>
            <a:endParaRPr lang="en-US"/>
          </a:p>
        </p:txBody>
      </p:sp>
      <p:sp>
        <p:nvSpPr>
          <p:cNvPr id="2" name="Rectangle 1">
            <a:extLst>
              <a:ext uri="{FF2B5EF4-FFF2-40B4-BE49-F238E27FC236}">
                <a16:creationId xmlns:a16="http://schemas.microsoft.com/office/drawing/2014/main" id="{B11DAAD1-4D98-5D2F-9AEF-950315B5B278}"/>
              </a:ext>
              <a:ext uri="{C183D7F6-B498-43B3-948B-1728B52AA6E4}">
                <adec:decorative xmlns:adec="http://schemas.microsoft.com/office/drawing/2017/decorative" val="1"/>
              </a:ext>
            </a:extLst>
          </p:cNvPr>
          <p:cNvSpPr/>
          <p:nvPr/>
        </p:nvSpPr>
        <p:spPr>
          <a:xfrm>
            <a:off x="798834" y="3065863"/>
            <a:ext cx="11045163" cy="36631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E870060-C6A0-6A2D-4BD0-0680A3B117E8}"/>
              </a:ext>
              <a:ext uri="{C183D7F6-B498-43B3-948B-1728B52AA6E4}">
                <adec:decorative xmlns:adec="http://schemas.microsoft.com/office/drawing/2017/decorative" val="1"/>
              </a:ext>
            </a:extLst>
          </p:cNvPr>
          <p:cNvSpPr/>
          <p:nvPr/>
        </p:nvSpPr>
        <p:spPr>
          <a:xfrm>
            <a:off x="2971846" y="4738425"/>
            <a:ext cx="8938525" cy="331802"/>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1F6B6F09-DF26-1808-15CB-12142332F6A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80684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6FCD4-C844-884D-BC17-86BE9B96C44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37C887-6172-1311-BD1E-0D8F07F5D529}"/>
              </a:ext>
            </a:extLst>
          </p:cNvPr>
          <p:cNvSpPr>
            <a:spLocks noGrp="1"/>
          </p:cNvSpPr>
          <p:nvPr>
            <p:ph type="title"/>
          </p:nvPr>
        </p:nvSpPr>
        <p:spPr/>
        <p:txBody>
          <a:bodyPr/>
          <a:lstStyle/>
          <a:p>
            <a:r>
              <a:rPr lang="en-AU" dirty="0">
                <a:latin typeface="Arial"/>
                <a:cs typeface="Arial"/>
              </a:rPr>
              <a:t>Answering questions in PEEL paragraphs (4)</a:t>
            </a:r>
            <a:endParaRPr lang="en-AU" dirty="0"/>
          </a:p>
        </p:txBody>
      </p:sp>
      <p:sp>
        <p:nvSpPr>
          <p:cNvPr id="5" name="TextBox 4">
            <a:extLst>
              <a:ext uri="{FF2B5EF4-FFF2-40B4-BE49-F238E27FC236}">
                <a16:creationId xmlns:a16="http://schemas.microsoft.com/office/drawing/2014/main" id="{0185DECD-5099-10C1-61C5-9FE942472B8C}"/>
              </a:ext>
            </a:extLst>
          </p:cNvPr>
          <p:cNvSpPr txBox="1"/>
          <p:nvPr/>
        </p:nvSpPr>
        <p:spPr>
          <a:xfrm>
            <a:off x="360000" y="905601"/>
            <a:ext cx="11484000" cy="871970"/>
          </a:xfrm>
          <a:prstGeom prst="rect">
            <a:avLst/>
          </a:prstGeom>
          <a:noFill/>
        </p:spPr>
        <p:txBody>
          <a:bodyPr wrap="square">
            <a:spAutoFit/>
          </a:bodyPr>
          <a:lstStyle/>
          <a:p>
            <a:pPr>
              <a:lnSpc>
                <a:spcPct val="150000"/>
              </a:lnSpc>
            </a:pPr>
            <a:r>
              <a:rPr lang="en-AU" sz="1800">
                <a:latin typeface="Arial"/>
                <a:cs typeface="Arial"/>
              </a:rPr>
              <a:t>Historians use research and written studies about sites where there are no original written records, such as </a:t>
            </a:r>
            <a:r>
              <a:rPr lang="en-AU" sz="1800" err="1">
                <a:latin typeface="Arial"/>
                <a:cs typeface="Arial"/>
              </a:rPr>
              <a:t>Göbekli</a:t>
            </a:r>
            <a:r>
              <a:rPr lang="en-AU" sz="1800">
                <a:latin typeface="Arial"/>
                <a:cs typeface="Arial"/>
              </a:rPr>
              <a:t> Tepe</a:t>
            </a:r>
          </a:p>
        </p:txBody>
      </p:sp>
      <p:sp>
        <p:nvSpPr>
          <p:cNvPr id="13" name="Rectangle 12">
            <a:extLst>
              <a:ext uri="{FF2B5EF4-FFF2-40B4-BE49-F238E27FC236}">
                <a16:creationId xmlns:a16="http://schemas.microsoft.com/office/drawing/2014/main" id="{BB7E250C-93E9-DD67-272B-D8CA2956E4D8}"/>
              </a:ext>
              <a:ext uri="{C183D7F6-B498-43B3-948B-1728B52AA6E4}">
                <adec:decorative xmlns:adec="http://schemas.microsoft.com/office/drawing/2017/decorative" val="1"/>
              </a:ext>
            </a:extLst>
          </p:cNvPr>
          <p:cNvSpPr/>
          <p:nvPr/>
        </p:nvSpPr>
        <p:spPr>
          <a:xfrm>
            <a:off x="213284" y="5282619"/>
            <a:ext cx="6310179" cy="331802"/>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9102D33-0A25-D0BD-6C1F-F74C09E7E92A}"/>
              </a:ext>
              <a:ext uri="{C183D7F6-B498-43B3-948B-1728B52AA6E4}">
                <adec:decorative xmlns:adec="http://schemas.microsoft.com/office/drawing/2017/decorative" val="1"/>
              </a:ext>
            </a:extLst>
          </p:cNvPr>
          <p:cNvSpPr/>
          <p:nvPr/>
        </p:nvSpPr>
        <p:spPr>
          <a:xfrm>
            <a:off x="2932771" y="4895262"/>
            <a:ext cx="8911230" cy="331802"/>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5E9F2CC-CF24-E2FD-EA59-54F08FE1ADB2}"/>
              </a:ext>
              <a:ext uri="{C183D7F6-B498-43B3-948B-1728B52AA6E4}">
                <adec:decorative xmlns:adec="http://schemas.microsoft.com/office/drawing/2017/decorative" val="1"/>
              </a:ext>
            </a:extLst>
          </p:cNvPr>
          <p:cNvSpPr/>
          <p:nvPr/>
        </p:nvSpPr>
        <p:spPr>
          <a:xfrm>
            <a:off x="213284" y="3144703"/>
            <a:ext cx="4247204" cy="331802"/>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102F10B-5CC6-B08E-986F-B59207EDC808}"/>
              </a:ext>
              <a:ext uri="{C183D7F6-B498-43B3-948B-1728B52AA6E4}">
                <adec:decorative xmlns:adec="http://schemas.microsoft.com/office/drawing/2017/decorative" val="1"/>
              </a:ext>
            </a:extLst>
          </p:cNvPr>
          <p:cNvSpPr/>
          <p:nvPr/>
        </p:nvSpPr>
        <p:spPr>
          <a:xfrm>
            <a:off x="769434" y="2684854"/>
            <a:ext cx="11074566" cy="331802"/>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214E5652-531D-6E0D-AA78-49B869362724}"/>
              </a:ext>
            </a:extLst>
          </p:cNvPr>
          <p:cNvSpPr>
            <a:spLocks noGrp="1"/>
          </p:cNvSpPr>
          <p:nvPr>
            <p:ph type="body" sz="quarter" idx="17"/>
          </p:nvPr>
        </p:nvSpPr>
        <p:spPr>
          <a:xfrm>
            <a:off x="360000" y="2021239"/>
            <a:ext cx="11484000" cy="4346108"/>
          </a:xfrm>
        </p:spPr>
        <p:txBody>
          <a:bodyPr vert="horz" lIns="0" tIns="0" rIns="0" bIns="0" rtlCol="0" anchor="t">
            <a:noAutofit/>
          </a:bodyPr>
          <a:lstStyle/>
          <a:p>
            <a:r>
              <a:rPr lang="en-AU">
                <a:solidFill>
                  <a:srgbClr val="146CFD"/>
                </a:solidFill>
                <a:latin typeface="Arial"/>
                <a:cs typeface="Arial"/>
              </a:rPr>
              <a:t>Question – How do </a:t>
            </a:r>
            <a:r>
              <a:rPr lang="en-AU" b="1">
                <a:solidFill>
                  <a:srgbClr val="146CFD"/>
                </a:solidFill>
                <a:latin typeface="Arial"/>
                <a:cs typeface="Arial"/>
              </a:rPr>
              <a:t>historians </a:t>
            </a:r>
            <a:r>
              <a:rPr lang="en-AU">
                <a:solidFill>
                  <a:srgbClr val="146CFD"/>
                </a:solidFill>
                <a:latin typeface="Arial"/>
                <a:cs typeface="Arial"/>
              </a:rPr>
              <a:t>help us learn about the past?</a:t>
            </a:r>
            <a:endParaRPr lang="en-AU">
              <a:solidFill>
                <a:srgbClr val="146CFD"/>
              </a:solidFill>
            </a:endParaRPr>
          </a:p>
          <a:p>
            <a:r>
              <a:rPr lang="en-AU" b="1">
                <a:latin typeface="Arial"/>
                <a:cs typeface="Arial"/>
              </a:rPr>
              <a:t>P –</a:t>
            </a:r>
            <a:r>
              <a:rPr lang="en-AU">
                <a:latin typeface="Arial"/>
                <a:cs typeface="Arial"/>
              </a:rPr>
              <a:t> Historians help us learn about the past by studying and interpreting written research created by other historians and archaeologists.</a:t>
            </a:r>
            <a:endParaRPr lang="en-AU"/>
          </a:p>
          <a:p>
            <a:r>
              <a:rPr lang="en-AU" b="1">
                <a:latin typeface="Arial"/>
                <a:cs typeface="Arial"/>
              </a:rPr>
              <a:t>E –</a:t>
            </a:r>
            <a:r>
              <a:rPr lang="en-AU">
                <a:latin typeface="Arial"/>
                <a:cs typeface="Arial"/>
              </a:rPr>
              <a:t> For example, historians study research reports, drawings and written interpretations about the site of </a:t>
            </a:r>
            <a:r>
              <a:rPr lang="en-AU" err="1">
                <a:latin typeface="Arial"/>
                <a:cs typeface="Arial"/>
              </a:rPr>
              <a:t>Göbekli</a:t>
            </a:r>
            <a:r>
              <a:rPr lang="en-AU">
                <a:latin typeface="Arial"/>
                <a:cs typeface="Arial"/>
              </a:rPr>
              <a:t> Tepe in Türkiye.</a:t>
            </a:r>
          </a:p>
          <a:p>
            <a:r>
              <a:rPr lang="en-AU" b="1">
                <a:latin typeface="Arial"/>
                <a:cs typeface="Arial"/>
              </a:rPr>
              <a:t>E –</a:t>
            </a:r>
            <a:r>
              <a:rPr lang="en-AU">
                <a:latin typeface="Arial"/>
                <a:cs typeface="Arial"/>
              </a:rPr>
              <a:t> Historians analyse this evidence to interpret what the stone structures, carvings and objects may tell us about people’s beliefs and activities in the past.</a:t>
            </a:r>
          </a:p>
          <a:p>
            <a:r>
              <a:rPr lang="en-AU" b="1">
                <a:latin typeface="Arial"/>
                <a:cs typeface="Arial"/>
              </a:rPr>
              <a:t>L –</a:t>
            </a:r>
            <a:r>
              <a:rPr lang="en-AU">
                <a:latin typeface="Arial"/>
                <a:cs typeface="Arial"/>
              </a:rPr>
              <a:t> </a:t>
            </a:r>
            <a:r>
              <a:rPr lang="en-US">
                <a:latin typeface="Arial"/>
                <a:cs typeface="Arial"/>
              </a:rPr>
              <a:t>This shows that historians help us understand the past by explaining and interpreting evidence.</a:t>
            </a:r>
            <a:br>
              <a:rPr lang="en-US"/>
            </a:br>
            <a:endParaRPr lang="en-US"/>
          </a:p>
          <a:p>
            <a:endParaRPr lang="en-AU" b="1"/>
          </a:p>
        </p:txBody>
      </p:sp>
      <p:sp>
        <p:nvSpPr>
          <p:cNvPr id="4" name="Slide Number Placeholder 3">
            <a:extLst>
              <a:ext uri="{FF2B5EF4-FFF2-40B4-BE49-F238E27FC236}">
                <a16:creationId xmlns:a16="http://schemas.microsoft.com/office/drawing/2014/main" id="{89F099BF-8E46-EAAE-2D56-F2D5E934A2E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206740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76AE76-8B26-8127-65E4-49BED9A52CBB}"/>
              </a:ext>
            </a:extLst>
          </p:cNvPr>
          <p:cNvSpPr>
            <a:spLocks noGrp="1"/>
          </p:cNvSpPr>
          <p:nvPr>
            <p:ph type="title"/>
          </p:nvPr>
        </p:nvSpPr>
        <p:spPr/>
        <p:txBody>
          <a:bodyPr/>
          <a:lstStyle/>
          <a:p>
            <a:r>
              <a:rPr lang="en-AU">
                <a:latin typeface="+mj-lt"/>
              </a:rPr>
              <a:t>Double Venn diagram</a:t>
            </a:r>
          </a:p>
        </p:txBody>
      </p:sp>
      <p:grpSp>
        <p:nvGrpSpPr>
          <p:cNvPr id="4" name="Group 3" descr="Archaeologists">
            <a:extLst>
              <a:ext uri="{FF2B5EF4-FFF2-40B4-BE49-F238E27FC236}">
                <a16:creationId xmlns:a16="http://schemas.microsoft.com/office/drawing/2014/main" id="{95D9560F-6B51-6AF3-CD5C-741454253462}"/>
              </a:ext>
            </a:extLst>
          </p:cNvPr>
          <p:cNvGrpSpPr/>
          <p:nvPr/>
        </p:nvGrpSpPr>
        <p:grpSpPr>
          <a:xfrm>
            <a:off x="948789" y="1123760"/>
            <a:ext cx="6604790" cy="5247059"/>
            <a:chOff x="1653639" y="1123760"/>
            <a:chExt cx="5471315" cy="5247059"/>
          </a:xfrm>
        </p:grpSpPr>
        <p:sp>
          <p:nvSpPr>
            <p:cNvPr id="5" name="Google Shape;79;p15" descr="Venn object 1">
              <a:extLst>
                <a:ext uri="{FF2B5EF4-FFF2-40B4-BE49-F238E27FC236}">
                  <a16:creationId xmlns:a16="http://schemas.microsoft.com/office/drawing/2014/main" id="{4D104F2E-A9D0-AF8D-33D2-97F0566C71B0}"/>
                </a:ext>
              </a:extLst>
            </p:cNvPr>
            <p:cNvSpPr/>
            <p:nvPr/>
          </p:nvSpPr>
          <p:spPr>
            <a:xfrm>
              <a:off x="1653639" y="1284852"/>
              <a:ext cx="5471315" cy="5085967"/>
            </a:xfrm>
            <a:prstGeom prst="ellipse">
              <a:avLst/>
            </a:prstGeom>
            <a:noFill/>
            <a:ln w="57150" cap="flat" cmpd="sng">
              <a:solidFill>
                <a:srgbClr val="00ACC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p:txBody>
        </p:sp>
        <p:sp>
          <p:nvSpPr>
            <p:cNvPr id="9" name="Rectangle: Rounded Corners 8">
              <a:extLst>
                <a:ext uri="{FF2B5EF4-FFF2-40B4-BE49-F238E27FC236}">
                  <a16:creationId xmlns:a16="http://schemas.microsoft.com/office/drawing/2014/main" id="{6985327D-BA76-9959-01EB-1FAF158AA50C}"/>
                </a:ext>
              </a:extLst>
            </p:cNvPr>
            <p:cNvSpPr/>
            <p:nvPr/>
          </p:nvSpPr>
          <p:spPr>
            <a:xfrm>
              <a:off x="3335258" y="1123760"/>
              <a:ext cx="1974725" cy="573087"/>
            </a:xfrm>
            <a:prstGeom prst="roundRect">
              <a:avLst/>
            </a:prstGeom>
            <a:solidFill>
              <a:srgbClr val="E5F7FC"/>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a:solidFill>
                    <a:srgbClr val="000000"/>
                  </a:solidFill>
                  <a:latin typeface="+mj-lt"/>
                  <a:cs typeface="Arial"/>
                </a:rPr>
                <a:t>Archaeologists</a:t>
              </a:r>
              <a:endParaRPr lang="en-AU" sz="1800" b="1">
                <a:solidFill>
                  <a:srgbClr val="000000"/>
                </a:solidFill>
                <a:latin typeface="+mj-lt"/>
                <a:cs typeface="Arial" panose="020B0604020202020204" pitchFamily="34" charset="0"/>
              </a:endParaRPr>
            </a:p>
          </p:txBody>
        </p:sp>
      </p:grpSp>
      <p:sp>
        <p:nvSpPr>
          <p:cNvPr id="6" name="Google Shape;83;p15">
            <a:extLst>
              <a:ext uri="{FF2B5EF4-FFF2-40B4-BE49-F238E27FC236}">
                <a16:creationId xmlns:a16="http://schemas.microsoft.com/office/drawing/2014/main" id="{7929AC78-7E3C-08A6-D26C-E99CB41BAD96}"/>
              </a:ext>
            </a:extLst>
          </p:cNvPr>
          <p:cNvSpPr txBox="1"/>
          <p:nvPr/>
        </p:nvSpPr>
        <p:spPr>
          <a:xfrm>
            <a:off x="1695983" y="2415766"/>
            <a:ext cx="2840000" cy="480987"/>
          </a:xfrm>
          <a:prstGeom prst="rect">
            <a:avLst/>
          </a:prstGeom>
          <a:noFill/>
          <a:ln>
            <a:noFill/>
          </a:ln>
        </p:spPr>
        <p:txBody>
          <a:bodyPr spcFirstLastPara="1" wrap="square" lIns="121900" tIns="121900" rIns="121900" bIns="121900" anchor="t" anchorCtr="0">
            <a:noAutofit/>
          </a:bodyPr>
          <a:lstStyle/>
          <a:p>
            <a:pPr marL="285750" indent="-285750" defTabSz="1219170">
              <a:buFont typeface="Arial"/>
              <a:buChar char="•"/>
            </a:pPr>
            <a:r>
              <a:rPr lang="en" sz="1600" kern="0" dirty="0">
                <a:solidFill>
                  <a:srgbClr val="000000"/>
                </a:solidFill>
                <a:ea typeface="+mn-lt"/>
                <a:cs typeface="+mn-lt"/>
                <a:sym typeface="Montserrat"/>
              </a:rPr>
              <a:t>Dig at sites to </a:t>
            </a:r>
            <a:r>
              <a:rPr lang="en" sz="1600" b="1" kern="0" dirty="0">
                <a:solidFill>
                  <a:srgbClr val="000000"/>
                </a:solidFill>
                <a:ea typeface="+mn-lt"/>
                <a:cs typeface="+mn-lt"/>
                <a:sym typeface="Montserrat"/>
              </a:rPr>
              <a:t>find </a:t>
            </a:r>
            <a:r>
              <a:rPr lang="en" sz="1600" b="1" kern="0" dirty="0">
                <a:solidFill>
                  <a:srgbClr val="000000"/>
                </a:solidFill>
                <a:highlight>
                  <a:srgbClr val="FFFF00"/>
                </a:highlight>
                <a:ea typeface="+mn-lt"/>
                <a:cs typeface="+mn-lt"/>
                <a:sym typeface="Montserrat"/>
              </a:rPr>
              <a:t>artefacts</a:t>
            </a:r>
            <a:endParaRPr lang="en-US" dirty="0">
              <a:highlight>
                <a:srgbClr val="FFFF00"/>
              </a:highlight>
              <a:sym typeface="Montserrat"/>
            </a:endParaRPr>
          </a:p>
          <a:p>
            <a:pPr marL="285750" indent="-285750" defTabSz="1219170">
              <a:buFont typeface="Arial"/>
              <a:buChar char="•"/>
            </a:pPr>
            <a:r>
              <a:rPr lang="en" sz="1600" kern="0" dirty="0">
                <a:solidFill>
                  <a:srgbClr val="000000"/>
                </a:solidFill>
                <a:ea typeface="+mn-lt"/>
                <a:cs typeface="+mn-lt"/>
                <a:sym typeface="Montserrat"/>
              </a:rPr>
              <a:t>Study </a:t>
            </a:r>
            <a:r>
              <a:rPr lang="en" sz="1600" b="1" kern="0" dirty="0">
                <a:solidFill>
                  <a:srgbClr val="000000"/>
                </a:solidFill>
                <a:highlight>
                  <a:srgbClr val="FFFF00"/>
                </a:highlight>
                <a:ea typeface="+mn-lt"/>
                <a:cs typeface="+mn-lt"/>
                <a:sym typeface="Montserrat"/>
              </a:rPr>
              <a:t>objects</a:t>
            </a:r>
            <a:r>
              <a:rPr lang="en" sz="1600" kern="0" dirty="0">
                <a:solidFill>
                  <a:srgbClr val="000000"/>
                </a:solidFill>
                <a:highlight>
                  <a:srgbClr val="FFFF00"/>
                </a:highlight>
                <a:ea typeface="+mn-lt"/>
                <a:cs typeface="+mn-lt"/>
                <a:sym typeface="Montserrat"/>
              </a:rPr>
              <a:t> (tools, pottery, bones, buildings)</a:t>
            </a:r>
            <a:endParaRPr lang="en" dirty="0">
              <a:highlight>
                <a:srgbClr val="FFFF00"/>
              </a:highlight>
            </a:endParaRPr>
          </a:p>
          <a:p>
            <a:pPr marL="285750" indent="-285750" defTabSz="1219170">
              <a:buFont typeface="Arial"/>
              <a:buChar char="•"/>
            </a:pPr>
            <a:r>
              <a:rPr lang="en" sz="1600" kern="0" dirty="0">
                <a:solidFill>
                  <a:srgbClr val="000000"/>
                </a:solidFill>
                <a:highlight>
                  <a:srgbClr val="FFFF00"/>
                </a:highlight>
                <a:ea typeface="+mn-lt"/>
                <a:cs typeface="+mn-lt"/>
                <a:sym typeface="Montserrat"/>
              </a:rPr>
              <a:t>Work on </a:t>
            </a:r>
            <a:r>
              <a:rPr lang="en" sz="1600" b="1" kern="0" dirty="0">
                <a:solidFill>
                  <a:srgbClr val="000000"/>
                </a:solidFill>
                <a:highlight>
                  <a:srgbClr val="FFFF00"/>
                </a:highlight>
                <a:ea typeface="+mn-lt"/>
                <a:cs typeface="+mn-lt"/>
                <a:sym typeface="Montserrat"/>
              </a:rPr>
              <a:t>excavation sites</a:t>
            </a:r>
            <a:endParaRPr lang="en" dirty="0">
              <a:highlight>
                <a:srgbClr val="FFFF00"/>
              </a:highlight>
              <a:sym typeface="Montserrat"/>
            </a:endParaRPr>
          </a:p>
          <a:p>
            <a:pPr marL="285750" indent="-285750" defTabSz="1219170">
              <a:buFont typeface="Arial"/>
              <a:buChar char="•"/>
            </a:pPr>
            <a:r>
              <a:rPr lang="en" sz="1600" kern="0" dirty="0">
                <a:solidFill>
                  <a:srgbClr val="000000"/>
                </a:solidFill>
                <a:ea typeface="+mn-lt"/>
                <a:cs typeface="+mn-lt"/>
                <a:sym typeface="Montserrat"/>
              </a:rPr>
              <a:t>Carefully </a:t>
            </a:r>
            <a:r>
              <a:rPr lang="en" sz="1600" b="1" kern="0" dirty="0">
                <a:solidFill>
                  <a:srgbClr val="000000"/>
                </a:solidFill>
                <a:ea typeface="+mn-lt"/>
                <a:cs typeface="+mn-lt"/>
                <a:sym typeface="Montserrat"/>
              </a:rPr>
              <a:t>record where objects are found</a:t>
            </a:r>
            <a:endParaRPr lang="en" dirty="0">
              <a:sym typeface="Montserrat"/>
            </a:endParaRPr>
          </a:p>
          <a:p>
            <a:pPr marL="285750" indent="-285750" defTabSz="1219170">
              <a:buFont typeface="Arial"/>
              <a:buChar char="•"/>
            </a:pPr>
            <a:r>
              <a:rPr lang="en" sz="1600" kern="0" dirty="0">
                <a:solidFill>
                  <a:srgbClr val="000000"/>
                </a:solidFill>
                <a:ea typeface="+mn-lt"/>
                <a:cs typeface="+mn-lt"/>
                <a:sym typeface="Montserrat"/>
              </a:rPr>
              <a:t>Use artefacts to learn how people lived</a:t>
            </a:r>
            <a:endParaRPr lang="en" dirty="0">
              <a:sym typeface="Montserrat"/>
            </a:endParaRPr>
          </a:p>
          <a:p>
            <a:pPr marL="285750" indent="-285750" defTabSz="1219170">
              <a:buFont typeface="Arial"/>
              <a:buChar char="•"/>
            </a:pPr>
            <a:r>
              <a:rPr lang="en" sz="1600" kern="0" dirty="0">
                <a:solidFill>
                  <a:srgbClr val="000000"/>
                </a:solidFill>
                <a:ea typeface="+mn-lt"/>
                <a:cs typeface="+mn-lt"/>
                <a:sym typeface="Montserrat"/>
              </a:rPr>
              <a:t>Work mainly with </a:t>
            </a:r>
            <a:r>
              <a:rPr lang="en" sz="1600" b="1" kern="0" dirty="0">
                <a:solidFill>
                  <a:srgbClr val="000000"/>
                </a:solidFill>
                <a:highlight>
                  <a:srgbClr val="FFFF00"/>
                </a:highlight>
                <a:ea typeface="+mn-lt"/>
                <a:cs typeface="+mn-lt"/>
                <a:sym typeface="Montserrat"/>
              </a:rPr>
              <a:t>physical evidence</a:t>
            </a:r>
            <a:endParaRPr lang="en" dirty="0">
              <a:highlight>
                <a:srgbClr val="FFFF00"/>
              </a:highlight>
              <a:sym typeface="Montserrat"/>
            </a:endParaRPr>
          </a:p>
          <a:p>
            <a:pPr defTabSz="1219170">
              <a:buSzPts val="1200"/>
            </a:pPr>
            <a:endParaRPr lang="en" sz="1600" kern="0" dirty="0">
              <a:solidFill>
                <a:srgbClr val="000000"/>
              </a:solidFill>
              <a:ea typeface="Montserrat"/>
              <a:cs typeface="Arial" panose="020B0604020202020204" pitchFamily="34" charset="0"/>
            </a:endParaRPr>
          </a:p>
        </p:txBody>
      </p:sp>
      <p:grpSp>
        <p:nvGrpSpPr>
          <p:cNvPr id="12" name="Group 11" descr="Historians">
            <a:extLst>
              <a:ext uri="{FF2B5EF4-FFF2-40B4-BE49-F238E27FC236}">
                <a16:creationId xmlns:a16="http://schemas.microsoft.com/office/drawing/2014/main" id="{C5AED732-DC57-3916-DBAC-438AE2CFC8ED}"/>
              </a:ext>
            </a:extLst>
          </p:cNvPr>
          <p:cNvGrpSpPr/>
          <p:nvPr/>
        </p:nvGrpSpPr>
        <p:grpSpPr>
          <a:xfrm>
            <a:off x="4516933" y="1123760"/>
            <a:ext cx="6947690" cy="5247059"/>
            <a:chOff x="5012233" y="1123760"/>
            <a:chExt cx="5471315" cy="5247059"/>
          </a:xfrm>
        </p:grpSpPr>
        <p:sp>
          <p:nvSpPr>
            <p:cNvPr id="10" name="Google Shape;79;p15" descr="Venn object 1">
              <a:extLst>
                <a:ext uri="{FF2B5EF4-FFF2-40B4-BE49-F238E27FC236}">
                  <a16:creationId xmlns:a16="http://schemas.microsoft.com/office/drawing/2014/main" id="{7F9AEF08-D20A-7C6A-BBCD-E7251FAFEF5D}"/>
                </a:ext>
              </a:extLst>
            </p:cNvPr>
            <p:cNvSpPr/>
            <p:nvPr/>
          </p:nvSpPr>
          <p:spPr>
            <a:xfrm>
              <a:off x="5012233" y="1284852"/>
              <a:ext cx="5471315" cy="5085967"/>
            </a:xfrm>
            <a:prstGeom prst="ellipse">
              <a:avLst/>
            </a:prstGeom>
            <a:noFill/>
            <a:ln w="57150" cap="flat" cmpd="sng">
              <a:solidFill>
                <a:srgbClr val="C81B62"/>
              </a:solidFill>
              <a:prstDash val="solid"/>
              <a:miter lim="800000"/>
              <a:headEnd type="none" w="sm" len="sm"/>
              <a:tailEnd type="none" w="sm" len="sm"/>
            </a:ln>
            <a:effectLst/>
          </p:spPr>
          <p:txBody>
            <a:bodyPr spcFirstLastPara="1" wrap="square" lIns="105500" tIns="52733" rIns="105500" bIns="52733" anchor="ctr" anchorCtr="0">
              <a:noAutofit/>
            </a:bodyPr>
            <a:lstStyle/>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a:p>
              <a:pPr algn="ctr" defTabSz="1219170">
                <a:buClr>
                  <a:srgbClr val="000000"/>
                </a:buClr>
                <a:buSzPts val="1200"/>
              </a:pPr>
              <a:endParaRPr sz="1600" kern="0">
                <a:solidFill>
                  <a:srgbClr val="000000"/>
                </a:solidFill>
                <a:latin typeface="+mj-lt"/>
                <a:ea typeface="Montserrat"/>
                <a:cs typeface="Arial" panose="020B0604020202020204" pitchFamily="34" charset="0"/>
                <a:sym typeface="Montserrat"/>
              </a:endParaRPr>
            </a:p>
          </p:txBody>
        </p:sp>
        <p:sp>
          <p:nvSpPr>
            <p:cNvPr id="11" name="Rectangle: Rounded Corners 10">
              <a:extLst>
                <a:ext uri="{FF2B5EF4-FFF2-40B4-BE49-F238E27FC236}">
                  <a16:creationId xmlns:a16="http://schemas.microsoft.com/office/drawing/2014/main" id="{97CF7C23-ED1B-E42A-3AFD-251B65522A3A}"/>
                </a:ext>
              </a:extLst>
            </p:cNvPr>
            <p:cNvSpPr/>
            <p:nvPr/>
          </p:nvSpPr>
          <p:spPr>
            <a:xfrm>
              <a:off x="6827203" y="1123760"/>
              <a:ext cx="1841375" cy="544512"/>
            </a:xfrm>
            <a:prstGeom prst="roundRect">
              <a:avLst/>
            </a:prstGeom>
            <a:solidFill>
              <a:srgbClr val="FBDBE7"/>
            </a:solidFill>
            <a:ln w="19050" cap="flat" cmpd="sng">
              <a:no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79125" tIns="39550" rIns="79125" bIns="39550" anchor="ctr" anchorCtr="0">
              <a:noAutofit/>
            </a:bodyPr>
            <a:lstStyle/>
            <a:p>
              <a:pPr algn="ctr">
                <a:buClr>
                  <a:srgbClr val="000000"/>
                </a:buClr>
                <a:buFont typeface="Arial"/>
              </a:pPr>
              <a:r>
                <a:rPr lang="en-AU" sz="1800" b="1">
                  <a:solidFill>
                    <a:srgbClr val="000000"/>
                  </a:solidFill>
                  <a:latin typeface="+mj-lt"/>
                  <a:cs typeface="Arial"/>
                </a:rPr>
                <a:t>Historians</a:t>
              </a:r>
              <a:endParaRPr lang="en-AU" sz="1800" b="1">
                <a:solidFill>
                  <a:srgbClr val="000000"/>
                </a:solidFill>
                <a:latin typeface="+mj-lt"/>
                <a:cs typeface="Arial" panose="020B0604020202020204" pitchFamily="34" charset="0"/>
              </a:endParaRPr>
            </a:p>
          </p:txBody>
        </p:sp>
      </p:grpSp>
      <p:sp>
        <p:nvSpPr>
          <p:cNvPr id="7" name="Google Shape;84;p15">
            <a:extLst>
              <a:ext uri="{FF2B5EF4-FFF2-40B4-BE49-F238E27FC236}">
                <a16:creationId xmlns:a16="http://schemas.microsoft.com/office/drawing/2014/main" id="{20C12809-0B2D-4F6C-1E45-A032BCB4FC87}"/>
              </a:ext>
            </a:extLst>
          </p:cNvPr>
          <p:cNvSpPr txBox="1"/>
          <p:nvPr/>
        </p:nvSpPr>
        <p:spPr>
          <a:xfrm>
            <a:off x="7802095" y="1948395"/>
            <a:ext cx="2290061" cy="480987"/>
          </a:xfrm>
          <a:prstGeom prst="rect">
            <a:avLst/>
          </a:prstGeom>
          <a:noFill/>
          <a:ln>
            <a:noFill/>
          </a:ln>
        </p:spPr>
        <p:txBody>
          <a:bodyPr spcFirstLastPara="1" wrap="square" lIns="121900" tIns="121900" rIns="121900" bIns="121900" anchor="t" anchorCtr="0">
            <a:noAutofit/>
          </a:bodyPr>
          <a:lstStyle/>
          <a:p>
            <a:pPr marL="285750" indent="-285750" defTabSz="1219170">
              <a:buFont typeface="Arial"/>
              <a:buChar char="•"/>
            </a:pPr>
            <a:r>
              <a:rPr lang="en" sz="1600" kern="0">
                <a:solidFill>
                  <a:srgbClr val="000000"/>
                </a:solidFill>
                <a:ea typeface="+mn-lt"/>
                <a:cs typeface="+mn-lt"/>
              </a:rPr>
              <a:t>Study </a:t>
            </a:r>
            <a:r>
              <a:rPr lang="en" sz="1600" b="1" kern="0">
                <a:solidFill>
                  <a:srgbClr val="000000"/>
                </a:solidFill>
                <a:ea typeface="+mn-lt"/>
                <a:cs typeface="+mn-lt"/>
              </a:rPr>
              <a:t>written sources</a:t>
            </a:r>
            <a:r>
              <a:rPr lang="en" sz="1600" kern="0">
                <a:solidFill>
                  <a:srgbClr val="000000"/>
                </a:solidFill>
                <a:ea typeface="+mn-lt"/>
                <a:cs typeface="+mn-lt"/>
              </a:rPr>
              <a:t> (letters, diaries, records)</a:t>
            </a:r>
            <a:endParaRPr lang="en-US"/>
          </a:p>
          <a:p>
            <a:pPr marL="285750" indent="-285750" defTabSz="1219170">
              <a:buFont typeface="Arial"/>
              <a:buChar char="•"/>
            </a:pPr>
            <a:r>
              <a:rPr lang="en" sz="1600" kern="0">
                <a:solidFill>
                  <a:srgbClr val="000000"/>
                </a:solidFill>
                <a:ea typeface="+mn-lt"/>
                <a:cs typeface="+mn-lt"/>
              </a:rPr>
              <a:t>Use </a:t>
            </a:r>
            <a:r>
              <a:rPr lang="en" sz="1600" b="1" kern="0">
                <a:solidFill>
                  <a:srgbClr val="000000"/>
                </a:solidFill>
                <a:ea typeface="+mn-lt"/>
                <a:cs typeface="+mn-lt"/>
              </a:rPr>
              <a:t>photographs, maps and artworks</a:t>
            </a:r>
            <a:endParaRPr lang="en"/>
          </a:p>
          <a:p>
            <a:pPr marL="285750" indent="-285750" defTabSz="1219170">
              <a:buFont typeface="Arial"/>
              <a:buChar char="•"/>
            </a:pPr>
            <a:r>
              <a:rPr lang="en" sz="1600" kern="0">
                <a:solidFill>
                  <a:srgbClr val="000000"/>
                </a:solidFill>
                <a:ea typeface="+mn-lt"/>
                <a:cs typeface="+mn-lt"/>
              </a:rPr>
              <a:t>Read and interpret </a:t>
            </a:r>
            <a:r>
              <a:rPr lang="en" sz="1600" b="1" kern="0">
                <a:solidFill>
                  <a:srgbClr val="000000"/>
                </a:solidFill>
                <a:ea typeface="+mn-lt"/>
                <a:cs typeface="+mn-lt"/>
              </a:rPr>
              <a:t>documents</a:t>
            </a:r>
            <a:endParaRPr lang="en"/>
          </a:p>
          <a:p>
            <a:pPr marL="285750" indent="-285750" defTabSz="1219170">
              <a:buFont typeface="Arial"/>
              <a:buChar char="•"/>
            </a:pPr>
            <a:r>
              <a:rPr lang="en" sz="1600" kern="0">
                <a:solidFill>
                  <a:srgbClr val="000000"/>
                </a:solidFill>
                <a:ea typeface="+mn-lt"/>
                <a:cs typeface="+mn-lt"/>
              </a:rPr>
              <a:t>Explain what evidence </a:t>
            </a:r>
            <a:r>
              <a:rPr lang="en" sz="1600" b="1" kern="0">
                <a:solidFill>
                  <a:srgbClr val="000000"/>
                </a:solidFill>
                <a:ea typeface="+mn-lt"/>
                <a:cs typeface="+mn-lt"/>
              </a:rPr>
              <a:t>means</a:t>
            </a:r>
            <a:endParaRPr lang="en"/>
          </a:p>
          <a:p>
            <a:pPr marL="285750" indent="-285750" defTabSz="1219170">
              <a:buFont typeface="Arial"/>
              <a:buChar char="•"/>
            </a:pPr>
            <a:r>
              <a:rPr lang="en" sz="1600" kern="0">
                <a:solidFill>
                  <a:srgbClr val="000000"/>
                </a:solidFill>
                <a:ea typeface="+mn-lt"/>
                <a:cs typeface="+mn-lt"/>
              </a:rPr>
              <a:t>Combine different sources to tell a story</a:t>
            </a:r>
            <a:endParaRPr lang="en"/>
          </a:p>
          <a:p>
            <a:pPr marL="285750" indent="-285750" defTabSz="1219170">
              <a:buFont typeface="Arial"/>
              <a:buChar char="•"/>
            </a:pPr>
            <a:r>
              <a:rPr lang="en" sz="1600" kern="0">
                <a:solidFill>
                  <a:srgbClr val="000000"/>
                </a:solidFill>
                <a:ea typeface="+mn-lt"/>
                <a:cs typeface="+mn-lt"/>
              </a:rPr>
              <a:t>Write about the past and </a:t>
            </a:r>
            <a:r>
              <a:rPr lang="en" sz="1600" b="1" kern="0">
                <a:solidFill>
                  <a:srgbClr val="000000"/>
                </a:solidFill>
                <a:ea typeface="+mn-lt"/>
                <a:cs typeface="+mn-lt"/>
              </a:rPr>
              <a:t>share explanations</a:t>
            </a:r>
            <a:endParaRPr lang="en"/>
          </a:p>
          <a:p>
            <a:pPr defTabSz="1219170">
              <a:buSzPts val="1200"/>
            </a:pPr>
            <a:endParaRPr lang="en" sz="1600" kern="0">
              <a:solidFill>
                <a:srgbClr val="000000"/>
              </a:solidFill>
              <a:ea typeface="Montserrat"/>
              <a:cs typeface="Arial" panose="020B0604020202020204" pitchFamily="34" charset="0"/>
            </a:endParaRPr>
          </a:p>
        </p:txBody>
      </p:sp>
      <p:sp>
        <p:nvSpPr>
          <p:cNvPr id="8" name="Google Shape;85;p15">
            <a:extLst>
              <a:ext uri="{FF2B5EF4-FFF2-40B4-BE49-F238E27FC236}">
                <a16:creationId xmlns:a16="http://schemas.microsoft.com/office/drawing/2014/main" id="{F6A59A3B-162F-EA43-AD23-33BEF8DA5A86}"/>
              </a:ext>
            </a:extLst>
          </p:cNvPr>
          <p:cNvSpPr txBox="1"/>
          <p:nvPr/>
        </p:nvSpPr>
        <p:spPr>
          <a:xfrm>
            <a:off x="4884972" y="2365091"/>
            <a:ext cx="2399750" cy="2992161"/>
          </a:xfrm>
          <a:prstGeom prst="rect">
            <a:avLst/>
          </a:prstGeom>
          <a:noFill/>
          <a:ln>
            <a:noFill/>
          </a:ln>
        </p:spPr>
        <p:txBody>
          <a:bodyPr spcFirstLastPara="1" wrap="square" lIns="121900" tIns="121900" rIns="121900" bIns="121900" anchor="t" anchorCtr="0">
            <a:noAutofit/>
          </a:bodyPr>
          <a:lstStyle/>
          <a:p>
            <a:pPr marL="285750" indent="-285750" defTabSz="1219170">
              <a:buFont typeface="Arial"/>
              <a:buChar char="•"/>
            </a:pPr>
            <a:r>
              <a:rPr lang="en" sz="1600" kern="0">
                <a:solidFill>
                  <a:srgbClr val="000000"/>
                </a:solidFill>
                <a:ea typeface="+mn-lt"/>
                <a:cs typeface="+mn-lt"/>
                <a:sym typeface="Montserrat"/>
              </a:rPr>
              <a:t>Study the </a:t>
            </a:r>
            <a:r>
              <a:rPr lang="en" sz="1600" b="1" kern="0">
                <a:solidFill>
                  <a:srgbClr val="000000"/>
                </a:solidFill>
                <a:ea typeface="+mn-lt"/>
                <a:cs typeface="+mn-lt"/>
                <a:sym typeface="Montserrat"/>
              </a:rPr>
              <a:t>past</a:t>
            </a:r>
            <a:endParaRPr lang="en-US">
              <a:sym typeface="Montserrat"/>
            </a:endParaRPr>
          </a:p>
          <a:p>
            <a:pPr marL="285750" indent="-285750" defTabSz="1219170">
              <a:buFont typeface="Arial"/>
              <a:buChar char="•"/>
            </a:pPr>
            <a:r>
              <a:rPr lang="en" sz="1600" kern="0">
                <a:solidFill>
                  <a:srgbClr val="000000"/>
                </a:solidFill>
                <a:highlight>
                  <a:srgbClr val="FFFF00"/>
                </a:highlight>
                <a:ea typeface="+mn-lt"/>
                <a:cs typeface="+mn-lt"/>
                <a:sym typeface="Montserrat"/>
              </a:rPr>
              <a:t>Use </a:t>
            </a:r>
            <a:r>
              <a:rPr lang="en" sz="1600" b="1" kern="0">
                <a:solidFill>
                  <a:srgbClr val="000000"/>
                </a:solidFill>
                <a:highlight>
                  <a:srgbClr val="FFFF00"/>
                </a:highlight>
                <a:ea typeface="+mn-lt"/>
                <a:cs typeface="+mn-lt"/>
                <a:sym typeface="Montserrat"/>
              </a:rPr>
              <a:t>evidence</a:t>
            </a:r>
            <a:endParaRPr lang="en">
              <a:highlight>
                <a:srgbClr val="FFFF00"/>
              </a:highlight>
              <a:sym typeface="Montserrat"/>
            </a:endParaRPr>
          </a:p>
          <a:p>
            <a:pPr marL="285750" indent="-285750" defTabSz="1219170">
              <a:buFont typeface="Arial"/>
              <a:buChar char="•"/>
            </a:pPr>
            <a:endParaRPr lang="en" sz="1600" kern="0">
              <a:solidFill>
                <a:srgbClr val="000000"/>
              </a:solidFill>
            </a:endParaRPr>
          </a:p>
          <a:p>
            <a:pPr marL="285750" indent="-285750" defTabSz="1219170">
              <a:buFont typeface="Arial"/>
              <a:buChar char="•"/>
            </a:pPr>
            <a:r>
              <a:rPr lang="en" sz="1600" kern="0">
                <a:solidFill>
                  <a:srgbClr val="000000"/>
                </a:solidFill>
                <a:highlight>
                  <a:srgbClr val="FFFF00"/>
                </a:highlight>
                <a:ea typeface="+mn-lt"/>
                <a:cs typeface="+mn-lt"/>
                <a:sym typeface="Montserrat"/>
              </a:rPr>
              <a:t>Make </a:t>
            </a:r>
            <a:r>
              <a:rPr lang="en" sz="1600" b="1" kern="0">
                <a:solidFill>
                  <a:srgbClr val="000000"/>
                </a:solidFill>
                <a:highlight>
                  <a:srgbClr val="FFFF00"/>
                </a:highlight>
                <a:ea typeface="+mn-lt"/>
                <a:cs typeface="+mn-lt"/>
                <a:sym typeface="Montserrat"/>
              </a:rPr>
              <a:t> interpretations </a:t>
            </a:r>
            <a:r>
              <a:rPr lang="en" sz="1600" kern="0">
                <a:solidFill>
                  <a:srgbClr val="000000"/>
                </a:solidFill>
                <a:highlight>
                  <a:srgbClr val="FFFF00"/>
                </a:highlight>
                <a:ea typeface="+mn-lt"/>
                <a:cs typeface="+mn-lt"/>
                <a:sym typeface="Montserrat"/>
              </a:rPr>
              <a:t>from evidence</a:t>
            </a:r>
            <a:endParaRPr lang="en">
              <a:highlight>
                <a:srgbClr val="FFFF00"/>
              </a:highlight>
              <a:sym typeface="Montserrat"/>
            </a:endParaRPr>
          </a:p>
          <a:p>
            <a:pPr marL="285750" indent="-285750" defTabSz="1219170">
              <a:buFont typeface="Arial"/>
              <a:buChar char="•"/>
            </a:pPr>
            <a:r>
              <a:rPr lang="en" sz="1600" kern="0">
                <a:solidFill>
                  <a:srgbClr val="000000"/>
                </a:solidFill>
                <a:ea typeface="+mn-lt"/>
                <a:cs typeface="+mn-lt"/>
                <a:sym typeface="Montserrat"/>
              </a:rPr>
              <a:t>Try to be </a:t>
            </a:r>
            <a:r>
              <a:rPr lang="en" sz="1600" b="1" kern="0">
                <a:solidFill>
                  <a:srgbClr val="000000"/>
                </a:solidFill>
                <a:ea typeface="+mn-lt"/>
                <a:cs typeface="+mn-lt"/>
                <a:sym typeface="Montserrat"/>
              </a:rPr>
              <a:t>accurate and careful</a:t>
            </a:r>
            <a:endParaRPr lang="en">
              <a:sym typeface="Montserrat"/>
            </a:endParaRPr>
          </a:p>
          <a:p>
            <a:pPr marL="285750" indent="-285750" defTabSz="1219170">
              <a:buFont typeface="Arial"/>
              <a:buChar char="•"/>
            </a:pPr>
            <a:r>
              <a:rPr lang="en" sz="1600" kern="0">
                <a:solidFill>
                  <a:srgbClr val="000000"/>
                </a:solidFill>
                <a:highlight>
                  <a:srgbClr val="FFFF00"/>
                </a:highlight>
                <a:ea typeface="+mn-lt"/>
                <a:cs typeface="+mn-lt"/>
                <a:sym typeface="Montserrat"/>
              </a:rPr>
              <a:t>Help us understand the past</a:t>
            </a:r>
            <a:endParaRPr lang="en" sz="1600" b="1" kern="0">
              <a:solidFill>
                <a:srgbClr val="000000"/>
              </a:solidFill>
              <a:highlight>
                <a:srgbClr val="FFFF00"/>
              </a:highlight>
              <a:ea typeface="Montserrat"/>
              <a:cs typeface="Arial" panose="020B0604020202020204" pitchFamily="34" charset="0"/>
            </a:endParaRPr>
          </a:p>
        </p:txBody>
      </p:sp>
      <p:sp>
        <p:nvSpPr>
          <p:cNvPr id="2" name="Slide Number Placeholder 1">
            <a:extLst>
              <a:ext uri="{FF2B5EF4-FFF2-40B4-BE49-F238E27FC236}">
                <a16:creationId xmlns:a16="http://schemas.microsoft.com/office/drawing/2014/main" id="{9E573A6F-C19D-9FA9-6524-4645FC66BA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18</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03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DC82C-838B-A1A9-3166-762C577013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68108F-71DB-AE4D-D157-F5A0C1B8638D}"/>
              </a:ext>
            </a:extLst>
          </p:cNvPr>
          <p:cNvSpPr>
            <a:spLocks noGrp="1"/>
          </p:cNvSpPr>
          <p:nvPr>
            <p:ph type="title"/>
          </p:nvPr>
        </p:nvSpPr>
        <p:spPr/>
        <p:txBody>
          <a:bodyPr anchor="t">
            <a:normAutofit/>
          </a:bodyPr>
          <a:lstStyle/>
          <a:p>
            <a:r>
              <a:rPr lang="en-AU" dirty="0">
                <a:latin typeface="Arial"/>
                <a:cs typeface="Arial"/>
              </a:rPr>
              <a:t>PEEL</a:t>
            </a:r>
            <a:r>
              <a:rPr lang="ko-KR" altLang="en-US" dirty="0">
                <a:latin typeface="Arial"/>
                <a:cs typeface="Arial"/>
              </a:rPr>
              <a:t> </a:t>
            </a:r>
            <a:r>
              <a:rPr lang="en-AU" dirty="0"/>
              <a:t>–</a:t>
            </a:r>
            <a:r>
              <a:rPr lang="ko-KR" altLang="en-US" dirty="0">
                <a:latin typeface="Arial"/>
                <a:cs typeface="Arial"/>
              </a:rPr>
              <a:t> </a:t>
            </a:r>
            <a:r>
              <a:rPr lang="en-AU" altLang="ko-KR" dirty="0">
                <a:latin typeface="Arial"/>
                <a:cs typeface="Arial"/>
              </a:rPr>
              <a:t>Point</a:t>
            </a:r>
            <a:endParaRPr lang="en-AU" dirty="0"/>
          </a:p>
        </p:txBody>
      </p:sp>
      <p:sp>
        <p:nvSpPr>
          <p:cNvPr id="7" name="Text Placeholder 4">
            <a:extLst>
              <a:ext uri="{FF2B5EF4-FFF2-40B4-BE49-F238E27FC236}">
                <a16:creationId xmlns:a16="http://schemas.microsoft.com/office/drawing/2014/main" id="{61A49D68-3984-5DE5-E477-9238D6210058}"/>
              </a:ext>
            </a:extLst>
          </p:cNvPr>
          <p:cNvSpPr txBox="1">
            <a:spLocks/>
          </p:cNvSpPr>
          <p:nvPr/>
        </p:nvSpPr>
        <p:spPr>
          <a:xfrm>
            <a:off x="359999" y="1269915"/>
            <a:ext cx="11484000" cy="911882"/>
          </a:xfrm>
          <a:prstGeom prst="roundRect">
            <a:avLst/>
          </a:prstGeom>
          <a:ln>
            <a:solidFill>
              <a:schemeClr val="accent2"/>
            </a:solidFill>
          </a:ln>
        </p:spPr>
        <p:txBody>
          <a:bodyPr vert="horz" lIns="14400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a:t>Describe how archaeologists and historians might work together to understand the past.</a:t>
            </a:r>
          </a:p>
        </p:txBody>
      </p:sp>
      <p:sp>
        <p:nvSpPr>
          <p:cNvPr id="5" name="Text Placeholder 4">
            <a:extLst>
              <a:ext uri="{FF2B5EF4-FFF2-40B4-BE49-F238E27FC236}">
                <a16:creationId xmlns:a16="http://schemas.microsoft.com/office/drawing/2014/main" id="{859EC797-6AA6-C2A0-C116-6663EA0A2F5C}"/>
              </a:ext>
            </a:extLst>
          </p:cNvPr>
          <p:cNvSpPr>
            <a:spLocks noGrp="1"/>
          </p:cNvSpPr>
          <p:nvPr>
            <p:ph type="body" sz="quarter" idx="17"/>
          </p:nvPr>
        </p:nvSpPr>
        <p:spPr>
          <a:xfrm>
            <a:off x="359999" y="2382412"/>
            <a:ext cx="11484001" cy="3769274"/>
          </a:xfrm>
        </p:spPr>
        <p:txBody>
          <a:bodyPr>
            <a:normAutofit/>
          </a:bodyPr>
          <a:lstStyle/>
          <a:p>
            <a:pPr marL="342900" indent="-342900">
              <a:buFont typeface="Arial" panose="020B0604020202020204" pitchFamily="34" charset="0"/>
              <a:buChar char="•"/>
            </a:pPr>
            <a:r>
              <a:rPr lang="en-AU"/>
              <a:t>Start with your main idea</a:t>
            </a:r>
          </a:p>
          <a:p>
            <a:pPr marL="342900" indent="-342900">
              <a:buFont typeface="Arial" panose="020B0604020202020204" pitchFamily="34" charset="0"/>
              <a:buChar char="•"/>
            </a:pPr>
            <a:r>
              <a:rPr lang="en-AU"/>
              <a:t>This is your topic sentence</a:t>
            </a:r>
          </a:p>
          <a:p>
            <a:pPr marL="342900" indent="-342900">
              <a:buFont typeface="Arial" panose="020B0604020202020204" pitchFamily="34" charset="0"/>
              <a:buChar char="•"/>
            </a:pPr>
            <a:r>
              <a:rPr lang="en-AU"/>
              <a:t>It should answer the question directly and clearly</a:t>
            </a:r>
          </a:p>
          <a:p>
            <a:r>
              <a:rPr lang="en-AU" b="1"/>
              <a:t>Point – </a:t>
            </a:r>
            <a:r>
              <a:rPr lang="en-AU" sz="1800"/>
              <a:t>Archaeologists and historians work together to understand the past by using different types of evidence.</a:t>
            </a:r>
          </a:p>
          <a:p>
            <a:pPr marL="285750" indent="-285750">
              <a:buFont typeface="Arial" panose="020B0604020202020204" pitchFamily="34" charset="0"/>
              <a:buChar char="•"/>
            </a:pPr>
            <a:r>
              <a:rPr lang="en-AU">
                <a:latin typeface="Arial"/>
                <a:cs typeface="Arial"/>
              </a:rPr>
              <a:t>Is this our main idea?</a:t>
            </a:r>
            <a:endParaRPr lang="en-US">
              <a:latin typeface="Arial"/>
              <a:cs typeface="Arial"/>
            </a:endParaRPr>
          </a:p>
          <a:p>
            <a:pPr marL="285750" indent="-285750">
              <a:buFont typeface="Arial" panose="020B0604020202020204" pitchFamily="34" charset="0"/>
              <a:buChar char="•"/>
            </a:pPr>
            <a:r>
              <a:rPr lang="en-AU">
                <a:latin typeface="Arial"/>
                <a:cs typeface="Arial"/>
              </a:rPr>
              <a:t>Does it answer the question directly and clearly?</a:t>
            </a:r>
          </a:p>
        </p:txBody>
      </p:sp>
      <p:sp>
        <p:nvSpPr>
          <p:cNvPr id="4" name="Slide Number Placeholder 3">
            <a:extLst>
              <a:ext uri="{FF2B5EF4-FFF2-40B4-BE49-F238E27FC236}">
                <a16:creationId xmlns:a16="http://schemas.microsoft.com/office/drawing/2014/main" id="{EA419FD5-71DD-427B-6D23-114A4528D2D3}"/>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19</a:t>
            </a:fld>
            <a:endParaRPr lang="en-AU"/>
          </a:p>
        </p:txBody>
      </p:sp>
    </p:spTree>
    <p:extLst>
      <p:ext uri="{BB962C8B-B14F-4D97-AF65-F5344CB8AC3E}">
        <p14:creationId xmlns:p14="http://schemas.microsoft.com/office/powerpoint/2010/main" val="14856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31706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b="1">
                <a:solidFill>
                  <a:schemeClr val="accent1"/>
                </a:solidFill>
                <a:latin typeface="Arial" panose="020B0604020202020204" pitchFamily="34" charset="0"/>
                <a:cs typeface="Arial" panose="020B0604020202020204" pitchFamily="34" charset="0"/>
              </a:rPr>
              <a:t>We are learning to</a:t>
            </a:r>
            <a:endParaRPr lang="en-AU" b="1">
              <a:solidFill>
                <a:schemeClr val="accent1"/>
              </a:solidFill>
              <a:latin typeface="Arial" panose="020B0604020202020204" pitchFamily="34" charset="0"/>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a:latin typeface="Arial" panose="020B0604020202020204" pitchFamily="34" charset="0"/>
                <a:cs typeface="Arial" panose="020B0604020202020204" pitchFamily="34" charset="0"/>
              </a:rPr>
              <a:t> write clear and well-structured PEEL paragraphs to improve our writing.</a:t>
            </a:r>
          </a:p>
          <a:p>
            <a:pPr>
              <a:lnSpc>
                <a:spcPct val="150000"/>
              </a:lnSpc>
              <a:spcAft>
                <a:spcPts val="1200"/>
              </a:spcAft>
            </a:pPr>
            <a:r>
              <a:rPr lang="en-AU" b="1">
                <a:solidFill>
                  <a:schemeClr val="accent1"/>
                </a:solidFill>
                <a:latin typeface="Arial" panose="020B0604020202020204" pitchFamily="34" charset="0"/>
                <a:cs typeface="Arial" panose="020B0604020202020204" pitchFamily="34" charset="0"/>
              </a:rPr>
              <a:t>We can</a:t>
            </a:r>
            <a:endParaRPr lang="en-US">
              <a:solidFill>
                <a:schemeClr val="accent1"/>
              </a:solidFill>
              <a:latin typeface="Arial" panose="020B0604020202020204" pitchFamily="34" charset="0"/>
              <a:cs typeface="Arial" panose="020B0604020202020204" pitchFamily="34" charset="0"/>
            </a:endParaRPr>
          </a:p>
          <a:p>
            <a:pPr marL="342900" indent="-342900">
              <a:lnSpc>
                <a:spcPct val="150000"/>
              </a:lnSpc>
              <a:spcAft>
                <a:spcPts val="1200"/>
              </a:spcAft>
              <a:buFont typeface="Arial"/>
              <a:buChar char="•"/>
            </a:pPr>
            <a:r>
              <a:rPr lang="en-AU">
                <a:latin typeface="Arial"/>
                <a:cs typeface="Arial"/>
              </a:rPr>
              <a:t>identify the 4 parts of a PEEL paragraph</a:t>
            </a:r>
          </a:p>
          <a:p>
            <a:pPr marL="342900" indent="-342900">
              <a:lnSpc>
                <a:spcPct val="150000"/>
              </a:lnSpc>
              <a:spcAft>
                <a:spcPts val="1200"/>
              </a:spcAft>
              <a:buFont typeface="Arial"/>
              <a:buChar char="•"/>
            </a:pPr>
            <a:r>
              <a:rPr lang="en-AU">
                <a:latin typeface="Arial"/>
                <a:cs typeface="Arial"/>
              </a:rPr>
              <a:t>construct a PEEL paragraph on a given topic.</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8F6C9-6CA7-6343-4534-901E9B42D3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9A3ABD-7A7B-1A2B-BD17-57C0E8DCB773}"/>
              </a:ext>
            </a:extLst>
          </p:cNvPr>
          <p:cNvSpPr>
            <a:spLocks noGrp="1"/>
          </p:cNvSpPr>
          <p:nvPr>
            <p:ph type="title"/>
          </p:nvPr>
        </p:nvSpPr>
        <p:spPr/>
        <p:txBody>
          <a:bodyPr anchor="t">
            <a:normAutofit/>
          </a:bodyPr>
          <a:lstStyle/>
          <a:p>
            <a:r>
              <a:rPr lang="en-AU" dirty="0">
                <a:latin typeface="Arial"/>
                <a:cs typeface="Arial"/>
              </a:rPr>
              <a:t>PEEL</a:t>
            </a:r>
            <a:r>
              <a:rPr lang="ko-KR" altLang="en-US" dirty="0">
                <a:latin typeface="Arial"/>
                <a:cs typeface="Arial"/>
              </a:rPr>
              <a:t> </a:t>
            </a:r>
            <a:r>
              <a:rPr lang="en-AU" dirty="0"/>
              <a:t>–</a:t>
            </a:r>
            <a:r>
              <a:rPr lang="ko-KR" altLang="en-US" dirty="0">
                <a:latin typeface="Arial"/>
                <a:cs typeface="Arial"/>
              </a:rPr>
              <a:t> Evidence</a:t>
            </a:r>
            <a:endParaRPr lang="en-US" altLang="ko-KR" dirty="0">
              <a:latin typeface="Arial"/>
              <a:cs typeface="Arial"/>
            </a:endParaRPr>
          </a:p>
        </p:txBody>
      </p:sp>
      <p:sp>
        <p:nvSpPr>
          <p:cNvPr id="6" name="Text Placeholder 4">
            <a:extLst>
              <a:ext uri="{FF2B5EF4-FFF2-40B4-BE49-F238E27FC236}">
                <a16:creationId xmlns:a16="http://schemas.microsoft.com/office/drawing/2014/main" id="{0C4F743A-34FE-B840-54C1-5E1B68D391E1}"/>
              </a:ext>
            </a:extLst>
          </p:cNvPr>
          <p:cNvSpPr txBox="1">
            <a:spLocks/>
          </p:cNvSpPr>
          <p:nvPr/>
        </p:nvSpPr>
        <p:spPr>
          <a:xfrm>
            <a:off x="360000" y="1493150"/>
            <a:ext cx="11012488" cy="911882"/>
          </a:xfrm>
          <a:prstGeom prst="roundRect">
            <a:avLst/>
          </a:prstGeom>
          <a:ln>
            <a:solidFill>
              <a:schemeClr val="accent2"/>
            </a:solidFill>
          </a:ln>
        </p:spPr>
        <p:txBody>
          <a:bodyPr vert="horz" lIns="14400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a:t>Describe how archaeologists and historians might work together to understand the past.</a:t>
            </a:r>
          </a:p>
        </p:txBody>
      </p:sp>
      <p:sp>
        <p:nvSpPr>
          <p:cNvPr id="5" name="Content Placeholder 4">
            <a:extLst>
              <a:ext uri="{FF2B5EF4-FFF2-40B4-BE49-F238E27FC236}">
                <a16:creationId xmlns:a16="http://schemas.microsoft.com/office/drawing/2014/main" id="{871F553C-1AF4-2933-47E5-529D037E8A5F}"/>
              </a:ext>
            </a:extLst>
          </p:cNvPr>
          <p:cNvSpPr>
            <a:spLocks noGrp="1"/>
          </p:cNvSpPr>
          <p:nvPr>
            <p:ph type="body" sz="quarter" idx="17"/>
          </p:nvPr>
        </p:nvSpPr>
        <p:spPr>
          <a:xfrm>
            <a:off x="504966" y="2575879"/>
            <a:ext cx="11484000" cy="3769274"/>
          </a:xfrm>
        </p:spPr>
        <p:txBody>
          <a:bodyPr vert="horz" lIns="0" tIns="0" rIns="0" bIns="0" rtlCol="0" anchor="t">
            <a:normAutofit/>
          </a:bodyPr>
          <a:lstStyle/>
          <a:p>
            <a:r>
              <a:rPr lang="en-AU" b="1">
                <a:latin typeface="Arial"/>
                <a:cs typeface="Arial"/>
              </a:rPr>
              <a:t>Evidence – </a:t>
            </a:r>
            <a:r>
              <a:rPr lang="en-AU">
                <a:latin typeface="Arial"/>
                <a:cs typeface="Arial"/>
              </a:rPr>
              <a:t>For example, archaeologists examine physical evidence such as artefacts, bones, tools, and structures found at excavation sites. Historians study a combination of written and cultural records, such as oral histories, photographs, letters and diaries, to explain the past.</a:t>
            </a:r>
            <a:endParaRPr lang="en-AU"/>
          </a:p>
          <a:p>
            <a:pPr marL="342900" indent="-342900">
              <a:buFont typeface="Arial" panose="020B0604020202020204" pitchFamily="34" charset="0"/>
              <a:buChar char="•"/>
            </a:pPr>
            <a:r>
              <a:rPr lang="en-AU">
                <a:latin typeface="Arial"/>
                <a:cs typeface="Arial"/>
              </a:rPr>
              <a:t>Did we define the key terms and use examples to support our point?</a:t>
            </a:r>
          </a:p>
        </p:txBody>
      </p:sp>
      <p:sp>
        <p:nvSpPr>
          <p:cNvPr id="2" name="Slide Number Placeholder 1">
            <a:extLst>
              <a:ext uri="{FF2B5EF4-FFF2-40B4-BE49-F238E27FC236}">
                <a16:creationId xmlns:a16="http://schemas.microsoft.com/office/drawing/2014/main" id="{79EB3EDE-2C21-F34A-B95D-0E0803F05D15}"/>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20</a:t>
            </a:fld>
            <a:endParaRPr lang="en-AU"/>
          </a:p>
        </p:txBody>
      </p:sp>
    </p:spTree>
    <p:extLst>
      <p:ext uri="{BB962C8B-B14F-4D97-AF65-F5344CB8AC3E}">
        <p14:creationId xmlns:p14="http://schemas.microsoft.com/office/powerpoint/2010/main" val="81010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AB4DD3-4027-257B-8C4F-A2F8557CBC39}"/>
              </a:ext>
            </a:extLst>
          </p:cNvPr>
          <p:cNvSpPr>
            <a:spLocks noGrp="1"/>
          </p:cNvSpPr>
          <p:nvPr>
            <p:ph type="title"/>
          </p:nvPr>
        </p:nvSpPr>
        <p:spPr/>
        <p:txBody>
          <a:bodyPr/>
          <a:lstStyle/>
          <a:p>
            <a:r>
              <a:rPr lang="en-AU" dirty="0">
                <a:latin typeface="Arial"/>
                <a:cs typeface="Arial"/>
              </a:rPr>
              <a:t>PEEL</a:t>
            </a:r>
            <a:r>
              <a:rPr lang="ko-KR" altLang="en-US" dirty="0">
                <a:latin typeface="Arial"/>
                <a:cs typeface="Arial"/>
              </a:rPr>
              <a:t> </a:t>
            </a:r>
            <a:r>
              <a:rPr lang="en-AU" dirty="0"/>
              <a:t>–</a:t>
            </a:r>
            <a:r>
              <a:rPr lang="ko-KR" altLang="en-US" dirty="0">
                <a:latin typeface="Arial"/>
                <a:cs typeface="Arial"/>
              </a:rPr>
              <a:t> </a:t>
            </a:r>
            <a:r>
              <a:rPr lang="en-US" altLang="ko-KR" dirty="0">
                <a:latin typeface="Arial"/>
                <a:cs typeface="Arial"/>
              </a:rPr>
              <a:t>Explanation</a:t>
            </a:r>
            <a:endParaRPr lang="en-AU" dirty="0"/>
          </a:p>
        </p:txBody>
      </p:sp>
      <p:sp>
        <p:nvSpPr>
          <p:cNvPr id="6" name="Text Placeholder 4">
            <a:extLst>
              <a:ext uri="{FF2B5EF4-FFF2-40B4-BE49-F238E27FC236}">
                <a16:creationId xmlns:a16="http://schemas.microsoft.com/office/drawing/2014/main" id="{FCD4CC87-A146-C3D8-C8C8-5790DB683A23}"/>
              </a:ext>
            </a:extLst>
          </p:cNvPr>
          <p:cNvSpPr txBox="1">
            <a:spLocks/>
          </p:cNvSpPr>
          <p:nvPr/>
        </p:nvSpPr>
        <p:spPr>
          <a:xfrm>
            <a:off x="287614" y="1245578"/>
            <a:ext cx="11556386" cy="654176"/>
          </a:xfrm>
          <a:prstGeom prst="roundRect">
            <a:avLst/>
          </a:prstGeom>
          <a:ln>
            <a:solidFill>
              <a:schemeClr val="accent2"/>
            </a:solidFill>
          </a:ln>
        </p:spPr>
        <p:txBody>
          <a:bodyPr vert="horz" lIns="144000" tIns="72000" rIns="14400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a:t>Describe how archaeologists and historians might work together to understand the past.</a:t>
            </a:r>
          </a:p>
          <a:p>
            <a:endParaRPr lang="en-AU" sz="1800" b="1"/>
          </a:p>
        </p:txBody>
      </p:sp>
      <p:sp>
        <p:nvSpPr>
          <p:cNvPr id="4" name="Text Placeholder 3">
            <a:extLst>
              <a:ext uri="{FF2B5EF4-FFF2-40B4-BE49-F238E27FC236}">
                <a16:creationId xmlns:a16="http://schemas.microsoft.com/office/drawing/2014/main" id="{8311C7CA-DD0B-20B8-BFBD-70EFAF5FEF0F}"/>
              </a:ext>
            </a:extLst>
          </p:cNvPr>
          <p:cNvSpPr>
            <a:spLocks noGrp="1"/>
          </p:cNvSpPr>
          <p:nvPr>
            <p:ph type="body" sz="quarter" idx="17"/>
          </p:nvPr>
        </p:nvSpPr>
        <p:spPr>
          <a:xfrm>
            <a:off x="360000" y="2357014"/>
            <a:ext cx="11484000" cy="3819008"/>
          </a:xfrm>
        </p:spPr>
        <p:txBody>
          <a:bodyPr vert="horz" lIns="0" tIns="0" rIns="0" bIns="0" rtlCol="0" anchor="t">
            <a:noAutofit/>
          </a:bodyPr>
          <a:lstStyle/>
          <a:p>
            <a:r>
              <a:rPr lang="en-AU" b="1">
                <a:latin typeface="Arial"/>
                <a:cs typeface="Arial"/>
              </a:rPr>
              <a:t>Explanation – </a:t>
            </a:r>
            <a:r>
              <a:rPr lang="en-AU">
                <a:latin typeface="Arial"/>
                <a:cs typeface="Arial"/>
              </a:rPr>
              <a:t>This helps us understand the past more clearly </a:t>
            </a:r>
            <a:r>
              <a:rPr lang="en-AU" b="1">
                <a:latin typeface="Arial"/>
                <a:cs typeface="Arial"/>
              </a:rPr>
              <a:t>because </a:t>
            </a:r>
            <a:r>
              <a:rPr lang="en-AU">
                <a:latin typeface="Arial"/>
                <a:cs typeface="Arial"/>
              </a:rPr>
              <a:t>archaeologists and historians use different types of evidence. Archaeologists use objects to see what people made and used while historians look at written and cultural records </a:t>
            </a:r>
            <a:r>
              <a:rPr lang="en-AU"/>
              <a:t>to learn about people’s lives and beliefs</a:t>
            </a:r>
            <a:r>
              <a:rPr lang="en-AU">
                <a:latin typeface="Arial"/>
                <a:cs typeface="Arial"/>
              </a:rPr>
              <a:t>.</a:t>
            </a:r>
            <a:r>
              <a:rPr lang="en-AU" b="1">
                <a:latin typeface="Arial"/>
                <a:cs typeface="Arial"/>
              </a:rPr>
              <a:t> As a result, </a:t>
            </a:r>
            <a:r>
              <a:rPr lang="en-AU">
                <a:latin typeface="Arial"/>
                <a:cs typeface="Arial"/>
              </a:rPr>
              <a:t>when they work together, we can understand both what people did and why they did it. </a:t>
            </a:r>
          </a:p>
          <a:p>
            <a:pPr marL="342900" indent="-342900">
              <a:buFont typeface="Arial" panose="020B0604020202020204" pitchFamily="34" charset="0"/>
              <a:buChar char="•"/>
            </a:pPr>
            <a:r>
              <a:rPr lang="en-AU">
                <a:latin typeface="Arial"/>
                <a:cs typeface="Arial"/>
              </a:rPr>
              <a:t>Have we explained how your evidence supports our point?</a:t>
            </a:r>
            <a:endParaRPr lang="en-US">
              <a:latin typeface="Arial"/>
              <a:cs typeface="Arial"/>
            </a:endParaRPr>
          </a:p>
          <a:p>
            <a:pPr marL="342900" indent="-342900">
              <a:buFont typeface="Arial" panose="020B0604020202020204" pitchFamily="34" charset="0"/>
              <a:buChar char="•"/>
            </a:pPr>
            <a:r>
              <a:rPr lang="en-AU">
                <a:latin typeface="Arial"/>
                <a:cs typeface="Arial"/>
              </a:rPr>
              <a:t>Which words explain how one thing causes another?</a:t>
            </a:r>
            <a:endParaRPr lang="en-AU"/>
          </a:p>
        </p:txBody>
      </p:sp>
      <p:sp>
        <p:nvSpPr>
          <p:cNvPr id="2" name="Slide Number Placeholder 1">
            <a:extLst>
              <a:ext uri="{FF2B5EF4-FFF2-40B4-BE49-F238E27FC236}">
                <a16:creationId xmlns:a16="http://schemas.microsoft.com/office/drawing/2014/main" id="{2621D234-7D5F-EC94-F921-4A1B4B2A864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411759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7EC34D-A231-DB1F-3374-387073A107EE}"/>
              </a:ext>
            </a:extLst>
          </p:cNvPr>
          <p:cNvSpPr>
            <a:spLocks noGrp="1"/>
          </p:cNvSpPr>
          <p:nvPr>
            <p:ph type="title"/>
          </p:nvPr>
        </p:nvSpPr>
        <p:spPr/>
        <p:txBody>
          <a:bodyPr/>
          <a:lstStyle/>
          <a:p>
            <a:r>
              <a:rPr lang="en-AU" dirty="0">
                <a:latin typeface="Arial"/>
                <a:cs typeface="Arial"/>
              </a:rPr>
              <a:t>PEEL</a:t>
            </a:r>
            <a:r>
              <a:rPr lang="ko-KR" altLang="en-US" dirty="0">
                <a:latin typeface="Arial"/>
                <a:cs typeface="Arial"/>
              </a:rPr>
              <a:t> </a:t>
            </a:r>
            <a:r>
              <a:rPr lang="en-AU" dirty="0"/>
              <a:t>–</a:t>
            </a:r>
            <a:r>
              <a:rPr lang="en-US" altLang="ko-KR" dirty="0">
                <a:latin typeface="Arial"/>
                <a:cs typeface="Arial"/>
              </a:rPr>
              <a:t> Link</a:t>
            </a:r>
            <a:endParaRPr lang="en-AU" dirty="0"/>
          </a:p>
        </p:txBody>
      </p:sp>
      <p:sp>
        <p:nvSpPr>
          <p:cNvPr id="3" name="Text Placeholder 4">
            <a:extLst>
              <a:ext uri="{FF2B5EF4-FFF2-40B4-BE49-F238E27FC236}">
                <a16:creationId xmlns:a16="http://schemas.microsoft.com/office/drawing/2014/main" id="{3EA0377B-C9A5-E6C5-35DB-52D94EEC9F53}"/>
              </a:ext>
            </a:extLst>
          </p:cNvPr>
          <p:cNvSpPr txBox="1">
            <a:spLocks/>
          </p:cNvSpPr>
          <p:nvPr/>
        </p:nvSpPr>
        <p:spPr>
          <a:xfrm>
            <a:off x="359999" y="1293727"/>
            <a:ext cx="11484000" cy="864257"/>
          </a:xfrm>
          <a:prstGeom prst="roundRect">
            <a:avLst/>
          </a:prstGeom>
          <a:ln>
            <a:solidFill>
              <a:schemeClr val="accent2"/>
            </a:solidFill>
          </a:ln>
        </p:spPr>
        <p:txBody>
          <a:bodyPr vert="horz" lIns="144000" tIns="0" rIns="0" bIns="0" rtlCol="0" anchor="ctr">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a:t>Describe how archaeologists and historians might work together to understand the past.</a:t>
            </a:r>
          </a:p>
        </p:txBody>
      </p:sp>
      <p:sp>
        <p:nvSpPr>
          <p:cNvPr id="8" name="Content Placeholder 7">
            <a:extLst>
              <a:ext uri="{FF2B5EF4-FFF2-40B4-BE49-F238E27FC236}">
                <a16:creationId xmlns:a16="http://schemas.microsoft.com/office/drawing/2014/main" id="{9B50AF7D-23BD-A9E7-8784-C99D6942F072}"/>
              </a:ext>
            </a:extLst>
          </p:cNvPr>
          <p:cNvSpPr>
            <a:spLocks noGrp="1"/>
          </p:cNvSpPr>
          <p:nvPr>
            <p:ph type="body" sz="quarter" idx="17"/>
          </p:nvPr>
        </p:nvSpPr>
        <p:spPr>
          <a:xfrm>
            <a:off x="360000" y="2529203"/>
            <a:ext cx="11484000" cy="3598670"/>
          </a:xfrm>
        </p:spPr>
        <p:txBody>
          <a:bodyPr vert="horz" lIns="0" tIns="0" rIns="0" bIns="0" rtlCol="0" anchor="t">
            <a:noAutofit/>
          </a:bodyPr>
          <a:lstStyle/>
          <a:p>
            <a:r>
              <a:rPr lang="en-AU" b="1">
                <a:latin typeface="Arial"/>
                <a:cs typeface="Arial"/>
              </a:rPr>
              <a:t>Link – </a:t>
            </a:r>
            <a:r>
              <a:rPr lang="en-AU">
                <a:latin typeface="Arial"/>
                <a:cs typeface="Arial"/>
              </a:rPr>
              <a:t>This shows that by archaeologists and historians working together with a wider range of evidence, our understanding of the past is stronger and more accurate.</a:t>
            </a:r>
          </a:p>
          <a:p>
            <a:pPr marL="342900" indent="-342900">
              <a:buFont typeface="Arial" panose="020B0604020202020204" pitchFamily="34" charset="0"/>
              <a:buChar char="•"/>
            </a:pPr>
            <a:r>
              <a:rPr lang="en-AU">
                <a:latin typeface="Arial"/>
                <a:cs typeface="Arial"/>
              </a:rPr>
              <a:t>Does this link back to the question?</a:t>
            </a:r>
            <a:endParaRPr lang="en-US">
              <a:latin typeface="Arial"/>
              <a:cs typeface="Arial"/>
            </a:endParaRPr>
          </a:p>
          <a:p>
            <a:pPr marL="342900" indent="-342900">
              <a:buFont typeface="Arial" panose="020B0604020202020204" pitchFamily="34" charset="0"/>
              <a:buChar char="•"/>
            </a:pPr>
            <a:r>
              <a:rPr lang="en-AU">
                <a:latin typeface="Arial"/>
                <a:cs typeface="Arial"/>
              </a:rPr>
              <a:t>Does it provide a clear conclusion to our paragraph?</a:t>
            </a:r>
            <a:endParaRPr lang="en-US">
              <a:latin typeface="Arial"/>
              <a:cs typeface="Arial"/>
            </a:endParaRPr>
          </a:p>
        </p:txBody>
      </p:sp>
      <p:sp>
        <p:nvSpPr>
          <p:cNvPr id="2" name="Slide Number Placeholder 1">
            <a:extLst>
              <a:ext uri="{FF2B5EF4-FFF2-40B4-BE49-F238E27FC236}">
                <a16:creationId xmlns:a16="http://schemas.microsoft.com/office/drawing/2014/main" id="{BD96211A-6978-2070-A217-D81F7110ADF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387198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2D93ED-0D0B-7245-D3BD-71FBE57AEF05}"/>
              </a:ext>
            </a:extLst>
          </p:cNvPr>
          <p:cNvSpPr>
            <a:spLocks noGrp="1"/>
          </p:cNvSpPr>
          <p:nvPr>
            <p:ph type="title"/>
          </p:nvPr>
        </p:nvSpPr>
        <p:spPr/>
        <p:txBody>
          <a:bodyPr/>
          <a:lstStyle/>
          <a:p>
            <a:r>
              <a:rPr lang="en-AU" dirty="0"/>
              <a:t>PEEL</a:t>
            </a:r>
            <a:r>
              <a:rPr lang="ko-KR" altLang="en-US" dirty="0"/>
              <a:t> </a:t>
            </a:r>
            <a:r>
              <a:rPr lang="en-AU" dirty="0"/>
              <a:t>–</a:t>
            </a:r>
            <a:r>
              <a:rPr lang="en-US" altLang="ko-KR" dirty="0"/>
              <a:t> </a:t>
            </a:r>
            <a:r>
              <a:rPr lang="en-AU" dirty="0"/>
              <a:t>Sample response</a:t>
            </a:r>
            <a:br>
              <a:rPr lang="en-AU" dirty="0"/>
            </a:br>
            <a:endParaRPr lang="en-AU" dirty="0"/>
          </a:p>
        </p:txBody>
      </p:sp>
      <p:sp>
        <p:nvSpPr>
          <p:cNvPr id="8" name="Text Placeholder 7">
            <a:extLst>
              <a:ext uri="{FF2B5EF4-FFF2-40B4-BE49-F238E27FC236}">
                <a16:creationId xmlns:a16="http://schemas.microsoft.com/office/drawing/2014/main" id="{27D18659-EB01-ACB7-6AB5-2BAA71B42491}"/>
              </a:ext>
            </a:extLst>
          </p:cNvPr>
          <p:cNvSpPr>
            <a:spLocks noGrp="1"/>
          </p:cNvSpPr>
          <p:nvPr>
            <p:ph type="body" sz="quarter" idx="17"/>
          </p:nvPr>
        </p:nvSpPr>
        <p:spPr>
          <a:xfrm>
            <a:off x="360000" y="1025082"/>
            <a:ext cx="11484000" cy="5041181"/>
          </a:xfrm>
        </p:spPr>
        <p:txBody>
          <a:bodyPr vert="horz" lIns="0" tIns="0" rIns="0" bIns="0" rtlCol="0" anchor="t">
            <a:noAutofit/>
          </a:bodyPr>
          <a:lstStyle/>
          <a:p>
            <a:r>
              <a:rPr lang="en-AU" sz="1800" b="1" dirty="0"/>
              <a:t>Point –</a:t>
            </a:r>
            <a:r>
              <a:rPr lang="en-AU" sz="1800" dirty="0"/>
              <a:t> Archaeologists and historians work together to develop clearer interpretations of the past because they use different types of evidence that support each other.</a:t>
            </a:r>
          </a:p>
          <a:p>
            <a:r>
              <a:rPr lang="en-AU" sz="1800" b="1" dirty="0"/>
              <a:t>Evidence –</a:t>
            </a:r>
            <a:r>
              <a:rPr lang="en-AU" sz="1800" dirty="0"/>
              <a:t> For example, archaeologists examine physical evidence such as artefacts, bones, tools, and structures found at excavation sites. Historians use written and cultural records, such as texts, oral histories, and traditions, to understand beliefs and daily life.</a:t>
            </a:r>
          </a:p>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lang="en-AU" sz="1800" b="1" dirty="0"/>
              <a:t>Explain –</a:t>
            </a:r>
            <a:r>
              <a:rPr lang="en-AU" sz="1800" dirty="0"/>
              <a:t> </a:t>
            </a:r>
            <a:r>
              <a:rPr kumimoji="0" lang="en-AU" sz="1800" i="0" u="none" strike="noStrike" kern="1200" cap="none" spc="0" normalizeH="0" baseline="0" noProof="0" dirty="0">
                <a:ln>
                  <a:noFill/>
                </a:ln>
                <a:solidFill>
                  <a:srgbClr val="22272B"/>
                </a:solidFill>
                <a:effectLst/>
                <a:uLnTx/>
                <a:uFillTx/>
                <a:latin typeface="Arial"/>
                <a:ea typeface="+mn-ea"/>
                <a:cs typeface="Arial"/>
              </a:rPr>
              <a:t>This helps us understand the past more clearly because archaeologists and historians use different types of evidence. Archaeologists use objects to see what people made and used while historians look at written and cultural records </a:t>
            </a:r>
            <a:r>
              <a:rPr kumimoji="0" lang="en-AU" sz="180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rPr>
              <a:t>to learn about people’s lives and beliefs</a:t>
            </a:r>
            <a:r>
              <a:rPr kumimoji="0" lang="en-AU" sz="1800" i="0" u="none" strike="noStrike" kern="1200" cap="none" spc="0" normalizeH="0" baseline="0" noProof="0" dirty="0">
                <a:ln>
                  <a:noFill/>
                </a:ln>
                <a:solidFill>
                  <a:srgbClr val="22272B"/>
                </a:solidFill>
                <a:effectLst/>
                <a:uLnTx/>
                <a:uFillTx/>
                <a:latin typeface="Arial"/>
                <a:ea typeface="+mn-ea"/>
                <a:cs typeface="Arial"/>
              </a:rPr>
              <a:t>. As a result, when they work together, we can understand both what people did and why they did it. </a:t>
            </a:r>
          </a:p>
          <a:p>
            <a:r>
              <a:rPr lang="en-AU" sz="1800" b="1" dirty="0">
                <a:latin typeface="Arial"/>
                <a:cs typeface="Arial"/>
              </a:rPr>
              <a:t>Link</a:t>
            </a:r>
            <a:r>
              <a:rPr lang="en-AU" sz="1800" b="1" dirty="0"/>
              <a:t> –</a:t>
            </a:r>
            <a:r>
              <a:rPr lang="en-AU" sz="1800" dirty="0"/>
              <a:t> </a:t>
            </a:r>
            <a:r>
              <a:rPr lang="en-AU" sz="1800" dirty="0">
                <a:latin typeface="Arial"/>
                <a:cs typeface="Arial"/>
              </a:rPr>
              <a:t>This shows that by archaeologists and historians working together with a wider range of evidence, our understanding of the past is stronger and more accurate.</a:t>
            </a:r>
          </a:p>
        </p:txBody>
      </p:sp>
      <p:sp>
        <p:nvSpPr>
          <p:cNvPr id="2" name="Slide Number Placeholder 1">
            <a:extLst>
              <a:ext uri="{FF2B5EF4-FFF2-40B4-BE49-F238E27FC236}">
                <a16:creationId xmlns:a16="http://schemas.microsoft.com/office/drawing/2014/main" id="{10278F97-7040-EDF7-E116-50AE3D6537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271998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925111-6F1B-7B3A-8DB1-AF9644C58D4E}"/>
              </a:ext>
            </a:extLst>
          </p:cNvPr>
          <p:cNvSpPr>
            <a:spLocks noGrp="1"/>
          </p:cNvSpPr>
          <p:nvPr>
            <p:ph type="title"/>
          </p:nvPr>
        </p:nvSpPr>
        <p:spPr/>
        <p:txBody>
          <a:bodyPr/>
          <a:lstStyle/>
          <a:p>
            <a:r>
              <a:rPr lang="en-AU"/>
              <a:t>PEEL paragraph feedback proforma</a:t>
            </a:r>
          </a:p>
        </p:txBody>
      </p:sp>
      <p:graphicFrame>
        <p:nvGraphicFramePr>
          <p:cNvPr id="6" name="Table 5">
            <a:extLst>
              <a:ext uri="{FF2B5EF4-FFF2-40B4-BE49-F238E27FC236}">
                <a16:creationId xmlns:a16="http://schemas.microsoft.com/office/drawing/2014/main" id="{6DDF5B4E-4D09-D90D-36C5-A356BF9D092A}"/>
              </a:ext>
            </a:extLst>
          </p:cNvPr>
          <p:cNvGraphicFramePr>
            <a:graphicFrameLocks noGrp="1"/>
          </p:cNvGraphicFramePr>
          <p:nvPr>
            <p:extLst>
              <p:ext uri="{D42A27DB-BD31-4B8C-83A1-F6EECF244321}">
                <p14:modId xmlns:p14="http://schemas.microsoft.com/office/powerpoint/2010/main" val="3270334877"/>
              </p:ext>
            </p:extLst>
          </p:nvPr>
        </p:nvGraphicFramePr>
        <p:xfrm>
          <a:off x="360000" y="929117"/>
          <a:ext cx="11026457" cy="5766946"/>
        </p:xfrm>
        <a:graphic>
          <a:graphicData uri="http://schemas.openxmlformats.org/drawingml/2006/table">
            <a:tbl>
              <a:tblPr firstRow="1" bandRow="1">
                <a:tableStyleId>{B301B821-A1FF-4177-AEE7-76D212191A09}</a:tableStyleId>
              </a:tblPr>
              <a:tblGrid>
                <a:gridCol w="1924707">
                  <a:extLst>
                    <a:ext uri="{9D8B030D-6E8A-4147-A177-3AD203B41FA5}">
                      <a16:colId xmlns:a16="http://schemas.microsoft.com/office/drawing/2014/main" val="480713446"/>
                    </a:ext>
                  </a:extLst>
                </a:gridCol>
                <a:gridCol w="6985065">
                  <a:extLst>
                    <a:ext uri="{9D8B030D-6E8A-4147-A177-3AD203B41FA5}">
                      <a16:colId xmlns:a16="http://schemas.microsoft.com/office/drawing/2014/main" val="2312120412"/>
                    </a:ext>
                  </a:extLst>
                </a:gridCol>
                <a:gridCol w="2116685">
                  <a:extLst>
                    <a:ext uri="{9D8B030D-6E8A-4147-A177-3AD203B41FA5}">
                      <a16:colId xmlns:a16="http://schemas.microsoft.com/office/drawing/2014/main" val="2299758295"/>
                    </a:ext>
                  </a:extLst>
                </a:gridCol>
              </a:tblGrid>
              <a:tr h="377304">
                <a:tc>
                  <a:txBody>
                    <a:bodyPr/>
                    <a:lstStyle/>
                    <a:p>
                      <a:pPr>
                        <a:lnSpc>
                          <a:spcPct val="150000"/>
                        </a:lnSpc>
                        <a:spcAft>
                          <a:spcPts val="600"/>
                        </a:spcAft>
                      </a:pPr>
                      <a:r>
                        <a:rPr lang="en-AU"/>
                        <a:t>Criteria</a:t>
                      </a:r>
                    </a:p>
                  </a:txBody>
                  <a:tcPr/>
                </a:tc>
                <a:tc>
                  <a:txBody>
                    <a:bodyPr/>
                    <a:lstStyle/>
                    <a:p>
                      <a:pPr>
                        <a:lnSpc>
                          <a:spcPct val="150000"/>
                        </a:lnSpc>
                        <a:spcAft>
                          <a:spcPts val="600"/>
                        </a:spcAft>
                      </a:pPr>
                      <a:r>
                        <a:rPr lang="en-AU"/>
                        <a:t>What to look for</a:t>
                      </a:r>
                    </a:p>
                  </a:txBody>
                  <a:tcPr/>
                </a:tc>
                <a:tc>
                  <a:txBody>
                    <a:bodyPr/>
                    <a:lstStyle/>
                    <a:p>
                      <a:pPr>
                        <a:lnSpc>
                          <a:spcPct val="150000"/>
                        </a:lnSpc>
                        <a:spcAft>
                          <a:spcPts val="600"/>
                        </a:spcAft>
                      </a:pPr>
                      <a:r>
                        <a:rPr lang="en-AU"/>
                        <a:t>Feedback</a:t>
                      </a:r>
                    </a:p>
                  </a:txBody>
                  <a:tcPr/>
                </a:tc>
                <a:extLst>
                  <a:ext uri="{0D108BD9-81ED-4DB2-BD59-A6C34878D82A}">
                    <a16:rowId xmlns:a16="http://schemas.microsoft.com/office/drawing/2014/main" val="2169145556"/>
                  </a:ext>
                </a:extLst>
              </a:tr>
              <a:tr h="930339">
                <a:tc>
                  <a:txBody>
                    <a:bodyPr/>
                    <a:lstStyle/>
                    <a:p>
                      <a:pPr>
                        <a:lnSpc>
                          <a:spcPct val="150000"/>
                        </a:lnSpc>
                        <a:spcAft>
                          <a:spcPts val="600"/>
                        </a:spcAft>
                      </a:pPr>
                      <a:r>
                        <a:rPr lang="en-AU"/>
                        <a:t>Answers the question</a:t>
                      </a:r>
                    </a:p>
                  </a:txBody>
                  <a:tcPr/>
                </a:tc>
                <a:tc>
                  <a:txBody>
                    <a:bodyPr/>
                    <a:lstStyle/>
                    <a:p>
                      <a:pPr>
                        <a:lnSpc>
                          <a:spcPct val="150000"/>
                        </a:lnSpc>
                        <a:spcAft>
                          <a:spcPts val="600"/>
                        </a:spcAft>
                        <a:buNone/>
                      </a:pPr>
                      <a:r>
                        <a:rPr lang="en-AU"/>
                        <a:t>The paragraph clearly describes how archaeologists and historians work together to understand the past.</a:t>
                      </a:r>
                    </a:p>
                  </a:txBody>
                  <a:tcPr anchor="ctr"/>
                </a:tc>
                <a:tc>
                  <a:txBody>
                    <a:bodyPr/>
                    <a:lstStyle/>
                    <a:p>
                      <a:pPr>
                        <a:lnSpc>
                          <a:spcPct val="150000"/>
                        </a:lnSpc>
                        <a:spcAft>
                          <a:spcPts val="600"/>
                        </a:spcAft>
                      </a:pPr>
                      <a:endParaRPr lang="en-AU"/>
                    </a:p>
                  </a:txBody>
                  <a:tcPr/>
                </a:tc>
                <a:extLst>
                  <a:ext uri="{0D108BD9-81ED-4DB2-BD59-A6C34878D82A}">
                    <a16:rowId xmlns:a16="http://schemas.microsoft.com/office/drawing/2014/main" val="1656758712"/>
                  </a:ext>
                </a:extLst>
              </a:tr>
              <a:tr h="651238">
                <a:tc>
                  <a:txBody>
                    <a:bodyPr/>
                    <a:lstStyle/>
                    <a:p>
                      <a:pPr>
                        <a:lnSpc>
                          <a:spcPct val="150000"/>
                        </a:lnSpc>
                        <a:spcAft>
                          <a:spcPts val="600"/>
                        </a:spcAft>
                      </a:pPr>
                      <a:r>
                        <a:rPr lang="en-AU"/>
                        <a:t>Clear point</a:t>
                      </a:r>
                    </a:p>
                  </a:txBody>
                  <a:tcPr/>
                </a:tc>
                <a:tc>
                  <a:txBody>
                    <a:bodyPr/>
                    <a:lstStyle/>
                    <a:p>
                      <a:pPr>
                        <a:lnSpc>
                          <a:spcPct val="150000"/>
                        </a:lnSpc>
                        <a:spcAft>
                          <a:spcPts val="600"/>
                        </a:spcAft>
                      </a:pPr>
                      <a:r>
                        <a:rPr lang="en-AU"/>
                        <a:t>The first sentence clearly states the main idea and answers the question.</a:t>
                      </a:r>
                    </a:p>
                  </a:txBody>
                  <a:tcPr/>
                </a:tc>
                <a:tc>
                  <a:txBody>
                    <a:bodyPr/>
                    <a:lstStyle/>
                    <a:p>
                      <a:pPr>
                        <a:lnSpc>
                          <a:spcPct val="150000"/>
                        </a:lnSpc>
                        <a:spcAft>
                          <a:spcPts val="600"/>
                        </a:spcAft>
                      </a:pPr>
                      <a:endParaRPr lang="en-AU"/>
                    </a:p>
                  </a:txBody>
                  <a:tcPr/>
                </a:tc>
                <a:extLst>
                  <a:ext uri="{0D108BD9-81ED-4DB2-BD59-A6C34878D82A}">
                    <a16:rowId xmlns:a16="http://schemas.microsoft.com/office/drawing/2014/main" val="198081536"/>
                  </a:ext>
                </a:extLst>
              </a:tr>
              <a:tr h="651238">
                <a:tc>
                  <a:txBody>
                    <a:bodyPr/>
                    <a:lstStyle/>
                    <a:p>
                      <a:pPr>
                        <a:lnSpc>
                          <a:spcPct val="150000"/>
                        </a:lnSpc>
                        <a:spcAft>
                          <a:spcPts val="600"/>
                        </a:spcAft>
                      </a:pPr>
                      <a:r>
                        <a:rPr lang="en-AU"/>
                        <a:t>Relevant evidence</a:t>
                      </a:r>
                    </a:p>
                  </a:txBody>
                  <a:tcPr/>
                </a:tc>
                <a:tc>
                  <a:txBody>
                    <a:bodyPr/>
                    <a:lstStyle/>
                    <a:p>
                      <a:pPr>
                        <a:lnSpc>
                          <a:spcPct val="150000"/>
                        </a:lnSpc>
                        <a:spcAft>
                          <a:spcPts val="600"/>
                        </a:spcAft>
                      </a:pPr>
                      <a:r>
                        <a:rPr lang="en-AU"/>
                        <a:t>Examples of evidence used by archaeologists and historians are included.</a:t>
                      </a:r>
                    </a:p>
                  </a:txBody>
                  <a:tcPr/>
                </a:tc>
                <a:tc>
                  <a:txBody>
                    <a:bodyPr/>
                    <a:lstStyle/>
                    <a:p>
                      <a:pPr>
                        <a:lnSpc>
                          <a:spcPct val="150000"/>
                        </a:lnSpc>
                        <a:spcAft>
                          <a:spcPts val="600"/>
                        </a:spcAft>
                      </a:pPr>
                      <a:endParaRPr lang="en-AU"/>
                    </a:p>
                  </a:txBody>
                  <a:tcPr/>
                </a:tc>
                <a:extLst>
                  <a:ext uri="{0D108BD9-81ED-4DB2-BD59-A6C34878D82A}">
                    <a16:rowId xmlns:a16="http://schemas.microsoft.com/office/drawing/2014/main" val="3974907598"/>
                  </a:ext>
                </a:extLst>
              </a:tr>
              <a:tr h="930339">
                <a:tc>
                  <a:txBody>
                    <a:bodyPr/>
                    <a:lstStyle/>
                    <a:p>
                      <a:pPr>
                        <a:lnSpc>
                          <a:spcPct val="150000"/>
                        </a:lnSpc>
                        <a:spcAft>
                          <a:spcPts val="600"/>
                        </a:spcAft>
                      </a:pPr>
                      <a:r>
                        <a:rPr lang="en-AU"/>
                        <a:t>Explanation of evidence</a:t>
                      </a:r>
                    </a:p>
                  </a:txBody>
                  <a:tcPr/>
                </a:tc>
                <a:tc>
                  <a:txBody>
                    <a:bodyPr/>
                    <a:lstStyle/>
                    <a:p>
                      <a:pPr>
                        <a:lnSpc>
                          <a:spcPct val="150000"/>
                        </a:lnSpc>
                        <a:spcAft>
                          <a:spcPts val="600"/>
                        </a:spcAft>
                      </a:pPr>
                      <a:r>
                        <a:rPr lang="en-AU"/>
                        <a:t>The paragraph explains what the evidence shows about understanding the past.</a:t>
                      </a:r>
                    </a:p>
                  </a:txBody>
                  <a:tcPr/>
                </a:tc>
                <a:tc>
                  <a:txBody>
                    <a:bodyPr/>
                    <a:lstStyle/>
                    <a:p>
                      <a:pPr>
                        <a:lnSpc>
                          <a:spcPct val="150000"/>
                        </a:lnSpc>
                        <a:spcAft>
                          <a:spcPts val="600"/>
                        </a:spcAft>
                      </a:pPr>
                      <a:endParaRPr lang="en-AU"/>
                    </a:p>
                  </a:txBody>
                  <a:tcPr/>
                </a:tc>
                <a:extLst>
                  <a:ext uri="{0D108BD9-81ED-4DB2-BD59-A6C34878D82A}">
                    <a16:rowId xmlns:a16="http://schemas.microsoft.com/office/drawing/2014/main" val="2902068938"/>
                  </a:ext>
                </a:extLst>
              </a:tr>
              <a:tr h="651238">
                <a:tc>
                  <a:txBody>
                    <a:bodyPr/>
                    <a:lstStyle/>
                    <a:p>
                      <a:pPr>
                        <a:lnSpc>
                          <a:spcPct val="150000"/>
                        </a:lnSpc>
                        <a:spcAft>
                          <a:spcPts val="600"/>
                        </a:spcAft>
                      </a:pPr>
                      <a:r>
                        <a:rPr lang="en-AU"/>
                        <a:t>Clear link</a:t>
                      </a:r>
                    </a:p>
                  </a:txBody>
                  <a:tcPr/>
                </a:tc>
                <a:tc>
                  <a:txBody>
                    <a:bodyPr/>
                    <a:lstStyle/>
                    <a:p>
                      <a:pPr>
                        <a:lnSpc>
                          <a:spcPct val="150000"/>
                        </a:lnSpc>
                        <a:spcAft>
                          <a:spcPts val="600"/>
                        </a:spcAft>
                      </a:pPr>
                      <a:r>
                        <a:rPr lang="en-AU"/>
                        <a:t>The final sentence links back to the question and finishes the paragraph clearly.</a:t>
                      </a:r>
                    </a:p>
                  </a:txBody>
                  <a:tcPr/>
                </a:tc>
                <a:tc>
                  <a:txBody>
                    <a:bodyPr/>
                    <a:lstStyle/>
                    <a:p>
                      <a:pPr>
                        <a:lnSpc>
                          <a:spcPct val="150000"/>
                        </a:lnSpc>
                        <a:spcAft>
                          <a:spcPts val="600"/>
                        </a:spcAft>
                      </a:pPr>
                      <a:endParaRPr lang="en-AU"/>
                    </a:p>
                  </a:txBody>
                  <a:tcPr/>
                </a:tc>
                <a:extLst>
                  <a:ext uri="{0D108BD9-81ED-4DB2-BD59-A6C34878D82A}">
                    <a16:rowId xmlns:a16="http://schemas.microsoft.com/office/drawing/2014/main" val="1698927009"/>
                  </a:ext>
                </a:extLst>
              </a:tr>
              <a:tr h="651238">
                <a:tc>
                  <a:txBody>
                    <a:bodyPr/>
                    <a:lstStyle/>
                    <a:p>
                      <a:pPr>
                        <a:lnSpc>
                          <a:spcPct val="150000"/>
                        </a:lnSpc>
                        <a:spcAft>
                          <a:spcPts val="600"/>
                        </a:spcAft>
                      </a:pPr>
                      <a:r>
                        <a:rPr lang="en-AU"/>
                        <a:t>PEEL structure</a:t>
                      </a:r>
                    </a:p>
                  </a:txBody>
                  <a:tcPr/>
                </a:tc>
                <a:tc>
                  <a:txBody>
                    <a:bodyPr/>
                    <a:lstStyle/>
                    <a:p>
                      <a:pPr>
                        <a:lnSpc>
                          <a:spcPct val="150000"/>
                        </a:lnSpc>
                        <a:spcAft>
                          <a:spcPts val="600"/>
                        </a:spcAft>
                      </a:pPr>
                      <a:r>
                        <a:rPr lang="en-AU"/>
                        <a:t>The paragraph follows the Point, Evidence, Explanation and Link structure.</a:t>
                      </a:r>
                    </a:p>
                  </a:txBody>
                  <a:tcPr/>
                </a:tc>
                <a:tc>
                  <a:txBody>
                    <a:bodyPr/>
                    <a:lstStyle/>
                    <a:p>
                      <a:pPr>
                        <a:lnSpc>
                          <a:spcPct val="150000"/>
                        </a:lnSpc>
                        <a:spcAft>
                          <a:spcPts val="600"/>
                        </a:spcAft>
                      </a:pPr>
                      <a:endParaRPr lang="en-AU" dirty="0"/>
                    </a:p>
                  </a:txBody>
                  <a:tcPr/>
                </a:tc>
                <a:extLst>
                  <a:ext uri="{0D108BD9-81ED-4DB2-BD59-A6C34878D82A}">
                    <a16:rowId xmlns:a16="http://schemas.microsoft.com/office/drawing/2014/main" val="1796518412"/>
                  </a:ext>
                </a:extLst>
              </a:tr>
            </a:tbl>
          </a:graphicData>
        </a:graphic>
      </p:graphicFrame>
      <p:sp>
        <p:nvSpPr>
          <p:cNvPr id="2" name="Slide Number Placeholder 1">
            <a:extLst>
              <a:ext uri="{FF2B5EF4-FFF2-40B4-BE49-F238E27FC236}">
                <a16:creationId xmlns:a16="http://schemas.microsoft.com/office/drawing/2014/main" id="{8DA53730-0E19-FCBC-716B-A56404098B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301953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u="sng">
                <a:hlinkClick r:id="rId5"/>
              </a:rPr>
              <a:t>History 7–10 Syllabus</a:t>
            </a:r>
            <a:r>
              <a:rPr lang="en-AU"/>
              <a:t> </a:t>
            </a:r>
            <a:r>
              <a:rPr lang="en-AU">
                <a:latin typeface="Public Sans Light" pitchFamily="2" charset="0"/>
              </a:rPr>
              <a:t>© </a:t>
            </a:r>
            <a:r>
              <a:rPr lang="en-AU"/>
              <a:t>Syllabus NSW Education Standards Authority (NESA) for and on behalf of the Crown in right of the State of New South Wales, [Year of publication].</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Public Sans Light" pitchFamily="2" charset="0"/>
              </a:rPr>
              <a:t>© </a:t>
            </a:r>
            <a:r>
              <a:rPr lang="en-AU"/>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AE4C7-840A-B507-4919-94F73F95CC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78468B-017D-021B-072C-8A5C390C7AD1}"/>
              </a:ext>
            </a:extLst>
          </p:cNvPr>
          <p:cNvSpPr>
            <a:spLocks noGrp="1"/>
          </p:cNvSpPr>
          <p:nvPr>
            <p:ph type="title"/>
          </p:nvPr>
        </p:nvSpPr>
        <p:spPr/>
        <p:txBody>
          <a:bodyPr anchor="t">
            <a:normAutofit/>
          </a:bodyPr>
          <a:lstStyle/>
          <a:p>
            <a:r>
              <a:rPr lang="en-AU" dirty="0"/>
              <a:t>What is a paragraph?</a:t>
            </a:r>
            <a:endParaRPr lang="en-US" dirty="0"/>
          </a:p>
        </p:txBody>
      </p:sp>
      <p:sp>
        <p:nvSpPr>
          <p:cNvPr id="6" name="Text Placeholder 5">
            <a:extLst>
              <a:ext uri="{FF2B5EF4-FFF2-40B4-BE49-F238E27FC236}">
                <a16:creationId xmlns:a16="http://schemas.microsoft.com/office/drawing/2014/main" id="{E050154E-44D4-008C-23E8-043482B25129}"/>
              </a:ext>
            </a:extLst>
          </p:cNvPr>
          <p:cNvSpPr>
            <a:spLocks noGrp="1"/>
          </p:cNvSpPr>
          <p:nvPr>
            <p:ph type="body" sz="quarter" idx="17"/>
          </p:nvPr>
        </p:nvSpPr>
        <p:spPr>
          <a:xfrm>
            <a:off x="360000" y="1381413"/>
            <a:ext cx="5427483" cy="4807835"/>
          </a:xfrm>
        </p:spPr>
        <p:txBody>
          <a:bodyPr vert="horz" lIns="0" tIns="0" rIns="0" bIns="0" rtlCol="0">
            <a:normAutofit/>
          </a:bodyPr>
          <a:lstStyle/>
          <a:p>
            <a:r>
              <a:rPr lang="en-AU" sz="2400" dirty="0"/>
              <a:t>A paragraph is a group of sentences that work together to explain one clear idea in response to a question.</a:t>
            </a:r>
          </a:p>
        </p:txBody>
      </p:sp>
      <p:pic>
        <p:nvPicPr>
          <p:cNvPr id="5" name="Picture 4">
            <a:extLst>
              <a:ext uri="{FF2B5EF4-FFF2-40B4-BE49-F238E27FC236}">
                <a16:creationId xmlns:a16="http://schemas.microsoft.com/office/drawing/2014/main" id="{84E48355-F39E-F25E-F11E-69AF9130B5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19984" y="1381413"/>
            <a:ext cx="5324016" cy="5116587"/>
          </a:xfrm>
          <a:prstGeom prst="rect">
            <a:avLst/>
          </a:prstGeom>
        </p:spPr>
      </p:pic>
      <p:sp>
        <p:nvSpPr>
          <p:cNvPr id="3" name="Slide Number Placeholder 2">
            <a:extLst>
              <a:ext uri="{FF2B5EF4-FFF2-40B4-BE49-F238E27FC236}">
                <a16:creationId xmlns:a16="http://schemas.microsoft.com/office/drawing/2014/main" id="{D6F5F16F-9888-9BD6-9A08-489A47EF164B}"/>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609585" rtl="0" eaLnBrk="1" fontAlgn="auto" latinLnBrk="0" hangingPunct="1">
                <a:lnSpc>
                  <a:spcPct val="90000"/>
                </a:lnSpc>
                <a:spcBef>
                  <a:spcPts val="0"/>
                </a:spcBef>
                <a:spcAft>
                  <a:spcPts val="600"/>
                </a:spcAft>
                <a:buClrTx/>
                <a:buSzTx/>
                <a:buFontTx/>
                <a:buNone/>
                <a:tabLst/>
                <a:defRPr/>
              </a:pPr>
              <a:t>3</a:t>
            </a:fld>
            <a:endParaRPr kumimoji="0" lang="en-AU"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172863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02272-FE0D-66B5-3E59-5CEC0C7706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009F66C-35AD-FC61-0D49-1807E3046A68}"/>
              </a:ext>
            </a:extLst>
          </p:cNvPr>
          <p:cNvSpPr>
            <a:spLocks noGrp="1"/>
          </p:cNvSpPr>
          <p:nvPr>
            <p:ph type="title"/>
          </p:nvPr>
        </p:nvSpPr>
        <p:spPr/>
        <p:txBody>
          <a:bodyPr anchor="t">
            <a:normAutofit/>
          </a:bodyPr>
          <a:lstStyle/>
          <a:p>
            <a:r>
              <a:rPr lang="en-AU" dirty="0"/>
              <a:t>What is a PEEL paragraph? (1)</a:t>
            </a:r>
            <a:endParaRPr lang="en-US" dirty="0"/>
          </a:p>
        </p:txBody>
      </p:sp>
      <p:sp>
        <p:nvSpPr>
          <p:cNvPr id="7" name="Text Placeholder 6">
            <a:extLst>
              <a:ext uri="{FF2B5EF4-FFF2-40B4-BE49-F238E27FC236}">
                <a16:creationId xmlns:a16="http://schemas.microsoft.com/office/drawing/2014/main" id="{A757D1D9-9F8E-D86C-0AF2-44E4D189723A}"/>
              </a:ext>
            </a:extLst>
          </p:cNvPr>
          <p:cNvSpPr>
            <a:spLocks noGrp="1"/>
          </p:cNvSpPr>
          <p:nvPr>
            <p:ph type="body" sz="quarter" idx="17"/>
          </p:nvPr>
        </p:nvSpPr>
        <p:spPr>
          <a:xfrm>
            <a:off x="360000" y="1163217"/>
            <a:ext cx="5736000" cy="5148373"/>
          </a:xfrm>
        </p:spPr>
        <p:txBody>
          <a:bodyPr/>
          <a:lstStyle/>
          <a:p>
            <a:pPr>
              <a:lnSpc>
                <a:spcPct val="140000"/>
              </a:lnSpc>
            </a:pPr>
            <a:r>
              <a:rPr lang="en-AU"/>
              <a:t>PEEL stands for:</a:t>
            </a:r>
          </a:p>
          <a:p>
            <a:pPr>
              <a:lnSpc>
                <a:spcPct val="140000"/>
              </a:lnSpc>
            </a:pPr>
            <a:r>
              <a:rPr lang="en-AU" b="1"/>
              <a:t>Point</a:t>
            </a:r>
            <a:r>
              <a:rPr lang="en-AU"/>
              <a:t> – the main idea of the paragraph</a:t>
            </a:r>
          </a:p>
          <a:p>
            <a:pPr>
              <a:lnSpc>
                <a:spcPct val="140000"/>
              </a:lnSpc>
            </a:pPr>
            <a:r>
              <a:rPr lang="en-AU" b="1"/>
              <a:t>Evidence</a:t>
            </a:r>
            <a:r>
              <a:rPr lang="en-AU"/>
              <a:t> – historical facts or sources that support the point</a:t>
            </a:r>
          </a:p>
          <a:p>
            <a:pPr>
              <a:lnSpc>
                <a:spcPct val="140000"/>
              </a:lnSpc>
            </a:pPr>
            <a:r>
              <a:rPr lang="en-AU" b="1"/>
              <a:t>Explanation</a:t>
            </a:r>
            <a:r>
              <a:rPr lang="en-AU"/>
              <a:t> – how the evidence supports the point</a:t>
            </a:r>
          </a:p>
          <a:p>
            <a:pPr>
              <a:lnSpc>
                <a:spcPct val="140000"/>
              </a:lnSpc>
            </a:pPr>
            <a:r>
              <a:rPr lang="en-AU" b="1"/>
              <a:t>Link</a:t>
            </a:r>
            <a:r>
              <a:rPr lang="en-AU"/>
              <a:t> – how the paragraph connects back to the question</a:t>
            </a:r>
          </a:p>
          <a:p>
            <a:pPr>
              <a:lnSpc>
                <a:spcPct val="140000"/>
              </a:lnSpc>
            </a:pPr>
            <a:r>
              <a:rPr lang="en-AU" b="1"/>
              <a:t>We will now look at a modelled example of a PEEL paragraph answering a history question.</a:t>
            </a:r>
          </a:p>
        </p:txBody>
      </p:sp>
      <p:pic>
        <p:nvPicPr>
          <p:cNvPr id="2" name="Picture 1">
            <a:extLst>
              <a:ext uri="{FF2B5EF4-FFF2-40B4-BE49-F238E27FC236}">
                <a16:creationId xmlns:a16="http://schemas.microsoft.com/office/drawing/2014/main" id="{465740F1-7F4D-C3B8-F39F-C03DA2D421F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24599" y="1163217"/>
            <a:ext cx="5507038" cy="4814518"/>
          </a:xfrm>
          <a:prstGeom prst="rect">
            <a:avLst/>
          </a:prstGeom>
          <a:noFill/>
        </p:spPr>
      </p:pic>
      <p:sp>
        <p:nvSpPr>
          <p:cNvPr id="3" name="Slide Number Placeholder 2">
            <a:extLst>
              <a:ext uri="{FF2B5EF4-FFF2-40B4-BE49-F238E27FC236}">
                <a16:creationId xmlns:a16="http://schemas.microsoft.com/office/drawing/2014/main" id="{9DBBC656-0FCB-AF5D-02B4-27F440C2D237}"/>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609585"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609585" rtl="0" eaLnBrk="1" fontAlgn="auto" latinLnBrk="0" hangingPunct="1">
                <a:lnSpc>
                  <a:spcPct val="90000"/>
                </a:lnSpc>
                <a:spcBef>
                  <a:spcPts val="0"/>
                </a:spcBef>
                <a:spcAft>
                  <a:spcPts val="600"/>
                </a:spcAft>
                <a:buClrTx/>
                <a:buSzTx/>
                <a:buFontTx/>
                <a:buNone/>
                <a:tabLst/>
                <a:defRPr/>
              </a:pPr>
              <a:t>4</a:t>
            </a:fld>
            <a:endParaRPr kumimoji="0" lang="en-AU"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72236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67262-2B3A-DBE2-AE1F-6369E00212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17932A-FB44-21C1-FDFB-0B9B4F402275}"/>
              </a:ext>
            </a:extLst>
          </p:cNvPr>
          <p:cNvSpPr>
            <a:spLocks noGrp="1"/>
          </p:cNvSpPr>
          <p:nvPr>
            <p:ph type="title"/>
          </p:nvPr>
        </p:nvSpPr>
        <p:spPr>
          <a:xfrm>
            <a:off x="360000" y="360000"/>
            <a:ext cx="11484000" cy="545601"/>
          </a:xfrm>
        </p:spPr>
        <p:txBody>
          <a:bodyPr anchor="t">
            <a:normAutofit/>
          </a:bodyPr>
          <a:lstStyle/>
          <a:p>
            <a:r>
              <a:rPr lang="en-AU" dirty="0">
                <a:latin typeface="Arial"/>
                <a:cs typeface="Arial"/>
              </a:rPr>
              <a:t>What is a PEEL paragraph? (2)</a:t>
            </a:r>
            <a:endParaRPr lang="en-US" dirty="0"/>
          </a:p>
        </p:txBody>
      </p:sp>
      <p:sp>
        <p:nvSpPr>
          <p:cNvPr id="7" name="Text Placeholder 6">
            <a:extLst>
              <a:ext uri="{FF2B5EF4-FFF2-40B4-BE49-F238E27FC236}">
                <a16:creationId xmlns:a16="http://schemas.microsoft.com/office/drawing/2014/main" id="{44015371-878F-B628-8B12-9EDDDB3AD919}"/>
              </a:ext>
            </a:extLst>
          </p:cNvPr>
          <p:cNvSpPr>
            <a:spLocks noGrp="1"/>
          </p:cNvSpPr>
          <p:nvPr>
            <p:ph type="body" sz="quarter" idx="18"/>
          </p:nvPr>
        </p:nvSpPr>
        <p:spPr/>
        <p:txBody>
          <a:bodyPr/>
          <a:lstStyle/>
          <a:p>
            <a:r>
              <a:rPr lang="en-AU">
                <a:latin typeface="Arial"/>
                <a:cs typeface="Arial"/>
              </a:rPr>
              <a:t>Describe how archaeologists and historians work together to learn about the past.</a:t>
            </a:r>
            <a:endParaRPr lang="en-AU"/>
          </a:p>
        </p:txBody>
      </p:sp>
      <p:sp>
        <p:nvSpPr>
          <p:cNvPr id="15" name="TextBox 14">
            <a:extLst>
              <a:ext uri="{FF2B5EF4-FFF2-40B4-BE49-F238E27FC236}">
                <a16:creationId xmlns:a16="http://schemas.microsoft.com/office/drawing/2014/main" id="{EF01BF8C-9A80-B851-91C2-3C2BD67A12AC}"/>
              </a:ext>
            </a:extLst>
          </p:cNvPr>
          <p:cNvSpPr txBox="1"/>
          <p:nvPr/>
        </p:nvSpPr>
        <p:spPr>
          <a:xfrm>
            <a:off x="360000" y="1645738"/>
            <a:ext cx="2436944" cy="496996"/>
          </a:xfrm>
          <a:prstGeom prst="rect">
            <a:avLst/>
          </a:prstGeom>
          <a:noFill/>
        </p:spPr>
        <p:txBody>
          <a:bodyPr wrap="square">
            <a:spAutoFit/>
          </a:bodyPr>
          <a:lstStyle/>
          <a:p>
            <a:pPr marL="342900" indent="-342900">
              <a:lnSpc>
                <a:spcPct val="150000"/>
              </a:lnSpc>
              <a:spcAft>
                <a:spcPts val="1200"/>
              </a:spcAft>
              <a:buFont typeface="Arial" panose="020B0604020202020204" pitchFamily="34" charset="0"/>
              <a:buChar char="•"/>
            </a:pPr>
            <a:r>
              <a:rPr lang="en-AU" sz="2000" b="1">
                <a:highlight>
                  <a:srgbClr val="FFFF00"/>
                </a:highlight>
                <a:latin typeface="Arial"/>
                <a:cs typeface="Arial"/>
              </a:rPr>
              <a:t>P – Point</a:t>
            </a:r>
          </a:p>
        </p:txBody>
      </p:sp>
      <p:sp>
        <p:nvSpPr>
          <p:cNvPr id="6" name="TextBox 5">
            <a:extLst>
              <a:ext uri="{FF2B5EF4-FFF2-40B4-BE49-F238E27FC236}">
                <a16:creationId xmlns:a16="http://schemas.microsoft.com/office/drawing/2014/main" id="{BD93A7CE-725C-DEB5-39D9-3327E8FA5357}"/>
              </a:ext>
            </a:extLst>
          </p:cNvPr>
          <p:cNvSpPr txBox="1"/>
          <p:nvPr/>
        </p:nvSpPr>
        <p:spPr>
          <a:xfrm>
            <a:off x="2919594" y="1511888"/>
            <a:ext cx="8650106" cy="764697"/>
          </a:xfrm>
          <a:prstGeom prst="rect">
            <a:avLst/>
          </a:prstGeom>
          <a:noFill/>
        </p:spPr>
        <p:txBody>
          <a:bodyPr wrap="square">
            <a:spAutoFit/>
          </a:bodyPr>
          <a:lstStyle/>
          <a:p>
            <a:pPr>
              <a:lnSpc>
                <a:spcPct val="114000"/>
              </a:lnSpc>
              <a:spcAft>
                <a:spcPts val="1200"/>
              </a:spcAft>
            </a:pPr>
            <a:r>
              <a:rPr lang="en-AU" sz="2000">
                <a:highlight>
                  <a:srgbClr val="FFFF00"/>
                </a:highlight>
                <a:latin typeface="Arial"/>
                <a:ea typeface="Calibri"/>
                <a:cs typeface="Arial"/>
              </a:rPr>
              <a:t>Archaeologists and historians work together to learn about how people lived in the past. </a:t>
            </a:r>
            <a:endParaRPr lang="en-US" sz="2000"/>
          </a:p>
        </p:txBody>
      </p:sp>
      <p:sp>
        <p:nvSpPr>
          <p:cNvPr id="17" name="TextBox 16">
            <a:extLst>
              <a:ext uri="{FF2B5EF4-FFF2-40B4-BE49-F238E27FC236}">
                <a16:creationId xmlns:a16="http://schemas.microsoft.com/office/drawing/2014/main" id="{9B60AB7C-6D2A-9637-E843-84323D1C9A14}"/>
              </a:ext>
            </a:extLst>
          </p:cNvPr>
          <p:cNvSpPr txBox="1"/>
          <p:nvPr/>
        </p:nvSpPr>
        <p:spPr>
          <a:xfrm>
            <a:off x="360000" y="2709534"/>
            <a:ext cx="2436944" cy="496996"/>
          </a:xfrm>
          <a:prstGeom prst="rect">
            <a:avLst/>
          </a:prstGeom>
          <a:noFill/>
        </p:spPr>
        <p:txBody>
          <a:bodyPr wrap="square">
            <a:spAutoFit/>
          </a:bodyPr>
          <a:lstStyle/>
          <a:p>
            <a:pPr marL="342900" indent="-342900">
              <a:lnSpc>
                <a:spcPct val="150000"/>
              </a:lnSpc>
              <a:spcAft>
                <a:spcPts val="1200"/>
              </a:spcAft>
              <a:buFont typeface="Arial" panose="020B0604020202020204" pitchFamily="34" charset="0"/>
              <a:buChar char="•"/>
            </a:pPr>
            <a:r>
              <a:rPr lang="en-AU" sz="2000" b="1">
                <a:highlight>
                  <a:srgbClr val="00FF00"/>
                </a:highlight>
                <a:latin typeface="Arial"/>
                <a:cs typeface="Arial"/>
              </a:rPr>
              <a:t>E – Evidence</a:t>
            </a:r>
            <a:endParaRPr lang="en-US" sz="2000">
              <a:highlight>
                <a:srgbClr val="00FF00"/>
              </a:highlight>
              <a:latin typeface="Arial"/>
              <a:cs typeface="Arial"/>
            </a:endParaRPr>
          </a:p>
        </p:txBody>
      </p:sp>
      <p:sp>
        <p:nvSpPr>
          <p:cNvPr id="9" name="TextBox 8">
            <a:extLst>
              <a:ext uri="{FF2B5EF4-FFF2-40B4-BE49-F238E27FC236}">
                <a16:creationId xmlns:a16="http://schemas.microsoft.com/office/drawing/2014/main" id="{2494D474-CD2B-E05F-66A9-969FA39E4B98}"/>
              </a:ext>
            </a:extLst>
          </p:cNvPr>
          <p:cNvSpPr txBox="1"/>
          <p:nvPr/>
        </p:nvSpPr>
        <p:spPr>
          <a:xfrm>
            <a:off x="2919594" y="2400251"/>
            <a:ext cx="8650106" cy="1115562"/>
          </a:xfrm>
          <a:prstGeom prst="rect">
            <a:avLst/>
          </a:prstGeom>
          <a:noFill/>
        </p:spPr>
        <p:txBody>
          <a:bodyPr wrap="square">
            <a:spAutoFit/>
          </a:bodyPr>
          <a:lstStyle/>
          <a:p>
            <a:pPr>
              <a:lnSpc>
                <a:spcPct val="114000"/>
              </a:lnSpc>
              <a:spcAft>
                <a:spcPts val="1200"/>
              </a:spcAft>
            </a:pPr>
            <a:r>
              <a:rPr lang="en-AU" sz="2000">
                <a:highlight>
                  <a:srgbClr val="00FF00"/>
                </a:highlight>
                <a:latin typeface="Arial"/>
                <a:ea typeface="Calibri"/>
                <a:cs typeface="Arial"/>
              </a:rPr>
              <a:t>For example, an archaeologist might study a carved stone idol found in a layer at a site, while a historian might use cultural stories and records about beliefs and ceremonies to help understand what the idol was used for. </a:t>
            </a:r>
            <a:endParaRPr lang="en-US" sz="2000"/>
          </a:p>
        </p:txBody>
      </p:sp>
      <p:sp>
        <p:nvSpPr>
          <p:cNvPr id="19" name="TextBox 18">
            <a:extLst>
              <a:ext uri="{FF2B5EF4-FFF2-40B4-BE49-F238E27FC236}">
                <a16:creationId xmlns:a16="http://schemas.microsoft.com/office/drawing/2014/main" id="{75AE252A-4EB5-D7A3-FEBF-A531D6DFA677}"/>
              </a:ext>
            </a:extLst>
          </p:cNvPr>
          <p:cNvSpPr txBox="1"/>
          <p:nvPr/>
        </p:nvSpPr>
        <p:spPr>
          <a:xfrm>
            <a:off x="360000" y="4475060"/>
            <a:ext cx="2436944" cy="496996"/>
          </a:xfrm>
          <a:prstGeom prst="rect">
            <a:avLst/>
          </a:prstGeom>
          <a:noFill/>
        </p:spPr>
        <p:txBody>
          <a:bodyPr wrap="square">
            <a:spAutoFit/>
          </a:bodyPr>
          <a:lstStyle/>
          <a:p>
            <a:pPr marL="342900" indent="-342900">
              <a:lnSpc>
                <a:spcPct val="150000"/>
              </a:lnSpc>
              <a:spcAft>
                <a:spcPts val="1200"/>
              </a:spcAft>
              <a:buFont typeface="Arial" panose="020B0604020202020204" pitchFamily="34" charset="0"/>
              <a:buChar char="•"/>
            </a:pPr>
            <a:r>
              <a:rPr lang="en-AU" sz="2000" b="1">
                <a:highlight>
                  <a:srgbClr val="00FFFF"/>
                </a:highlight>
                <a:latin typeface="Arial"/>
                <a:cs typeface="Arial"/>
              </a:rPr>
              <a:t>E – Explanation</a:t>
            </a:r>
            <a:endParaRPr lang="en-US" sz="2000">
              <a:highlight>
                <a:srgbClr val="00FFFF"/>
              </a:highlight>
              <a:latin typeface="Arial"/>
              <a:cs typeface="Arial"/>
            </a:endParaRPr>
          </a:p>
        </p:txBody>
      </p:sp>
      <p:sp>
        <p:nvSpPr>
          <p:cNvPr id="13" name="TextBox 12">
            <a:extLst>
              <a:ext uri="{FF2B5EF4-FFF2-40B4-BE49-F238E27FC236}">
                <a16:creationId xmlns:a16="http://schemas.microsoft.com/office/drawing/2014/main" id="{1C5B6C7B-7D3E-809D-4505-AE5FE25F7625}"/>
              </a:ext>
            </a:extLst>
          </p:cNvPr>
          <p:cNvSpPr txBox="1"/>
          <p:nvPr/>
        </p:nvSpPr>
        <p:spPr>
          <a:xfrm>
            <a:off x="2919594" y="3639479"/>
            <a:ext cx="8650106" cy="2168158"/>
          </a:xfrm>
          <a:prstGeom prst="rect">
            <a:avLst/>
          </a:prstGeom>
          <a:noFill/>
        </p:spPr>
        <p:txBody>
          <a:bodyPr wrap="square">
            <a:spAutoFit/>
          </a:bodyPr>
          <a:lstStyle/>
          <a:p>
            <a:pPr>
              <a:lnSpc>
                <a:spcPct val="114000"/>
              </a:lnSpc>
              <a:spcAft>
                <a:spcPts val="1200"/>
              </a:spcAft>
            </a:pPr>
            <a:r>
              <a:rPr lang="en-AU" sz="2000">
                <a:highlight>
                  <a:srgbClr val="00FFFF"/>
                </a:highlight>
                <a:latin typeface="Arial"/>
                <a:ea typeface="Calibri"/>
                <a:cs typeface="Arial"/>
              </a:rPr>
              <a:t>This helps us learn more about people in the past because the carved stone idol shows what people made and used. Cultural stories and written records provide written evidence that helps explain what the idol meant to people and how it may have been connected to their beliefs or ceremonies. Using both types of evidence helps us understand daily life and culture more clearly, not just the objects that were found. </a:t>
            </a:r>
            <a:endParaRPr lang="en-US" sz="2000"/>
          </a:p>
        </p:txBody>
      </p:sp>
      <p:sp>
        <p:nvSpPr>
          <p:cNvPr id="10" name="TextBox 9">
            <a:extLst>
              <a:ext uri="{FF2B5EF4-FFF2-40B4-BE49-F238E27FC236}">
                <a16:creationId xmlns:a16="http://schemas.microsoft.com/office/drawing/2014/main" id="{63E2EAC3-E186-B138-DE38-454CCAD1BC20}"/>
              </a:ext>
            </a:extLst>
          </p:cNvPr>
          <p:cNvSpPr txBox="1"/>
          <p:nvPr/>
        </p:nvSpPr>
        <p:spPr>
          <a:xfrm>
            <a:off x="360000" y="6065153"/>
            <a:ext cx="2436945" cy="496996"/>
          </a:xfrm>
          <a:prstGeom prst="rect">
            <a:avLst/>
          </a:prstGeom>
          <a:noFill/>
        </p:spPr>
        <p:txBody>
          <a:bodyPr wrap="square">
            <a:spAutoFit/>
          </a:bodyPr>
          <a:lstStyle/>
          <a:p>
            <a:pPr marL="342900" indent="-342900">
              <a:lnSpc>
                <a:spcPct val="150000"/>
              </a:lnSpc>
              <a:spcAft>
                <a:spcPts val="1200"/>
              </a:spcAft>
              <a:buFont typeface="Arial" panose="020B0604020202020204" pitchFamily="34" charset="0"/>
              <a:buChar char="•"/>
            </a:pPr>
            <a:r>
              <a:rPr lang="en-AU" sz="2000" b="1">
                <a:highlight>
                  <a:srgbClr val="FF00FF"/>
                </a:highlight>
                <a:latin typeface="Arial"/>
                <a:cs typeface="Arial"/>
              </a:rPr>
              <a:t>L – Link</a:t>
            </a:r>
            <a:endParaRPr lang="en-AU" sz="2000">
              <a:highlight>
                <a:srgbClr val="FF00FF"/>
              </a:highlight>
            </a:endParaRPr>
          </a:p>
        </p:txBody>
      </p:sp>
      <p:sp>
        <p:nvSpPr>
          <p:cNvPr id="5" name="TextBox 4">
            <a:extLst>
              <a:ext uri="{FF2B5EF4-FFF2-40B4-BE49-F238E27FC236}">
                <a16:creationId xmlns:a16="http://schemas.microsoft.com/office/drawing/2014/main" id="{88784E77-6B75-9F6A-6591-9E597F2526DC}"/>
              </a:ext>
            </a:extLst>
          </p:cNvPr>
          <p:cNvSpPr txBox="1"/>
          <p:nvPr/>
        </p:nvSpPr>
        <p:spPr>
          <a:xfrm>
            <a:off x="2919594" y="5931303"/>
            <a:ext cx="8650106" cy="764697"/>
          </a:xfrm>
          <a:prstGeom prst="rect">
            <a:avLst/>
          </a:prstGeom>
          <a:noFill/>
        </p:spPr>
        <p:txBody>
          <a:bodyPr wrap="square" lIns="91440" tIns="45720" rIns="91440" bIns="45720" anchor="t">
            <a:spAutoFit/>
          </a:bodyPr>
          <a:lstStyle/>
          <a:p>
            <a:pPr>
              <a:lnSpc>
                <a:spcPct val="114000"/>
              </a:lnSpc>
              <a:spcAft>
                <a:spcPts val="1200"/>
              </a:spcAft>
            </a:pPr>
            <a:r>
              <a:rPr lang="en-AU" sz="2000">
                <a:highlight>
                  <a:srgbClr val="FF00FF"/>
                </a:highlight>
                <a:latin typeface="Arial"/>
                <a:ea typeface="Calibri"/>
                <a:cs typeface="Arial"/>
              </a:rPr>
              <a:t>This shows that archaeologists and historians both play an important role in helping us learn about the past.</a:t>
            </a:r>
          </a:p>
        </p:txBody>
      </p:sp>
      <p:sp>
        <p:nvSpPr>
          <p:cNvPr id="3" name="Slide Number Placeholder 2">
            <a:extLst>
              <a:ext uri="{FF2B5EF4-FFF2-40B4-BE49-F238E27FC236}">
                <a16:creationId xmlns:a16="http://schemas.microsoft.com/office/drawing/2014/main" id="{3EBD11C3-B678-6460-B313-46A735A10698}"/>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183438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F48314-F4BB-4F33-D95F-FBE10161EE27}"/>
              </a:ext>
            </a:extLst>
          </p:cNvPr>
          <p:cNvSpPr>
            <a:spLocks noGrp="1"/>
          </p:cNvSpPr>
          <p:nvPr>
            <p:ph type="title"/>
          </p:nvPr>
        </p:nvSpPr>
        <p:spPr/>
        <p:txBody>
          <a:bodyPr anchor="t">
            <a:normAutofit/>
          </a:bodyPr>
          <a:lstStyle/>
          <a:p>
            <a:r>
              <a:rPr lang="en-GB" dirty="0"/>
              <a:t>Examples and non-examples</a:t>
            </a:r>
          </a:p>
        </p:txBody>
      </p:sp>
      <p:sp>
        <p:nvSpPr>
          <p:cNvPr id="7" name="Text Placeholder 6">
            <a:extLst>
              <a:ext uri="{FF2B5EF4-FFF2-40B4-BE49-F238E27FC236}">
                <a16:creationId xmlns:a16="http://schemas.microsoft.com/office/drawing/2014/main" id="{C32B3849-A28F-6B7E-574B-EB6B5CD5B26D}"/>
              </a:ext>
            </a:extLst>
          </p:cNvPr>
          <p:cNvSpPr>
            <a:spLocks noGrp="1"/>
          </p:cNvSpPr>
          <p:nvPr>
            <p:ph type="body" sz="quarter" idx="17"/>
          </p:nvPr>
        </p:nvSpPr>
        <p:spPr>
          <a:xfrm>
            <a:off x="359999" y="1148651"/>
            <a:ext cx="5633177" cy="4807835"/>
          </a:xfrm>
        </p:spPr>
        <p:txBody>
          <a:bodyPr/>
          <a:lstStyle/>
          <a:p>
            <a:r>
              <a:rPr lang="en-GB" dirty="0"/>
              <a:t>The next paragraphs you will read are in answer to the question.</a:t>
            </a:r>
          </a:p>
          <a:p>
            <a:r>
              <a:rPr lang="en-AU" dirty="0"/>
              <a:t>Describe the importance of the Nile River to the ancient Egyptian civilisation.</a:t>
            </a:r>
          </a:p>
          <a:p>
            <a:r>
              <a:rPr lang="en-AU" dirty="0"/>
              <a:t>Read each paragraph and decide:</a:t>
            </a:r>
          </a:p>
          <a:p>
            <a:pPr marL="342900" indent="-342900">
              <a:buFont typeface="Arial" panose="020B0604020202020204" pitchFamily="34" charset="0"/>
              <a:buChar char="•"/>
            </a:pPr>
            <a:r>
              <a:rPr lang="en-AU" dirty="0"/>
              <a:t>Is this a </a:t>
            </a:r>
            <a:r>
              <a:rPr lang="en-AU" b="1" dirty="0"/>
              <a:t>PEEL paragraph</a:t>
            </a:r>
            <a:r>
              <a:rPr lang="en-AU" dirty="0"/>
              <a:t> or a </a:t>
            </a:r>
            <a:r>
              <a:rPr lang="en-AU" b="1" dirty="0"/>
              <a:t>non-example</a:t>
            </a:r>
            <a:r>
              <a:rPr lang="en-AU" dirty="0"/>
              <a:t>?</a:t>
            </a:r>
          </a:p>
          <a:p>
            <a:pPr marL="342900" indent="-342900">
              <a:buFont typeface="Arial" panose="020B0604020202020204" pitchFamily="34" charset="0"/>
              <a:buChar char="•"/>
            </a:pPr>
            <a:r>
              <a:rPr lang="en-AU" dirty="0"/>
              <a:t>What feature of a PEEL paragraph is missing or incorrect?</a:t>
            </a:r>
          </a:p>
          <a:p>
            <a:endParaRPr lang="en-US" dirty="0"/>
          </a:p>
        </p:txBody>
      </p:sp>
      <p:pic>
        <p:nvPicPr>
          <p:cNvPr id="6" name="Picture 5">
            <a:extLst>
              <a:ext uri="{FF2B5EF4-FFF2-40B4-BE49-F238E27FC236}">
                <a16:creationId xmlns:a16="http://schemas.microsoft.com/office/drawing/2014/main" id="{0DE07667-B1C8-C771-3136-D49B9148D38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b="-2"/>
          <a:stretch>
            <a:fillRect/>
          </a:stretch>
        </p:blipFill>
        <p:spPr>
          <a:xfrm>
            <a:off x="6324599" y="1144035"/>
            <a:ext cx="5507038" cy="4814518"/>
          </a:xfrm>
          <a:prstGeom prst="rect">
            <a:avLst/>
          </a:prstGeom>
          <a:noFill/>
        </p:spPr>
      </p:pic>
      <p:sp>
        <p:nvSpPr>
          <p:cNvPr id="9" name="TextBox 8">
            <a:extLst>
              <a:ext uri="{FF2B5EF4-FFF2-40B4-BE49-F238E27FC236}">
                <a16:creationId xmlns:a16="http://schemas.microsoft.com/office/drawing/2014/main" id="{427DACCE-F814-9326-8384-1D6F3D3AB489}"/>
              </a:ext>
            </a:extLst>
          </p:cNvPr>
          <p:cNvSpPr txBox="1"/>
          <p:nvPr/>
        </p:nvSpPr>
        <p:spPr>
          <a:xfrm>
            <a:off x="6324599" y="6003194"/>
            <a:ext cx="5507038" cy="274370"/>
          </a:xfrm>
          <a:prstGeom prst="rect">
            <a:avLst/>
          </a:prstGeom>
          <a:noFill/>
        </p:spPr>
        <p:txBody>
          <a:bodyPr wrap="square">
            <a:spAutoFit/>
          </a:bodyPr>
          <a:lstStyle/>
          <a:p>
            <a:pPr>
              <a:lnSpc>
                <a:spcPct val="150000"/>
              </a:lnSpc>
              <a:spcBef>
                <a:spcPts val="1200"/>
              </a:spcBef>
              <a:spcAft>
                <a:spcPts val="600"/>
              </a:spcAft>
              <a:buNone/>
            </a:pPr>
            <a:r>
              <a:rPr lang="en-AU" sz="900">
                <a:effectLst/>
                <a:latin typeface="Arial" panose="020B0604020202020204" pitchFamily="34" charset="0"/>
                <a:ea typeface="Calibri" panose="020F0502020204030204" pitchFamily="34" charset="0"/>
              </a:rPr>
              <a:t>‘</a:t>
            </a:r>
            <a:r>
              <a:rPr lang="en-AU" sz="900">
                <a:latin typeface="Arial" panose="020B0604020202020204" pitchFamily="34" charset="0"/>
                <a:ea typeface="Calibri" panose="020F0502020204030204" pitchFamily="34" charset="0"/>
              </a:rPr>
              <a:t>Nile River</a:t>
            </a:r>
            <a:r>
              <a:rPr lang="en-AU" sz="900">
                <a:effectLst/>
                <a:latin typeface="Arial" panose="020B0604020202020204" pitchFamily="34" charset="0"/>
                <a:ea typeface="Calibri" panose="020F0502020204030204" pitchFamily="34" charset="0"/>
              </a:rPr>
              <a:t>, Egypt’ photograph by Cimen Fevzi (2025). Used with permission.</a:t>
            </a:r>
            <a:r>
              <a:rPr lang="en-AU" sz="800">
                <a:effectLst/>
                <a:latin typeface="Arial" panose="020B0604020202020204" pitchFamily="34" charset="0"/>
                <a:ea typeface="Calibri" panose="020F0502020204030204" pitchFamily="34" charset="0"/>
              </a:rPr>
              <a:t> </a:t>
            </a:r>
            <a:endParaRPr lang="en-AU" sz="110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FFB98C3D-D444-4B22-F1E7-8B29EFD2D0B8}"/>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412464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9A47F-E785-B6F4-8CC3-89FCA757CD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8C717E-1157-7470-315F-C50B93993BAD}"/>
              </a:ext>
            </a:extLst>
          </p:cNvPr>
          <p:cNvSpPr>
            <a:spLocks noGrp="1"/>
          </p:cNvSpPr>
          <p:nvPr>
            <p:ph type="title"/>
          </p:nvPr>
        </p:nvSpPr>
        <p:spPr/>
        <p:txBody>
          <a:bodyPr anchor="t">
            <a:normAutofit/>
          </a:bodyPr>
          <a:lstStyle/>
          <a:p>
            <a:r>
              <a:rPr lang="en-GB"/>
              <a:t>Is this a PEEL paragraph? (1)</a:t>
            </a:r>
          </a:p>
        </p:txBody>
      </p:sp>
      <p:sp>
        <p:nvSpPr>
          <p:cNvPr id="4" name="Text Placeholder 3">
            <a:extLst>
              <a:ext uri="{FF2B5EF4-FFF2-40B4-BE49-F238E27FC236}">
                <a16:creationId xmlns:a16="http://schemas.microsoft.com/office/drawing/2014/main" id="{1AB20152-DBF5-7C04-F454-29E862359BF7}"/>
              </a:ext>
            </a:extLst>
          </p:cNvPr>
          <p:cNvSpPr>
            <a:spLocks noGrp="1"/>
          </p:cNvSpPr>
          <p:nvPr>
            <p:ph type="body" sz="quarter" idx="17"/>
          </p:nvPr>
        </p:nvSpPr>
        <p:spPr>
          <a:xfrm>
            <a:off x="360000" y="1105209"/>
            <a:ext cx="5192501" cy="4807835"/>
          </a:xfrm>
        </p:spPr>
        <p:txBody>
          <a:bodyPr/>
          <a:lstStyle/>
          <a:p>
            <a:r>
              <a:rPr lang="en-AU"/>
              <a:t>Describe the importance of the Nile River to the Ancient Egyptian civilisation</a:t>
            </a:r>
          </a:p>
          <a:p>
            <a:r>
              <a:rPr lang="en-AU"/>
              <a:t>The Nile River was vital to ancient Egypt because it supported farming and the annual floods deposited fertile soil, which allowed crops to grow and people to have a reliable food supply.</a:t>
            </a:r>
            <a:endParaRPr lang="en-GB"/>
          </a:p>
        </p:txBody>
      </p:sp>
      <p:pic>
        <p:nvPicPr>
          <p:cNvPr id="1026" name="Picture 2">
            <a:extLst>
              <a:ext uri="{FF2B5EF4-FFF2-40B4-BE49-F238E27FC236}">
                <a16:creationId xmlns:a16="http://schemas.microsoft.com/office/drawing/2014/main" id="{9A135062-CCC5-DECF-FCC1-13F9AEC25E3E}"/>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24599" y="1105209"/>
            <a:ext cx="5507038" cy="4814518"/>
          </a:xfrm>
          <a:prstGeom prst="rect">
            <a:avLst/>
          </a:prstGeom>
          <a:solidFill>
            <a:srgbClr val="FFFFFF"/>
          </a:solidFill>
        </p:spPr>
      </p:pic>
      <p:sp>
        <p:nvSpPr>
          <p:cNvPr id="6" name="TextBox 5">
            <a:extLst>
              <a:ext uri="{FF2B5EF4-FFF2-40B4-BE49-F238E27FC236}">
                <a16:creationId xmlns:a16="http://schemas.microsoft.com/office/drawing/2014/main" id="{ED9FFBE4-CCCB-2EC7-B9EA-5181D2198BD4}"/>
              </a:ext>
            </a:extLst>
          </p:cNvPr>
          <p:cNvSpPr txBox="1"/>
          <p:nvPr/>
        </p:nvSpPr>
        <p:spPr>
          <a:xfrm>
            <a:off x="6324599" y="6008169"/>
            <a:ext cx="4769966" cy="552715"/>
          </a:xfrm>
          <a:prstGeom prst="rect">
            <a:avLst/>
          </a:prstGeom>
          <a:noFill/>
        </p:spPr>
        <p:txBody>
          <a:bodyPr wrap="square">
            <a:spAutoFit/>
          </a:bodyPr>
          <a:lstStyle/>
          <a:p>
            <a:pPr>
              <a:lnSpc>
                <a:spcPct val="114000"/>
              </a:lnSpc>
              <a:spcAft>
                <a:spcPts val="600"/>
              </a:spcAft>
            </a:pPr>
            <a:r>
              <a:rPr lang="en-AU" sz="900" dirty="0">
                <a:latin typeface="Arial" panose="020B0604020202020204" pitchFamily="34" charset="0"/>
                <a:cs typeface="Arial" panose="020B0604020202020204" pitchFamily="34" charset="0"/>
              </a:rPr>
              <a:t>‘Nile Delta’ by World History Publishing (submitted by Mark Cartwright, 2016) is licensed under the </a:t>
            </a:r>
            <a:r>
              <a:rPr lang="en-AU" sz="900" dirty="0">
                <a:latin typeface="Arial" panose="020B0604020202020204" pitchFamily="34" charset="0"/>
                <a:cs typeface="Arial" panose="020B0604020202020204" pitchFamily="34" charset="0"/>
                <a:hlinkClick r:id="rId4"/>
              </a:rPr>
              <a:t>Creative Commons Attribution-NonCommercial-ShareAlike (CC BY-NC-SA)</a:t>
            </a:r>
            <a:r>
              <a:rPr lang="en-AU" sz="900" dirty="0">
                <a:latin typeface="Arial" panose="020B0604020202020204" pitchFamily="34" charset="0"/>
                <a:cs typeface="Arial" panose="020B0604020202020204" pitchFamily="34" charset="0"/>
              </a:rPr>
              <a:t>. Original image available at </a:t>
            </a:r>
            <a:r>
              <a:rPr lang="en-AU" sz="900" dirty="0">
                <a:latin typeface="Arial" panose="020B0604020202020204" pitchFamily="34" charset="0"/>
                <a:cs typeface="Arial" panose="020B0604020202020204" pitchFamily="34" charset="0"/>
                <a:hlinkClick r:id="rId5"/>
              </a:rPr>
              <a:t>https://www.worldhistory.org/image/2319/nile-delta/</a:t>
            </a:r>
            <a:endParaRPr lang="en-AU" sz="9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DBC17A4-07AA-4871-07A0-780FEFD06146}"/>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dirty="0"/>
          </a:p>
        </p:txBody>
      </p:sp>
    </p:spTree>
    <p:extLst>
      <p:ext uri="{BB962C8B-B14F-4D97-AF65-F5344CB8AC3E}">
        <p14:creationId xmlns:p14="http://schemas.microsoft.com/office/powerpoint/2010/main" val="42276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32CAD6-59A4-4216-71E9-D2D199CFA48D}"/>
              </a:ext>
            </a:extLst>
          </p:cNvPr>
          <p:cNvSpPr>
            <a:spLocks noGrp="1"/>
          </p:cNvSpPr>
          <p:nvPr>
            <p:ph type="title"/>
          </p:nvPr>
        </p:nvSpPr>
        <p:spPr/>
        <p:txBody>
          <a:bodyPr anchor="t">
            <a:normAutofit/>
          </a:bodyPr>
          <a:lstStyle/>
          <a:p>
            <a:r>
              <a:rPr lang="en-GB"/>
              <a:t>Is this a PEEL paragraph? (2)</a:t>
            </a:r>
          </a:p>
        </p:txBody>
      </p:sp>
      <p:sp>
        <p:nvSpPr>
          <p:cNvPr id="4" name="Text Placeholder 3">
            <a:extLst>
              <a:ext uri="{FF2B5EF4-FFF2-40B4-BE49-F238E27FC236}">
                <a16:creationId xmlns:a16="http://schemas.microsoft.com/office/drawing/2014/main" id="{20900902-DA44-8477-16EA-8A0D2E82C8AF}"/>
              </a:ext>
            </a:extLst>
          </p:cNvPr>
          <p:cNvSpPr>
            <a:spLocks noGrp="1"/>
          </p:cNvSpPr>
          <p:nvPr>
            <p:ph type="body" sz="quarter" idx="17"/>
          </p:nvPr>
        </p:nvSpPr>
        <p:spPr>
          <a:xfrm>
            <a:off x="360000" y="1144035"/>
            <a:ext cx="5412839" cy="4807835"/>
          </a:xfrm>
        </p:spPr>
        <p:txBody>
          <a:bodyPr/>
          <a:lstStyle/>
          <a:p>
            <a:pPr lvl="0">
              <a:defRPr/>
            </a:pPr>
            <a:r>
              <a:rPr lang="en-AU"/>
              <a:t>Describe the importance of the Nile River to the Ancient Egyptian civilisation</a:t>
            </a:r>
          </a:p>
          <a:p>
            <a:r>
              <a:rPr lang="en-GB"/>
              <a:t>The Nile River flooded every year. It helped farming. People lived near it. Egypt became successful.</a:t>
            </a:r>
            <a:endParaRPr lang="en-US"/>
          </a:p>
          <a:p>
            <a:endParaRPr lang="en-GB" b="1"/>
          </a:p>
          <a:p>
            <a:endParaRPr lang="en-GB"/>
          </a:p>
          <a:p>
            <a:endParaRPr lang="en-US"/>
          </a:p>
        </p:txBody>
      </p:sp>
      <p:pic>
        <p:nvPicPr>
          <p:cNvPr id="7" name="Picture 6">
            <a:extLst>
              <a:ext uri="{FF2B5EF4-FFF2-40B4-BE49-F238E27FC236}">
                <a16:creationId xmlns:a16="http://schemas.microsoft.com/office/drawing/2014/main" id="{E7C0C765-6323-F49D-F9F6-5BFAB4C503E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b="-2"/>
          <a:stretch>
            <a:fillRect/>
          </a:stretch>
        </p:blipFill>
        <p:spPr>
          <a:xfrm>
            <a:off x="6324599" y="1144035"/>
            <a:ext cx="5507038" cy="4814518"/>
          </a:xfrm>
          <a:prstGeom prst="rect">
            <a:avLst/>
          </a:prstGeom>
          <a:noFill/>
        </p:spPr>
      </p:pic>
      <p:sp>
        <p:nvSpPr>
          <p:cNvPr id="9" name="TextBox 8">
            <a:extLst>
              <a:ext uri="{FF2B5EF4-FFF2-40B4-BE49-F238E27FC236}">
                <a16:creationId xmlns:a16="http://schemas.microsoft.com/office/drawing/2014/main" id="{9989929F-C429-E2FB-643F-409E44F22CEB}"/>
              </a:ext>
            </a:extLst>
          </p:cNvPr>
          <p:cNvSpPr txBox="1"/>
          <p:nvPr/>
        </p:nvSpPr>
        <p:spPr>
          <a:xfrm>
            <a:off x="6229349" y="6003195"/>
            <a:ext cx="5602288" cy="274370"/>
          </a:xfrm>
          <a:prstGeom prst="rect">
            <a:avLst/>
          </a:prstGeom>
          <a:noFill/>
        </p:spPr>
        <p:txBody>
          <a:bodyPr wrap="square">
            <a:spAutoFit/>
          </a:bodyPr>
          <a:lstStyle/>
          <a:p>
            <a:pPr>
              <a:lnSpc>
                <a:spcPct val="150000"/>
              </a:lnSpc>
              <a:spcBef>
                <a:spcPts val="1200"/>
              </a:spcBef>
              <a:spcAft>
                <a:spcPts val="600"/>
              </a:spcAft>
              <a:buNone/>
            </a:pPr>
            <a:r>
              <a:rPr lang="en-AU" sz="900">
                <a:effectLst/>
                <a:latin typeface="Arial" panose="020B0604020202020204" pitchFamily="34" charset="0"/>
                <a:ea typeface="Calibri" panose="020F0502020204030204" pitchFamily="34" charset="0"/>
              </a:rPr>
              <a:t>‘</a:t>
            </a:r>
            <a:r>
              <a:rPr lang="en-AU" sz="900">
                <a:latin typeface="Arial" panose="020B0604020202020204" pitchFamily="34" charset="0"/>
                <a:ea typeface="Calibri" panose="020F0502020204030204" pitchFamily="34" charset="0"/>
              </a:rPr>
              <a:t>Nile River</a:t>
            </a:r>
            <a:r>
              <a:rPr lang="en-AU" sz="900">
                <a:effectLst/>
                <a:latin typeface="Arial" panose="020B0604020202020204" pitchFamily="34" charset="0"/>
                <a:ea typeface="Calibri" panose="020F0502020204030204" pitchFamily="34" charset="0"/>
              </a:rPr>
              <a:t>, Egypt’ photograph by Cimen Fevzi (2025). Used with permission. </a:t>
            </a:r>
          </a:p>
        </p:txBody>
      </p:sp>
      <p:sp>
        <p:nvSpPr>
          <p:cNvPr id="2" name="Slide Number Placeholder 1">
            <a:extLst>
              <a:ext uri="{FF2B5EF4-FFF2-40B4-BE49-F238E27FC236}">
                <a16:creationId xmlns:a16="http://schemas.microsoft.com/office/drawing/2014/main" id="{8AAA2C0F-4297-EC38-AD21-D889EACC7989}"/>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304032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054C0-10C4-A15D-C7DB-3979B7732A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1487F2-F17F-6553-8CD1-EC878B3C1EED}"/>
              </a:ext>
            </a:extLst>
          </p:cNvPr>
          <p:cNvSpPr>
            <a:spLocks noGrp="1"/>
          </p:cNvSpPr>
          <p:nvPr>
            <p:ph type="title"/>
          </p:nvPr>
        </p:nvSpPr>
        <p:spPr/>
        <p:txBody>
          <a:bodyPr anchor="t">
            <a:normAutofit/>
          </a:bodyPr>
          <a:lstStyle/>
          <a:p>
            <a:r>
              <a:rPr lang="en-GB"/>
              <a:t>Is this a PEEL paragraph? (3)</a:t>
            </a:r>
          </a:p>
        </p:txBody>
      </p:sp>
      <p:sp>
        <p:nvSpPr>
          <p:cNvPr id="4" name="Text Placeholder 3">
            <a:extLst>
              <a:ext uri="{FF2B5EF4-FFF2-40B4-BE49-F238E27FC236}">
                <a16:creationId xmlns:a16="http://schemas.microsoft.com/office/drawing/2014/main" id="{77188572-1456-AFB2-BAD9-AAA1F44684C6}"/>
              </a:ext>
            </a:extLst>
          </p:cNvPr>
          <p:cNvSpPr>
            <a:spLocks noGrp="1"/>
          </p:cNvSpPr>
          <p:nvPr>
            <p:ph type="body" sz="quarter" idx="17"/>
          </p:nvPr>
        </p:nvSpPr>
        <p:spPr>
          <a:xfrm>
            <a:off x="360000" y="1281317"/>
            <a:ext cx="5507038" cy="4807835"/>
          </a:xfrm>
        </p:spPr>
        <p:txBody>
          <a:bodyPr/>
          <a:lstStyle/>
          <a:p>
            <a:pPr lvl="0">
              <a:defRPr/>
            </a:pPr>
            <a:r>
              <a:rPr lang="en-AU"/>
              <a:t>Describe the importance of the Nile River to the Ancient Egyptian civilisation</a:t>
            </a:r>
          </a:p>
          <a:p>
            <a:r>
              <a:rPr lang="en-GB"/>
              <a:t>This river flooded every year and left rich soil behind. Farmers used this soil to grow crops like wheat and barley, which helped Egypt survive. People depended on the river for food and water.</a:t>
            </a:r>
            <a:endParaRPr lang="en-US"/>
          </a:p>
          <a:p>
            <a:endParaRPr lang="en-GB" b="1"/>
          </a:p>
          <a:p>
            <a:endParaRPr lang="en-GB"/>
          </a:p>
          <a:p>
            <a:endParaRPr lang="en-US"/>
          </a:p>
        </p:txBody>
      </p:sp>
      <p:pic>
        <p:nvPicPr>
          <p:cNvPr id="2050" name="Picture 2">
            <a:extLst>
              <a:ext uri="{FF2B5EF4-FFF2-40B4-BE49-F238E27FC236}">
                <a16:creationId xmlns:a16="http://schemas.microsoft.com/office/drawing/2014/main" id="{BCFC0986-A69B-76CC-C006-57A9CCD3C4B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2"/>
          <a:stretch>
            <a:fillRect/>
          </a:stretch>
        </p:blipFill>
        <p:spPr bwMode="auto">
          <a:xfrm>
            <a:off x="6324598" y="1281317"/>
            <a:ext cx="5507038" cy="4814518"/>
          </a:xfrm>
          <a:prstGeom prst="rect">
            <a:avLst/>
          </a:prstGeom>
          <a:solidFill>
            <a:srgbClr val="FFFFFF"/>
          </a:solidFill>
        </p:spPr>
      </p:pic>
      <p:sp>
        <p:nvSpPr>
          <p:cNvPr id="7" name="TextBox 6">
            <a:extLst>
              <a:ext uri="{FF2B5EF4-FFF2-40B4-BE49-F238E27FC236}">
                <a16:creationId xmlns:a16="http://schemas.microsoft.com/office/drawing/2014/main" id="{CE73DBA5-7549-E083-0C6B-5B94F15A7C36}"/>
              </a:ext>
            </a:extLst>
          </p:cNvPr>
          <p:cNvSpPr txBox="1"/>
          <p:nvPr/>
        </p:nvSpPr>
        <p:spPr>
          <a:xfrm>
            <a:off x="6324601" y="6188169"/>
            <a:ext cx="5519399" cy="552715"/>
          </a:xfrm>
          <a:prstGeom prst="rect">
            <a:avLst/>
          </a:prstGeom>
          <a:noFill/>
        </p:spPr>
        <p:txBody>
          <a:bodyPr wrap="square">
            <a:spAutoFit/>
          </a:bodyPr>
          <a:lstStyle/>
          <a:p>
            <a:pPr>
              <a:lnSpc>
                <a:spcPct val="114000"/>
              </a:lnSpc>
              <a:spcAft>
                <a:spcPts val="600"/>
              </a:spcAft>
            </a:pPr>
            <a:r>
              <a:rPr lang="en-AU" sz="900" dirty="0">
                <a:latin typeface="Arial" panose="020B0604020202020204" pitchFamily="34" charset="0"/>
                <a:cs typeface="Arial" panose="020B0604020202020204" pitchFamily="34" charset="0"/>
              </a:rPr>
              <a:t>‘River Nile’ by Mattana (2008) is licensed under the </a:t>
            </a:r>
            <a:r>
              <a:rPr lang="en-AU" sz="900" dirty="0">
                <a:latin typeface="Arial" panose="020B0604020202020204" pitchFamily="34" charset="0"/>
                <a:cs typeface="Arial" panose="020B0604020202020204" pitchFamily="34" charset="0"/>
                <a:hlinkClick r:id="rId4"/>
              </a:rPr>
              <a:t>Creative Commons Attribution-ShareAlike 3.0 Unported (CC BY-SA 3.0). </a:t>
            </a:r>
            <a:r>
              <a:rPr lang="en-AU" sz="900" dirty="0">
                <a:latin typeface="Arial" panose="020B0604020202020204" pitchFamily="34" charset="0"/>
                <a:cs typeface="Arial" panose="020B0604020202020204" pitchFamily="34" charset="0"/>
              </a:rPr>
              <a:t>Original image available at </a:t>
            </a:r>
            <a:r>
              <a:rPr lang="en-AU" sz="900" dirty="0">
                <a:latin typeface="Arial" panose="020B0604020202020204" pitchFamily="34" charset="0"/>
                <a:cs typeface="Arial" panose="020B0604020202020204" pitchFamily="34" charset="0"/>
                <a:hlinkClick r:id="rId5"/>
              </a:rPr>
              <a:t>https://commons.wikimedia.org/wiki/File:River_Nile_21.jpg</a:t>
            </a:r>
            <a:endParaRPr lang="en-AU" sz="9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628518-B7FF-2B33-7352-C40CE079AB45}"/>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207798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Props1.xml><?xml version="1.0" encoding="utf-8"?>
<ds:datastoreItem xmlns:ds="http://schemas.openxmlformats.org/officeDocument/2006/customXml" ds:itemID="{4CC4A473-2558-42D5-9C24-0F372A0BC8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CB393E-D322-4514-9A60-AF18C9CDA620}">
  <ds:schemaRefs>
    <ds:schemaRef ds:uri="http://schemas.microsoft.com/sharepoint/v3/contenttype/forms"/>
  </ds:schemaRefs>
</ds:datastoreItem>
</file>

<file path=customXml/itemProps3.xml><?xml version="1.0" encoding="utf-8"?>
<ds:datastoreItem xmlns:ds="http://schemas.openxmlformats.org/officeDocument/2006/customXml" ds:itemID="{2775ED05-BE63-43D9-9385-9CC17A2FDE3E}">
  <ds:schemaRefs>
    <ds:schemaRef ds:uri="http://schemas.microsoft.com/office/2006/documentManagement/types"/>
    <ds:schemaRef ds:uri="http://schemas.microsoft.com/office/infopath/2007/PartnerControls"/>
    <ds:schemaRef ds:uri="95386ad3-46d6-4eb6-bbc1-9b19b13a5756"/>
    <ds:schemaRef ds:uri="http://purl.org/dc/dcmitype/"/>
    <ds:schemaRef ds:uri="http://purl.org/dc/elements/1.1/"/>
    <ds:schemaRef ds:uri="http://schemas.microsoft.com/office/2006/metadata/properties"/>
    <ds:schemaRef ds:uri="http://purl.org/dc/terms/"/>
    <ds:schemaRef ds:uri="http://schemas.openxmlformats.org/package/2006/metadata/core-properties"/>
    <ds:schemaRef ds:uri="9191b990-ddf9-46cb-8ffe-20db9d3a58aa"/>
    <ds:schemaRef ds:uri="http://www.w3.org/XML/1998/namespace"/>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Secondary classroom slide deck template 2025</Template>
  <TotalTime>1</TotalTime>
  <Words>5733</Words>
  <Application>Microsoft Office PowerPoint</Application>
  <PresentationFormat>Widescreen</PresentationFormat>
  <Paragraphs>437</Paragraphs>
  <Slides>26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Times New Roman</vt:lpstr>
      <vt:lpstr>Calibri</vt:lpstr>
      <vt:lpstr>Arial</vt:lpstr>
      <vt:lpstr>Public Sans</vt:lpstr>
      <vt:lpstr>Public Sans Light</vt:lpstr>
      <vt:lpstr>Montserrat</vt:lpstr>
      <vt:lpstr>1_NSWG Corporate</vt:lpstr>
      <vt:lpstr>History – PEEL paragraphs</vt:lpstr>
      <vt:lpstr>Learning intentions and success criteria</vt:lpstr>
      <vt:lpstr>What is a paragraph?</vt:lpstr>
      <vt:lpstr>What is a PEEL paragraph? (1)</vt:lpstr>
      <vt:lpstr>What is a PEEL paragraph? (2)</vt:lpstr>
      <vt:lpstr>Examples and non-examples</vt:lpstr>
      <vt:lpstr>Is this a PEEL paragraph? (1)</vt:lpstr>
      <vt:lpstr>Is this a PEEL paragraph? (2)</vt:lpstr>
      <vt:lpstr>Is this a PEEL paragraph? (3)</vt:lpstr>
      <vt:lpstr>Source 1</vt:lpstr>
      <vt:lpstr>Is this a paragraph?</vt:lpstr>
      <vt:lpstr>Is this a paragraph? – yes</vt:lpstr>
      <vt:lpstr>PEEL paragraph</vt:lpstr>
      <vt:lpstr>Answering questions in PEEL paragraphs (1)</vt:lpstr>
      <vt:lpstr>Answering questions in PEEL paragraphs (2)</vt:lpstr>
      <vt:lpstr>Answering questions in PEEL paragraphs (3)</vt:lpstr>
      <vt:lpstr>Answering questions in PEEL paragraphs (4)</vt:lpstr>
      <vt:lpstr>Double Venn diagram</vt:lpstr>
      <vt:lpstr>PEEL – Point</vt:lpstr>
      <vt:lpstr>PEEL – Evidence</vt:lpstr>
      <vt:lpstr>PEEL – Explanation</vt:lpstr>
      <vt:lpstr>PEEL – Link</vt:lpstr>
      <vt:lpstr>PEEL – Sample response </vt:lpstr>
      <vt:lpstr>PEEL paragraph feedback proforma</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ancient past – PEEL paragraphs – History, Stage 4</dc:title>
  <dc:subject/>
  <dc:creator>NSW Department of Education</dc:creator>
  <cp:keywords/>
  <dc:description/>
  <dcterms:created xsi:type="dcterms:W3CDTF">2026-03-15T23:55:46Z</dcterms:created>
  <dcterms:modified xsi:type="dcterms:W3CDTF">2026-04-30T02:32:32Z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2026-03-15T23:56:09Z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533024ed-ee18-4be9-82c7-a11df6ee782d</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0x0101004A1D8124FFB2A1438B815462E05615AB</vt:lpwstr>
  </property>
</Properties>
</file>