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7FA35914_24757CE2.xml" ContentType="application/vnd.ms-powerpoint.comments+xml"/>
  <Override PartName="/ppt/notesSlides/notesSlide8.xml" ContentType="application/vnd.openxmlformats-officedocument.presentationml.notesSlide+xml"/>
  <Override PartName="/ppt/comments/modernComment_7FA3590B_4DA634BD.xml" ContentType="application/vnd.ms-powerpoint.comments+xml"/>
  <Override PartName="/ppt/notesSlides/notesSlide9.xml" ContentType="application/vnd.openxmlformats-officedocument.presentationml.notesSlide+xml"/>
  <Override PartName="/ppt/comments/modernComment_7FA35915_76DB0443.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6"/>
  </p:notesMasterIdLst>
  <p:handoutMasterIdLst>
    <p:handoutMasterId r:id="rId17"/>
  </p:handoutMasterIdLst>
  <p:sldIdLst>
    <p:sldId id="266" r:id="rId2"/>
    <p:sldId id="2141411582" r:id="rId3"/>
    <p:sldId id="2141411577" r:id="rId4"/>
    <p:sldId id="2141411579" r:id="rId5"/>
    <p:sldId id="2141411601" r:id="rId6"/>
    <p:sldId id="2141411602" r:id="rId7"/>
    <p:sldId id="26397" r:id="rId8"/>
    <p:sldId id="2141411604" r:id="rId9"/>
    <p:sldId id="2141411595" r:id="rId10"/>
    <p:sldId id="2141411605" r:id="rId11"/>
    <p:sldId id="26380" r:id="rId12"/>
    <p:sldId id="2141411606" r:id="rId13"/>
    <p:sldId id="360" r:id="rId14"/>
    <p:sldId id="361" r:id="rId15"/>
  </p:sldIdLst>
  <p:sldSz cx="12192000" cy="6858000"/>
  <p:notesSz cx="6858000" cy="9144000"/>
  <p:embeddedFontLst>
    <p:embeddedFont>
      <p:font typeface="Montserrat" panose="00000500000000000000" pitchFamily="2" charset="0"/>
      <p:regular r:id="rId18"/>
      <p:bold r:id="rId19"/>
      <p:italic r:id="rId20"/>
      <p:boldItalic r:id="rId21"/>
    </p:embeddedFont>
    <p:embeddedFont>
      <p:font typeface="Public Sans"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818A1AD-97C2-E5AB-73F5-C5195B97A116}" name="Melissa Ellis" initials="ME" userId="S::Melissa.ELLIS13@det.nsw.edu.au::256dc9ba-729a-41e3-ae2d-aa8692cb5800" providerId="AD"/>
  <p188:author id="{A29880FB-22F1-2FCE-171F-45F93F7D7947}" name="Christopher Farlow" initials="CF" userId="S::Christopher.Farlow2@det.nsw.edu.au::1d6e7c80-f391-4c69-991c-b443ceeb1639" providerId="AD"/>
  <p188:author id="{C45BE1FD-1D76-FF4B-9268-ED6C3C772169}" name="Louise Dark" initials="LD" userId="S::Louise.Dark@det.nsw.edu.au::74f29dce-466e-4f6e-809f-66290da3f3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5C"/>
    <a:srgbClr val="9752CC"/>
    <a:srgbClr val="ECD3F5"/>
    <a:srgbClr val="DAB3E8"/>
    <a:srgbClr val="FF9933"/>
    <a:srgbClr val="FAE6C2"/>
    <a:srgbClr val="E5F7FC"/>
    <a:srgbClr val="FBDBE7"/>
    <a:srgbClr val="EDF9E0"/>
    <a:srgbClr val="B51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8" autoAdjust="0"/>
    <p:restoredTop sz="87109" autoAdjust="0"/>
  </p:normalViewPr>
  <p:slideViewPr>
    <p:cSldViewPr snapToGrid="0">
      <p:cViewPr varScale="1">
        <p:scale>
          <a:sx n="83" d="100"/>
          <a:sy n="83" d="100"/>
        </p:scale>
        <p:origin x="276" y="84"/>
      </p:cViewPr>
      <p:guideLst>
        <p:guide orient="horz" pos="2160"/>
        <p:guide pos="3863"/>
      </p:guideLst>
    </p:cSldViewPr>
  </p:slideViewPr>
  <p:outlineViewPr>
    <p:cViewPr>
      <p:scale>
        <a:sx n="33" d="100"/>
        <a:sy n="33" d="100"/>
      </p:scale>
      <p:origin x="0" y="-6"/>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comments/modernComment_7FA3590B_4DA634BD.xml><?xml version="1.0" encoding="utf-8"?>
<p188:cmLst xmlns:a="http://schemas.openxmlformats.org/drawingml/2006/main" xmlns:r="http://schemas.openxmlformats.org/officeDocument/2006/relationships" xmlns:p188="http://schemas.microsoft.com/office/powerpoint/2018/8/main">
  <p188:cm id="{1AB9F9B7-D0CD-4876-AFE8-F38AF3001DEB}" authorId="{A29880FB-22F1-2FCE-171F-45F93F7D7947}" status="resolved" created="2025-01-14T01:11:31.191" complete="100000">
    <ac:deMkLst xmlns:ac="http://schemas.microsoft.com/office/drawing/2013/main/command">
      <pc:docMk xmlns:pc="http://schemas.microsoft.com/office/powerpoint/2013/main/command"/>
      <pc:sldMk xmlns:pc="http://schemas.microsoft.com/office/powerpoint/2013/main/command" cId="1302738109" sldId="2141411595"/>
      <ac:picMk id="9" creationId="{56B9CDD4-97B0-F151-268D-169011C789DD}"/>
    </ac:deMkLst>
    <p188:txBody>
      <a:bodyPr/>
      <a:lstStyle/>
      <a:p>
        <a:r>
          <a:rPr lang="en-AU"/>
          <a:t>Could an SME please review the alt text for this image.</a:t>
        </a:r>
      </a:p>
    </p188:txBody>
  </p188:cm>
</p188:cmLst>
</file>

<file path=ppt/comments/modernComment_7FA35914_24757CE2.xml><?xml version="1.0" encoding="utf-8"?>
<p188:cmLst xmlns:a="http://schemas.openxmlformats.org/drawingml/2006/main" xmlns:r="http://schemas.openxmlformats.org/officeDocument/2006/relationships" xmlns:p188="http://schemas.microsoft.com/office/powerpoint/2018/8/main">
  <p188:cm id="{C237606A-3657-47C4-90EE-AD8BA8AFF4D7}" authorId="{A29880FB-22F1-2FCE-171F-45F93F7D7947}" status="resolved" created="2025-01-14T01:11:25.801" complete="100000">
    <ac:deMkLst xmlns:ac="http://schemas.microsoft.com/office/drawing/2013/main/command">
      <pc:docMk xmlns:pc="http://schemas.microsoft.com/office/powerpoint/2013/main/command"/>
      <pc:sldMk xmlns:pc="http://schemas.microsoft.com/office/powerpoint/2013/main/command" cId="611679458" sldId="2141411604"/>
      <ac:picMk id="4" creationId="{9D323249-C588-6E1B-364D-B42089CA55E0}"/>
    </ac:deMkLst>
    <p188:txBody>
      <a:bodyPr/>
      <a:lstStyle/>
      <a:p>
        <a:r>
          <a:rPr lang="en-AU"/>
          <a:t>Could an SME please review the alt text for this image?</a:t>
        </a:r>
      </a:p>
    </p188:txBody>
  </p188:cm>
</p188:cmLst>
</file>

<file path=ppt/comments/modernComment_7FA35915_76DB0443.xml><?xml version="1.0" encoding="utf-8"?>
<p188:cmLst xmlns:a="http://schemas.openxmlformats.org/drawingml/2006/main" xmlns:r="http://schemas.openxmlformats.org/officeDocument/2006/relationships" xmlns:p188="http://schemas.microsoft.com/office/powerpoint/2018/8/main">
  <p188:cm id="{E7D4F292-75E8-4F1F-AE60-45B83FC562E9}" authorId="{A29880FB-22F1-2FCE-171F-45F93F7D7947}" status="resolved" created="2025-01-14T01:11:40.071" complete="100000">
    <ac:deMkLst xmlns:ac="http://schemas.microsoft.com/office/drawing/2013/main/command">
      <pc:docMk xmlns:pc="http://schemas.microsoft.com/office/powerpoint/2013/main/command"/>
      <pc:sldMk xmlns:pc="http://schemas.microsoft.com/office/powerpoint/2013/main/command" cId="1994064963" sldId="2141411605"/>
      <ac:picMk id="3" creationId="{19D1D411-67BB-58E1-0026-B3B8666FCF03}"/>
    </ac:deMkLst>
    <p188:txBody>
      <a:bodyPr/>
      <a:lstStyle/>
      <a:p>
        <a:r>
          <a:rPr lang="en-AU"/>
          <a:t>Could an SME please review the alt text for this image.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are best co-constructed with students. Adapt the learning intention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171450" indent="-171450">
              <a:buFont typeface="Arial"/>
              <a:buChar char="•"/>
            </a:pPr>
            <a:r>
              <a:rPr lang="en-AU" dirty="0"/>
              <a:t>LISC is not necessarily presented at the beginning of the lesson. Teacher needs to consider most effectual time to introduce </a:t>
            </a:r>
          </a:p>
          <a:p>
            <a:pPr marL="171450" indent="-171450">
              <a:buFont typeface="Arial"/>
              <a:buChar char="•"/>
            </a:pPr>
            <a:r>
              <a:rPr lang="en-AU" dirty="0"/>
              <a:t>LISC should be revisited during the lesson to support students' evaluation of their learning</a:t>
            </a:r>
          </a:p>
          <a:p>
            <a:r>
              <a:rPr lang="en-AU" b="1" dirty="0">
                <a:cs typeface="Calibri"/>
              </a:rPr>
              <a:t>Pre test and post test:</a:t>
            </a:r>
          </a:p>
          <a:p>
            <a:pPr marL="285750" indent="-285750">
              <a:buFont typeface="Arial" panose="020B0604020202020204" pitchFamily="34" charset="0"/>
              <a:buChar char="•"/>
            </a:pPr>
            <a:r>
              <a:rPr lang="en-AU" b="0" dirty="0">
                <a:cs typeface="Calibri"/>
              </a:rPr>
              <a:t>Set 93A - Geography – Maps</a:t>
            </a:r>
          </a:p>
          <a:p>
            <a:pPr marL="285750" indent="-285750">
              <a:buFont typeface="Arial" panose="020B0604020202020204" pitchFamily="34" charset="0"/>
              <a:buChar char="•"/>
            </a:pPr>
            <a:r>
              <a:rPr lang="en-AU" b="0">
                <a:cs typeface="Calibri"/>
              </a:rPr>
              <a:t>Set 93B - Geography - Maps</a:t>
            </a:r>
            <a:endParaRPr lang="en-AU" b="0"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3929740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 for understanding (video transcript) </a:t>
            </a:r>
          </a:p>
          <a:p>
            <a:endParaRPr lang="en-AU" dirty="0"/>
          </a:p>
          <a:p>
            <a:r>
              <a:rPr lang="en-AU" b="1" dirty="0"/>
              <a:t>True/False Questions</a:t>
            </a:r>
          </a:p>
          <a:p>
            <a:pPr marL="342900" indent="-342900">
              <a:buFont typeface="+mj-lt"/>
              <a:buAutoNum type="arabicPeriod"/>
            </a:pPr>
            <a:r>
              <a:rPr lang="en-AU" b="1" dirty="0"/>
              <a:t>Contour lines connect points of different elevations on a topographic map.</a:t>
            </a:r>
            <a:br>
              <a:rPr lang="en-AU" dirty="0"/>
            </a:br>
            <a:r>
              <a:rPr lang="en-AU" b="0" dirty="0"/>
              <a:t>Answer: False.</a:t>
            </a:r>
            <a:br>
              <a:rPr lang="en-AU" b="0" dirty="0"/>
            </a:br>
            <a:r>
              <a:rPr lang="en-AU" b="0" dirty="0"/>
              <a:t>Explainer: Contour lines connect points of the same elevation above sea level, not different elevations.</a:t>
            </a:r>
          </a:p>
          <a:p>
            <a:pPr marL="342900" indent="-342900">
              <a:buFont typeface="+mj-lt"/>
              <a:buAutoNum type="arabicPeriod"/>
            </a:pPr>
            <a:r>
              <a:rPr lang="en-AU" b="1" dirty="0"/>
              <a:t>A ridge is represented on a topographic map by a continuous sloping line of high ground.</a:t>
            </a:r>
            <a:br>
              <a:rPr lang="en-AU" dirty="0"/>
            </a:br>
            <a:r>
              <a:rPr lang="en-AU" b="0" dirty="0"/>
              <a:t>Answer: True.</a:t>
            </a:r>
            <a:br>
              <a:rPr lang="en-AU" b="0" dirty="0"/>
            </a:br>
            <a:r>
              <a:rPr lang="en-AU" b="0" dirty="0"/>
              <a:t>Explainer: Ridges are shown as elongated areas of high elevation between valleys or lower ground.</a:t>
            </a:r>
          </a:p>
          <a:p>
            <a:pPr marL="342900" indent="-342900">
              <a:buFont typeface="+mj-lt"/>
              <a:buAutoNum type="arabicPeriod"/>
            </a:pPr>
            <a:r>
              <a:rPr lang="en-AU" b="1" dirty="0"/>
              <a:t>Contour intervals represent the distance on the ground between each contour line.</a:t>
            </a:r>
            <a:br>
              <a:rPr lang="en-AU" dirty="0"/>
            </a:br>
            <a:r>
              <a:rPr lang="en-AU" b="0" dirty="0"/>
              <a:t>Answer: True.</a:t>
            </a:r>
            <a:br>
              <a:rPr lang="en-AU" b="0" dirty="0"/>
            </a:br>
            <a:r>
              <a:rPr lang="en-AU" b="0" dirty="0"/>
              <a:t>Explainer: The contour interval indicates the change in elevation between lines, providing a clear measurement of height differences.</a:t>
            </a:r>
          </a:p>
          <a:p>
            <a:pPr marL="342900" indent="-342900">
              <a:buFont typeface="+mj-lt"/>
              <a:buAutoNum type="arabicPeriod"/>
            </a:pPr>
            <a:r>
              <a:rPr lang="en-AU" b="1" dirty="0"/>
              <a:t>Topographic maps are only useful for travellers and bushwalkers.</a:t>
            </a:r>
            <a:br>
              <a:rPr lang="en-AU" dirty="0"/>
            </a:br>
            <a:r>
              <a:rPr lang="en-AU" b="0" dirty="0"/>
              <a:t>Answer: False.</a:t>
            </a:r>
            <a:br>
              <a:rPr lang="en-AU" b="0" dirty="0"/>
            </a:br>
            <a:r>
              <a:rPr lang="en-AU" b="0" dirty="0"/>
              <a:t>Explainer: While travellers and bushwalkers use them, topographic maps are also critical for industries like mining, land planning, and emergency management.</a:t>
            </a:r>
          </a:p>
          <a:p>
            <a:pPr marL="342900" indent="-342900">
              <a:buFont typeface="+mj-lt"/>
              <a:buAutoNum type="arabicPeriod"/>
            </a:pPr>
            <a:r>
              <a:rPr lang="en-AU" b="1" dirty="0"/>
              <a:t>The closer the contour lines, the steeper the slope.</a:t>
            </a:r>
            <a:br>
              <a:rPr lang="en-AU" dirty="0"/>
            </a:br>
            <a:r>
              <a:rPr lang="en-AU" b="0" dirty="0"/>
              <a:t>Answer: True.</a:t>
            </a:r>
            <a:br>
              <a:rPr lang="en-AU" b="0" dirty="0"/>
            </a:br>
            <a:r>
              <a:rPr lang="en-AU" b="0" dirty="0"/>
              <a:t>Explainer: Closely spaced contour lines show a sharp rise or fall in elevation, indicating a steep slope.</a:t>
            </a:r>
          </a:p>
          <a:p>
            <a:endParaRPr lang="en-AU" dirty="0"/>
          </a:p>
          <a:p>
            <a:r>
              <a:rPr lang="en-AU" b="1" dirty="0"/>
              <a:t>Short Answer Questions</a:t>
            </a:r>
          </a:p>
          <a:p>
            <a:pPr marL="342900" indent="-342900">
              <a:buFont typeface="+mj-lt"/>
              <a:buAutoNum type="arabicPeriod"/>
            </a:pPr>
            <a:r>
              <a:rPr lang="en-AU" b="1" dirty="0"/>
              <a:t>What do topographic maps show geographers about the landscape?</a:t>
            </a:r>
            <a:br>
              <a:rPr lang="en-AU" dirty="0"/>
            </a:br>
            <a:r>
              <a:rPr lang="en-AU" b="0" dirty="0"/>
              <a:t>Answer: Topographic maps show the physical features of the land, including natural features like mountains, valleys, and rivers, as well as built features like roads and towns. They also provide information about elevation and the shape of the land using contour lines.</a:t>
            </a:r>
            <a:br>
              <a:rPr lang="en-AU" b="0" dirty="0"/>
            </a:br>
            <a:r>
              <a:rPr lang="en-AU" b="0" dirty="0"/>
              <a:t>Explainer: Topographic maps are essential for understanding the layout of an area, including its natural and human-made elements.</a:t>
            </a:r>
          </a:p>
          <a:p>
            <a:pPr marL="342900" indent="-342900">
              <a:buFont typeface="+mj-lt"/>
              <a:buAutoNum type="arabicPeriod"/>
            </a:pPr>
            <a:r>
              <a:rPr lang="en-AU" b="1" dirty="0"/>
              <a:t>What is the purpose of contour lines on a topographic map?</a:t>
            </a:r>
            <a:br>
              <a:rPr lang="en-AU" dirty="0"/>
            </a:br>
            <a:r>
              <a:rPr lang="en-AU" b="0" dirty="0"/>
              <a:t>Answer: Contour lines represent elevation and connect places with the same height above sea level. They help geographers visualize the shape of the land, such as hills, valleys, and slopes.</a:t>
            </a:r>
            <a:br>
              <a:rPr lang="en-AU" b="0" dirty="0"/>
            </a:br>
            <a:r>
              <a:rPr lang="en-AU" b="0" dirty="0"/>
              <a:t>Explainer: Contour lines give a 2D map the ability to represent a 3D landscape, showing changes in height and slope.</a:t>
            </a:r>
          </a:p>
          <a:p>
            <a:pPr marL="342900" indent="-342900">
              <a:buFont typeface="+mj-lt"/>
              <a:buAutoNum type="arabicPeriod"/>
            </a:pPr>
            <a:r>
              <a:rPr lang="en-AU" b="1" dirty="0"/>
              <a:t>How can you tell if a slope is steep or gradual on a topographic map?</a:t>
            </a:r>
            <a:br>
              <a:rPr lang="en-AU" dirty="0"/>
            </a:br>
            <a:r>
              <a:rPr lang="en-AU" b="0" dirty="0"/>
              <a:t>Answer: On a topographic map, a steep slope is shown by contour lines that are close together, while a gradual slope is indicated by contour lines that are spaced further apart.</a:t>
            </a:r>
            <a:br>
              <a:rPr lang="en-AU" b="0" dirty="0"/>
            </a:br>
            <a:r>
              <a:rPr lang="en-AU" b="0" dirty="0"/>
              <a:t>Explainer: The spacing of contour lines directly reflects the steepness of the land: closer lines mean a rapid rise or fall, and wider spacing means a gentle incline.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560412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95911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95943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 </a:t>
            </a:r>
            <a:r>
              <a:rPr lang="en-AU" dirty="0"/>
              <a:t>A key feature of topographic maps is contour lines. These show areas of the same elevation above sea level. They give an indication of the height and shape of the land. The Australian Height Datum (AHD) is the standard measure of elevation used in Australia. Contour lines usually show this height in metres (m). Sometimes not all contour lines are numbered to improve legibility of the map, especially if the contours are close together. The contour interval is the change in elevation between each contour line. It will be consistent across the map and is usually provided in the legend. The contour interval can be determined by calculating the difference in elevation between two adjacent lines.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777409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Answers:</a:t>
            </a:r>
          </a:p>
          <a:p>
            <a:pPr marL="342900" indent="-342900">
              <a:buAutoNum type="arabicPeriod"/>
            </a:pPr>
            <a:r>
              <a:rPr lang="en-AU" dirty="0"/>
              <a:t>10 m</a:t>
            </a:r>
          </a:p>
          <a:p>
            <a:pPr marL="342900" indent="-342900">
              <a:buAutoNum type="arabicPeriod"/>
            </a:pPr>
            <a:r>
              <a:rPr lang="en-AU" dirty="0"/>
              <a:t>50 m</a:t>
            </a:r>
          </a:p>
          <a:p>
            <a:pPr marL="342900" indent="-342900">
              <a:buAutoNum type="arabicPeriod"/>
            </a:pPr>
            <a:r>
              <a:rPr lang="en-AU" dirty="0"/>
              <a:t>10 m</a:t>
            </a:r>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5664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Answers:</a:t>
            </a:r>
          </a:p>
          <a:p>
            <a:pPr marL="342900" indent="-342900">
              <a:buAutoNum type="arabicPeriod"/>
            </a:pPr>
            <a:r>
              <a:rPr lang="en-AU" dirty="0"/>
              <a:t>20 m</a:t>
            </a:r>
          </a:p>
          <a:p>
            <a:pPr marL="342900" indent="-342900">
              <a:buAutoNum type="arabicPeriod"/>
            </a:pPr>
            <a:r>
              <a:rPr lang="en-AU" dirty="0"/>
              <a:t>100 m</a:t>
            </a:r>
          </a:p>
          <a:p>
            <a:pPr marL="342900" indent="-342900">
              <a:buAutoNum type="arabicPeriod"/>
            </a:pPr>
            <a:r>
              <a:rPr lang="en-AU" dirty="0"/>
              <a:t>20 m</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013956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Answers:</a:t>
            </a:r>
          </a:p>
          <a:p>
            <a:pPr marL="342900" indent="-342900">
              <a:buAutoNum type="arabicPeriod"/>
            </a:pPr>
            <a:r>
              <a:rPr lang="en-AU" dirty="0"/>
              <a:t>100 m</a:t>
            </a:r>
          </a:p>
          <a:p>
            <a:pPr marL="342900" indent="-342900">
              <a:buAutoNum type="arabicPeriod"/>
            </a:pPr>
            <a:r>
              <a:rPr lang="en-AU" dirty="0"/>
              <a:t>300 m</a:t>
            </a:r>
          </a:p>
          <a:p>
            <a:pPr marL="342900" indent="-342900">
              <a:buAutoNum type="arabicPeriod"/>
            </a:pPr>
            <a:r>
              <a:rPr lang="en-AU" dirty="0"/>
              <a:t>100 m</a:t>
            </a:r>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86207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92669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 cliff.</a:t>
            </a:r>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6428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 hill.</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59310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 valley.</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635106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0627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831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782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355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8215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182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54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9084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213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560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343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8465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73921735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7FA35915_76DB0443.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hyperlink" Target="https://education.nsw.gov.au/teaching-and-learning/curriculum/hsie/hsie-curriculum-resources-k-12/hsie-7-10-curriculum-resources/topographic-map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hsie/geography-7-10-2024/overview/course"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microsoft.com/office/2018/10/relationships/comments" Target="../comments/modernComment_7FA35914_24757CE2.xm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18/10/relationships/comments" Target="../comments/modernComment_7FA3590B_4DA634BD.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Lesson 5 – topographic maps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US" dirty="0">
                <a:latin typeface="+mj-lt"/>
              </a:rPr>
              <a:t>Landscapes and landforms</a:t>
            </a:r>
            <a:endParaRPr lang="en-AU" dirty="0">
              <a:latin typeface="+mj-lt"/>
            </a:endParaRP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r>
              <a:rPr lang="en-AU" dirty="0">
                <a:latin typeface="+mj-lt"/>
              </a:rPr>
              <a:t>[TEACHER NAME]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r>
              <a:rPr lang="en-AU" dirty="0">
                <a:latin typeface="+mj-lt"/>
              </a:rPr>
              <a:t>[DATE]</a:t>
            </a:r>
          </a:p>
        </p:txBody>
      </p:sp>
      <p:pic>
        <p:nvPicPr>
          <p:cNvPr id="5" name="Picture Placeholder 7">
            <a:extLst>
              <a:ext uri="{FF2B5EF4-FFF2-40B4-BE49-F238E27FC236}">
                <a16:creationId xmlns:a16="http://schemas.microsoft.com/office/drawing/2014/main" id="{659DAE47-97DF-C840-B252-1DB4F78D3C7B}"/>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127999" y="0"/>
            <a:ext cx="5064001"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sz="3600" kern="1200" dirty="0">
                <a:solidFill>
                  <a:schemeClr val="accent1"/>
                </a:solidFill>
                <a:effectLst/>
                <a:latin typeface="Arial" panose="020B0604020202020204" pitchFamily="34" charset="0"/>
                <a:ea typeface="+mj-ea"/>
                <a:cs typeface="Arial" panose="020B0604020202020204" pitchFamily="34" charset="0"/>
              </a:rPr>
              <a:t>Think-Pair-Share </a:t>
            </a:r>
            <a:r>
              <a:rPr lang="en-AU" dirty="0">
                <a:latin typeface="+mj-lt"/>
              </a:rPr>
              <a:t>(4)</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AU" dirty="0">
                <a:solidFill>
                  <a:schemeClr val="accent2"/>
                </a:solidFill>
                <a:latin typeface="+mj-lt"/>
              </a:rPr>
              <a:t>Hint – contour lines gradually and equally decrease towards the centre.</a:t>
            </a:r>
          </a:p>
        </p:txBody>
      </p:sp>
      <p:sp>
        <p:nvSpPr>
          <p:cNvPr id="4" name="Content Placeholder 7">
            <a:extLst>
              <a:ext uri="{FF2B5EF4-FFF2-40B4-BE49-F238E27FC236}">
                <a16:creationId xmlns:a16="http://schemas.microsoft.com/office/drawing/2014/main" id="{4D18FE74-3623-0E19-A867-1FC21C28F2A3}"/>
              </a:ext>
            </a:extLst>
          </p:cNvPr>
          <p:cNvSpPr txBox="1">
            <a:spLocks/>
          </p:cNvSpPr>
          <p:nvPr/>
        </p:nvSpPr>
        <p:spPr>
          <a:xfrm>
            <a:off x="360362" y="1642978"/>
            <a:ext cx="5735638" cy="471976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latin typeface="+mn-lt"/>
              </a:rPr>
              <a:t>What type of landscape would this contour pattern illustrate?</a:t>
            </a:r>
          </a:p>
          <a:p>
            <a:pPr marL="342900" indent="-342900">
              <a:buFont typeface="Arial" panose="020B0604020202020204" pitchFamily="34" charset="0"/>
              <a:buChar char="•"/>
            </a:pPr>
            <a:r>
              <a:rPr lang="en-AU">
                <a:latin typeface="+mn-lt"/>
              </a:rPr>
              <a:t>Sketch and scribble a ground level view of this landscape from a point of your choice. </a:t>
            </a:r>
            <a:endParaRPr lang="en-AU" dirty="0">
              <a:latin typeface="+mn-lt"/>
            </a:endParaRPr>
          </a:p>
        </p:txBody>
      </p:sp>
      <p:pic>
        <p:nvPicPr>
          <p:cNvPr id="3" name="Picture 2" descr="2 shapes made up of concentric ovals with a grey band in the middle separating them. The shape on the left has a steady incline. The shape on the right is much steeper.">
            <a:extLst>
              <a:ext uri="{FF2B5EF4-FFF2-40B4-BE49-F238E27FC236}">
                <a16:creationId xmlns:a16="http://schemas.microsoft.com/office/drawing/2014/main" id="{19D1D411-67BB-58E1-0026-B3B8666FCF03}"/>
              </a:ext>
            </a:extLst>
          </p:cNvPr>
          <p:cNvPicPr>
            <a:picLocks noChangeAspect="1"/>
          </p:cNvPicPr>
          <p:nvPr/>
        </p:nvPicPr>
        <p:blipFill>
          <a:blip r:embed="rId4"/>
          <a:stretch>
            <a:fillRect/>
          </a:stretch>
        </p:blipFill>
        <p:spPr>
          <a:xfrm>
            <a:off x="7251931" y="1788233"/>
            <a:ext cx="4232069" cy="4232069"/>
          </a:xfrm>
          <a:prstGeom prst="rect">
            <a:avLst/>
          </a:prstGeom>
          <a:ln>
            <a:no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199406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871654-8854-BF21-9D2E-ABA9D907C126}"/>
              </a:ext>
            </a:extLst>
          </p:cNvPr>
          <p:cNvSpPr>
            <a:spLocks noGrp="1"/>
          </p:cNvSpPr>
          <p:nvPr>
            <p:ph type="title"/>
          </p:nvPr>
        </p:nvSpPr>
        <p:spPr/>
        <p:txBody>
          <a:bodyPr/>
          <a:lstStyle/>
          <a:p>
            <a:r>
              <a:rPr lang="en-AU" dirty="0">
                <a:latin typeface="+mj-lt"/>
              </a:rPr>
              <a:t>Need more explanation?</a:t>
            </a:r>
          </a:p>
        </p:txBody>
      </p:sp>
      <p:sp>
        <p:nvSpPr>
          <p:cNvPr id="4" name="Text Placeholder 3">
            <a:extLst>
              <a:ext uri="{FF2B5EF4-FFF2-40B4-BE49-F238E27FC236}">
                <a16:creationId xmlns:a16="http://schemas.microsoft.com/office/drawing/2014/main" id="{2930C1AA-612E-CE80-3E0F-3FE2A1BEC658}"/>
              </a:ext>
            </a:extLst>
          </p:cNvPr>
          <p:cNvSpPr>
            <a:spLocks noGrp="1"/>
          </p:cNvSpPr>
          <p:nvPr>
            <p:ph type="body" sz="quarter" idx="18"/>
          </p:nvPr>
        </p:nvSpPr>
        <p:spPr/>
        <p:txBody>
          <a:bodyPr/>
          <a:lstStyle/>
          <a:p>
            <a:r>
              <a:rPr lang="en-AU" dirty="0">
                <a:latin typeface="+mj-lt"/>
              </a:rPr>
              <a:t>Topographic maps (duration 3:55)</a:t>
            </a:r>
          </a:p>
        </p:txBody>
      </p:sp>
      <p:grpSp>
        <p:nvGrpSpPr>
          <p:cNvPr id="5" name="Group 4" descr="A link to the department's webpage, 'Topographic maps video'.">
            <a:extLst>
              <a:ext uri="{FF2B5EF4-FFF2-40B4-BE49-F238E27FC236}">
                <a16:creationId xmlns:a16="http://schemas.microsoft.com/office/drawing/2014/main" id="{877666D5-84A5-AC54-2EB9-CCD27150F2D6}"/>
              </a:ext>
            </a:extLst>
          </p:cNvPr>
          <p:cNvGrpSpPr/>
          <p:nvPr/>
        </p:nvGrpSpPr>
        <p:grpSpPr>
          <a:xfrm>
            <a:off x="1780258" y="1811228"/>
            <a:ext cx="8451106" cy="4571784"/>
            <a:chOff x="1780258" y="1811228"/>
            <a:chExt cx="8451106" cy="4571784"/>
          </a:xfrm>
        </p:grpSpPr>
        <p:pic>
          <p:nvPicPr>
            <p:cNvPr id="6" name="Picture 5">
              <a:extLst>
                <a:ext uri="{FF2B5EF4-FFF2-40B4-BE49-F238E27FC236}">
                  <a16:creationId xmlns:a16="http://schemas.microsoft.com/office/drawing/2014/main" id="{FAA6AEA2-DB06-FDE6-539A-544C94A65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0258" y="1811228"/>
              <a:ext cx="8451106" cy="4571784"/>
            </a:xfrm>
            <a:prstGeom prst="rect">
              <a:avLst/>
            </a:prstGeom>
          </p:spPr>
        </p:pic>
        <p:pic>
          <p:nvPicPr>
            <p:cNvPr id="8" name="Picture 7">
              <a:hlinkClick r:id="rId4"/>
              <a:extLst>
                <a:ext uri="{FF2B5EF4-FFF2-40B4-BE49-F238E27FC236}">
                  <a16:creationId xmlns:a16="http://schemas.microsoft.com/office/drawing/2014/main" id="{C5513216-7C2F-C612-B513-02B5F9585194}"/>
                </a:ext>
              </a:extLst>
            </p:cNvPr>
            <p:cNvPicPr>
              <a:picLocks noChangeAspect="1"/>
            </p:cNvPicPr>
            <p:nvPr/>
          </p:nvPicPr>
          <p:blipFill>
            <a:blip r:embed="rId5"/>
            <a:stretch>
              <a:fillRect/>
            </a:stretch>
          </p:blipFill>
          <p:spPr>
            <a:xfrm>
              <a:off x="4810880" y="3407088"/>
              <a:ext cx="2389864" cy="1380066"/>
            </a:xfrm>
            <a:prstGeom prst="rect">
              <a:avLst/>
            </a:prstGeom>
          </p:spPr>
        </p:pic>
      </p:grpSp>
      <p:sp>
        <p:nvSpPr>
          <p:cNvPr id="2" name="Slide Number Placeholder 1">
            <a:extLst>
              <a:ext uri="{FF2B5EF4-FFF2-40B4-BE49-F238E27FC236}">
                <a16:creationId xmlns:a16="http://schemas.microsoft.com/office/drawing/2014/main" id="{3FF40DB4-FE8A-CC2B-4ABC-5D0E41D5466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91872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3-2-1 things I learned today</a:t>
            </a:r>
          </a:p>
        </p:txBody>
      </p:sp>
      <p:sp>
        <p:nvSpPr>
          <p:cNvPr id="21" name="Google Shape;91;p15">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dirty="0">
                <a:latin typeface="+mn-lt"/>
                <a:sym typeface="Montserrat"/>
              </a:rPr>
              <a:t>1. </a:t>
            </a:r>
            <a:endParaRPr dirty="0">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3. </a:t>
            </a:r>
            <a:endParaRPr sz="1600" dirty="0">
              <a:ea typeface="Montserrat"/>
              <a:cs typeface="Arial" panose="020B0604020202020204" pitchFamily="34" charset="0"/>
              <a:sym typeface="Montserrat"/>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3</a:t>
            </a: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Arial" panose="020B0604020202020204" pitchFamily="34" charset="0"/>
                <a:cs typeface="Arial" panose="020B0604020202020204" pitchFamily="34" charset="0"/>
              </a:rPr>
              <a:t>1</a:t>
            </a:r>
          </a:p>
        </p:txBody>
      </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90008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Geography 7-10 </a:t>
            </a:r>
            <a:r>
              <a:rPr lang="en-AU" dirty="0">
                <a:latin typeface="+mn-lt"/>
              </a:rPr>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4" name="Picture Placeholder 3">
            <a:extLst>
              <a:ext uri="{FF2B5EF4-FFF2-40B4-BE49-F238E27FC236}">
                <a16:creationId xmlns:a16="http://schemas.microsoft.com/office/drawing/2014/main" id="{A2970165-C35A-CE0A-7314-25198F5E7D03}"/>
              </a:ext>
            </a:extLst>
          </p:cNvPr>
          <p:cNvSpPr>
            <a:spLocks noGrp="1"/>
          </p:cNvSpPr>
          <p:nvPr>
            <p:ph type="pic" sz="quarter" idx="13"/>
          </p:nvPr>
        </p:nvSpPr>
        <p:spPr/>
        <p:txBody>
          <a:bodyPr/>
          <a:lstStyle/>
          <a:p>
            <a:pPr>
              <a:lnSpc>
                <a:spcPct val="150000"/>
              </a:lnSpc>
            </a:pPr>
            <a:r>
              <a:rPr lang="en-AU" sz="1800" b="1" dirty="0">
                <a:solidFill>
                  <a:schemeClr val="accent1"/>
                </a:solidFill>
                <a:latin typeface="+mj-lt"/>
                <a:cs typeface="Arial" panose="020B0604020202020204" pitchFamily="34" charset="0"/>
              </a:rPr>
              <a:t>We are learning to</a:t>
            </a:r>
            <a:endParaRPr lang="en-AU" sz="1800" b="1" dirty="0">
              <a:solidFill>
                <a:schemeClr val="accent1"/>
              </a:solidFill>
              <a:latin typeface="+mj-lt"/>
              <a:ea typeface="+mn-lt"/>
              <a:cs typeface="Arial" panose="020B0604020202020204" pitchFamily="34" charset="0"/>
            </a:endParaRP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identify features of topographic maps</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calculate contour interval on topographic map</a:t>
            </a:r>
          </a:p>
          <a:p>
            <a:pPr marL="342900" indent="-342900">
              <a:lnSpc>
                <a:spcPct val="150000"/>
              </a:lnSpc>
              <a:buFont typeface="Arial" panose="020B0604020202020204" pitchFamily="34" charset="0"/>
              <a:buChar char="•"/>
            </a:pPr>
            <a:r>
              <a:rPr lang="en-AU" sz="1800" dirty="0">
                <a:latin typeface="+mn-lt"/>
                <a:cs typeface="Arial" panose="020B0604020202020204" pitchFamily="34" charset="0"/>
              </a:rPr>
              <a:t>identify landforms using contour lines.</a:t>
            </a:r>
          </a:p>
          <a:p>
            <a:pPr>
              <a:lnSpc>
                <a:spcPct val="150000"/>
              </a:lnSpc>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50000"/>
              </a:lnSpc>
              <a:buFont typeface="Arial"/>
              <a:buChar char="•"/>
            </a:pPr>
            <a:r>
              <a:rPr lang="en-AU" sz="1800" dirty="0">
                <a:latin typeface="+mn-lt"/>
                <a:ea typeface="+mn-lt"/>
                <a:cs typeface="Arial" panose="020B0604020202020204" pitchFamily="34" charset="0"/>
              </a:rPr>
              <a:t>recognise topographic maps </a:t>
            </a:r>
          </a:p>
          <a:p>
            <a:pPr marL="342900" indent="-342900">
              <a:lnSpc>
                <a:spcPct val="150000"/>
              </a:lnSpc>
              <a:buFont typeface="Arial"/>
              <a:buChar char="•"/>
            </a:pPr>
            <a:r>
              <a:rPr lang="en-AU" sz="1800" dirty="0">
                <a:latin typeface="+mn-lt"/>
                <a:ea typeface="+mn-lt"/>
                <a:cs typeface="Arial" panose="020B0604020202020204" pitchFamily="34" charset="0"/>
              </a:rPr>
              <a:t>interpret topographic maps</a:t>
            </a:r>
          </a:p>
          <a:p>
            <a:pPr marL="342900" indent="-342900">
              <a:lnSpc>
                <a:spcPct val="150000"/>
              </a:lnSpc>
              <a:buFont typeface="Arial"/>
              <a:buChar char="•"/>
            </a:pPr>
            <a:r>
              <a:rPr lang="en-AU" sz="1800" dirty="0">
                <a:latin typeface="+mn-lt"/>
                <a:ea typeface="+mn-lt"/>
                <a:cs typeface="Arial" panose="020B0604020202020204" pitchFamily="34" charset="0"/>
              </a:rPr>
              <a:t>use contour lines to identify landforms on topographic maps.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722490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39725" y="360000"/>
            <a:ext cx="4210312" cy="920160"/>
          </a:xfrm>
        </p:spPr>
        <p:txBody>
          <a:bodyPr anchor="t">
            <a:normAutofit fontScale="90000"/>
          </a:bodyPr>
          <a:lstStyle/>
          <a:p>
            <a:r>
              <a:rPr lang="en-AU" dirty="0">
                <a:latin typeface="+mj-lt"/>
              </a:rPr>
              <a:t>Key features of topographic maps</a:t>
            </a:r>
          </a:p>
        </p:txBody>
      </p:sp>
      <p:sp>
        <p:nvSpPr>
          <p:cNvPr id="5" name="Text Placeholder 4">
            <a:extLst>
              <a:ext uri="{FF2B5EF4-FFF2-40B4-BE49-F238E27FC236}">
                <a16:creationId xmlns:a16="http://schemas.microsoft.com/office/drawing/2014/main" id="{7A8F3A72-0313-5AC5-158E-81ABE6E57B51}"/>
              </a:ext>
            </a:extLst>
          </p:cNvPr>
          <p:cNvSpPr>
            <a:spLocks noGrp="1"/>
          </p:cNvSpPr>
          <p:nvPr>
            <p:ph type="body" sz="quarter" idx="18"/>
          </p:nvPr>
        </p:nvSpPr>
        <p:spPr>
          <a:xfrm>
            <a:off x="339725" y="1445099"/>
            <a:ext cx="4210312" cy="294189"/>
          </a:xfrm>
        </p:spPr>
        <p:txBody>
          <a:bodyPr/>
          <a:lstStyle/>
          <a:p>
            <a:r>
              <a:rPr lang="en-AU" dirty="0">
                <a:latin typeface="+mj-lt"/>
              </a:rPr>
              <a:t>List the key features</a:t>
            </a:r>
          </a:p>
        </p:txBody>
      </p:sp>
      <p:pic>
        <p:nvPicPr>
          <p:cNvPr id="4" name="Picture 3" descr="A topographic map of Edging Valley showing contour lines, a legend, and explanatory notes on map features.">
            <a:extLst>
              <a:ext uri="{FF2B5EF4-FFF2-40B4-BE49-F238E27FC236}">
                <a16:creationId xmlns:a16="http://schemas.microsoft.com/office/drawing/2014/main" id="{C441644D-AECE-27D8-CFD3-EC15DBC801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864" y="523875"/>
            <a:ext cx="4731136" cy="5810250"/>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95098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43109" y="360000"/>
            <a:ext cx="4637682" cy="554400"/>
          </a:xfrm>
        </p:spPr>
        <p:txBody>
          <a:bodyPr anchor="t">
            <a:normAutofit/>
          </a:bodyPr>
          <a:lstStyle/>
          <a:p>
            <a:r>
              <a:rPr lang="en-AU" dirty="0">
                <a:latin typeface="+mj-lt"/>
              </a:rPr>
              <a:t>Topographic maps (1)</a:t>
            </a:r>
          </a:p>
        </p:txBody>
      </p:sp>
      <p:sp>
        <p:nvSpPr>
          <p:cNvPr id="8" name="Content Placeholder 7">
            <a:extLst>
              <a:ext uri="{FF2B5EF4-FFF2-40B4-BE49-F238E27FC236}">
                <a16:creationId xmlns:a16="http://schemas.microsoft.com/office/drawing/2014/main" id="{94D8F20B-CB51-FDCB-F65A-00BC9235AEC4}"/>
              </a:ext>
            </a:extLst>
          </p:cNvPr>
          <p:cNvSpPr>
            <a:spLocks noGrp="1"/>
          </p:cNvSpPr>
          <p:nvPr>
            <p:ph type="body" sz="quarter" idx="18"/>
          </p:nvPr>
        </p:nvSpPr>
        <p:spPr>
          <a:xfrm>
            <a:off x="343107" y="982520"/>
            <a:ext cx="4637682" cy="294189"/>
          </a:xfrm>
        </p:spPr>
        <p:txBody>
          <a:bodyPr/>
          <a:lstStyle/>
          <a:p>
            <a:r>
              <a:rPr lang="en-AU" sz="1800" dirty="0">
                <a:latin typeface="+mj-lt"/>
              </a:rPr>
              <a:t>I do</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7"/>
          </p:nvPr>
        </p:nvSpPr>
        <p:spPr>
          <a:xfrm>
            <a:off x="343784" y="1800000"/>
            <a:ext cx="4637005" cy="4536000"/>
          </a:xfrm>
        </p:spPr>
        <p:txBody>
          <a:bodyPr/>
          <a:lstStyle/>
          <a:p>
            <a:pPr marL="457200" indent="-457200">
              <a:buFont typeface="+mj-lt"/>
              <a:buAutoNum type="arabicPeriod"/>
            </a:pPr>
            <a:r>
              <a:rPr lang="en-AU" dirty="0">
                <a:latin typeface="+mn-lt"/>
              </a:rPr>
              <a:t>What is the lowest point of topography on Diagram A? </a:t>
            </a:r>
          </a:p>
          <a:p>
            <a:pPr marL="457200" indent="-457200">
              <a:buFont typeface="+mj-lt"/>
              <a:buAutoNum type="arabicPeriod"/>
            </a:pPr>
            <a:r>
              <a:rPr lang="en-AU" dirty="0">
                <a:latin typeface="+mn-lt"/>
              </a:rPr>
              <a:t>What is the highest point of topography on Diagram A?</a:t>
            </a:r>
          </a:p>
          <a:p>
            <a:pPr marL="457200" indent="-457200">
              <a:buFont typeface="+mj-lt"/>
              <a:buAutoNum type="arabicPeriod"/>
            </a:pPr>
            <a:r>
              <a:rPr lang="en-AU" dirty="0">
                <a:latin typeface="+mn-lt"/>
              </a:rPr>
              <a:t>What is the contour interval of Diagram A?</a:t>
            </a:r>
          </a:p>
        </p:txBody>
      </p:sp>
      <p:pic>
        <p:nvPicPr>
          <p:cNvPr id="5" name="Picture 4" descr="Four contour diagrams labeled A, B, C, and D, each with varying line shapes and values.">
            <a:extLst>
              <a:ext uri="{FF2B5EF4-FFF2-40B4-BE49-F238E27FC236}">
                <a16:creationId xmlns:a16="http://schemas.microsoft.com/office/drawing/2014/main" id="{2DD7949A-BF78-921E-9C11-AE6C692E1E9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46898" y="753036"/>
            <a:ext cx="6386816" cy="5916494"/>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405185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47327" y="360000"/>
            <a:ext cx="6407150" cy="554400"/>
          </a:xfrm>
        </p:spPr>
        <p:txBody>
          <a:bodyPr anchor="t">
            <a:normAutofit/>
          </a:bodyPr>
          <a:lstStyle/>
          <a:p>
            <a:r>
              <a:rPr lang="en-AU" dirty="0">
                <a:latin typeface="+mj-lt"/>
              </a:rPr>
              <a:t>Topographic maps (2)</a:t>
            </a:r>
          </a:p>
        </p:txBody>
      </p:sp>
      <p:sp>
        <p:nvSpPr>
          <p:cNvPr id="8" name="Content Placeholder 7">
            <a:extLst>
              <a:ext uri="{FF2B5EF4-FFF2-40B4-BE49-F238E27FC236}">
                <a16:creationId xmlns:a16="http://schemas.microsoft.com/office/drawing/2014/main" id="{94D8F20B-CB51-FDCB-F65A-00BC9235AEC4}"/>
              </a:ext>
            </a:extLst>
          </p:cNvPr>
          <p:cNvSpPr>
            <a:spLocks noGrp="1"/>
          </p:cNvSpPr>
          <p:nvPr>
            <p:ph type="body" sz="quarter" idx="18"/>
          </p:nvPr>
        </p:nvSpPr>
        <p:spPr>
          <a:xfrm>
            <a:off x="347325" y="982520"/>
            <a:ext cx="6407150" cy="294189"/>
          </a:xfrm>
        </p:spPr>
        <p:txBody>
          <a:bodyPr/>
          <a:lstStyle/>
          <a:p>
            <a:r>
              <a:rPr lang="en-AU" sz="1800" dirty="0">
                <a:latin typeface="+mj-lt"/>
              </a:rPr>
              <a:t>We do</a:t>
            </a:r>
          </a:p>
        </p:txBody>
      </p:sp>
      <p:sp>
        <p:nvSpPr>
          <p:cNvPr id="5" name="Text Placeholder 3">
            <a:extLst>
              <a:ext uri="{FF2B5EF4-FFF2-40B4-BE49-F238E27FC236}">
                <a16:creationId xmlns:a16="http://schemas.microsoft.com/office/drawing/2014/main" id="{9F16C490-6387-D513-3538-7A348F535EAE}"/>
              </a:ext>
            </a:extLst>
          </p:cNvPr>
          <p:cNvSpPr txBox="1">
            <a:spLocks/>
          </p:cNvSpPr>
          <p:nvPr/>
        </p:nvSpPr>
        <p:spPr>
          <a:xfrm>
            <a:off x="343784" y="1800000"/>
            <a:ext cx="4637005"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latin typeface="+mn-lt"/>
              </a:rPr>
              <a:t>What is the lowest point of topography on Diagram C? </a:t>
            </a:r>
          </a:p>
          <a:p>
            <a:pPr marL="457200" indent="-457200">
              <a:buFont typeface="+mj-lt"/>
              <a:buAutoNum type="arabicPeriod"/>
            </a:pPr>
            <a:r>
              <a:rPr lang="en-AU" dirty="0">
                <a:latin typeface="+mn-lt"/>
              </a:rPr>
              <a:t>What is the highest point of topography on Diagram C?</a:t>
            </a:r>
          </a:p>
          <a:p>
            <a:pPr marL="457200" indent="-457200">
              <a:buFont typeface="+mj-lt"/>
              <a:buAutoNum type="arabicPeriod"/>
            </a:pPr>
            <a:r>
              <a:rPr lang="en-AU" dirty="0">
                <a:latin typeface="+mn-lt"/>
              </a:rPr>
              <a:t>What is the contour interval of Diagram C?</a:t>
            </a:r>
          </a:p>
        </p:txBody>
      </p:sp>
      <p:pic>
        <p:nvPicPr>
          <p:cNvPr id="4" name="Picture 3" descr="Four contour diagrams labeled A, B, C, and D, each with varying line shapes and values.">
            <a:extLst>
              <a:ext uri="{FF2B5EF4-FFF2-40B4-BE49-F238E27FC236}">
                <a16:creationId xmlns:a16="http://schemas.microsoft.com/office/drawing/2014/main" id="{B0A1C29D-B950-CF6B-44BD-EFB8100F7A8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46898" y="753036"/>
            <a:ext cx="6386816" cy="5916494"/>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388954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5F21082-7A73-5843-505B-4328D4C48A58}"/>
              </a:ext>
            </a:extLst>
          </p:cNvPr>
          <p:cNvSpPr>
            <a:spLocks noGrp="1"/>
          </p:cNvSpPr>
          <p:nvPr>
            <p:ph type="title"/>
          </p:nvPr>
        </p:nvSpPr>
        <p:spPr>
          <a:xfrm>
            <a:off x="286513" y="360000"/>
            <a:ext cx="4715118" cy="554400"/>
          </a:xfrm>
        </p:spPr>
        <p:txBody>
          <a:bodyPr/>
          <a:lstStyle/>
          <a:p>
            <a:r>
              <a:rPr lang="en-AU" dirty="0">
                <a:latin typeface="+mj-lt"/>
              </a:rPr>
              <a:t>Topographic maps (3)</a:t>
            </a:r>
          </a:p>
        </p:txBody>
      </p:sp>
      <p:sp>
        <p:nvSpPr>
          <p:cNvPr id="15" name="Text Placeholder 14">
            <a:extLst>
              <a:ext uri="{FF2B5EF4-FFF2-40B4-BE49-F238E27FC236}">
                <a16:creationId xmlns:a16="http://schemas.microsoft.com/office/drawing/2014/main" id="{B2EBD95B-3C2E-4C8A-9C68-01A4FEE832AC}"/>
              </a:ext>
            </a:extLst>
          </p:cNvPr>
          <p:cNvSpPr>
            <a:spLocks noGrp="1"/>
          </p:cNvSpPr>
          <p:nvPr>
            <p:ph type="body" sz="quarter" idx="18"/>
          </p:nvPr>
        </p:nvSpPr>
        <p:spPr>
          <a:xfrm>
            <a:off x="286511" y="982520"/>
            <a:ext cx="4715118" cy="294189"/>
          </a:xfrm>
        </p:spPr>
        <p:txBody>
          <a:bodyPr/>
          <a:lstStyle/>
          <a:p>
            <a:r>
              <a:rPr lang="en-AU" dirty="0">
                <a:latin typeface="+mj-lt"/>
              </a:rPr>
              <a:t>You do</a:t>
            </a:r>
          </a:p>
        </p:txBody>
      </p:sp>
      <p:sp>
        <p:nvSpPr>
          <p:cNvPr id="4" name="Text Placeholder 3">
            <a:extLst>
              <a:ext uri="{FF2B5EF4-FFF2-40B4-BE49-F238E27FC236}">
                <a16:creationId xmlns:a16="http://schemas.microsoft.com/office/drawing/2014/main" id="{5C31A776-D2AA-956C-6DE9-A7D5EF61B548}"/>
              </a:ext>
            </a:extLst>
          </p:cNvPr>
          <p:cNvSpPr txBox="1">
            <a:spLocks/>
          </p:cNvSpPr>
          <p:nvPr/>
        </p:nvSpPr>
        <p:spPr>
          <a:xfrm>
            <a:off x="343784" y="1800000"/>
            <a:ext cx="4637005" cy="4536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AU" dirty="0">
                <a:latin typeface="+mn-lt"/>
              </a:rPr>
              <a:t>What is the lowest point of topography on Diagram B? </a:t>
            </a:r>
          </a:p>
          <a:p>
            <a:pPr marL="457200" indent="-457200">
              <a:buFont typeface="+mj-lt"/>
              <a:buAutoNum type="arabicPeriod"/>
            </a:pPr>
            <a:r>
              <a:rPr lang="en-AU" dirty="0">
                <a:latin typeface="+mn-lt"/>
              </a:rPr>
              <a:t>What is the highest point of topography on Diagram B?</a:t>
            </a:r>
          </a:p>
          <a:p>
            <a:pPr marL="457200" indent="-457200">
              <a:buFont typeface="+mj-lt"/>
              <a:buAutoNum type="arabicPeriod"/>
            </a:pPr>
            <a:r>
              <a:rPr lang="en-AU" dirty="0">
                <a:latin typeface="+mn-lt"/>
              </a:rPr>
              <a:t>What is the contour interval of Diagram B?</a:t>
            </a:r>
          </a:p>
        </p:txBody>
      </p:sp>
      <p:pic>
        <p:nvPicPr>
          <p:cNvPr id="3" name="Picture 2" descr="Four contour diagrams labeled A, B, C, and D, each with varying line shapes and values.">
            <a:extLst>
              <a:ext uri="{FF2B5EF4-FFF2-40B4-BE49-F238E27FC236}">
                <a16:creationId xmlns:a16="http://schemas.microsoft.com/office/drawing/2014/main" id="{FA75BDCB-293F-D7B4-DB32-6D5FE70A90D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46898" y="753036"/>
            <a:ext cx="6386816" cy="5916494"/>
          </a:xfrm>
          <a:prstGeom prst="rect">
            <a:avLst/>
          </a:prstGeom>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6"/>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151151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ECB7C80-A138-A522-2B25-A5E198E85784}"/>
              </a:ext>
            </a:extLst>
          </p:cNvPr>
          <p:cNvSpPr>
            <a:spLocks noGrp="1"/>
          </p:cNvSpPr>
          <p:nvPr>
            <p:ph type="title"/>
          </p:nvPr>
        </p:nvSpPr>
        <p:spPr/>
        <p:txBody>
          <a:bodyPr/>
          <a:lstStyle/>
          <a:p>
            <a:r>
              <a:rPr lang="en-AU" dirty="0">
                <a:latin typeface="+mj-lt"/>
              </a:rPr>
              <a:t>Think-Pair-Share (1)</a:t>
            </a:r>
          </a:p>
        </p:txBody>
      </p:sp>
      <p:sp>
        <p:nvSpPr>
          <p:cNvPr id="15" name="Text Placeholder 14">
            <a:extLst>
              <a:ext uri="{FF2B5EF4-FFF2-40B4-BE49-F238E27FC236}">
                <a16:creationId xmlns:a16="http://schemas.microsoft.com/office/drawing/2014/main" id="{53641675-7F03-7639-28BA-8FD68AE8DB63}"/>
              </a:ext>
            </a:extLst>
          </p:cNvPr>
          <p:cNvSpPr>
            <a:spLocks noGrp="1"/>
          </p:cNvSpPr>
          <p:nvPr>
            <p:ph type="body" sz="quarter" idx="18"/>
          </p:nvPr>
        </p:nvSpPr>
        <p:spPr/>
        <p:txBody>
          <a:bodyPr/>
          <a:lstStyle/>
          <a:p>
            <a:r>
              <a:rPr lang="en-AU" dirty="0">
                <a:latin typeface="+mj-lt"/>
              </a:rPr>
              <a:t>Topic –</a:t>
            </a:r>
          </a:p>
        </p:txBody>
      </p:sp>
      <p:grpSp>
        <p:nvGrpSpPr>
          <p:cNvPr id="10" name="Group 9" descr="My thoughts">
            <a:extLst>
              <a:ext uri="{FF2B5EF4-FFF2-40B4-BE49-F238E27FC236}">
                <a16:creationId xmlns:a16="http://schemas.microsoft.com/office/drawing/2014/main" id="{DB5B292D-F818-48B8-27D1-8F62F920BB27}"/>
              </a:ext>
            </a:extLst>
          </p:cNvPr>
          <p:cNvGrpSpPr/>
          <p:nvPr/>
        </p:nvGrpSpPr>
        <p:grpSpPr>
          <a:xfrm>
            <a:off x="453515" y="1662250"/>
            <a:ext cx="3478998" cy="4853750"/>
            <a:chOff x="279565" y="1059193"/>
            <a:chExt cx="3826898" cy="5339125"/>
          </a:xfrm>
        </p:grpSpPr>
        <p:sp>
          <p:nvSpPr>
            <p:cNvPr id="9" name="Rectangle: Rounded Corners 8">
              <a:extLst>
                <a:ext uri="{FF2B5EF4-FFF2-40B4-BE49-F238E27FC236}">
                  <a16:creationId xmlns:a16="http://schemas.microsoft.com/office/drawing/2014/main" id="{1939C710-D509-85E9-914F-3C6CD62A32F8}"/>
                </a:ext>
                <a:ext uri="{C183D7F6-B498-43B3-948B-1728B52AA6E4}">
                  <adec:decorative xmlns:adec="http://schemas.microsoft.com/office/drawing/2017/decorative" val="0"/>
                </a:ext>
              </a:extLst>
            </p:cNvPr>
            <p:cNvSpPr/>
            <p:nvPr/>
          </p:nvSpPr>
          <p:spPr>
            <a:xfrm>
              <a:off x="384320" y="1369208"/>
              <a:ext cx="3722143" cy="5029110"/>
            </a:xfrm>
            <a:prstGeom prst="roundRect">
              <a:avLst>
                <a:gd name="adj" fmla="val 12109"/>
              </a:avLst>
            </a:prstGeom>
            <a:solidFill>
              <a:srgbClr val="EDF9E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sz="1800" b="1" dirty="0">
                  <a:solidFill>
                    <a:schemeClr val="tx1"/>
                  </a:solidFill>
                  <a:latin typeface="+mj-lt"/>
                  <a:cs typeface="Arial" panose="020B0604020202020204" pitchFamily="34" charset="0"/>
                </a:rPr>
                <a:t>My thoughts</a:t>
              </a:r>
              <a:endParaRPr lang="en-AU" sz="2400" dirty="0">
                <a:solidFill>
                  <a:schemeClr val="accent1"/>
                </a:solidFill>
                <a:latin typeface="+mj-lt"/>
                <a:cs typeface="Arial" panose="020B0604020202020204" pitchFamily="34" charset="0"/>
              </a:endParaRPr>
            </a:p>
            <a:p>
              <a:pPr marL="342900" indent="-342900">
                <a:buFont typeface="Arial" panose="020B0604020202020204" pitchFamily="34" charset="0"/>
                <a:buChar char="•"/>
              </a:pPr>
              <a:endParaRPr lang="en-AU" sz="1800" dirty="0">
                <a:solidFill>
                  <a:schemeClr val="accent1"/>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5E47B2FB-4B5B-59C2-1506-95C32BC53F79}"/>
                </a:ext>
                <a:ext uri="{C183D7F6-B498-43B3-948B-1728B52AA6E4}">
                  <adec:decorative xmlns:adec="http://schemas.microsoft.com/office/drawing/2017/decorative" val="1"/>
                </a:ext>
              </a:extLst>
            </p:cNvPr>
            <p:cNvSpPr/>
            <p:nvPr/>
          </p:nvSpPr>
          <p:spPr>
            <a:xfrm>
              <a:off x="279565" y="1059193"/>
              <a:ext cx="1001991" cy="1001991"/>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6600" b="1" dirty="0">
                <a:latin typeface="Arial" panose="020B0604020202020204" pitchFamily="34" charset="0"/>
                <a:cs typeface="Arial" panose="020B0604020202020204" pitchFamily="34" charset="0"/>
              </a:endParaRPr>
            </a:p>
          </p:txBody>
        </p:sp>
        <p:pic>
          <p:nvPicPr>
            <p:cNvPr id="8" name="Graphic 7" descr="Head with gears with solid fill">
              <a:extLst>
                <a:ext uri="{FF2B5EF4-FFF2-40B4-BE49-F238E27FC236}">
                  <a16:creationId xmlns:a16="http://schemas.microsoft.com/office/drawing/2014/main" id="{6517079B-8387-CC70-300A-7C44F05D5B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4320" y="1148708"/>
              <a:ext cx="792480" cy="792480"/>
            </a:xfrm>
            <a:prstGeom prst="rect">
              <a:avLst/>
            </a:prstGeom>
          </p:spPr>
        </p:pic>
      </p:grpSp>
      <p:grpSp>
        <p:nvGrpSpPr>
          <p:cNvPr id="12" name="Group 11" descr="My partner's thoughts">
            <a:extLst>
              <a:ext uri="{FF2B5EF4-FFF2-40B4-BE49-F238E27FC236}">
                <a16:creationId xmlns:a16="http://schemas.microsoft.com/office/drawing/2014/main" id="{C52427C8-C5E7-B3CA-2273-8F82E4BC23BB}"/>
              </a:ext>
            </a:extLst>
          </p:cNvPr>
          <p:cNvGrpSpPr/>
          <p:nvPr/>
        </p:nvGrpSpPr>
        <p:grpSpPr>
          <a:xfrm>
            <a:off x="4340443" y="1662250"/>
            <a:ext cx="3478998" cy="4853750"/>
            <a:chOff x="4166493" y="1059193"/>
            <a:chExt cx="3826898" cy="5339125"/>
          </a:xfrm>
        </p:grpSpPr>
        <p:sp>
          <p:nvSpPr>
            <p:cNvPr id="17" name="Rectangle: Rounded Corners 16">
              <a:extLst>
                <a:ext uri="{FF2B5EF4-FFF2-40B4-BE49-F238E27FC236}">
                  <a16:creationId xmlns:a16="http://schemas.microsoft.com/office/drawing/2014/main" id="{5DFC989D-28AA-128B-70A2-1AF743A73DBC}"/>
                </a:ext>
                <a:ext uri="{C183D7F6-B498-43B3-948B-1728B52AA6E4}">
                  <adec:decorative xmlns:adec="http://schemas.microsoft.com/office/drawing/2017/decorative" val="0"/>
                </a:ext>
              </a:extLst>
            </p:cNvPr>
            <p:cNvSpPr/>
            <p:nvPr/>
          </p:nvSpPr>
          <p:spPr>
            <a:xfrm>
              <a:off x="4271248" y="1369208"/>
              <a:ext cx="3722143" cy="5029110"/>
            </a:xfrm>
            <a:prstGeom prst="roundRect">
              <a:avLst>
                <a:gd name="adj" fmla="val 12109"/>
              </a:avLst>
            </a:prstGeom>
            <a:solidFill>
              <a:srgbClr val="FBDBE7"/>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sz="1800" b="1" dirty="0">
                  <a:solidFill>
                    <a:schemeClr val="tx1"/>
                  </a:solidFill>
                  <a:latin typeface="+mj-lt"/>
                  <a:cs typeface="Arial" panose="020B0604020202020204" pitchFamily="34" charset="0"/>
                </a:rPr>
                <a:t>My partner’s thoughts</a:t>
              </a:r>
              <a:endParaRPr lang="en-AU" sz="1800" dirty="0">
                <a:solidFill>
                  <a:schemeClr val="accent1"/>
                </a:solidFill>
                <a:latin typeface="+mj-lt"/>
                <a:cs typeface="Arial" panose="020B0604020202020204" pitchFamily="34" charset="0"/>
              </a:endParaRPr>
            </a:p>
          </p:txBody>
        </p:sp>
        <p:sp>
          <p:nvSpPr>
            <p:cNvPr id="18" name="Oval 17">
              <a:extLst>
                <a:ext uri="{FF2B5EF4-FFF2-40B4-BE49-F238E27FC236}">
                  <a16:creationId xmlns:a16="http://schemas.microsoft.com/office/drawing/2014/main" id="{7BE5C54A-D671-81D3-F6C9-8E39F1D3BFB8}"/>
                </a:ext>
                <a:ext uri="{C183D7F6-B498-43B3-948B-1728B52AA6E4}">
                  <adec:decorative xmlns:adec="http://schemas.microsoft.com/office/drawing/2017/decorative" val="1"/>
                </a:ext>
              </a:extLst>
            </p:cNvPr>
            <p:cNvSpPr/>
            <p:nvPr/>
          </p:nvSpPr>
          <p:spPr>
            <a:xfrm>
              <a:off x="4166493" y="1059193"/>
              <a:ext cx="1001991" cy="1001991"/>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1" name="Graphic 10" descr="Speech with solid fill">
              <a:extLst>
                <a:ext uri="{FF2B5EF4-FFF2-40B4-BE49-F238E27FC236}">
                  <a16:creationId xmlns:a16="http://schemas.microsoft.com/office/drawing/2014/main" id="{C448B2A7-4674-2731-808D-77A99D85DE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0288" y="1148708"/>
              <a:ext cx="914400" cy="914400"/>
            </a:xfrm>
            <a:prstGeom prst="rect">
              <a:avLst/>
            </a:prstGeom>
          </p:spPr>
        </p:pic>
      </p:grpSp>
      <p:grpSp>
        <p:nvGrpSpPr>
          <p:cNvPr id="13" name="Group 12" descr="What we will share.">
            <a:extLst>
              <a:ext uri="{FF2B5EF4-FFF2-40B4-BE49-F238E27FC236}">
                <a16:creationId xmlns:a16="http://schemas.microsoft.com/office/drawing/2014/main" id="{5294560C-4DEA-4750-D494-4F9E863A01ED}"/>
              </a:ext>
            </a:extLst>
          </p:cNvPr>
          <p:cNvGrpSpPr/>
          <p:nvPr/>
        </p:nvGrpSpPr>
        <p:grpSpPr>
          <a:xfrm>
            <a:off x="8227372" y="1662250"/>
            <a:ext cx="3478998" cy="4853750"/>
            <a:chOff x="8053422" y="1059193"/>
            <a:chExt cx="3826898" cy="5339125"/>
          </a:xfrm>
        </p:grpSpPr>
        <p:sp>
          <p:nvSpPr>
            <p:cNvPr id="19" name="Rectangle: Rounded Corners 18">
              <a:extLst>
                <a:ext uri="{FF2B5EF4-FFF2-40B4-BE49-F238E27FC236}">
                  <a16:creationId xmlns:a16="http://schemas.microsoft.com/office/drawing/2014/main" id="{BA915783-C595-7B66-A8B7-BEA9F0F6ECE8}"/>
                </a:ext>
                <a:ext uri="{C183D7F6-B498-43B3-948B-1728B52AA6E4}">
                  <adec:decorative xmlns:adec="http://schemas.microsoft.com/office/drawing/2017/decorative" val="0"/>
                </a:ext>
              </a:extLst>
            </p:cNvPr>
            <p:cNvSpPr/>
            <p:nvPr/>
          </p:nvSpPr>
          <p:spPr>
            <a:xfrm>
              <a:off x="8158177" y="1369208"/>
              <a:ext cx="3722143" cy="5029110"/>
            </a:xfrm>
            <a:prstGeom prst="roundRect">
              <a:avLst>
                <a:gd name="adj" fmla="val 12109"/>
              </a:avLst>
            </a:prstGeom>
            <a:solidFill>
              <a:srgbClr val="E5F7FC"/>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r>
                <a:rPr lang="en-AU" sz="1800" b="1" dirty="0">
                  <a:solidFill>
                    <a:schemeClr val="tx1"/>
                  </a:solidFill>
                  <a:latin typeface="+mj-lt"/>
                  <a:cs typeface="Arial" panose="020B0604020202020204" pitchFamily="34" charset="0"/>
                </a:rPr>
                <a:t>What we will share</a:t>
              </a:r>
              <a:endParaRPr lang="en-AU" sz="1800" dirty="0">
                <a:solidFill>
                  <a:schemeClr val="accent1"/>
                </a:solidFill>
                <a:latin typeface="+mj-lt"/>
                <a:cs typeface="Arial" panose="020B0604020202020204" pitchFamily="34" charset="0"/>
              </a:endParaRPr>
            </a:p>
          </p:txBody>
        </p:sp>
        <p:sp>
          <p:nvSpPr>
            <p:cNvPr id="20" name="Oval 19">
              <a:extLst>
                <a:ext uri="{FF2B5EF4-FFF2-40B4-BE49-F238E27FC236}">
                  <a16:creationId xmlns:a16="http://schemas.microsoft.com/office/drawing/2014/main" id="{CCFD4892-2AA8-3D47-CDE9-4B6AB9B18B85}"/>
                </a:ext>
                <a:ext uri="{C183D7F6-B498-43B3-948B-1728B52AA6E4}">
                  <adec:decorative xmlns:adec="http://schemas.microsoft.com/office/drawing/2017/decorative" val="1"/>
                </a:ext>
              </a:extLst>
            </p:cNvPr>
            <p:cNvSpPr/>
            <p:nvPr/>
          </p:nvSpPr>
          <p:spPr>
            <a:xfrm>
              <a:off x="8053422" y="1059193"/>
              <a:ext cx="1001991" cy="1001991"/>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AU"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6" name="Graphic 5" descr="Users with solid fill">
              <a:extLst>
                <a:ext uri="{FF2B5EF4-FFF2-40B4-BE49-F238E27FC236}">
                  <a16:creationId xmlns:a16="http://schemas.microsoft.com/office/drawing/2014/main" id="{ADB4795E-243B-A976-A243-69E37F4294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417" y="1179188"/>
              <a:ext cx="762000" cy="762000"/>
            </a:xfrm>
            <a:prstGeom prst="rect">
              <a:avLst/>
            </a:prstGeom>
          </p:spPr>
        </p:pic>
      </p:grpSp>
      <p:sp>
        <p:nvSpPr>
          <p:cNvPr id="2" name="Slide Number Placeholder 1">
            <a:extLst>
              <a:ext uri="{FF2B5EF4-FFF2-40B4-BE49-F238E27FC236}">
                <a16:creationId xmlns:a16="http://schemas.microsoft.com/office/drawing/2014/main" id="{1DB64DCB-79BE-DC8C-C0D7-0123A8C4868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78176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sz="3600" kern="1200" dirty="0">
                <a:solidFill>
                  <a:schemeClr val="accent1"/>
                </a:solidFill>
                <a:effectLst/>
                <a:latin typeface="Arial" panose="020B0604020202020204" pitchFamily="34" charset="0"/>
                <a:ea typeface="+mj-ea"/>
                <a:cs typeface="Arial" panose="020B0604020202020204" pitchFamily="34" charset="0"/>
              </a:rPr>
              <a:t>Think-Pair-Share </a:t>
            </a:r>
            <a:r>
              <a:rPr lang="en-AU" dirty="0">
                <a:latin typeface="+mj-lt"/>
              </a:rPr>
              <a:t>(2)</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AU" dirty="0">
                <a:solidFill>
                  <a:schemeClr val="accent2"/>
                </a:solidFill>
                <a:latin typeface="+mj-lt"/>
              </a:rPr>
              <a:t>Hint – contour lines closer together illustrate steeper slopes </a:t>
            </a:r>
          </a:p>
        </p:txBody>
      </p:sp>
      <p:sp>
        <p:nvSpPr>
          <p:cNvPr id="8" name="Content Placeholder 7">
            <a:extLst>
              <a:ext uri="{FF2B5EF4-FFF2-40B4-BE49-F238E27FC236}">
                <a16:creationId xmlns:a16="http://schemas.microsoft.com/office/drawing/2014/main" id="{94D8F20B-CB51-FDCB-F65A-00BC9235AEC4}"/>
              </a:ext>
            </a:extLst>
          </p:cNvPr>
          <p:cNvSpPr>
            <a:spLocks noGrp="1"/>
          </p:cNvSpPr>
          <p:nvPr>
            <p:ph sz="quarter" idx="4294967295"/>
          </p:nvPr>
        </p:nvSpPr>
        <p:spPr>
          <a:xfrm>
            <a:off x="360362" y="1642978"/>
            <a:ext cx="5735638" cy="4719768"/>
          </a:xfrm>
        </p:spPr>
        <p:txBody>
          <a:bodyPr/>
          <a:lstStyle/>
          <a:p>
            <a:pPr marL="342900" indent="-342900">
              <a:buFont typeface="Arial" panose="020B0604020202020204" pitchFamily="34" charset="0"/>
              <a:buChar char="•"/>
            </a:pPr>
            <a:r>
              <a:rPr lang="en-AU" dirty="0">
                <a:latin typeface="+mn-lt"/>
              </a:rPr>
              <a:t>What type of landscape would this contour pattern illustrate?</a:t>
            </a:r>
          </a:p>
          <a:p>
            <a:pPr marL="342900" indent="-342900">
              <a:buFont typeface="Arial" panose="020B0604020202020204" pitchFamily="34" charset="0"/>
              <a:buChar char="•"/>
            </a:pPr>
            <a:r>
              <a:rPr lang="en-AU" dirty="0">
                <a:latin typeface="+mn-lt"/>
              </a:rPr>
              <a:t>Sketch and scribble a ground level view of this landscape from a point of your choice. </a:t>
            </a:r>
          </a:p>
        </p:txBody>
      </p:sp>
      <p:pic>
        <p:nvPicPr>
          <p:cNvPr id="4" name="Picture 3" descr="An irregular concentric shape. The lines on the top, bottom and left are evenly spaced indicating a steady incline. There is no space between the lines on the right indicating a steep climb or drop.">
            <a:extLst>
              <a:ext uri="{FF2B5EF4-FFF2-40B4-BE49-F238E27FC236}">
                <a16:creationId xmlns:a16="http://schemas.microsoft.com/office/drawing/2014/main" id="{9D323249-C588-6E1B-364D-B42089CA55E0}"/>
              </a:ext>
            </a:extLst>
          </p:cNvPr>
          <p:cNvPicPr>
            <a:picLocks noChangeAspect="1"/>
          </p:cNvPicPr>
          <p:nvPr/>
        </p:nvPicPr>
        <p:blipFill>
          <a:blip r:embed="rId4"/>
          <a:srcRect l="13218" t="12590" r="19560" b="13466"/>
          <a:stretch/>
        </p:blipFill>
        <p:spPr>
          <a:xfrm>
            <a:off x="7009200" y="1592131"/>
            <a:ext cx="4383148" cy="4821463"/>
          </a:xfrm>
          <a:prstGeom prst="rect">
            <a:avLst/>
          </a:prstGeom>
          <a:ln>
            <a:no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61167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nchor="t">
            <a:normAutofit/>
          </a:bodyPr>
          <a:lstStyle/>
          <a:p>
            <a:r>
              <a:rPr lang="en-AU" sz="3600" kern="1200" dirty="0">
                <a:solidFill>
                  <a:schemeClr val="accent1"/>
                </a:solidFill>
                <a:effectLst/>
                <a:latin typeface="Arial" panose="020B0604020202020204" pitchFamily="34" charset="0"/>
                <a:ea typeface="+mj-ea"/>
                <a:cs typeface="Arial" panose="020B0604020202020204" pitchFamily="34" charset="0"/>
              </a:rPr>
              <a:t>Think-Pair-Share </a:t>
            </a:r>
            <a:r>
              <a:rPr lang="en-AU" dirty="0">
                <a:latin typeface="+mj-lt"/>
              </a:rPr>
              <a:t>(3)</a:t>
            </a:r>
          </a:p>
        </p:txBody>
      </p:sp>
      <p:sp>
        <p:nvSpPr>
          <p:cNvPr id="10" name="Text Placeholder 3">
            <a:extLst>
              <a:ext uri="{FF2B5EF4-FFF2-40B4-BE49-F238E27FC236}">
                <a16:creationId xmlns:a16="http://schemas.microsoft.com/office/drawing/2014/main" id="{7F34A47E-AB84-C80C-6C39-67802F3E8DAD}"/>
              </a:ext>
            </a:extLst>
          </p:cNvPr>
          <p:cNvSpPr>
            <a:spLocks noGrp="1"/>
          </p:cNvSpPr>
          <p:nvPr>
            <p:ph type="body" sz="quarter" idx="18"/>
          </p:nvPr>
        </p:nvSpPr>
        <p:spPr/>
        <p:txBody>
          <a:bodyPr/>
          <a:lstStyle/>
          <a:p>
            <a:r>
              <a:rPr lang="en-AU" dirty="0">
                <a:solidFill>
                  <a:schemeClr val="accent2"/>
                </a:solidFill>
                <a:latin typeface="+mj-lt"/>
              </a:rPr>
              <a:t>Hint – contour lines gradually and equally increase towards the top.</a:t>
            </a:r>
          </a:p>
        </p:txBody>
      </p:sp>
      <p:sp>
        <p:nvSpPr>
          <p:cNvPr id="3" name="Content Placeholder 7">
            <a:extLst>
              <a:ext uri="{FF2B5EF4-FFF2-40B4-BE49-F238E27FC236}">
                <a16:creationId xmlns:a16="http://schemas.microsoft.com/office/drawing/2014/main" id="{0701522E-B646-4D33-D41F-440FE82734C2}"/>
              </a:ext>
            </a:extLst>
          </p:cNvPr>
          <p:cNvSpPr txBox="1">
            <a:spLocks/>
          </p:cNvSpPr>
          <p:nvPr/>
        </p:nvSpPr>
        <p:spPr>
          <a:xfrm>
            <a:off x="360362" y="1642978"/>
            <a:ext cx="5735638" cy="471976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a:latin typeface="+mn-lt"/>
              </a:rPr>
              <a:t>What type of landscape would this contour pattern illustrate?</a:t>
            </a:r>
          </a:p>
          <a:p>
            <a:pPr marL="342900" indent="-342900">
              <a:buFont typeface="Arial" panose="020B0604020202020204" pitchFamily="34" charset="0"/>
              <a:buChar char="•"/>
            </a:pPr>
            <a:r>
              <a:rPr lang="en-AU">
                <a:latin typeface="+mn-lt"/>
              </a:rPr>
              <a:t>Sketch and scribble a ground level view of this landscape from a point of your choice. </a:t>
            </a:r>
            <a:endParaRPr lang="en-AU" dirty="0">
              <a:latin typeface="+mn-lt"/>
            </a:endParaRPr>
          </a:p>
        </p:txBody>
      </p:sp>
      <p:pic>
        <p:nvPicPr>
          <p:cNvPr id="9" name="Picture 8" descr="Evenly spaced concentric circles indicating a gentle incline towards the peak.">
            <a:extLst>
              <a:ext uri="{FF2B5EF4-FFF2-40B4-BE49-F238E27FC236}">
                <a16:creationId xmlns:a16="http://schemas.microsoft.com/office/drawing/2014/main" id="{56B9CDD4-97B0-F151-268D-169011C789DD}"/>
              </a:ext>
            </a:extLst>
          </p:cNvPr>
          <p:cNvPicPr>
            <a:picLocks noChangeAspect="1"/>
          </p:cNvPicPr>
          <p:nvPr/>
        </p:nvPicPr>
        <p:blipFill>
          <a:blip r:embed="rId4"/>
          <a:stretch>
            <a:fillRect/>
          </a:stretch>
        </p:blipFill>
        <p:spPr>
          <a:xfrm>
            <a:off x="7039132" y="1540955"/>
            <a:ext cx="4444868" cy="4444868"/>
          </a:xfrm>
          <a:prstGeom prst="rect">
            <a:avLst/>
          </a:prstGeom>
          <a:ln>
            <a:noFill/>
          </a:ln>
          <a:effectLst>
            <a:outerShdw blurRad="50800" dist="38100" dir="2700000" algn="tl" rotWithShape="0">
              <a:prstClr val="black">
                <a:alpha val="40000"/>
              </a:prstClr>
            </a:outerShdw>
          </a:effectLst>
        </p:spPr>
      </p:pic>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13027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 2025</Template>
  <TotalTime>15</TotalTime>
  <Words>1626</Words>
  <Application>Microsoft Office PowerPoint</Application>
  <PresentationFormat>Widescreen</PresentationFormat>
  <Paragraphs>141</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Times New Roman</vt:lpstr>
      <vt:lpstr>Montserrat</vt:lpstr>
      <vt:lpstr>Public Sans</vt:lpstr>
      <vt:lpstr>Roboto</vt:lpstr>
      <vt:lpstr>Arial</vt:lpstr>
      <vt:lpstr>Calibri</vt:lpstr>
      <vt:lpstr>1_NSWG Corporate</vt:lpstr>
      <vt:lpstr>Lesson 5 – topographic maps </vt:lpstr>
      <vt:lpstr>Learning intentions and success criteria</vt:lpstr>
      <vt:lpstr>Key features of topographic maps</vt:lpstr>
      <vt:lpstr>Topographic maps (1)</vt:lpstr>
      <vt:lpstr>Topographic maps (2)</vt:lpstr>
      <vt:lpstr>Topographic maps (3)</vt:lpstr>
      <vt:lpstr>Think-Pair-Share (1)</vt:lpstr>
      <vt:lpstr>Think-Pair-Share (2)</vt:lpstr>
      <vt:lpstr>Think-Pair-Share (3)</vt:lpstr>
      <vt:lpstr>Think-Pair-Share (4)</vt:lpstr>
      <vt:lpstr>Need more explanation?</vt:lpstr>
      <vt:lpstr>3-2-1 things I learned today</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Landscapes and landforms – Lesson 5 – topographic maps</dc:title>
  <dc:creator>NSW Department of Education</dc:creator>
  <dcterms:created xsi:type="dcterms:W3CDTF">2025-01-12T23:41:37Z</dcterms:created>
  <dcterms:modified xsi:type="dcterms:W3CDTF">2025-02-04T22:03:45Z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2025-01-12T23:42:01Z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30c51343-f724-4bd3-86f3-1debf038ba65</vt:lpwstr>
  </property>
  <property fmtid="{D5CDD505-2E9C-101B-9397-08002B2CF9AE}" pid="8" name="MSIP_Label_b603dfd7-d93a-4381-a340-2995d8282205_ContentBits">
    <vt:lpwstr>0</vt:lpwstr>
  </property>
</Properties>
</file>