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7"/>
  </p:notesMasterIdLst>
  <p:handoutMasterIdLst>
    <p:handoutMasterId r:id="rId18"/>
  </p:handoutMasterIdLst>
  <p:sldIdLst>
    <p:sldId id="266" r:id="rId2"/>
    <p:sldId id="2141411582" r:id="rId3"/>
    <p:sldId id="2141411577" r:id="rId4"/>
    <p:sldId id="2141411579" r:id="rId5"/>
    <p:sldId id="2141411590" r:id="rId6"/>
    <p:sldId id="26380" r:id="rId7"/>
    <p:sldId id="2141411578" r:id="rId8"/>
    <p:sldId id="2141411588" r:id="rId9"/>
    <p:sldId id="2141411589" r:id="rId10"/>
    <p:sldId id="2141411591" r:id="rId11"/>
    <p:sldId id="2141411592" r:id="rId12"/>
    <p:sldId id="2141411593" r:id="rId13"/>
    <p:sldId id="26389" r:id="rId14"/>
    <p:sldId id="360" r:id="rId15"/>
    <p:sldId id="361" r:id="rId16"/>
  </p:sldIdLst>
  <p:sldSz cx="12192000" cy="6858000"/>
  <p:notesSz cx="6858000" cy="9144000"/>
  <p:embeddedFontLst>
    <p:embeddedFont>
      <p:font typeface="Montserrat" panose="00000500000000000000" pitchFamily="2" charset="0"/>
      <p:regular r:id="rId19"/>
      <p:bold r:id="rId20"/>
      <p:italic r:id="rId21"/>
      <p:boldItalic r:id="rId22"/>
    </p:embeddedFont>
    <p:embeddedFont>
      <p:font typeface="Public Sans" pitchFamily="2"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818A1AD-97C2-E5AB-73F5-C5195B97A116}" name="Melissa Ellis" initials="ME" userId="S::Melissa.ELLIS13@det.nsw.edu.au::256dc9ba-729a-41e3-ae2d-aa8692cb5800" providerId="AD"/>
  <p188:author id="{C45BE1FD-1D76-FF4B-9268-ED6C3C772169}" name="Louise Dark" initials="LD" userId="S::Louise.Dark@det.nsw.edu.au::74f29dce-466e-4f6e-809f-66290da3f3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5C"/>
    <a:srgbClr val="9752CC"/>
    <a:srgbClr val="ECD3F5"/>
    <a:srgbClr val="DAB3E8"/>
    <a:srgbClr val="FF9933"/>
    <a:srgbClr val="FAE6C2"/>
    <a:srgbClr val="E5F7FC"/>
    <a:srgbClr val="FBDBE7"/>
    <a:srgbClr val="EDF9E0"/>
    <a:srgbClr val="B51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1" autoAdjust="0"/>
    <p:restoredTop sz="64956" autoAdjust="0"/>
  </p:normalViewPr>
  <p:slideViewPr>
    <p:cSldViewPr snapToGrid="0">
      <p:cViewPr varScale="1">
        <p:scale>
          <a:sx n="62" d="100"/>
          <a:sy n="62" d="100"/>
        </p:scale>
        <p:origin x="1062" y="60"/>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pPr marL="0" indent="0">
              <a:buFont typeface="Arial" panose="020B0604020202020204" pitchFamily="34" charset="0"/>
              <a:buNone/>
            </a:pPr>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3929740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600"/>
              </a:spcBef>
              <a:spcAft>
                <a:spcPts val="600"/>
              </a:spcAft>
            </a:pPr>
            <a:r>
              <a:rPr lang="en-AU" sz="1800" b="1" dirty="0">
                <a:solidFill>
                  <a:srgbClr val="000000"/>
                </a:solidFill>
                <a:effectLst/>
                <a:latin typeface="Arial" panose="020B0604020202020204" pitchFamily="34" charset="0"/>
                <a:ea typeface="Calibri" panose="020F0502020204030204" pitchFamily="34" charset="0"/>
              </a:rPr>
              <a:t>Answers:</a:t>
            </a: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600"/>
              </a:spcBef>
              <a:spcAft>
                <a:spcPts val="600"/>
              </a:spcAft>
              <a:buFont typeface="+mj-lt"/>
              <a:buAutoNum type="arabicPeriod"/>
            </a:pPr>
            <a:r>
              <a:rPr lang="en-AU" sz="1800" dirty="0">
                <a:solidFill>
                  <a:srgbClr val="000000"/>
                </a:solidFill>
                <a:effectLst/>
                <a:latin typeface="Arial" panose="020B0604020202020204" pitchFamily="34" charset="0"/>
                <a:ea typeface="Calibri" panose="020F0502020204030204" pitchFamily="34" charset="0"/>
              </a:rPr>
              <a:t>Hobart</a:t>
            </a: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600"/>
              </a:spcBef>
              <a:spcAft>
                <a:spcPts val="600"/>
              </a:spcAft>
              <a:buFont typeface="+mj-lt"/>
              <a:buAutoNum type="arabicPeriod"/>
            </a:pPr>
            <a:r>
              <a:rPr lang="en-AU" sz="1800" dirty="0">
                <a:solidFill>
                  <a:srgbClr val="000000"/>
                </a:solidFill>
                <a:effectLst/>
                <a:latin typeface="Arial" panose="020B0604020202020204" pitchFamily="34" charset="0"/>
                <a:ea typeface="Calibri" panose="020F0502020204030204" pitchFamily="34" charset="0"/>
              </a:rPr>
              <a:t>Alice Springs</a:t>
            </a: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818226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600"/>
              </a:spcBef>
              <a:spcAft>
                <a:spcPts val="600"/>
              </a:spcAft>
            </a:pPr>
            <a:r>
              <a:rPr lang="en-AU" sz="1800" b="1" dirty="0">
                <a:solidFill>
                  <a:srgbClr val="000000"/>
                </a:solidFill>
                <a:effectLst/>
                <a:latin typeface="Arial" panose="020B0604020202020204" pitchFamily="34" charset="0"/>
                <a:ea typeface="Calibri" panose="020F0502020204030204" pitchFamily="34" charset="0"/>
              </a:rPr>
              <a:t>Answers:</a:t>
            </a: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600"/>
              </a:spcBef>
              <a:spcAft>
                <a:spcPts val="600"/>
              </a:spcAft>
              <a:buFont typeface="+mj-lt"/>
              <a:buAutoNum type="arabicPeriod"/>
            </a:pPr>
            <a:r>
              <a:rPr lang="en-AU" sz="1800" dirty="0">
                <a:solidFill>
                  <a:srgbClr val="000000"/>
                </a:solidFill>
                <a:effectLst/>
                <a:latin typeface="Arial" panose="020B0604020202020204" pitchFamily="34" charset="0"/>
                <a:ea typeface="Calibri" panose="020F0502020204030204" pitchFamily="34" charset="0"/>
              </a:rPr>
              <a:t>Brisbane</a:t>
            </a: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600"/>
              </a:spcBef>
              <a:spcAft>
                <a:spcPts val="600"/>
              </a:spcAft>
              <a:buFont typeface="+mj-lt"/>
              <a:buAutoNum type="arabicPeriod"/>
            </a:pPr>
            <a:r>
              <a:rPr lang="en-AU" sz="1800" dirty="0">
                <a:solidFill>
                  <a:srgbClr val="000000"/>
                </a:solidFill>
                <a:effectLst/>
                <a:latin typeface="Arial" panose="020B0604020202020204" pitchFamily="34" charset="0"/>
                <a:ea typeface="Calibri" panose="020F0502020204030204" pitchFamily="34" charset="0"/>
              </a:rPr>
              <a:t>Perth</a:t>
            </a:r>
          </a:p>
          <a:p>
            <a:pPr marL="342900" lvl="0" indent="-342900">
              <a:lnSpc>
                <a:spcPct val="150000"/>
              </a:lnSpc>
              <a:spcBef>
                <a:spcPts val="600"/>
              </a:spcBef>
              <a:spcAft>
                <a:spcPts val="600"/>
              </a:spcAft>
              <a:buFont typeface="+mj-lt"/>
              <a:buAutoNum type="arabicPeriod"/>
            </a:pPr>
            <a:r>
              <a:rPr lang="it-IT" sz="1800" dirty="0">
                <a:effectLst/>
                <a:latin typeface="Arial" panose="020B0604020202020204" pitchFamily="34" charset="0"/>
                <a:ea typeface="Calibri" panose="020F0502020204030204" pitchFamily="34" charset="0"/>
              </a:rPr>
              <a:t>Canberra</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429457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762557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86468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84150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356160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Lines of latitude run horizontally across the world. They are known as parallels of latitude as they are parallel (equally distant and never touching). The most important latitudinal line is the equator (0°). It runs across the centre of the Earth, dividing it into the Northern and Southern hemisphere. All other lines of latitude are written with an N or S at the end to identify whether they are in the northern or southern hemisphere. 90°N (north pole) and 90°S (south pole) are the parallels of latitude furthest from the equator.</a:t>
            </a:r>
          </a:p>
          <a:p>
            <a:endParaRPr lang="en-AU" dirty="0"/>
          </a:p>
          <a:p>
            <a:r>
              <a:rPr lang="en-AU" dirty="0"/>
              <a:t>Lines of longitude run vertically across the globe. They are commonly known as meridians. All meridians of longitude meet at the north and south poles. Two important meridians are the prime meridian (0°) and international date line (180°). The prime meridian divides the earth into the eastern and western hemispheres. All other meridians of longitude are written with an E or W at the end to identify whether they are in the eastern or western hemisphere.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59767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Possible teacher questions and responses based on the video that can be used to check for understanding: </a:t>
            </a:r>
          </a:p>
          <a:p>
            <a:r>
              <a:rPr lang="en-AU" b="1" dirty="0"/>
              <a:t>True/False Questions</a:t>
            </a:r>
          </a:p>
          <a:p>
            <a:pPr marL="0" lvl="0" indent="0">
              <a:buFont typeface="Arial" panose="020B0604020202020204" pitchFamily="34" charset="0"/>
              <a:buNone/>
            </a:pPr>
            <a:endParaRPr lang="en-AU" b="1" dirty="0"/>
          </a:p>
          <a:p>
            <a:pPr marL="342900" lvl="0" indent="-342900">
              <a:buFont typeface="+mj-lt"/>
              <a:buAutoNum type="arabicPeriod"/>
            </a:pPr>
            <a:r>
              <a:rPr lang="en-AU" b="1" dirty="0"/>
              <a:t>Latitude lines are sometimes called meridians.</a:t>
            </a:r>
            <a:br>
              <a:rPr lang="en-AU" dirty="0"/>
            </a:br>
            <a:r>
              <a:rPr lang="en-AU" b="0" dirty="0"/>
              <a:t>Answer: False.</a:t>
            </a:r>
            <a:br>
              <a:rPr lang="en-AU" b="0" dirty="0"/>
            </a:br>
            <a:r>
              <a:rPr lang="en-AU" b="0" dirty="0"/>
              <a:t>Explainer: Longitude lines are called meridians, not latitude lines.</a:t>
            </a:r>
          </a:p>
          <a:p>
            <a:pPr marL="342900" indent="-342900">
              <a:buFont typeface="+mj-lt"/>
              <a:buAutoNum type="arabicPeriod"/>
            </a:pPr>
            <a:r>
              <a:rPr lang="en-AU" b="1" dirty="0"/>
              <a:t>The Prime Meridian runs through Greenwich, England.</a:t>
            </a:r>
            <a:br>
              <a:rPr lang="en-AU" dirty="0"/>
            </a:br>
            <a:r>
              <a:rPr lang="en-AU" b="0" dirty="0"/>
              <a:t>Answer: True.</a:t>
            </a:r>
            <a:br>
              <a:rPr lang="en-AU" b="0" dirty="0"/>
            </a:br>
            <a:r>
              <a:rPr lang="en-AU" b="0" dirty="0"/>
              <a:t>Explainer: The Prime Meridian is an important line of longitude that passes through Greenwich and is the reference point for measuring longitude</a:t>
            </a:r>
            <a:r>
              <a:rPr lang="en-AU" dirty="0"/>
              <a:t>.</a:t>
            </a:r>
          </a:p>
          <a:p>
            <a:pPr marL="342900" indent="-342900">
              <a:buFont typeface="+mj-lt"/>
              <a:buAutoNum type="arabicPeriod"/>
            </a:pPr>
            <a:r>
              <a:rPr lang="en-AU" b="1" dirty="0"/>
              <a:t>Latitude is always written before longitude when giving coordinates.</a:t>
            </a:r>
            <a:br>
              <a:rPr lang="en-AU" dirty="0"/>
            </a:br>
            <a:r>
              <a:rPr lang="en-AU" b="0" dirty="0"/>
              <a:t>Answer: True.</a:t>
            </a:r>
            <a:br>
              <a:rPr lang="en-AU" b="0" dirty="0"/>
            </a:br>
            <a:r>
              <a:rPr lang="en-AU" b="0" dirty="0"/>
              <a:t>Explainer: Latitude comes before longitude, following the alphabetical order of "A" for latitude and "O" for longitude.</a:t>
            </a:r>
          </a:p>
          <a:p>
            <a:pPr marL="342900" indent="-342900">
              <a:buFont typeface="+mj-lt"/>
              <a:buAutoNum type="arabicPeriod"/>
            </a:pPr>
            <a:r>
              <a:rPr lang="en-AU" b="1" dirty="0"/>
              <a:t>Longitude measures distances east and west of the equator.</a:t>
            </a:r>
            <a:br>
              <a:rPr lang="en-AU" dirty="0"/>
            </a:br>
            <a:r>
              <a:rPr lang="en-AU" b="0" dirty="0"/>
              <a:t>Answer: False.</a:t>
            </a:r>
            <a:br>
              <a:rPr lang="en-AU" b="0" dirty="0"/>
            </a:br>
            <a:r>
              <a:rPr lang="en-AU" b="0" dirty="0"/>
              <a:t>Explainer: Longitude measures distances east and west of the Prime Meridian, not the equator.</a:t>
            </a:r>
          </a:p>
          <a:p>
            <a:pPr marL="342900" indent="-342900">
              <a:buFont typeface="+mj-lt"/>
              <a:buAutoNum type="arabicPeriod"/>
            </a:pPr>
            <a:r>
              <a:rPr lang="en-AU" b="1" dirty="0"/>
              <a:t>Each degree of latitude can be broken down into 60 minutes, and each minute into 60 seconds.</a:t>
            </a:r>
            <a:br>
              <a:rPr lang="en-AU" dirty="0"/>
            </a:br>
            <a:r>
              <a:rPr lang="en-AU" b="0" dirty="0"/>
              <a:t>Answer: True.</a:t>
            </a:r>
            <a:br>
              <a:rPr lang="en-AU" b="0" dirty="0"/>
            </a:br>
            <a:r>
              <a:rPr lang="en-AU" b="0" dirty="0"/>
              <a:t>Explainer: This system allows for very precise location measurements.</a:t>
            </a:r>
          </a:p>
          <a:p>
            <a:pPr>
              <a:buFont typeface="+mj-lt"/>
              <a:buNone/>
            </a:pPr>
            <a:endParaRPr lang="en-AU" b="0" dirty="0"/>
          </a:p>
          <a:p>
            <a:r>
              <a:rPr lang="en-AU" b="1" dirty="0"/>
              <a:t>Short Answer Questions</a:t>
            </a:r>
          </a:p>
          <a:p>
            <a:pPr marL="342900" indent="-342900">
              <a:buFont typeface="+mj-lt"/>
              <a:buAutoNum type="arabicPeriod"/>
            </a:pPr>
            <a:r>
              <a:rPr lang="en-AU" b="1" dirty="0"/>
              <a:t> What is the difference between latitude and longitude?</a:t>
            </a:r>
            <a:br>
              <a:rPr lang="en-AU" dirty="0"/>
            </a:br>
            <a:r>
              <a:rPr lang="en-AU" b="0" dirty="0"/>
              <a:t>Answer: Latitude lines run parallel to the equator in an east-west direction and measure how far north or south a point is from the equator. Longitude lines run from the North Pole to the South Pole and measure how far east or west a point is from the Prime Meridian.</a:t>
            </a:r>
            <a:br>
              <a:rPr lang="en-AU" b="0" dirty="0"/>
            </a:br>
            <a:r>
              <a:rPr lang="en-AU" b="0" dirty="0"/>
              <a:t>Explainer: Latitude is horizontal, while longitude is vertical, and they work together to pinpoint locations on Earth.</a:t>
            </a:r>
          </a:p>
          <a:p>
            <a:pPr marL="342900" indent="-342900">
              <a:buFont typeface="+mj-lt"/>
              <a:buAutoNum type="arabicPeriod"/>
            </a:pPr>
            <a:r>
              <a:rPr lang="en-AU" b="1" dirty="0"/>
              <a:t> Why is the equator considered a significant latitude line?</a:t>
            </a:r>
            <a:br>
              <a:rPr lang="en-AU" dirty="0"/>
            </a:br>
            <a:r>
              <a:rPr lang="en-AU" b="0" dirty="0"/>
              <a:t>Answer: The equator is significant because it divides the Earth into the northern and southern hemispheres and is the baseline for measuring latitude, marked as 0 degrees latitude.</a:t>
            </a:r>
            <a:br>
              <a:rPr lang="en-AU" b="0" dirty="0"/>
            </a:br>
            <a:r>
              <a:rPr lang="en-AU" b="0" dirty="0"/>
              <a:t>Explainer: The equator is central to understanding the latitude system and helps define hemispheres.</a:t>
            </a:r>
          </a:p>
          <a:p>
            <a:pPr marL="342900" indent="-342900">
              <a:buFont typeface="+mj-lt"/>
              <a:buAutoNum type="arabicPeriod"/>
            </a:pPr>
            <a:r>
              <a:rPr lang="en-AU" b="1" dirty="0"/>
              <a:t> Why are coordinates important in geography?</a:t>
            </a:r>
            <a:br>
              <a:rPr lang="en-AU" dirty="0"/>
            </a:br>
            <a:r>
              <a:rPr lang="en-AU" b="0" dirty="0"/>
              <a:t>Answer: Coordinates are important in geography because they provide a precise system for identifying the exact location of any place on Earth using latitude and longitude.</a:t>
            </a:r>
            <a:br>
              <a:rPr lang="en-AU" b="0" dirty="0"/>
            </a:br>
            <a:r>
              <a:rPr lang="en-AU" b="0" dirty="0"/>
              <a:t>Explainer: By combining latitude and longitude, geographers can accurately pinpoint locations, aiding in navigation, mapping, and spatial analysis.</a:t>
            </a:r>
          </a:p>
          <a:p>
            <a:pPr>
              <a:buFont typeface="+mj-lt"/>
              <a:buNone/>
            </a:pPr>
            <a:endParaRPr lang="en-AU" b="0" dirty="0"/>
          </a:p>
          <a:p>
            <a:pPr>
              <a:buFont typeface="+mj-lt"/>
              <a:buNone/>
            </a:pPr>
            <a:endParaRPr lang="en-AU" b="0" dirty="0"/>
          </a:p>
          <a:p>
            <a:pPr>
              <a:buFont typeface="+mj-lt"/>
              <a:buNone/>
            </a:pP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560412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 </a:t>
            </a:r>
            <a:r>
              <a:rPr lang="en-AU" dirty="0"/>
              <a:t>it helps to teach students the rule of alphabet applies when writing out latitude and longitude coordinates. Latitude is ‘la’ which is written before longitude ‘lo’.</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29993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Answer: </a:t>
            </a:r>
            <a:r>
              <a:rPr lang="en-AU" sz="1800" dirty="0">
                <a:solidFill>
                  <a:srgbClr val="000000"/>
                </a:solidFill>
                <a:effectLst/>
                <a:latin typeface="Arial" panose="020B0604020202020204" pitchFamily="34" charset="0"/>
                <a:ea typeface="Calibri" panose="020F0502020204030204" pitchFamily="34" charset="0"/>
              </a:rPr>
              <a:t>5°51’ N</a:t>
            </a: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746217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Answer: </a:t>
            </a:r>
            <a:r>
              <a:rPr lang="en-AU" sz="1800" dirty="0">
                <a:solidFill>
                  <a:srgbClr val="000000"/>
                </a:solidFill>
                <a:effectLst/>
                <a:latin typeface="Arial" panose="020B0604020202020204" pitchFamily="34" charset="0"/>
                <a:ea typeface="Calibri" panose="020F0502020204030204" pitchFamily="34" charset="0"/>
              </a:rPr>
              <a:t>130°30’ W</a:t>
            </a: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336361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a printable version of this map is available in the Geography tools Mapping – Latitude and longitude guide.</a:t>
            </a:r>
          </a:p>
          <a:p>
            <a:endParaRPr lang="en-AU" dirty="0"/>
          </a:p>
          <a:p>
            <a:r>
              <a:rPr lang="en-AU" dirty="0"/>
              <a:t>When providing coordinates, we state the latitude then the longitude for the location. For example, Sydney is located at 33°52’8” S 151°12’33” E. The map of Australia is showing lines of latitude and longitude. It is easy to find a location on a map when it is directly located on a line of latitude and longitude, such as </a:t>
            </a:r>
            <a:r>
              <a:rPr lang="en-AU" dirty="0" err="1"/>
              <a:t>Pardoo</a:t>
            </a:r>
            <a:r>
              <a:rPr lang="en-AU" dirty="0"/>
              <a:t> which is located at 20°S 120°E. When a location is not directly on a provided line of latitude and longitude, we use a ruler to estimate the coordinates based on the lines provided on the map.</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748135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7919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606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3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175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75561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5452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333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58633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360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37965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2823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33069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70897290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s://curriculum.nsw.edu.au/learning-areas/hsie/geography-7-10-2024/overview/course"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nsw.gov.au/teaching-and-learning/curriculum/hsie/hsie-curriculum-resources-k-12/hsie-7-10-curriculum-resources/latitude-and-longitude"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Lesson 3 – latitude and longitude </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 geography</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US" dirty="0">
                <a:latin typeface="+mj-lt"/>
              </a:rPr>
              <a:t>Landscapes and landforms</a:t>
            </a:r>
            <a:endParaRPr lang="en-AU" dirty="0">
              <a:latin typeface="+mj-lt"/>
            </a:endParaRPr>
          </a:p>
        </p:txBody>
      </p:sp>
      <p:sp>
        <p:nvSpPr>
          <p:cNvPr id="4" name="Text Placeholder 3">
            <a:extLst>
              <a:ext uri="{FF2B5EF4-FFF2-40B4-BE49-F238E27FC236}">
                <a16:creationId xmlns:a16="http://schemas.microsoft.com/office/drawing/2014/main" id="{D29D8D77-F52E-4967-8EBD-E6CA2CC630F8}"/>
              </a:ext>
            </a:extLst>
          </p:cNvPr>
          <p:cNvSpPr>
            <a:spLocks noGrp="1"/>
          </p:cNvSpPr>
          <p:nvPr>
            <p:ph type="body" sz="quarter" idx="14"/>
          </p:nvPr>
        </p:nvSpPr>
        <p:spPr/>
        <p:txBody>
          <a:bodyPr/>
          <a:lstStyle/>
          <a:p>
            <a:r>
              <a:rPr lang="en-AU" dirty="0">
                <a:latin typeface="+mj-lt"/>
              </a:rPr>
              <a:t>[TEACHER NAME]</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p:txBody>
          <a:bodyPr/>
          <a:lstStyle/>
          <a:p>
            <a:r>
              <a:rPr lang="en-AU" dirty="0">
                <a:latin typeface="+mj-lt"/>
              </a:rPr>
              <a:t>[DATE]</a:t>
            </a:r>
          </a:p>
        </p:txBody>
      </p:sp>
      <p:pic>
        <p:nvPicPr>
          <p:cNvPr id="5" name="Picture Placeholder 7">
            <a:extLst>
              <a:ext uri="{FF2B5EF4-FFF2-40B4-BE49-F238E27FC236}">
                <a16:creationId xmlns:a16="http://schemas.microsoft.com/office/drawing/2014/main" id="{659DAE47-97DF-C840-B252-1DB4F78D3C7B}"/>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127999" y="0"/>
            <a:ext cx="5064001"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nchor="t">
            <a:normAutofit/>
          </a:bodyPr>
          <a:lstStyle/>
          <a:p>
            <a:r>
              <a:rPr lang="en-AU" dirty="0"/>
              <a:t>Getting familiar with lines of latitude and longitude (4)</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8"/>
          </p:nvPr>
        </p:nvSpPr>
        <p:spPr/>
        <p:txBody>
          <a:bodyPr/>
          <a:lstStyle/>
          <a:p>
            <a:r>
              <a:rPr lang="en-US" dirty="0"/>
              <a:t>I do:</a:t>
            </a:r>
          </a:p>
        </p:txBody>
      </p:sp>
      <p:pic>
        <p:nvPicPr>
          <p:cNvPr id="12" name="Picture 11">
            <a:extLst>
              <a:ext uri="{FF2B5EF4-FFF2-40B4-BE49-F238E27FC236}">
                <a16:creationId xmlns:a16="http://schemas.microsoft.com/office/drawing/2014/main" id="{6CF5F523-E2D6-0D6A-C85B-F709E738CB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000" y="2005787"/>
            <a:ext cx="2308062" cy="3778961"/>
          </a:xfrm>
          <a:prstGeom prst="rect">
            <a:avLst/>
          </a:prstGeom>
        </p:spPr>
      </p:pic>
      <p:grpSp>
        <p:nvGrpSpPr>
          <p:cNvPr id="14" name="Group 13" descr="A map of Australia with lines of longitude and latitude. There are 2 red arrows on the map, one pointing to Sydney and the other Pardoo.">
            <a:extLst>
              <a:ext uri="{FF2B5EF4-FFF2-40B4-BE49-F238E27FC236}">
                <a16:creationId xmlns:a16="http://schemas.microsoft.com/office/drawing/2014/main" id="{57594731-1AA4-236B-A9A5-26FAAE58E282}"/>
              </a:ext>
            </a:extLst>
          </p:cNvPr>
          <p:cNvGrpSpPr/>
          <p:nvPr/>
        </p:nvGrpSpPr>
        <p:grpSpPr>
          <a:xfrm>
            <a:off x="2723885" y="1083021"/>
            <a:ext cx="5971379" cy="5414979"/>
            <a:chOff x="2723885" y="1083021"/>
            <a:chExt cx="5971379" cy="5414979"/>
          </a:xfrm>
        </p:grpSpPr>
        <p:pic>
          <p:nvPicPr>
            <p:cNvPr id="13" name="Picture 12">
              <a:extLst>
                <a:ext uri="{FF2B5EF4-FFF2-40B4-BE49-F238E27FC236}">
                  <a16:creationId xmlns:a16="http://schemas.microsoft.com/office/drawing/2014/main" id="{07C39F93-0FB5-ECF4-D498-E515A6DDDD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0265" y="1083021"/>
              <a:ext cx="5599010" cy="5414979"/>
            </a:xfrm>
            <a:prstGeom prst="rect">
              <a:avLst/>
            </a:prstGeom>
          </p:spPr>
        </p:pic>
        <p:pic>
          <p:nvPicPr>
            <p:cNvPr id="7" name="Picture 6">
              <a:extLst>
                <a:ext uri="{FF2B5EF4-FFF2-40B4-BE49-F238E27FC236}">
                  <a16:creationId xmlns:a16="http://schemas.microsoft.com/office/drawing/2014/main" id="{FFD5685D-62CE-3B5B-0B7B-46207E7D8F58}"/>
                </a:ext>
              </a:extLst>
            </p:cNvPr>
            <p:cNvPicPr>
              <a:picLocks noChangeAspect="1"/>
            </p:cNvPicPr>
            <p:nvPr/>
          </p:nvPicPr>
          <p:blipFill>
            <a:blip r:embed="rId5"/>
            <a:stretch>
              <a:fillRect/>
            </a:stretch>
          </p:blipFill>
          <p:spPr>
            <a:xfrm rot="1492715">
              <a:off x="2723885" y="2168324"/>
              <a:ext cx="1146147" cy="518205"/>
            </a:xfrm>
            <a:prstGeom prst="rect">
              <a:avLst/>
            </a:prstGeom>
          </p:spPr>
        </p:pic>
        <p:pic>
          <p:nvPicPr>
            <p:cNvPr id="8" name="Picture 7">
              <a:extLst>
                <a:ext uri="{FF2B5EF4-FFF2-40B4-BE49-F238E27FC236}">
                  <a16:creationId xmlns:a16="http://schemas.microsoft.com/office/drawing/2014/main" id="{041C1333-B9E4-E0C9-7A48-EF97A670192C}"/>
                </a:ext>
              </a:extLst>
            </p:cNvPr>
            <p:cNvPicPr>
              <a:picLocks noChangeAspect="1"/>
            </p:cNvPicPr>
            <p:nvPr/>
          </p:nvPicPr>
          <p:blipFill>
            <a:blip r:embed="rId6"/>
            <a:stretch>
              <a:fillRect/>
            </a:stretch>
          </p:blipFill>
          <p:spPr>
            <a:xfrm rot="7286427">
              <a:off x="7585696" y="3833623"/>
              <a:ext cx="1261981" cy="957155"/>
            </a:xfrm>
            <a:prstGeom prst="rect">
              <a:avLst/>
            </a:prstGeom>
          </p:spPr>
        </p:pic>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310938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nchor="t">
            <a:normAutofit/>
          </a:bodyPr>
          <a:lstStyle/>
          <a:p>
            <a:r>
              <a:rPr lang="en-AU" dirty="0"/>
              <a:t>Getting familiar with lines of latitude and longitude (5)</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8"/>
          </p:nvPr>
        </p:nvSpPr>
        <p:spPr/>
        <p:txBody>
          <a:bodyPr/>
          <a:lstStyle/>
          <a:p>
            <a:r>
              <a:rPr lang="en-US" dirty="0"/>
              <a:t>We do:</a:t>
            </a:r>
          </a:p>
        </p:txBody>
      </p:sp>
      <p:pic>
        <p:nvPicPr>
          <p:cNvPr id="7" name="Picture 6">
            <a:extLst>
              <a:ext uri="{FF2B5EF4-FFF2-40B4-BE49-F238E27FC236}">
                <a16:creationId xmlns:a16="http://schemas.microsoft.com/office/drawing/2014/main" id="{042B0813-51CC-18CB-ECB6-0B63606BA78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000" y="2005787"/>
            <a:ext cx="2308062" cy="3778961"/>
          </a:xfrm>
          <a:prstGeom prst="rect">
            <a:avLst/>
          </a:prstGeom>
        </p:spPr>
      </p:pic>
      <p:pic>
        <p:nvPicPr>
          <p:cNvPr id="4" name="Picture 3" descr="A map of Australia with lines of longitude and latitude.">
            <a:extLst>
              <a:ext uri="{FF2B5EF4-FFF2-40B4-BE49-F238E27FC236}">
                <a16:creationId xmlns:a16="http://schemas.microsoft.com/office/drawing/2014/main" id="{E5E6FB7F-20C5-E4D4-A3EA-13D67A1D70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0265" y="1083021"/>
            <a:ext cx="5599010" cy="5414979"/>
          </a:xfrm>
          <a:prstGeom prst="rect">
            <a:avLst/>
          </a:prstGeom>
        </p:spPr>
      </p:pic>
      <p:sp>
        <p:nvSpPr>
          <p:cNvPr id="3" name="TextBox 2">
            <a:extLst>
              <a:ext uri="{FF2B5EF4-FFF2-40B4-BE49-F238E27FC236}">
                <a16:creationId xmlns:a16="http://schemas.microsoft.com/office/drawing/2014/main" id="{17A0DA7E-757A-4689-D2A9-A5F5C14B4533}"/>
              </a:ext>
            </a:extLst>
          </p:cNvPr>
          <p:cNvSpPr txBox="1"/>
          <p:nvPr/>
        </p:nvSpPr>
        <p:spPr>
          <a:xfrm>
            <a:off x="8463517" y="1292534"/>
            <a:ext cx="3380483" cy="2136465"/>
          </a:xfrm>
          <a:prstGeom prst="rect">
            <a:avLst/>
          </a:prstGeom>
          <a:noFill/>
        </p:spPr>
        <p:txBody>
          <a:bodyPr wrap="square" lIns="0" tIns="0" rIns="0" bIns="0" rtlCol="0">
            <a:noAutofit/>
          </a:bodyPr>
          <a:lstStyle/>
          <a:p>
            <a:pPr>
              <a:lnSpc>
                <a:spcPct val="150000"/>
              </a:lnSpc>
              <a:spcBef>
                <a:spcPts val="1200"/>
              </a:spcBef>
              <a:spcAft>
                <a:spcPts val="600"/>
              </a:spcAft>
            </a:pPr>
            <a:r>
              <a:rPr lang="en-AU" sz="1800" dirty="0">
                <a:latin typeface="Arial" panose="020B0604020202020204" pitchFamily="34" charset="0"/>
                <a:ea typeface="Calibri" panose="020F0502020204030204" pitchFamily="34" charset="0"/>
              </a:rPr>
              <a:t>I</a:t>
            </a:r>
            <a:r>
              <a:rPr lang="en-AU" sz="1800" dirty="0">
                <a:effectLst/>
                <a:latin typeface="Arial" panose="020B0604020202020204" pitchFamily="34" charset="0"/>
                <a:ea typeface="Calibri" panose="020F0502020204030204" pitchFamily="34" charset="0"/>
              </a:rPr>
              <a:t>dentify the town or city found at the following coordinates:</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42°52’57” S 147°19’33” E</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23°41’53” S 133°52’51” E</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375524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nchor="t">
            <a:normAutofit/>
          </a:bodyPr>
          <a:lstStyle/>
          <a:p>
            <a:r>
              <a:rPr lang="en-AU" dirty="0"/>
              <a:t>Getting familiar with lines of latitude and longitude (6)</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8"/>
          </p:nvPr>
        </p:nvSpPr>
        <p:spPr/>
        <p:txBody>
          <a:bodyPr/>
          <a:lstStyle/>
          <a:p>
            <a:r>
              <a:rPr lang="en-US" dirty="0"/>
              <a:t>You do:</a:t>
            </a:r>
          </a:p>
        </p:txBody>
      </p:sp>
      <p:pic>
        <p:nvPicPr>
          <p:cNvPr id="11" name="Picture 10">
            <a:extLst>
              <a:ext uri="{FF2B5EF4-FFF2-40B4-BE49-F238E27FC236}">
                <a16:creationId xmlns:a16="http://schemas.microsoft.com/office/drawing/2014/main" id="{DB17AB7A-D160-5F6A-93DA-F12909221B4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000" y="2005787"/>
            <a:ext cx="2308062" cy="3778961"/>
          </a:xfrm>
          <a:prstGeom prst="rect">
            <a:avLst/>
          </a:prstGeom>
        </p:spPr>
      </p:pic>
      <p:pic>
        <p:nvPicPr>
          <p:cNvPr id="8" name="Picture 7" descr="A map of Australia with lines of longitude and latitude.">
            <a:extLst>
              <a:ext uri="{FF2B5EF4-FFF2-40B4-BE49-F238E27FC236}">
                <a16:creationId xmlns:a16="http://schemas.microsoft.com/office/drawing/2014/main" id="{70E03F8E-304A-0AF1-69A3-866AFCCBF1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0265" y="1083021"/>
            <a:ext cx="5599010" cy="5414979"/>
          </a:xfrm>
          <a:prstGeom prst="rect">
            <a:avLst/>
          </a:prstGeom>
        </p:spPr>
      </p:pic>
      <p:sp>
        <p:nvSpPr>
          <p:cNvPr id="9" name="TextBox 8">
            <a:extLst>
              <a:ext uri="{FF2B5EF4-FFF2-40B4-BE49-F238E27FC236}">
                <a16:creationId xmlns:a16="http://schemas.microsoft.com/office/drawing/2014/main" id="{DD300009-EA84-03E2-DE3B-18E578448AA5}"/>
              </a:ext>
            </a:extLst>
          </p:cNvPr>
          <p:cNvSpPr txBox="1"/>
          <p:nvPr/>
        </p:nvSpPr>
        <p:spPr>
          <a:xfrm>
            <a:off x="8463517" y="1292534"/>
            <a:ext cx="3380483" cy="2887580"/>
          </a:xfrm>
          <a:prstGeom prst="rect">
            <a:avLst/>
          </a:prstGeom>
          <a:noFill/>
        </p:spPr>
        <p:txBody>
          <a:bodyPr wrap="square" lIns="0" tIns="0" rIns="0" bIns="0" rtlCol="0">
            <a:noAutofit/>
          </a:bodyPr>
          <a:lstStyle/>
          <a:p>
            <a:pPr>
              <a:lnSpc>
                <a:spcPct val="150000"/>
              </a:lnSpc>
              <a:spcBef>
                <a:spcPts val="1200"/>
              </a:spcBef>
              <a:spcAft>
                <a:spcPts val="600"/>
              </a:spcAft>
            </a:pPr>
            <a:r>
              <a:rPr lang="en-AU" sz="1800" dirty="0">
                <a:latin typeface="Arial" panose="020B0604020202020204" pitchFamily="34" charset="0"/>
                <a:ea typeface="Calibri" panose="020F0502020204030204" pitchFamily="34" charset="0"/>
              </a:rPr>
              <a:t>Identify the town or city found at the following coordinates:</a:t>
            </a:r>
          </a:p>
          <a:p>
            <a:pPr>
              <a:lnSpc>
                <a:spcPct val="150000"/>
              </a:lnSpc>
              <a:spcBef>
                <a:spcPts val="1200"/>
              </a:spcBef>
              <a:spcAft>
                <a:spcPts val="600"/>
              </a:spcAft>
            </a:pPr>
            <a:r>
              <a:rPr lang="en-AU" sz="1800" dirty="0">
                <a:latin typeface="Arial" panose="020B0604020202020204" pitchFamily="34" charset="0"/>
                <a:ea typeface="Calibri" panose="020F0502020204030204" pitchFamily="34" charset="0"/>
              </a:rPr>
              <a:t>27°28’14” S 153°1’34” E</a:t>
            </a:r>
          </a:p>
          <a:p>
            <a:pPr>
              <a:lnSpc>
                <a:spcPct val="150000"/>
              </a:lnSpc>
              <a:spcBef>
                <a:spcPts val="1200"/>
              </a:spcBef>
              <a:spcAft>
                <a:spcPts val="600"/>
              </a:spcAft>
            </a:pPr>
            <a:r>
              <a:rPr lang="en-AU" sz="1800" dirty="0">
                <a:latin typeface="Arial" panose="020B0604020202020204" pitchFamily="34" charset="0"/>
                <a:ea typeface="Calibri" panose="020F0502020204030204" pitchFamily="34" charset="0"/>
              </a:rPr>
              <a:t>31°57’50” S 115°51’42” E</a:t>
            </a:r>
          </a:p>
          <a:p>
            <a:pPr>
              <a:lnSpc>
                <a:spcPct val="150000"/>
              </a:lnSpc>
              <a:spcBef>
                <a:spcPts val="1200"/>
              </a:spcBef>
              <a:spcAft>
                <a:spcPts val="600"/>
              </a:spcAft>
            </a:pPr>
            <a:r>
              <a:rPr lang="en-AU" sz="1800" dirty="0">
                <a:latin typeface="Arial" panose="020B0604020202020204" pitchFamily="34" charset="0"/>
                <a:ea typeface="Calibri" panose="020F0502020204030204" pitchFamily="34" charset="0"/>
              </a:rPr>
              <a:t>35°16’49” S 149°7’52” E.</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12</a:t>
            </a:fld>
            <a:endParaRPr lang="en-AU"/>
          </a:p>
        </p:txBody>
      </p:sp>
    </p:spTree>
    <p:extLst>
      <p:ext uri="{BB962C8B-B14F-4D97-AF65-F5344CB8AC3E}">
        <p14:creationId xmlns:p14="http://schemas.microsoft.com/office/powerpoint/2010/main" val="96276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4C1E855-FE35-4023-154D-792099412C25}"/>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EF16494D-7C9B-805A-614B-CD6BB941ABBF}"/>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E5F7F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5F481AA6-9FE2-4645-406C-FBD4BD99BA1D}"/>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FBDBE7"/>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BFB4A71-FB7A-EF84-8877-38FAB4E1BEF5}"/>
              </a:ext>
            </a:extLst>
          </p:cNvPr>
          <p:cNvSpPr>
            <a:spLocks noGrp="1"/>
          </p:cNvSpPr>
          <p:nvPr>
            <p:ph type="title"/>
          </p:nvPr>
        </p:nvSpPr>
        <p:spPr/>
        <p:txBody>
          <a:bodyPr/>
          <a:lstStyle/>
          <a:p>
            <a:r>
              <a:rPr lang="en-AU" dirty="0">
                <a:latin typeface="+mj-lt"/>
              </a:rPr>
              <a:t>3-2-1 things I learned today</a:t>
            </a:r>
          </a:p>
        </p:txBody>
      </p:sp>
      <p:sp>
        <p:nvSpPr>
          <p:cNvPr id="21" name="Google Shape;91;p15">
            <a:extLst>
              <a:ext uri="{FF2B5EF4-FFF2-40B4-BE49-F238E27FC236}">
                <a16:creationId xmlns:a16="http://schemas.microsoft.com/office/drawing/2014/main" id="{2401BCF4-5099-C8CA-2E02-0D76934D9FA3}"/>
              </a:ext>
            </a:extLst>
          </p:cNvPr>
          <p:cNvSpPr txBox="1"/>
          <p:nvPr/>
        </p:nvSpPr>
        <p:spPr>
          <a:xfrm>
            <a:off x="1641476" y="950571"/>
            <a:ext cx="4373600"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3 things you learned today</a:t>
            </a:r>
            <a:r>
              <a:rPr lang="en" sz="1600" dirty="0">
                <a:ea typeface="Montserrat"/>
                <a:cs typeface="Montserrat"/>
                <a:sym typeface="Montserrat"/>
              </a:rPr>
              <a:t>:</a:t>
            </a:r>
            <a:endParaRPr sz="3200" dirty="0">
              <a:ea typeface="Roboto"/>
              <a:cs typeface="Roboto"/>
              <a:sym typeface="Roboto"/>
            </a:endParaRPr>
          </a:p>
        </p:txBody>
      </p:sp>
      <p:sp>
        <p:nvSpPr>
          <p:cNvPr id="18" name="Google Shape;92;p15">
            <a:extLst>
              <a:ext uri="{FF2B5EF4-FFF2-40B4-BE49-F238E27FC236}">
                <a16:creationId xmlns:a16="http://schemas.microsoft.com/office/drawing/2014/main" id="{6EFDC7AD-9B2C-F220-857F-5C8364B30A7C}"/>
              </a:ext>
            </a:extLst>
          </p:cNvPr>
          <p:cNvSpPr txBox="1"/>
          <p:nvPr/>
        </p:nvSpPr>
        <p:spPr>
          <a:xfrm>
            <a:off x="1782255"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r>
              <a:rPr lang="en" dirty="0">
                <a:latin typeface="+mn-lt"/>
                <a:sym typeface="Montserrat"/>
              </a:rPr>
              <a:t>1. </a:t>
            </a:r>
            <a:endParaRPr dirty="0">
              <a:latin typeface="+mn-lt"/>
              <a:sym typeface="Montserrat"/>
            </a:endParaRPr>
          </a:p>
        </p:txBody>
      </p:sp>
      <p:sp>
        <p:nvSpPr>
          <p:cNvPr id="19" name="Google Shape;93;p15">
            <a:extLst>
              <a:ext uri="{FF2B5EF4-FFF2-40B4-BE49-F238E27FC236}">
                <a16:creationId xmlns:a16="http://schemas.microsoft.com/office/drawing/2014/main" id="{FC74774B-0DA0-CB7E-DE68-E8F9B6F37CE7}"/>
              </a:ext>
            </a:extLst>
          </p:cNvPr>
          <p:cNvSpPr txBox="1"/>
          <p:nvPr/>
        </p:nvSpPr>
        <p:spPr>
          <a:xfrm>
            <a:off x="5285289"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2. </a:t>
            </a:r>
            <a:endParaRPr sz="1600" dirty="0">
              <a:ea typeface="Montserrat"/>
              <a:cs typeface="Arial" panose="020B0604020202020204" pitchFamily="34" charset="0"/>
              <a:sym typeface="Montserrat"/>
            </a:endParaRPr>
          </a:p>
        </p:txBody>
      </p:sp>
      <p:sp>
        <p:nvSpPr>
          <p:cNvPr id="20" name="Google Shape;94;p15">
            <a:extLst>
              <a:ext uri="{FF2B5EF4-FFF2-40B4-BE49-F238E27FC236}">
                <a16:creationId xmlns:a16="http://schemas.microsoft.com/office/drawing/2014/main" id="{56C9B42B-5502-2D01-1F54-02EAD37D035F}"/>
              </a:ext>
            </a:extLst>
          </p:cNvPr>
          <p:cNvSpPr txBox="1"/>
          <p:nvPr/>
        </p:nvSpPr>
        <p:spPr>
          <a:xfrm>
            <a:off x="8694422"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3. </a:t>
            </a:r>
            <a:endParaRPr sz="1600" dirty="0">
              <a:ea typeface="Montserrat"/>
              <a:cs typeface="Arial" panose="020B0604020202020204" pitchFamily="34" charset="0"/>
              <a:sym typeface="Montserrat"/>
            </a:endParaRPr>
          </a:p>
        </p:txBody>
      </p:sp>
      <p:sp>
        <p:nvSpPr>
          <p:cNvPr id="25" name="Google Shape;91;p15">
            <a:extLst>
              <a:ext uri="{FF2B5EF4-FFF2-40B4-BE49-F238E27FC236}">
                <a16:creationId xmlns:a16="http://schemas.microsoft.com/office/drawing/2014/main" id="{6059574B-D602-B315-6BAB-E35B76ADBFF3}"/>
              </a:ext>
            </a:extLst>
          </p:cNvPr>
          <p:cNvSpPr txBox="1"/>
          <p:nvPr/>
        </p:nvSpPr>
        <p:spPr>
          <a:xfrm>
            <a:off x="1641476" y="2822179"/>
            <a:ext cx="4373600"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2 questions you have about these things</a:t>
            </a:r>
            <a:r>
              <a:rPr lang="en" sz="1600" dirty="0">
                <a:ea typeface="Montserrat"/>
                <a:cs typeface="Montserrat"/>
                <a:sym typeface="Montserrat"/>
              </a:rPr>
              <a:t>:</a:t>
            </a:r>
            <a:endParaRPr sz="3200" dirty="0">
              <a:ea typeface="Roboto"/>
              <a:cs typeface="Roboto"/>
              <a:sym typeface="Roboto"/>
            </a:endParaRPr>
          </a:p>
        </p:txBody>
      </p:sp>
      <p:sp>
        <p:nvSpPr>
          <p:cNvPr id="22" name="Google Shape;92;p15">
            <a:extLst>
              <a:ext uri="{FF2B5EF4-FFF2-40B4-BE49-F238E27FC236}">
                <a16:creationId xmlns:a16="http://schemas.microsoft.com/office/drawing/2014/main" id="{2EF834D0-7A71-20AC-EF77-753DEBCD9DFF}"/>
              </a:ext>
            </a:extLst>
          </p:cNvPr>
          <p:cNvSpPr txBox="1"/>
          <p:nvPr/>
        </p:nvSpPr>
        <p:spPr>
          <a:xfrm>
            <a:off x="1782255"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1. </a:t>
            </a:r>
            <a:endParaRPr sz="1600" dirty="0">
              <a:ea typeface="Montserrat"/>
              <a:cs typeface="Arial" panose="020B0604020202020204" pitchFamily="34" charset="0"/>
              <a:sym typeface="Montserrat"/>
            </a:endParaRPr>
          </a:p>
        </p:txBody>
      </p:sp>
      <p:sp>
        <p:nvSpPr>
          <p:cNvPr id="23" name="Google Shape;93;p15">
            <a:extLst>
              <a:ext uri="{FF2B5EF4-FFF2-40B4-BE49-F238E27FC236}">
                <a16:creationId xmlns:a16="http://schemas.microsoft.com/office/drawing/2014/main" id="{ADD4898E-D8C2-2311-C09D-FF33B751798B}"/>
              </a:ext>
            </a:extLst>
          </p:cNvPr>
          <p:cNvSpPr txBox="1"/>
          <p:nvPr/>
        </p:nvSpPr>
        <p:spPr>
          <a:xfrm>
            <a:off x="5285289"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2. </a:t>
            </a:r>
            <a:endParaRPr sz="1600" dirty="0">
              <a:ea typeface="Montserrat"/>
              <a:cs typeface="Arial" panose="020B0604020202020204" pitchFamily="34" charset="0"/>
              <a:sym typeface="Montserrat"/>
            </a:endParaRPr>
          </a:p>
        </p:txBody>
      </p:sp>
      <p:sp>
        <p:nvSpPr>
          <p:cNvPr id="29" name="Google Shape;91;p15">
            <a:extLst>
              <a:ext uri="{FF2B5EF4-FFF2-40B4-BE49-F238E27FC236}">
                <a16:creationId xmlns:a16="http://schemas.microsoft.com/office/drawing/2014/main" id="{8F677DED-B9DE-217A-6DC7-5FC5B8A275CD}"/>
              </a:ext>
            </a:extLst>
          </p:cNvPr>
          <p:cNvSpPr txBox="1"/>
          <p:nvPr/>
        </p:nvSpPr>
        <p:spPr>
          <a:xfrm>
            <a:off x="1641476" y="4666965"/>
            <a:ext cx="6078458"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Give 1 reason why it’s important to learn about these things:</a:t>
            </a:r>
            <a:endParaRPr sz="3200" dirty="0">
              <a:ea typeface="Roboto"/>
              <a:cs typeface="Roboto"/>
              <a:sym typeface="Roboto"/>
            </a:endParaRPr>
          </a:p>
        </p:txBody>
      </p:sp>
      <p:sp>
        <p:nvSpPr>
          <p:cNvPr id="26" name="Google Shape;92;p15">
            <a:extLst>
              <a:ext uri="{FF2B5EF4-FFF2-40B4-BE49-F238E27FC236}">
                <a16:creationId xmlns:a16="http://schemas.microsoft.com/office/drawing/2014/main" id="{A46D5317-47DD-BB2F-3559-AC948AF7A8FE}"/>
              </a:ext>
            </a:extLst>
          </p:cNvPr>
          <p:cNvSpPr txBox="1"/>
          <p:nvPr/>
        </p:nvSpPr>
        <p:spPr>
          <a:xfrm>
            <a:off x="1782255" y="5147954"/>
            <a:ext cx="3018000" cy="1168603"/>
          </a:xfrm>
          <a:prstGeom prst="rect">
            <a:avLst/>
          </a:prstGeom>
          <a:solidFill>
            <a:schemeClr val="bg1"/>
          </a:solidFill>
          <a:ln w="19050" cap="flat" cmpd="sng">
            <a:solidFill>
              <a:srgbClr val="B51458"/>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1. </a:t>
            </a:r>
            <a:endParaRPr sz="1600" dirty="0">
              <a:ea typeface="Montserrat"/>
              <a:cs typeface="Arial" panose="020B0604020202020204" pitchFamily="34" charset="0"/>
              <a:sym typeface="Montserrat"/>
            </a:endParaRPr>
          </a:p>
        </p:txBody>
      </p:sp>
      <p:sp>
        <p:nvSpPr>
          <p:cNvPr id="4" name="Oval 3">
            <a:extLst>
              <a:ext uri="{FF2B5EF4-FFF2-40B4-BE49-F238E27FC236}">
                <a16:creationId xmlns:a16="http://schemas.microsoft.com/office/drawing/2014/main" id="{F6713399-4E93-FA0D-F7D9-914B524BC640}"/>
              </a:ext>
              <a:ext uri="{C183D7F6-B498-43B3-948B-1728B52AA6E4}">
                <adec:decorative xmlns:adec="http://schemas.microsoft.com/office/drawing/2017/decorative" val="1"/>
              </a:ext>
            </a:extLst>
          </p:cNvPr>
          <p:cNvSpPr/>
          <p:nvPr/>
        </p:nvSpPr>
        <p:spPr>
          <a:xfrm>
            <a:off x="224569" y="1161745"/>
            <a:ext cx="1362119" cy="1362119"/>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dirty="0">
                <a:latin typeface="Arial" panose="020B0604020202020204" pitchFamily="34" charset="0"/>
                <a:cs typeface="Arial" panose="020B0604020202020204" pitchFamily="34" charset="0"/>
              </a:rPr>
              <a:t>3</a:t>
            </a:r>
          </a:p>
        </p:txBody>
      </p:sp>
      <p:sp>
        <p:nvSpPr>
          <p:cNvPr id="6" name="Oval 5">
            <a:extLst>
              <a:ext uri="{FF2B5EF4-FFF2-40B4-BE49-F238E27FC236}">
                <a16:creationId xmlns:a16="http://schemas.microsoft.com/office/drawing/2014/main" id="{5FD5EFF0-764F-863F-0FBD-67B120FD2D34}"/>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dirty="0">
                <a:latin typeface="Arial" panose="020B0604020202020204" pitchFamily="34" charset="0"/>
                <a:cs typeface="Arial" panose="020B0604020202020204" pitchFamily="34" charset="0"/>
              </a:rPr>
              <a:t>2</a:t>
            </a:r>
          </a:p>
        </p:txBody>
      </p:sp>
      <p:sp>
        <p:nvSpPr>
          <p:cNvPr id="7" name="Oval 6">
            <a:extLst>
              <a:ext uri="{FF2B5EF4-FFF2-40B4-BE49-F238E27FC236}">
                <a16:creationId xmlns:a16="http://schemas.microsoft.com/office/drawing/2014/main" id="{0DC96485-95E7-FA78-5581-8832EA5A392D}"/>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dirty="0">
                <a:latin typeface="Arial" panose="020B0604020202020204" pitchFamily="34" charset="0"/>
                <a:cs typeface="Arial" panose="020B0604020202020204" pitchFamily="34" charset="0"/>
              </a:rPr>
              <a:t>1</a:t>
            </a:r>
          </a:p>
        </p:txBody>
      </p:sp>
      <p:sp>
        <p:nvSpPr>
          <p:cNvPr id="2" name="Slide Number Placeholder 1">
            <a:extLst>
              <a:ext uri="{FF2B5EF4-FFF2-40B4-BE49-F238E27FC236}">
                <a16:creationId xmlns:a16="http://schemas.microsoft.com/office/drawing/2014/main" id="{2F9B91D8-D263-DC15-F49B-8DC67887CD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13774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latin typeface="+mn-lt"/>
                <a:hlinkClick r:id="rId6"/>
              </a:rPr>
              <a:t>Geography 7-10 </a:t>
            </a:r>
            <a:r>
              <a:rPr lang="en-AU" dirty="0">
                <a:latin typeface="+mn-lt"/>
              </a:rPr>
              <a:t>© Syllabus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4" name="Picture Placeholder 3">
            <a:extLst>
              <a:ext uri="{FF2B5EF4-FFF2-40B4-BE49-F238E27FC236}">
                <a16:creationId xmlns:a16="http://schemas.microsoft.com/office/drawing/2014/main" id="{EC18883B-F7D7-A8E7-6814-08476C1129BF}"/>
              </a:ext>
            </a:extLst>
          </p:cNvPr>
          <p:cNvSpPr>
            <a:spLocks noGrp="1"/>
          </p:cNvSpPr>
          <p:nvPr>
            <p:ph type="pic" sz="quarter" idx="13"/>
          </p:nvPr>
        </p:nvSpPr>
        <p:spPr/>
        <p:txBody>
          <a:bodyPr/>
          <a:lstStyle/>
          <a:p>
            <a:pPr>
              <a:lnSpc>
                <a:spcPct val="150000"/>
              </a:lnSpc>
            </a:pPr>
            <a:r>
              <a:rPr lang="en-AU" sz="1800" b="1" dirty="0">
                <a:solidFill>
                  <a:schemeClr val="accent1"/>
                </a:solidFill>
                <a:latin typeface="+mj-lt"/>
                <a:cs typeface="Arial" panose="020B0604020202020204" pitchFamily="34" charset="0"/>
              </a:rPr>
              <a:t>We are learning to</a:t>
            </a:r>
            <a:endParaRPr lang="en-AU" sz="1800" b="1" dirty="0">
              <a:solidFill>
                <a:schemeClr val="accent1"/>
              </a:solidFill>
              <a:latin typeface="+mj-lt"/>
              <a:ea typeface="+mn-lt"/>
              <a:cs typeface="Arial" panose="020B0604020202020204" pitchFamily="34" charset="0"/>
            </a:endParaRPr>
          </a:p>
          <a:p>
            <a:pPr marL="342900" indent="-342900">
              <a:lnSpc>
                <a:spcPct val="150000"/>
              </a:lnSpc>
              <a:buFont typeface="Arial" panose="020B0604020202020204" pitchFamily="34" charset="0"/>
              <a:buChar char="•"/>
            </a:pPr>
            <a:r>
              <a:rPr lang="en-AU" sz="1800" dirty="0">
                <a:latin typeface="+mn-lt"/>
                <a:cs typeface="Arial" panose="020B0604020202020204" pitchFamily="34" charset="0"/>
              </a:rPr>
              <a:t>identify the 4 hemispheres that divide the earth</a:t>
            </a:r>
          </a:p>
          <a:p>
            <a:pPr marL="342900" indent="-342900">
              <a:lnSpc>
                <a:spcPct val="150000"/>
              </a:lnSpc>
              <a:buFont typeface="Arial" panose="020B0604020202020204" pitchFamily="34" charset="0"/>
              <a:buChar char="•"/>
            </a:pPr>
            <a:r>
              <a:rPr lang="en-AU" sz="1800" dirty="0">
                <a:latin typeface="+mn-lt"/>
                <a:cs typeface="Arial" panose="020B0604020202020204" pitchFamily="34" charset="0"/>
              </a:rPr>
              <a:t>identify latitude and longitude on a map</a:t>
            </a:r>
          </a:p>
          <a:p>
            <a:pPr marL="342900" indent="-342900">
              <a:lnSpc>
                <a:spcPct val="150000"/>
              </a:lnSpc>
              <a:buFont typeface="Arial" panose="020B0604020202020204" pitchFamily="34" charset="0"/>
              <a:buChar char="•"/>
            </a:pPr>
            <a:r>
              <a:rPr lang="en-AU" sz="1800" dirty="0">
                <a:latin typeface="+mn-lt"/>
                <a:cs typeface="Arial" panose="020B0604020202020204" pitchFamily="34" charset="0"/>
              </a:rPr>
              <a:t>locate places on maps</a:t>
            </a:r>
          </a:p>
          <a:p>
            <a:pPr>
              <a:lnSpc>
                <a:spcPct val="150000"/>
              </a:lnSpc>
            </a:pPr>
            <a:r>
              <a:rPr lang="en-AU" sz="1800" b="1" dirty="0">
                <a:solidFill>
                  <a:schemeClr val="accent1"/>
                </a:solidFill>
                <a:latin typeface="+mj-lt"/>
                <a:cs typeface="Arial" panose="020B0604020202020204" pitchFamily="34" charset="0"/>
              </a:rPr>
              <a:t>We can</a:t>
            </a:r>
            <a:endParaRPr lang="en-US" sz="1800" dirty="0">
              <a:solidFill>
                <a:schemeClr val="accent1"/>
              </a:solidFill>
              <a:latin typeface="+mj-lt"/>
              <a:cs typeface="Arial" panose="020B0604020202020204" pitchFamily="34" charset="0"/>
            </a:endParaRPr>
          </a:p>
          <a:p>
            <a:pPr marL="342900" indent="-342900">
              <a:lnSpc>
                <a:spcPct val="150000"/>
              </a:lnSpc>
              <a:buFont typeface="Arial"/>
              <a:buChar char="•"/>
            </a:pPr>
            <a:r>
              <a:rPr lang="en-AU" sz="1800" dirty="0">
                <a:latin typeface="+mn-lt"/>
                <a:ea typeface="+mn-lt"/>
                <a:cs typeface="Arial" panose="020B0604020202020204" pitchFamily="34" charset="0"/>
              </a:rPr>
              <a:t>locate place on earth by identifying their location in the hemispheres</a:t>
            </a:r>
          </a:p>
          <a:p>
            <a:pPr marL="342900" indent="-342900">
              <a:lnSpc>
                <a:spcPct val="150000"/>
              </a:lnSpc>
              <a:buFont typeface="Arial"/>
              <a:buChar char="•"/>
            </a:pPr>
            <a:r>
              <a:rPr lang="en-AU" sz="1800" dirty="0">
                <a:latin typeface="+mn-lt"/>
                <a:ea typeface="+mn-lt"/>
                <a:cs typeface="Arial" panose="020B0604020202020204" pitchFamily="34" charset="0"/>
              </a:rPr>
              <a:t>describe the differences between lines of latitude and longitude on map</a:t>
            </a:r>
          </a:p>
          <a:p>
            <a:pPr marL="342900" indent="-342900">
              <a:lnSpc>
                <a:spcPct val="150000"/>
              </a:lnSpc>
              <a:buFont typeface="Arial"/>
              <a:buChar char="•"/>
            </a:pPr>
            <a:r>
              <a:rPr lang="en-AU" sz="1800" dirty="0">
                <a:latin typeface="+mn-lt"/>
                <a:ea typeface="+mn-lt"/>
                <a:cs typeface="Arial" panose="020B0604020202020204" pitchFamily="34" charset="0"/>
              </a:rPr>
              <a:t>use lines of latitude and longitude to locate places.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72249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4000" cy="545601"/>
          </a:xfrm>
        </p:spPr>
        <p:txBody>
          <a:bodyPr anchor="t">
            <a:normAutofit/>
          </a:bodyPr>
          <a:lstStyle/>
          <a:p>
            <a:r>
              <a:rPr lang="en-AU" dirty="0"/>
              <a:t>Earth’s divided into 4 hemispheres</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8"/>
          </p:nvPr>
        </p:nvSpPr>
        <p:spPr>
          <a:xfrm>
            <a:off x="360000" y="982520"/>
            <a:ext cx="11484000" cy="310015"/>
          </a:xfrm>
        </p:spPr>
        <p:txBody>
          <a:bodyPr/>
          <a:lstStyle/>
          <a:p>
            <a:r>
              <a:rPr lang="en-US" dirty="0"/>
              <a:t>Which hemispheres do we live in?</a:t>
            </a:r>
          </a:p>
        </p:txBody>
      </p:sp>
      <p:grpSp>
        <p:nvGrpSpPr>
          <p:cNvPr id="14" name="Group 13" descr="The globe separated into northern and southern hemispheres.">
            <a:extLst>
              <a:ext uri="{FF2B5EF4-FFF2-40B4-BE49-F238E27FC236}">
                <a16:creationId xmlns:a16="http://schemas.microsoft.com/office/drawing/2014/main" id="{F865FA34-E3C8-3397-FF4D-3BB656594731}"/>
              </a:ext>
            </a:extLst>
          </p:cNvPr>
          <p:cNvGrpSpPr/>
          <p:nvPr/>
        </p:nvGrpSpPr>
        <p:grpSpPr>
          <a:xfrm>
            <a:off x="360000" y="1754234"/>
            <a:ext cx="5396300" cy="4761766"/>
            <a:chOff x="360000" y="1754234"/>
            <a:chExt cx="5396300" cy="4761766"/>
          </a:xfrm>
        </p:grpSpPr>
        <p:pic>
          <p:nvPicPr>
            <p:cNvPr id="7" name="Picture 6" descr="A globe with a red line&#10;&#10;Description automatically generated with medium confidence">
              <a:extLst>
                <a:ext uri="{FF2B5EF4-FFF2-40B4-BE49-F238E27FC236}">
                  <a16:creationId xmlns:a16="http://schemas.microsoft.com/office/drawing/2014/main" id="{EF0570A5-D953-4BDD-CE20-BF9B2ECAD8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2238563"/>
              <a:ext cx="5396300" cy="3819547"/>
            </a:xfrm>
            <a:prstGeom prst="rect">
              <a:avLst/>
            </a:prstGeom>
          </p:spPr>
        </p:pic>
        <p:sp>
          <p:nvSpPr>
            <p:cNvPr id="8" name="TextBox 7">
              <a:extLst>
                <a:ext uri="{FF2B5EF4-FFF2-40B4-BE49-F238E27FC236}">
                  <a16:creationId xmlns:a16="http://schemas.microsoft.com/office/drawing/2014/main" id="{2F865464-0B9A-C5F4-38F2-C42733662585}"/>
                </a:ext>
              </a:extLst>
            </p:cNvPr>
            <p:cNvSpPr txBox="1"/>
            <p:nvPr/>
          </p:nvSpPr>
          <p:spPr>
            <a:xfrm>
              <a:off x="360000" y="1754234"/>
              <a:ext cx="2757714" cy="551543"/>
            </a:xfrm>
            <a:prstGeom prst="rect">
              <a:avLst/>
            </a:prstGeom>
            <a:noFill/>
          </p:spPr>
          <p:txBody>
            <a:bodyPr wrap="square" lIns="0" tIns="0" rIns="0" bIns="0" rtlCol="0" anchor="ctr">
              <a:noAutofit/>
            </a:bodyPr>
            <a:lstStyle/>
            <a:p>
              <a:r>
                <a:rPr lang="en-AU" sz="1800" b="1" dirty="0"/>
                <a:t>Northern Hemisphere</a:t>
              </a:r>
            </a:p>
          </p:txBody>
        </p:sp>
        <p:sp>
          <p:nvSpPr>
            <p:cNvPr id="9" name="TextBox 8">
              <a:extLst>
                <a:ext uri="{FF2B5EF4-FFF2-40B4-BE49-F238E27FC236}">
                  <a16:creationId xmlns:a16="http://schemas.microsoft.com/office/drawing/2014/main" id="{76D52502-4E79-8D85-5729-25008CFB1CE8}"/>
                </a:ext>
              </a:extLst>
            </p:cNvPr>
            <p:cNvSpPr txBox="1"/>
            <p:nvPr/>
          </p:nvSpPr>
          <p:spPr>
            <a:xfrm>
              <a:off x="2998586" y="5964457"/>
              <a:ext cx="2757714" cy="551543"/>
            </a:xfrm>
            <a:prstGeom prst="rect">
              <a:avLst/>
            </a:prstGeom>
            <a:noFill/>
          </p:spPr>
          <p:txBody>
            <a:bodyPr wrap="square" lIns="0" tIns="0" rIns="0" bIns="0" rtlCol="0" anchor="ctr">
              <a:noAutofit/>
            </a:bodyPr>
            <a:lstStyle/>
            <a:p>
              <a:r>
                <a:rPr lang="en-AU" sz="1800" b="1" dirty="0"/>
                <a:t>Southern Hemisphere</a:t>
              </a:r>
            </a:p>
          </p:txBody>
        </p:sp>
      </p:grpSp>
      <p:grpSp>
        <p:nvGrpSpPr>
          <p:cNvPr id="15" name="Group 14" descr="The globe separated into eastern and western hemispheres.">
            <a:extLst>
              <a:ext uri="{FF2B5EF4-FFF2-40B4-BE49-F238E27FC236}">
                <a16:creationId xmlns:a16="http://schemas.microsoft.com/office/drawing/2014/main" id="{F1D0BBD8-8A36-8413-842C-C7A348831DB7}"/>
              </a:ext>
            </a:extLst>
          </p:cNvPr>
          <p:cNvGrpSpPr/>
          <p:nvPr/>
        </p:nvGrpSpPr>
        <p:grpSpPr>
          <a:xfrm>
            <a:off x="5873241" y="1754234"/>
            <a:ext cx="5396300" cy="4761766"/>
            <a:chOff x="5873241" y="1754234"/>
            <a:chExt cx="5396300" cy="4761766"/>
          </a:xfrm>
        </p:grpSpPr>
        <p:pic>
          <p:nvPicPr>
            <p:cNvPr id="4" name="Picture 3" descr="A globe with a half cut&#10;&#10;Description automatically generated with medium confidence">
              <a:extLst>
                <a:ext uri="{FF2B5EF4-FFF2-40B4-BE49-F238E27FC236}">
                  <a16:creationId xmlns:a16="http://schemas.microsoft.com/office/drawing/2014/main" id="{32D0A0B8-FE93-5EAE-A559-561B5DD600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73241" y="2226946"/>
              <a:ext cx="5396300" cy="3816343"/>
            </a:xfrm>
            <a:prstGeom prst="rect">
              <a:avLst/>
            </a:prstGeom>
          </p:spPr>
        </p:pic>
        <p:sp>
          <p:nvSpPr>
            <p:cNvPr id="12" name="TextBox 11">
              <a:extLst>
                <a:ext uri="{FF2B5EF4-FFF2-40B4-BE49-F238E27FC236}">
                  <a16:creationId xmlns:a16="http://schemas.microsoft.com/office/drawing/2014/main" id="{FE8461BC-63B5-5733-8FED-60A55445B44B}"/>
                </a:ext>
              </a:extLst>
            </p:cNvPr>
            <p:cNvSpPr txBox="1"/>
            <p:nvPr/>
          </p:nvSpPr>
          <p:spPr>
            <a:xfrm>
              <a:off x="5873241" y="1754234"/>
              <a:ext cx="2757714" cy="551543"/>
            </a:xfrm>
            <a:prstGeom prst="rect">
              <a:avLst/>
            </a:prstGeom>
            <a:noFill/>
          </p:spPr>
          <p:txBody>
            <a:bodyPr wrap="square" lIns="0" tIns="0" rIns="0" bIns="0" rtlCol="0" anchor="ctr">
              <a:noAutofit/>
            </a:bodyPr>
            <a:lstStyle/>
            <a:p>
              <a:r>
                <a:rPr lang="en-AU" sz="1800" b="1" dirty="0"/>
                <a:t>Eastern Hemisphere</a:t>
              </a:r>
            </a:p>
          </p:txBody>
        </p:sp>
        <p:sp>
          <p:nvSpPr>
            <p:cNvPr id="13" name="TextBox 12">
              <a:extLst>
                <a:ext uri="{FF2B5EF4-FFF2-40B4-BE49-F238E27FC236}">
                  <a16:creationId xmlns:a16="http://schemas.microsoft.com/office/drawing/2014/main" id="{44E06D99-0EF2-93A4-8BD1-C4A197194FBB}"/>
                </a:ext>
              </a:extLst>
            </p:cNvPr>
            <p:cNvSpPr txBox="1"/>
            <p:nvPr/>
          </p:nvSpPr>
          <p:spPr>
            <a:xfrm>
              <a:off x="8511827" y="5964457"/>
              <a:ext cx="2757714" cy="551543"/>
            </a:xfrm>
            <a:prstGeom prst="rect">
              <a:avLst/>
            </a:prstGeom>
            <a:noFill/>
          </p:spPr>
          <p:txBody>
            <a:bodyPr wrap="square" lIns="0" tIns="0" rIns="0" bIns="0" rtlCol="0" anchor="ctr">
              <a:noAutofit/>
            </a:bodyPr>
            <a:lstStyle/>
            <a:p>
              <a:r>
                <a:rPr lang="en-AU" sz="1800" b="1" dirty="0"/>
                <a:t>Western Hemisphere</a:t>
              </a:r>
            </a:p>
          </p:txBody>
        </p:sp>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195098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263308" y="359999"/>
            <a:ext cx="4497378" cy="1023869"/>
          </a:xfrm>
        </p:spPr>
        <p:txBody>
          <a:bodyPr anchor="t">
            <a:normAutofit fontScale="90000"/>
          </a:bodyPr>
          <a:lstStyle/>
          <a:p>
            <a:r>
              <a:rPr lang="en-AU" dirty="0">
                <a:latin typeface="+mj-lt"/>
              </a:rPr>
              <a:t>How imaginary lines help us locate places (1)</a:t>
            </a:r>
          </a:p>
        </p:txBody>
      </p:sp>
      <p:sp>
        <p:nvSpPr>
          <p:cNvPr id="8" name="Text Placeholder 7">
            <a:extLst>
              <a:ext uri="{FF2B5EF4-FFF2-40B4-BE49-F238E27FC236}">
                <a16:creationId xmlns:a16="http://schemas.microsoft.com/office/drawing/2014/main" id="{657F6B8E-CE8D-7DBC-7805-1835A8E58135}"/>
              </a:ext>
            </a:extLst>
          </p:cNvPr>
          <p:cNvSpPr>
            <a:spLocks noGrp="1"/>
          </p:cNvSpPr>
          <p:nvPr>
            <p:ph type="body" sz="quarter" idx="18"/>
          </p:nvPr>
        </p:nvSpPr>
        <p:spPr>
          <a:xfrm>
            <a:off x="262633" y="1432744"/>
            <a:ext cx="4497378" cy="294189"/>
          </a:xfrm>
        </p:spPr>
        <p:txBody>
          <a:bodyPr/>
          <a:lstStyle/>
          <a:p>
            <a:r>
              <a:rPr lang="en-US" dirty="0">
                <a:latin typeface="+mj-lt"/>
              </a:rPr>
              <a:t>Coordinates help identify location</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7"/>
          </p:nvPr>
        </p:nvSpPr>
        <p:spPr>
          <a:xfrm>
            <a:off x="262633" y="2070000"/>
            <a:ext cx="4310732" cy="4536000"/>
          </a:xfrm>
        </p:spPr>
        <p:txBody>
          <a:bodyPr/>
          <a:lstStyle/>
          <a:p>
            <a:r>
              <a:rPr lang="en-AU" sz="1800" dirty="0">
                <a:latin typeface="+mn-lt"/>
              </a:rPr>
              <a:t>Latitude and longitude are imaginary lines across the globe used to provide coordinates for identifying the exact location of places.</a:t>
            </a:r>
          </a:p>
          <a:p>
            <a:r>
              <a:rPr lang="en-AU" sz="1800" dirty="0">
                <a:latin typeface="+mn-lt"/>
              </a:rPr>
              <a:t>They are measured in degrees (°), minutes (’) and seconds (”) that represent their angle from the centre of the Earth. </a:t>
            </a:r>
          </a:p>
          <a:p>
            <a:r>
              <a:rPr lang="en-AU" sz="1800" dirty="0">
                <a:latin typeface="+mn-lt"/>
              </a:rPr>
              <a:t>There are 60 minutes in every degree, and 60 seconds in every minute.</a:t>
            </a:r>
          </a:p>
        </p:txBody>
      </p:sp>
      <p:pic>
        <p:nvPicPr>
          <p:cNvPr id="15" name="Picture 14" descr="A globe with lines of longitude.">
            <a:extLst>
              <a:ext uri="{FF2B5EF4-FFF2-40B4-BE49-F238E27FC236}">
                <a16:creationId xmlns:a16="http://schemas.microsoft.com/office/drawing/2014/main" id="{CA6166B5-4D82-8027-0A75-9E9CD60ACC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78693" y="359999"/>
            <a:ext cx="3503396" cy="4289545"/>
          </a:xfrm>
          <a:prstGeom prst="rect">
            <a:avLst/>
          </a:prstGeom>
        </p:spPr>
      </p:pic>
      <p:pic>
        <p:nvPicPr>
          <p:cNvPr id="14" name="Picture 13" descr="A globe with lines of latitude.">
            <a:extLst>
              <a:ext uri="{FF2B5EF4-FFF2-40B4-BE49-F238E27FC236}">
                <a16:creationId xmlns:a16="http://schemas.microsoft.com/office/drawing/2014/main" id="{59C62602-8D63-359C-29AF-B7620463BC9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34861" y="2406455"/>
            <a:ext cx="3409139" cy="4289545"/>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Tree>
    <p:extLst>
      <p:ext uri="{BB962C8B-B14F-4D97-AF65-F5344CB8AC3E}">
        <p14:creationId xmlns:p14="http://schemas.microsoft.com/office/powerpoint/2010/main" val="405185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4000" cy="545601"/>
          </a:xfrm>
        </p:spPr>
        <p:txBody>
          <a:bodyPr anchor="t">
            <a:normAutofit/>
          </a:bodyPr>
          <a:lstStyle/>
          <a:p>
            <a:r>
              <a:rPr lang="en-AU" dirty="0">
                <a:latin typeface="+mj-lt"/>
              </a:rPr>
              <a:t>How imaginary lines help us locate places (2)</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8"/>
          </p:nvPr>
        </p:nvSpPr>
        <p:spPr>
          <a:xfrm>
            <a:off x="360000" y="982520"/>
            <a:ext cx="11484000" cy="310015"/>
          </a:xfrm>
        </p:spPr>
        <p:txBody>
          <a:bodyPr/>
          <a:lstStyle/>
          <a:p>
            <a:r>
              <a:rPr lang="en-US" dirty="0">
                <a:latin typeface="+mj-lt"/>
              </a:rPr>
              <a:t>Lines of latitude and longitude</a:t>
            </a:r>
          </a:p>
        </p:txBody>
      </p:sp>
      <p:sp>
        <p:nvSpPr>
          <p:cNvPr id="8" name="TextBox 7">
            <a:extLst>
              <a:ext uri="{FF2B5EF4-FFF2-40B4-BE49-F238E27FC236}">
                <a16:creationId xmlns:a16="http://schemas.microsoft.com/office/drawing/2014/main" id="{C90151BE-864E-3C00-5B97-490A4EA39BA6}"/>
              </a:ext>
            </a:extLst>
          </p:cNvPr>
          <p:cNvSpPr txBox="1"/>
          <p:nvPr/>
        </p:nvSpPr>
        <p:spPr>
          <a:xfrm>
            <a:off x="360000" y="1680709"/>
            <a:ext cx="3324225" cy="409575"/>
          </a:xfrm>
          <a:prstGeom prst="rect">
            <a:avLst/>
          </a:prstGeom>
          <a:noFill/>
        </p:spPr>
        <p:txBody>
          <a:bodyPr wrap="square" lIns="0" tIns="0" rIns="0" bIns="0" rtlCol="0">
            <a:noAutofit/>
          </a:bodyPr>
          <a:lstStyle/>
          <a:p>
            <a:pPr algn="l"/>
            <a:r>
              <a:rPr lang="en-AU" sz="2000" b="1" dirty="0">
                <a:latin typeface="+mj-lt"/>
                <a:cs typeface="Arial" panose="020B0604020202020204" pitchFamily="34" charset="0"/>
              </a:rPr>
              <a:t>Lines of latitude</a:t>
            </a:r>
          </a:p>
        </p:txBody>
      </p:sp>
      <p:pic>
        <p:nvPicPr>
          <p:cNvPr id="3" name="Picture 2" descr="Lines of latitude run horizontally across the world. They are known as parallels of latitude as they are parallel (equally distant and never touching). The most important latitudinal line is the equator (0°). It runs across the centre of the Earth, dividing it into the Northern and Southern hemisphere. All other lines of latitude are written with an N or S at the end to identify whether they are in the northern or southern hemisphere. 90°N (north pole) and 90°S (south pole) are the parallels of latitude furthest from the equator.">
            <a:extLst>
              <a:ext uri="{FF2B5EF4-FFF2-40B4-BE49-F238E27FC236}">
                <a16:creationId xmlns:a16="http://schemas.microsoft.com/office/drawing/2014/main" id="{65A84E04-0598-E7C3-DEC4-2D5E963395B6}"/>
              </a:ext>
            </a:extLst>
          </p:cNvPr>
          <p:cNvPicPr>
            <a:picLocks noChangeAspect="1"/>
          </p:cNvPicPr>
          <p:nvPr/>
        </p:nvPicPr>
        <p:blipFill>
          <a:blip r:embed="rId3"/>
          <a:stretch>
            <a:fillRect/>
          </a:stretch>
        </p:blipFill>
        <p:spPr>
          <a:xfrm>
            <a:off x="360000" y="2265959"/>
            <a:ext cx="5041129" cy="3993622"/>
          </a:xfrm>
          <a:prstGeom prst="rect">
            <a:avLst/>
          </a:prstGeom>
        </p:spPr>
      </p:pic>
      <p:sp>
        <p:nvSpPr>
          <p:cNvPr id="9" name="TextBox 8">
            <a:extLst>
              <a:ext uri="{FF2B5EF4-FFF2-40B4-BE49-F238E27FC236}">
                <a16:creationId xmlns:a16="http://schemas.microsoft.com/office/drawing/2014/main" id="{138E4764-FE26-B9A0-93F9-CA2D57F0A6D7}"/>
              </a:ext>
            </a:extLst>
          </p:cNvPr>
          <p:cNvSpPr txBox="1"/>
          <p:nvPr/>
        </p:nvSpPr>
        <p:spPr>
          <a:xfrm>
            <a:off x="6702851" y="1680709"/>
            <a:ext cx="3324225" cy="409575"/>
          </a:xfrm>
          <a:prstGeom prst="rect">
            <a:avLst/>
          </a:prstGeom>
          <a:noFill/>
        </p:spPr>
        <p:txBody>
          <a:bodyPr wrap="square" lIns="0" tIns="0" rIns="0" bIns="0" rtlCol="0">
            <a:noAutofit/>
          </a:bodyPr>
          <a:lstStyle/>
          <a:p>
            <a:pPr algn="l"/>
            <a:r>
              <a:rPr lang="en-AU" sz="2000" b="1" dirty="0">
                <a:latin typeface="+mj-lt"/>
                <a:cs typeface="Arial" panose="020B0604020202020204" pitchFamily="34" charset="0"/>
              </a:rPr>
              <a:t>Lines of longitude</a:t>
            </a:r>
          </a:p>
        </p:txBody>
      </p:sp>
      <p:pic>
        <p:nvPicPr>
          <p:cNvPr id="5" name="Picture 4" descr="Lines of longitude run vertically across the globe. They are commonly known as meridians. All meridians of longitude meet at the north and south poles. Two important meridians are the prime meridian (0°) and international date line (180°). The prime meridian divides the earth into the eastern and western hemispheres. All other meridians of longitude are written with an E or W at the end to identify whether they are in the eastern or western hemisphere.">
            <a:extLst>
              <a:ext uri="{FF2B5EF4-FFF2-40B4-BE49-F238E27FC236}">
                <a16:creationId xmlns:a16="http://schemas.microsoft.com/office/drawing/2014/main" id="{D004A215-34B5-6527-3439-2F31EE0AB1FC}"/>
              </a:ext>
            </a:extLst>
          </p:cNvPr>
          <p:cNvPicPr>
            <a:picLocks noChangeAspect="1"/>
          </p:cNvPicPr>
          <p:nvPr/>
        </p:nvPicPr>
        <p:blipFill>
          <a:blip r:embed="rId4"/>
          <a:stretch>
            <a:fillRect/>
          </a:stretch>
        </p:blipFill>
        <p:spPr>
          <a:xfrm>
            <a:off x="6702851" y="2311788"/>
            <a:ext cx="4662863" cy="3949975"/>
          </a:xfrm>
          <a:prstGeom prst="rect">
            <a:avLst/>
          </a:prstGeom>
        </p:spPr>
      </p:pic>
      <p:cxnSp>
        <p:nvCxnSpPr>
          <p:cNvPr id="12" name="Straight Connector 11">
            <a:extLst>
              <a:ext uri="{FF2B5EF4-FFF2-40B4-BE49-F238E27FC236}">
                <a16:creationId xmlns:a16="http://schemas.microsoft.com/office/drawing/2014/main" id="{CF3525CD-F326-CD83-CED6-8ED5579622AF}"/>
              </a:ext>
              <a:ext uri="{C183D7F6-B498-43B3-948B-1728B52AA6E4}">
                <adec:decorative xmlns:adec="http://schemas.microsoft.com/office/drawing/2017/decorative" val="1"/>
              </a:ext>
            </a:extLst>
          </p:cNvPr>
          <p:cNvCxnSpPr>
            <a:cxnSpLocks/>
          </p:cNvCxnSpPr>
          <p:nvPr/>
        </p:nvCxnSpPr>
        <p:spPr>
          <a:xfrm>
            <a:off x="5921828" y="1680709"/>
            <a:ext cx="0" cy="50152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Tree>
    <p:extLst>
      <p:ext uri="{BB962C8B-B14F-4D97-AF65-F5344CB8AC3E}">
        <p14:creationId xmlns:p14="http://schemas.microsoft.com/office/powerpoint/2010/main" val="363372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871654-8854-BF21-9D2E-ABA9D907C126}"/>
              </a:ext>
            </a:extLst>
          </p:cNvPr>
          <p:cNvSpPr>
            <a:spLocks noGrp="1"/>
          </p:cNvSpPr>
          <p:nvPr>
            <p:ph type="title"/>
          </p:nvPr>
        </p:nvSpPr>
        <p:spPr/>
        <p:txBody>
          <a:bodyPr/>
          <a:lstStyle/>
          <a:p>
            <a:r>
              <a:rPr lang="en-AU" dirty="0">
                <a:latin typeface="+mj-lt"/>
              </a:rPr>
              <a:t>Need more explanation?</a:t>
            </a:r>
          </a:p>
        </p:txBody>
      </p:sp>
      <p:sp>
        <p:nvSpPr>
          <p:cNvPr id="4" name="Text Placeholder 3">
            <a:extLst>
              <a:ext uri="{FF2B5EF4-FFF2-40B4-BE49-F238E27FC236}">
                <a16:creationId xmlns:a16="http://schemas.microsoft.com/office/drawing/2014/main" id="{5C29AB72-2E13-D77B-C70E-824F028DA08E}"/>
              </a:ext>
            </a:extLst>
          </p:cNvPr>
          <p:cNvSpPr>
            <a:spLocks noGrp="1"/>
          </p:cNvSpPr>
          <p:nvPr>
            <p:ph type="body" sz="quarter" idx="18"/>
          </p:nvPr>
        </p:nvSpPr>
        <p:spPr/>
        <p:txBody>
          <a:bodyPr/>
          <a:lstStyle/>
          <a:p>
            <a:r>
              <a:rPr lang="en-AU" dirty="0">
                <a:latin typeface="+mj-lt"/>
              </a:rPr>
              <a:t>Latitude and longitude (duration 4:24)</a:t>
            </a:r>
          </a:p>
        </p:txBody>
      </p:sp>
      <p:grpSp>
        <p:nvGrpSpPr>
          <p:cNvPr id="5" name="Group 4" descr="Link to the department's webpage 'Latitude and longitude video'.">
            <a:extLst>
              <a:ext uri="{FF2B5EF4-FFF2-40B4-BE49-F238E27FC236}">
                <a16:creationId xmlns:a16="http://schemas.microsoft.com/office/drawing/2014/main" id="{656B270E-7ECB-4775-92C7-19979D09353C}"/>
              </a:ext>
            </a:extLst>
          </p:cNvPr>
          <p:cNvGrpSpPr/>
          <p:nvPr/>
        </p:nvGrpSpPr>
        <p:grpSpPr>
          <a:xfrm>
            <a:off x="1643949" y="1886703"/>
            <a:ext cx="8608015" cy="4611297"/>
            <a:chOff x="1643949" y="1886703"/>
            <a:chExt cx="8608015" cy="4611297"/>
          </a:xfrm>
        </p:grpSpPr>
        <p:pic>
          <p:nvPicPr>
            <p:cNvPr id="9" name="Picture 8">
              <a:hlinkClick r:id="rId3"/>
              <a:extLst>
                <a:ext uri="{FF2B5EF4-FFF2-40B4-BE49-F238E27FC236}">
                  <a16:creationId xmlns:a16="http://schemas.microsoft.com/office/drawing/2014/main" id="{3AEBDD6A-FB96-4A08-00A5-FB433BEEF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3949" y="1886703"/>
              <a:ext cx="8608015" cy="4611297"/>
            </a:xfrm>
            <a:prstGeom prst="rect">
              <a:avLst/>
            </a:prstGeom>
          </p:spPr>
        </p:pic>
        <p:pic>
          <p:nvPicPr>
            <p:cNvPr id="8" name="Picture 7">
              <a:hlinkClick r:id="rId3"/>
              <a:extLst>
                <a:ext uri="{FF2B5EF4-FFF2-40B4-BE49-F238E27FC236}">
                  <a16:creationId xmlns:a16="http://schemas.microsoft.com/office/drawing/2014/main" id="{C5513216-7C2F-C612-B513-02B5F9585194}"/>
                </a:ext>
              </a:extLst>
            </p:cNvPr>
            <p:cNvPicPr>
              <a:picLocks noChangeAspect="1"/>
            </p:cNvPicPr>
            <p:nvPr/>
          </p:nvPicPr>
          <p:blipFill>
            <a:blip r:embed="rId5"/>
            <a:stretch>
              <a:fillRect/>
            </a:stretch>
          </p:blipFill>
          <p:spPr>
            <a:xfrm>
              <a:off x="4734794" y="3406302"/>
              <a:ext cx="2722412" cy="1572098"/>
            </a:xfrm>
            <a:prstGeom prst="rect">
              <a:avLst/>
            </a:prstGeom>
          </p:spPr>
        </p:pic>
      </p:grpSp>
      <p:sp>
        <p:nvSpPr>
          <p:cNvPr id="2" name="Slide Number Placeholder 1">
            <a:extLst>
              <a:ext uri="{FF2B5EF4-FFF2-40B4-BE49-F238E27FC236}">
                <a16:creationId xmlns:a16="http://schemas.microsoft.com/office/drawing/2014/main" id="{3FF40DB4-FE8A-CC2B-4ABC-5D0E41D546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91872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4000" cy="545601"/>
          </a:xfrm>
        </p:spPr>
        <p:txBody>
          <a:bodyPr anchor="t">
            <a:normAutofit/>
          </a:bodyPr>
          <a:lstStyle/>
          <a:p>
            <a:r>
              <a:rPr lang="en-AU" dirty="0">
                <a:latin typeface="+mj-lt"/>
              </a:rPr>
              <a:t>Getting familiar with lines of latitude and longitude (1)</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8"/>
          </p:nvPr>
        </p:nvSpPr>
        <p:spPr>
          <a:xfrm>
            <a:off x="360000" y="982520"/>
            <a:ext cx="11484000" cy="310015"/>
          </a:xfrm>
        </p:spPr>
        <p:txBody>
          <a:bodyPr/>
          <a:lstStyle/>
          <a:p>
            <a:r>
              <a:rPr lang="en-US" dirty="0">
                <a:latin typeface="+mj-lt"/>
              </a:rPr>
              <a:t>I do:</a:t>
            </a:r>
          </a:p>
        </p:txBody>
      </p:sp>
      <p:pic>
        <p:nvPicPr>
          <p:cNvPr id="4" name="Picture 3">
            <a:extLst>
              <a:ext uri="{FF2B5EF4-FFF2-40B4-BE49-F238E27FC236}">
                <a16:creationId xmlns:a16="http://schemas.microsoft.com/office/drawing/2014/main" id="{8BDD54A1-F3BA-3B9F-8B1B-C554178993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000" y="2005787"/>
            <a:ext cx="2308062" cy="3778961"/>
          </a:xfrm>
          <a:prstGeom prst="rect">
            <a:avLst/>
          </a:prstGeom>
        </p:spPr>
      </p:pic>
      <p:sp>
        <p:nvSpPr>
          <p:cNvPr id="3" name="TextBox 2">
            <a:extLst>
              <a:ext uri="{FF2B5EF4-FFF2-40B4-BE49-F238E27FC236}">
                <a16:creationId xmlns:a16="http://schemas.microsoft.com/office/drawing/2014/main" id="{A94F1728-4738-C79F-8A16-C2A2BB0EFF39}"/>
              </a:ext>
            </a:extLst>
          </p:cNvPr>
          <p:cNvSpPr txBox="1"/>
          <p:nvPr/>
        </p:nvSpPr>
        <p:spPr>
          <a:xfrm>
            <a:off x="3230789" y="2005787"/>
            <a:ext cx="7399111" cy="3064366"/>
          </a:xfrm>
          <a:prstGeom prst="rect">
            <a:avLst/>
          </a:prstGeom>
          <a:noFill/>
        </p:spPr>
        <p:txBody>
          <a:bodyPr wrap="square" lIns="0" tIns="0" rIns="0" bIns="0" rtlCol="0">
            <a:noAutofit/>
          </a:bodyPr>
          <a:lstStyle/>
          <a:p>
            <a:pPr>
              <a:lnSpc>
                <a:spcPct val="150000"/>
              </a:lnSpc>
              <a:spcBef>
                <a:spcPts val="1200"/>
              </a:spcBef>
              <a:spcAft>
                <a:spcPts val="600"/>
              </a:spcAft>
            </a:pPr>
            <a:r>
              <a:rPr lang="en-AU" sz="2000" dirty="0">
                <a:effectLst/>
                <a:ea typeface="Calibri" panose="020F0502020204030204" pitchFamily="34" charset="0"/>
              </a:rPr>
              <a:t>Write the latitude 29.67°S using degrees, minutes and seconds.</a:t>
            </a:r>
          </a:p>
          <a:p>
            <a:pPr>
              <a:lnSpc>
                <a:spcPct val="150000"/>
              </a:lnSpc>
              <a:spcBef>
                <a:spcPts val="1200"/>
              </a:spcBef>
              <a:spcAft>
                <a:spcPts val="600"/>
              </a:spcAft>
            </a:pPr>
            <a:r>
              <a:rPr lang="en-AU" sz="2000" dirty="0">
                <a:effectLst/>
                <a:ea typeface="Calibri" panose="020F0502020204030204" pitchFamily="34" charset="0"/>
              </a:rPr>
              <a:t>Step 1: 0.67 × 60 = 40.2</a:t>
            </a:r>
          </a:p>
          <a:p>
            <a:pPr>
              <a:lnSpc>
                <a:spcPct val="150000"/>
              </a:lnSpc>
              <a:spcBef>
                <a:spcPts val="1200"/>
              </a:spcBef>
              <a:spcAft>
                <a:spcPts val="600"/>
              </a:spcAft>
            </a:pPr>
            <a:r>
              <a:rPr lang="en-AU" sz="2000" dirty="0">
                <a:effectLst/>
                <a:ea typeface="Calibri" panose="020F0502020204030204" pitchFamily="34" charset="0"/>
              </a:rPr>
              <a:t>Step 2: 0.2 × 60 = 12</a:t>
            </a:r>
          </a:p>
          <a:p>
            <a:pPr>
              <a:lnSpc>
                <a:spcPct val="150000"/>
              </a:lnSpc>
              <a:spcBef>
                <a:spcPts val="1200"/>
              </a:spcBef>
              <a:spcAft>
                <a:spcPts val="600"/>
              </a:spcAft>
            </a:pPr>
            <a:r>
              <a:rPr lang="en-AU" sz="2000" dirty="0">
                <a:effectLst/>
                <a:ea typeface="Calibri" panose="020F0502020204030204" pitchFamily="34" charset="0"/>
              </a:rPr>
              <a:t>Therefore, 29.67°S is 29°40’12” S.</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1736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nchor="t">
            <a:normAutofit/>
          </a:bodyPr>
          <a:lstStyle/>
          <a:p>
            <a:r>
              <a:rPr lang="en-AU" dirty="0">
                <a:latin typeface="+mj-lt"/>
              </a:rPr>
              <a:t>Getting familiar with lines of latitude and longitude (2)</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8"/>
          </p:nvPr>
        </p:nvSpPr>
        <p:spPr/>
        <p:txBody>
          <a:bodyPr/>
          <a:lstStyle/>
          <a:p>
            <a:r>
              <a:rPr lang="en-US" dirty="0">
                <a:latin typeface="+mj-lt"/>
              </a:rPr>
              <a:t>We do:</a:t>
            </a:r>
          </a:p>
        </p:txBody>
      </p:sp>
      <p:pic>
        <p:nvPicPr>
          <p:cNvPr id="9" name="Picture 8">
            <a:extLst>
              <a:ext uri="{FF2B5EF4-FFF2-40B4-BE49-F238E27FC236}">
                <a16:creationId xmlns:a16="http://schemas.microsoft.com/office/drawing/2014/main" id="{D26C437E-735B-ECDE-74C1-881F1B3AB6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000" y="2005787"/>
            <a:ext cx="2308062" cy="3778961"/>
          </a:xfrm>
          <a:prstGeom prst="rect">
            <a:avLst/>
          </a:prstGeom>
        </p:spPr>
      </p:pic>
      <p:sp>
        <p:nvSpPr>
          <p:cNvPr id="12" name="TextBox 11">
            <a:extLst>
              <a:ext uri="{FF2B5EF4-FFF2-40B4-BE49-F238E27FC236}">
                <a16:creationId xmlns:a16="http://schemas.microsoft.com/office/drawing/2014/main" id="{334E72AB-EE4D-DD53-02C5-5F4881F3D951}"/>
              </a:ext>
            </a:extLst>
          </p:cNvPr>
          <p:cNvSpPr txBox="1"/>
          <p:nvPr/>
        </p:nvSpPr>
        <p:spPr>
          <a:xfrm>
            <a:off x="3230789" y="2005787"/>
            <a:ext cx="7399111" cy="3064366"/>
          </a:xfrm>
          <a:prstGeom prst="rect">
            <a:avLst/>
          </a:prstGeom>
          <a:noFill/>
        </p:spPr>
        <p:txBody>
          <a:bodyPr wrap="square" lIns="0" tIns="0" rIns="0" bIns="0" rtlCol="0">
            <a:noAutofit/>
          </a:bodyPr>
          <a:lstStyle/>
          <a:p>
            <a:pPr>
              <a:lnSpc>
                <a:spcPct val="150000"/>
              </a:lnSpc>
              <a:spcBef>
                <a:spcPts val="1200"/>
              </a:spcBef>
              <a:spcAft>
                <a:spcPts val="600"/>
              </a:spcAft>
            </a:pPr>
            <a:r>
              <a:rPr lang="en-AU" sz="2000" dirty="0">
                <a:effectLst/>
                <a:ea typeface="Calibri" panose="020F0502020204030204" pitchFamily="34" charset="0"/>
              </a:rPr>
              <a:t>Write the latitude 5.85°N using degrees, minutes and seconds.</a:t>
            </a:r>
          </a:p>
          <a:p>
            <a:pPr>
              <a:lnSpc>
                <a:spcPct val="150000"/>
              </a:lnSpc>
              <a:spcBef>
                <a:spcPts val="1200"/>
              </a:spcBef>
              <a:spcAft>
                <a:spcPts val="600"/>
              </a:spcAft>
            </a:pPr>
            <a:r>
              <a:rPr lang="en-AU" sz="2000" dirty="0">
                <a:effectLst/>
                <a:ea typeface="Calibri" panose="020F0502020204030204" pitchFamily="34" charset="0"/>
              </a:rPr>
              <a:t>Step 1: 0.85 × 60 = 51</a:t>
            </a:r>
          </a:p>
          <a:p>
            <a:pPr>
              <a:lnSpc>
                <a:spcPct val="150000"/>
              </a:lnSpc>
              <a:spcBef>
                <a:spcPts val="1200"/>
              </a:spcBef>
              <a:spcAft>
                <a:spcPts val="600"/>
              </a:spcAft>
            </a:pPr>
            <a:r>
              <a:rPr lang="en-AU" sz="2000" dirty="0">
                <a:effectLst/>
                <a:ea typeface="Calibri" panose="020F0502020204030204" pitchFamily="34" charset="0"/>
              </a:rPr>
              <a:t>Step 2: 0’ so no need to write</a:t>
            </a:r>
          </a:p>
          <a:p>
            <a:pPr>
              <a:lnSpc>
                <a:spcPct val="150000"/>
              </a:lnSpc>
              <a:spcBef>
                <a:spcPts val="1200"/>
              </a:spcBef>
              <a:spcAft>
                <a:spcPts val="600"/>
              </a:spcAft>
            </a:pPr>
            <a:r>
              <a:rPr lang="en-AU" sz="2000" dirty="0">
                <a:effectLst/>
                <a:ea typeface="Calibri" panose="020F0502020204030204" pitchFamily="34" charset="0"/>
              </a:rPr>
              <a:t>Therefore, 5.85°N is </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a:p>
        </p:txBody>
      </p:sp>
    </p:spTree>
    <p:extLst>
      <p:ext uri="{BB962C8B-B14F-4D97-AF65-F5344CB8AC3E}">
        <p14:creationId xmlns:p14="http://schemas.microsoft.com/office/powerpoint/2010/main" val="376314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nchor="t">
            <a:normAutofit/>
          </a:bodyPr>
          <a:lstStyle/>
          <a:p>
            <a:r>
              <a:rPr lang="en-AU" dirty="0">
                <a:latin typeface="+mj-lt"/>
              </a:rPr>
              <a:t>Getting familiar with lines of latitude and longitude (3)</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8"/>
          </p:nvPr>
        </p:nvSpPr>
        <p:spPr/>
        <p:txBody>
          <a:bodyPr/>
          <a:lstStyle/>
          <a:p>
            <a:r>
              <a:rPr lang="en-US" dirty="0">
                <a:latin typeface="+mj-lt"/>
              </a:rPr>
              <a:t>You do:</a:t>
            </a:r>
          </a:p>
        </p:txBody>
      </p:sp>
      <p:pic>
        <p:nvPicPr>
          <p:cNvPr id="11" name="Picture 10">
            <a:extLst>
              <a:ext uri="{FF2B5EF4-FFF2-40B4-BE49-F238E27FC236}">
                <a16:creationId xmlns:a16="http://schemas.microsoft.com/office/drawing/2014/main" id="{D7F75009-22FC-BCC0-D88F-22B06C9BCF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000" y="2005787"/>
            <a:ext cx="2308062" cy="3778961"/>
          </a:xfrm>
          <a:prstGeom prst="rect">
            <a:avLst/>
          </a:prstGeom>
        </p:spPr>
      </p:pic>
      <p:sp>
        <p:nvSpPr>
          <p:cNvPr id="14" name="TextBox 13">
            <a:extLst>
              <a:ext uri="{FF2B5EF4-FFF2-40B4-BE49-F238E27FC236}">
                <a16:creationId xmlns:a16="http://schemas.microsoft.com/office/drawing/2014/main" id="{DF6D8AEF-B7C4-7AB3-3467-038103EB2D9D}"/>
              </a:ext>
            </a:extLst>
          </p:cNvPr>
          <p:cNvSpPr txBox="1"/>
          <p:nvPr/>
        </p:nvSpPr>
        <p:spPr>
          <a:xfrm>
            <a:off x="3230789" y="2005787"/>
            <a:ext cx="7399111" cy="3064366"/>
          </a:xfrm>
          <a:prstGeom prst="rect">
            <a:avLst/>
          </a:prstGeom>
          <a:noFill/>
        </p:spPr>
        <p:txBody>
          <a:bodyPr wrap="square" lIns="0" tIns="0" rIns="0" bIns="0" rtlCol="0">
            <a:noAutofit/>
          </a:bodyPr>
          <a:lstStyle/>
          <a:p>
            <a:pPr>
              <a:lnSpc>
                <a:spcPct val="150000"/>
              </a:lnSpc>
              <a:spcBef>
                <a:spcPts val="1200"/>
              </a:spcBef>
              <a:spcAft>
                <a:spcPts val="600"/>
              </a:spcAft>
            </a:pPr>
            <a:r>
              <a:rPr lang="en-AU" sz="2000" dirty="0">
                <a:effectLst/>
                <a:ea typeface="Calibri" panose="020F0502020204030204" pitchFamily="34" charset="0"/>
              </a:rPr>
              <a:t>Write the latitude 130.5°W using degrees, minutes and seconds.</a:t>
            </a:r>
          </a:p>
          <a:p>
            <a:pPr>
              <a:lnSpc>
                <a:spcPct val="150000"/>
              </a:lnSpc>
              <a:spcBef>
                <a:spcPts val="1200"/>
              </a:spcBef>
              <a:spcAft>
                <a:spcPts val="600"/>
              </a:spcAft>
            </a:pPr>
            <a:r>
              <a:rPr lang="en-AU" sz="2000" dirty="0">
                <a:effectLst/>
                <a:ea typeface="Calibri" panose="020F0502020204030204" pitchFamily="34" charset="0"/>
              </a:rPr>
              <a:t>Step 1: </a:t>
            </a:r>
          </a:p>
          <a:p>
            <a:pPr>
              <a:lnSpc>
                <a:spcPct val="150000"/>
              </a:lnSpc>
              <a:spcBef>
                <a:spcPts val="1200"/>
              </a:spcBef>
              <a:spcAft>
                <a:spcPts val="600"/>
              </a:spcAft>
            </a:pPr>
            <a:r>
              <a:rPr lang="en-AU" sz="2000" dirty="0">
                <a:effectLst/>
                <a:ea typeface="Calibri" panose="020F0502020204030204" pitchFamily="34" charset="0"/>
              </a:rPr>
              <a:t>Step 2: </a:t>
            </a:r>
          </a:p>
          <a:p>
            <a:pPr>
              <a:lnSpc>
                <a:spcPct val="150000"/>
              </a:lnSpc>
              <a:spcBef>
                <a:spcPts val="1200"/>
              </a:spcBef>
              <a:spcAft>
                <a:spcPts val="600"/>
              </a:spcAft>
            </a:pPr>
            <a:r>
              <a:rPr lang="en-AU" sz="2000" dirty="0">
                <a:effectLst/>
                <a:ea typeface="Calibri" panose="020F0502020204030204" pitchFamily="34" charset="0"/>
              </a:rPr>
              <a:t>Therefore, 130.5°W is </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a:p>
        </p:txBody>
      </p:sp>
    </p:spTree>
    <p:extLst>
      <p:ext uri="{BB962C8B-B14F-4D97-AF65-F5344CB8AC3E}">
        <p14:creationId xmlns:p14="http://schemas.microsoft.com/office/powerpoint/2010/main" val="279701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classroom slide deck template 2025</Template>
  <TotalTime>0</TotalTime>
  <Words>1885</Words>
  <Application>Microsoft Office PowerPoint</Application>
  <PresentationFormat>Widescreen</PresentationFormat>
  <Paragraphs>154</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Times New Roman</vt:lpstr>
      <vt:lpstr>Montserrat</vt:lpstr>
      <vt:lpstr>Public Sans</vt:lpstr>
      <vt:lpstr>Roboto</vt:lpstr>
      <vt:lpstr>Arial</vt:lpstr>
      <vt:lpstr>Calibri</vt:lpstr>
      <vt:lpstr>1_NSWG Corporate</vt:lpstr>
      <vt:lpstr>Lesson 3 – latitude and longitude </vt:lpstr>
      <vt:lpstr>Learning intentions and success criteria</vt:lpstr>
      <vt:lpstr>Earth’s divided into 4 hemispheres</vt:lpstr>
      <vt:lpstr>How imaginary lines help us locate places (1)</vt:lpstr>
      <vt:lpstr>How imaginary lines help us locate places (2)</vt:lpstr>
      <vt:lpstr>Need more explanation?</vt:lpstr>
      <vt:lpstr>Getting familiar with lines of latitude and longitude (1)</vt:lpstr>
      <vt:lpstr>Getting familiar with lines of latitude and longitude (2)</vt:lpstr>
      <vt:lpstr>Getting familiar with lines of latitude and longitude (3)</vt:lpstr>
      <vt:lpstr>Getting familiar with lines of latitude and longitude (4)</vt:lpstr>
      <vt:lpstr>Getting familiar with lines of latitude and longitude (5)</vt:lpstr>
      <vt:lpstr>Getting familiar with lines of latitude and longitude (6)</vt:lpstr>
      <vt:lpstr>3-2-1 things I learned today</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Landscapes and landforms – Lesson 3 – latitude and longitude</dc:title>
  <dc:creator>NSW Department of Education</dc:creator>
  <dcterms:created xsi:type="dcterms:W3CDTF">2025-01-14T01:21:08Z</dcterms:created>
  <dcterms:modified xsi:type="dcterms:W3CDTF">2025-02-04T22:05:18Z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2025-01-14T01:21:27Z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9993e7bb-905a-41d0-a239-18873e184244</vt:lpwstr>
  </property>
  <property fmtid="{D5CDD505-2E9C-101B-9397-08002B2CF9AE}" pid="8" name="MSIP_Label_b603dfd7-d93a-4381-a340-2995d8282205_ContentBits">
    <vt:lpwstr>0</vt:lpwstr>
  </property>
</Properties>
</file>