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5"/>
  </p:notesMasterIdLst>
  <p:handoutMasterIdLst>
    <p:handoutMasterId r:id="rId16"/>
  </p:handoutMasterIdLst>
  <p:sldIdLst>
    <p:sldId id="266" r:id="rId2"/>
    <p:sldId id="2141411582" r:id="rId3"/>
    <p:sldId id="2141411577" r:id="rId4"/>
    <p:sldId id="2141411579" r:id="rId5"/>
    <p:sldId id="2141411578" r:id="rId6"/>
    <p:sldId id="2141411583" r:id="rId7"/>
    <p:sldId id="2141411584" r:id="rId8"/>
    <p:sldId id="2141411581" r:id="rId9"/>
    <p:sldId id="2141411585" r:id="rId10"/>
    <p:sldId id="2141411586" r:id="rId11"/>
    <p:sldId id="2141411587" r:id="rId12"/>
    <p:sldId id="360" r:id="rId13"/>
    <p:sldId id="361" r:id="rId14"/>
  </p:sldIdLst>
  <p:sldSz cx="12192000" cy="6858000"/>
  <p:notesSz cx="6858000" cy="9144000"/>
  <p:embeddedFontLst>
    <p:embeddedFont>
      <p:font typeface="Arial BOLD" panose="020B0704020202020204" pitchFamily="34" charset="0"/>
      <p:bold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B489663-68A0-2B5D-5D55-B13E3D081852}" name="Cimen Fevzi" initials="CF" userId="S::CIMEN.FEVZI@det.nsw.edu.au::e3d91e27-c37c-4cc1-8de0-37ac90788db0" providerId="AD"/>
  <p188:author id="{E818A1AD-97C2-E5AB-73F5-C5195B97A116}" name="Melissa Ellis" initials="ME" userId="S::Melissa.ELLIS13@det.nsw.edu.au::256dc9ba-729a-41e3-ae2d-aa8692cb5800" providerId="AD"/>
  <p188:author id="{C45BE1FD-1D76-FF4B-9268-ED6C3C772169}" name="Louise Dark" initials="LD" userId="S::Louise.Dark@det.nsw.edu.au::74f29dce-466e-4f6e-809f-66290da3f3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C"/>
    <a:srgbClr val="FBDBE7"/>
    <a:srgbClr val="00ACC2"/>
    <a:srgbClr val="B51458"/>
    <a:srgbClr val="64BB47"/>
    <a:srgbClr val="FFFFFF"/>
    <a:srgbClr val="EDF9E0"/>
    <a:srgbClr val="EDED5C"/>
    <a:srgbClr val="9752CC"/>
    <a:srgbClr val="ECD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06" autoAdjust="0"/>
  </p:normalViewPr>
  <p:slideViewPr>
    <p:cSldViewPr snapToGrid="0">
      <p:cViewPr varScale="1">
        <p:scale>
          <a:sx n="65" d="100"/>
          <a:sy n="65" d="100"/>
        </p:scale>
        <p:origin x="870"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a:p>
            <a:r>
              <a:rPr lang="en-AU" b="1" dirty="0">
                <a:cs typeface="Calibri"/>
              </a:rPr>
              <a:t>Pre test and post test:</a:t>
            </a:r>
          </a:p>
          <a:p>
            <a:pPr marL="285750" indent="-285750">
              <a:buFont typeface="Arial" panose="020B0604020202020204" pitchFamily="34" charset="0"/>
              <a:buChar char="•"/>
            </a:pPr>
            <a:r>
              <a:rPr lang="en-AU" b="0" dirty="0">
                <a:cs typeface="Calibri"/>
              </a:rPr>
              <a:t>Set 85A - Geography – Photographs</a:t>
            </a:r>
          </a:p>
          <a:p>
            <a:pPr marL="285750" indent="-285750">
              <a:buFont typeface="Arial" panose="020B0604020202020204" pitchFamily="34" charset="0"/>
              <a:buChar char="•"/>
            </a:pPr>
            <a:r>
              <a:rPr lang="en-AU" b="0">
                <a:cs typeface="Calibri"/>
              </a:rPr>
              <a:t>Set 85B - Geography - Photographs</a:t>
            </a:r>
            <a:endParaRPr lang="en-AU" b="0"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392974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a:t>
            </a:r>
          </a:p>
          <a:p>
            <a:r>
              <a:rPr lang="en-AU"/>
              <a:t>Step 1 - Rule up a frame the same size as the photograph.</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999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 Step 2 use a pencil to lightly draw 4 simple grid lines that divides the image into quadrants.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50674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 Step 3 using the gridlines as a guide lightly draw the outline of the land and the location of the relevant buildings and roads.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96287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 Step 4 draw in some of the details like fences, other roads, clouds, vegetation.</a:t>
            </a:r>
          </a:p>
          <a:p>
            <a:r>
              <a:rPr lang="en-AU"/>
              <a:t>Step 5 Add labels and a title.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0789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Student select from a series of photographs. Teachers may have asked students to bring in a photograph from home or provide students with options.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54664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Students exchange photo sketch and complete a TAG peer feedback exercise.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59288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89251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99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8796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91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631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416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265265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264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6304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0678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645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6726991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curriculum.nsw.edu.au/learning-areas/hsie/geography-7-10-2024/overview/course" TargetMode="External"/><Relationship Id="rId4" Type="http://schemas.openxmlformats.org/officeDocument/2006/relationships/hyperlink" Target="https://curriculum.nsw.edu.a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Floating_fishing_village,_Halong_Bay_(5678845937).jpg"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creativecommons.org/licenses/by/2.0/deed.en" TargetMode="External"/><Relationship Id="rId4" Type="http://schemas.openxmlformats.org/officeDocument/2006/relationships/hyperlink" Target="https://www.flickr.com/people/49021451@N0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2 – photo sketch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US" dirty="0">
                <a:latin typeface="+mj-lt"/>
              </a:rPr>
              <a:t>Landscapes and landforms</a:t>
            </a:r>
            <a:endParaRPr lang="en-AU" dirty="0">
              <a:latin typeface="+mj-lt"/>
            </a:endParaRP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127999" y="0"/>
            <a:ext cx="5064001"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nchor="t">
            <a:normAutofit/>
          </a:bodyPr>
          <a:lstStyle/>
          <a:p>
            <a:r>
              <a:rPr lang="en-AU" dirty="0">
                <a:latin typeface="+mj-lt"/>
              </a:rPr>
              <a:t>What went well?</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dirty="0">
                <a:latin typeface="+mj-lt"/>
              </a:rPr>
              <a:t>TAG – peer feedback activity</a:t>
            </a:r>
          </a:p>
        </p:txBody>
      </p:sp>
      <p:pic>
        <p:nvPicPr>
          <p:cNvPr id="3" name="Picture 2">
            <a:extLst>
              <a:ext uri="{FF2B5EF4-FFF2-40B4-BE49-F238E27FC236}">
                <a16:creationId xmlns:a16="http://schemas.microsoft.com/office/drawing/2014/main" id="{7D0754C5-11EF-F45D-7F23-C6A50298C2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889626"/>
            <a:ext cx="2585171" cy="4410511"/>
          </a:xfrm>
          <a:prstGeom prst="rect">
            <a:avLst/>
          </a:prstGeom>
        </p:spPr>
      </p:pic>
      <p:grpSp>
        <p:nvGrpSpPr>
          <p:cNvPr id="5" name="Group 4" descr="T – Tell something that you really liked. Explain why you liked it.">
            <a:extLst>
              <a:ext uri="{FF2B5EF4-FFF2-40B4-BE49-F238E27FC236}">
                <a16:creationId xmlns:a16="http://schemas.microsoft.com/office/drawing/2014/main" id="{6B79F1BB-62C3-3891-0AD0-D4EBFE3BACD7}"/>
              </a:ext>
            </a:extLst>
          </p:cNvPr>
          <p:cNvGrpSpPr/>
          <p:nvPr/>
        </p:nvGrpSpPr>
        <p:grpSpPr>
          <a:xfrm>
            <a:off x="3493824" y="2110445"/>
            <a:ext cx="8350175" cy="1310188"/>
            <a:chOff x="3493824" y="2110445"/>
            <a:chExt cx="8350175" cy="1310188"/>
          </a:xfrm>
        </p:grpSpPr>
        <p:sp>
          <p:nvSpPr>
            <p:cNvPr id="4" name="Rectangle: Rounded Corners 3">
              <a:extLst>
                <a:ext uri="{FF2B5EF4-FFF2-40B4-BE49-F238E27FC236}">
                  <a16:creationId xmlns:a16="http://schemas.microsoft.com/office/drawing/2014/main" id="{9BE3A4A1-05E6-5292-08BC-3CDE2B5D2CF3}"/>
                </a:ext>
              </a:extLst>
            </p:cNvPr>
            <p:cNvSpPr/>
            <p:nvPr/>
          </p:nvSpPr>
          <p:spPr>
            <a:xfrm>
              <a:off x="4136918" y="2114735"/>
              <a:ext cx="7707081" cy="1301608"/>
            </a:xfrm>
            <a:prstGeom prst="roundRect">
              <a:avLst>
                <a:gd name="adj" fmla="val 8227"/>
              </a:avLst>
            </a:prstGeom>
            <a:solidFill>
              <a:srgbClr val="EDF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a:r>
                <a:rPr lang="en-US" sz="1800" b="1" dirty="0">
                  <a:solidFill>
                    <a:schemeClr val="tx1"/>
                  </a:solidFill>
                </a:rPr>
                <a:t>Tell</a:t>
              </a:r>
              <a:r>
                <a:rPr lang="en-US" sz="1800" dirty="0">
                  <a:solidFill>
                    <a:schemeClr val="tx1"/>
                  </a:solidFill>
                </a:rPr>
                <a:t> something that you really liked. Explain why you liked it.</a:t>
              </a:r>
              <a:endParaRPr lang="en-AU" sz="1800" dirty="0">
                <a:solidFill>
                  <a:schemeClr val="tx1"/>
                </a:solidFill>
              </a:endParaRPr>
            </a:p>
          </p:txBody>
        </p:sp>
        <p:sp>
          <p:nvSpPr>
            <p:cNvPr id="14" name="Oval 13">
              <a:extLst>
                <a:ext uri="{FF2B5EF4-FFF2-40B4-BE49-F238E27FC236}">
                  <a16:creationId xmlns:a16="http://schemas.microsoft.com/office/drawing/2014/main" id="{8E355621-0CBB-BFA6-E8A9-3D077A498018}"/>
                </a:ext>
              </a:extLst>
            </p:cNvPr>
            <p:cNvSpPr/>
            <p:nvPr/>
          </p:nvSpPr>
          <p:spPr>
            <a:xfrm>
              <a:off x="3493824" y="2110445"/>
              <a:ext cx="1310188" cy="1310188"/>
            </a:xfrm>
            <a:prstGeom prst="ellipse">
              <a:avLst/>
            </a:prstGeom>
            <a:solidFill>
              <a:srgbClr val="64BB47"/>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bg1"/>
                    </a:solidFill>
                  </a:ln>
                  <a:solidFill>
                    <a:schemeClr val="bg1"/>
                  </a:solidFill>
                  <a:latin typeface="Arial BOLD" panose="020B0704020202020204" pitchFamily="34" charset="0"/>
                  <a:cs typeface="Arial BOLD" panose="020B0704020202020204" pitchFamily="34" charset="0"/>
                </a:rPr>
                <a:t>T</a:t>
              </a:r>
              <a:endParaRPr lang="en-AU" sz="5400" dirty="0">
                <a:ln>
                  <a:solidFill>
                    <a:schemeClr val="bg1"/>
                  </a:solidFill>
                </a:ln>
                <a:solidFill>
                  <a:schemeClr val="bg1"/>
                </a:solidFill>
                <a:latin typeface="Arial BOLD" panose="020B0704020202020204" pitchFamily="34" charset="0"/>
                <a:cs typeface="Arial BOLD" panose="020B0704020202020204" pitchFamily="34" charset="0"/>
              </a:endParaRPr>
            </a:p>
          </p:txBody>
        </p:sp>
      </p:grpSp>
      <p:grpSp>
        <p:nvGrpSpPr>
          <p:cNvPr id="7" name="Group 6" descr="A – Ask a question to better understand the work presented.">
            <a:extLst>
              <a:ext uri="{FF2B5EF4-FFF2-40B4-BE49-F238E27FC236}">
                <a16:creationId xmlns:a16="http://schemas.microsoft.com/office/drawing/2014/main" id="{EC370DAE-368A-2C75-97AE-FB27D6C05C91}"/>
              </a:ext>
            </a:extLst>
          </p:cNvPr>
          <p:cNvGrpSpPr/>
          <p:nvPr/>
        </p:nvGrpSpPr>
        <p:grpSpPr>
          <a:xfrm>
            <a:off x="3493824" y="3560777"/>
            <a:ext cx="8362175" cy="1310188"/>
            <a:chOff x="3493824" y="3560777"/>
            <a:chExt cx="8362175" cy="1310188"/>
          </a:xfrm>
        </p:grpSpPr>
        <p:sp>
          <p:nvSpPr>
            <p:cNvPr id="12" name="Rectangle: Rounded Corners 11">
              <a:extLst>
                <a:ext uri="{FF2B5EF4-FFF2-40B4-BE49-F238E27FC236}">
                  <a16:creationId xmlns:a16="http://schemas.microsoft.com/office/drawing/2014/main" id="{608B5535-D170-472A-6DC3-E1DAB979187B}"/>
                </a:ext>
              </a:extLst>
            </p:cNvPr>
            <p:cNvSpPr/>
            <p:nvPr/>
          </p:nvSpPr>
          <p:spPr>
            <a:xfrm>
              <a:off x="4148918" y="3565067"/>
              <a:ext cx="7707081" cy="1301608"/>
            </a:xfrm>
            <a:prstGeom prst="roundRect">
              <a:avLst>
                <a:gd name="adj" fmla="val 8227"/>
              </a:avLst>
            </a:prstGeom>
            <a:solidFill>
              <a:srgbClr val="FBD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72B"/>
                  </a:solidFill>
                  <a:effectLst/>
                  <a:uLnTx/>
                  <a:uFillTx/>
                  <a:ea typeface="+mn-ea"/>
                  <a:cs typeface="+mn-cs"/>
                </a:rPr>
                <a:t>Ask</a:t>
              </a:r>
              <a:r>
                <a:rPr kumimoji="0" lang="en-US" sz="1800" b="0" i="0" u="none" strike="noStrike" kern="1200" cap="none" spc="0" normalizeH="0" baseline="0" noProof="0" dirty="0">
                  <a:ln>
                    <a:noFill/>
                  </a:ln>
                  <a:solidFill>
                    <a:srgbClr val="22272B"/>
                  </a:solidFill>
                  <a:effectLst/>
                  <a:uLnTx/>
                  <a:uFillTx/>
                  <a:ea typeface="+mn-ea"/>
                  <a:cs typeface="+mn-cs"/>
                </a:rPr>
                <a:t> a question to better understand the work presented.</a:t>
              </a:r>
              <a:endParaRPr kumimoji="0" lang="en-AU" sz="1800" b="0" i="0" u="none" strike="noStrike" kern="1200" cap="none" spc="0" normalizeH="0" baseline="0" noProof="0" dirty="0">
                <a:ln>
                  <a:noFill/>
                </a:ln>
                <a:solidFill>
                  <a:srgbClr val="22272B"/>
                </a:solidFill>
                <a:effectLst/>
                <a:uLnTx/>
                <a:uFillTx/>
                <a:ea typeface="+mn-ea"/>
                <a:cs typeface="+mn-cs"/>
              </a:endParaRPr>
            </a:p>
          </p:txBody>
        </p:sp>
        <p:sp>
          <p:nvSpPr>
            <p:cNvPr id="16" name="Oval 15">
              <a:extLst>
                <a:ext uri="{FF2B5EF4-FFF2-40B4-BE49-F238E27FC236}">
                  <a16:creationId xmlns:a16="http://schemas.microsoft.com/office/drawing/2014/main" id="{A5CD2005-2D3A-69DC-D5A8-F718FAEDCDBB}"/>
                </a:ext>
              </a:extLst>
            </p:cNvPr>
            <p:cNvSpPr/>
            <p:nvPr/>
          </p:nvSpPr>
          <p:spPr>
            <a:xfrm>
              <a:off x="3493824" y="3560777"/>
              <a:ext cx="1310188" cy="1310188"/>
            </a:xfrm>
            <a:prstGeom prst="ellipse">
              <a:avLst/>
            </a:prstGeom>
            <a:solidFill>
              <a:srgbClr val="B51458"/>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bg1"/>
                    </a:solidFill>
                  </a:ln>
                  <a:solidFill>
                    <a:schemeClr val="bg1"/>
                  </a:solidFill>
                  <a:latin typeface="Arial BOLD" panose="020B0704020202020204" pitchFamily="34" charset="0"/>
                  <a:cs typeface="Arial BOLD" panose="020B0704020202020204" pitchFamily="34" charset="0"/>
                </a:rPr>
                <a:t>A</a:t>
              </a:r>
              <a:endParaRPr lang="en-AU" sz="5400" dirty="0">
                <a:ln>
                  <a:solidFill>
                    <a:schemeClr val="bg1"/>
                  </a:solidFill>
                </a:ln>
                <a:solidFill>
                  <a:schemeClr val="bg1"/>
                </a:solidFill>
                <a:latin typeface="Arial BOLD" panose="020B0704020202020204" pitchFamily="34" charset="0"/>
                <a:cs typeface="Arial BOLD" panose="020B0704020202020204" pitchFamily="34" charset="0"/>
              </a:endParaRPr>
            </a:p>
          </p:txBody>
        </p:sp>
      </p:grpSp>
      <p:grpSp>
        <p:nvGrpSpPr>
          <p:cNvPr id="8" name="Group 7" descr="G– Give a suggestion to help make the work presented even better.">
            <a:extLst>
              <a:ext uri="{FF2B5EF4-FFF2-40B4-BE49-F238E27FC236}">
                <a16:creationId xmlns:a16="http://schemas.microsoft.com/office/drawing/2014/main" id="{45A15B11-FEDA-756A-545F-5E383D12FACD}"/>
              </a:ext>
            </a:extLst>
          </p:cNvPr>
          <p:cNvGrpSpPr/>
          <p:nvPr/>
        </p:nvGrpSpPr>
        <p:grpSpPr>
          <a:xfrm>
            <a:off x="3493824" y="5009109"/>
            <a:ext cx="8350175" cy="1310188"/>
            <a:chOff x="3493824" y="5009109"/>
            <a:chExt cx="8350175" cy="1310188"/>
          </a:xfrm>
        </p:grpSpPr>
        <p:sp>
          <p:nvSpPr>
            <p:cNvPr id="13" name="Rectangle: Rounded Corners 12">
              <a:extLst>
                <a:ext uri="{FF2B5EF4-FFF2-40B4-BE49-F238E27FC236}">
                  <a16:creationId xmlns:a16="http://schemas.microsoft.com/office/drawing/2014/main" id="{0012A8C8-144A-B983-48D6-03D650582F50}"/>
                </a:ext>
              </a:extLst>
            </p:cNvPr>
            <p:cNvSpPr/>
            <p:nvPr/>
          </p:nvSpPr>
          <p:spPr>
            <a:xfrm>
              <a:off x="4136918" y="5013399"/>
              <a:ext cx="7707081" cy="1301608"/>
            </a:xfrm>
            <a:prstGeom prst="roundRect">
              <a:avLst>
                <a:gd name="adj" fmla="val 8227"/>
              </a:avLst>
            </a:prstGeom>
            <a:solidFill>
              <a:srgbClr val="E5F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72B"/>
                  </a:solidFill>
                  <a:effectLst/>
                  <a:uLnTx/>
                  <a:uFillTx/>
                  <a:ea typeface="+mn-ea"/>
                  <a:cs typeface="+mn-cs"/>
                </a:rPr>
                <a:t>Give</a:t>
              </a:r>
              <a:r>
                <a:rPr kumimoji="0" lang="en-US" sz="1800" b="0" i="0" u="none" strike="noStrike" kern="1200" cap="none" spc="0" normalizeH="0" baseline="0" noProof="0" dirty="0">
                  <a:ln>
                    <a:noFill/>
                  </a:ln>
                  <a:solidFill>
                    <a:srgbClr val="22272B"/>
                  </a:solidFill>
                  <a:effectLst/>
                  <a:uLnTx/>
                  <a:uFillTx/>
                  <a:ea typeface="+mn-ea"/>
                  <a:cs typeface="+mn-cs"/>
                </a:rPr>
                <a:t> a suggestion to help make the work presented even better.</a:t>
              </a:r>
              <a:endParaRPr kumimoji="0" lang="en-AU" sz="1800" b="0" i="0" u="none" strike="noStrike" kern="1200" cap="none" spc="0" normalizeH="0" baseline="0" noProof="0" dirty="0">
                <a:ln>
                  <a:noFill/>
                </a:ln>
                <a:solidFill>
                  <a:srgbClr val="22272B"/>
                </a:solidFill>
                <a:effectLst/>
                <a:uLnTx/>
                <a:uFillTx/>
                <a:ea typeface="+mn-ea"/>
                <a:cs typeface="+mn-cs"/>
              </a:endParaRPr>
            </a:p>
          </p:txBody>
        </p:sp>
        <p:sp>
          <p:nvSpPr>
            <p:cNvPr id="17" name="Oval 16">
              <a:extLst>
                <a:ext uri="{FF2B5EF4-FFF2-40B4-BE49-F238E27FC236}">
                  <a16:creationId xmlns:a16="http://schemas.microsoft.com/office/drawing/2014/main" id="{FC11FE82-D1F3-52AA-4D66-D92A178C3918}"/>
                </a:ext>
              </a:extLst>
            </p:cNvPr>
            <p:cNvSpPr/>
            <p:nvPr/>
          </p:nvSpPr>
          <p:spPr>
            <a:xfrm>
              <a:off x="3493824" y="5009109"/>
              <a:ext cx="1310188" cy="1310188"/>
            </a:xfrm>
            <a:prstGeom prst="ellipse">
              <a:avLst/>
            </a:prstGeom>
            <a:solidFill>
              <a:srgbClr val="00ACC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bg1"/>
                    </a:solidFill>
                  </a:ln>
                  <a:solidFill>
                    <a:schemeClr val="bg1"/>
                  </a:solidFill>
                  <a:latin typeface="Arial BOLD" panose="020B0704020202020204" pitchFamily="34" charset="0"/>
                  <a:cs typeface="Arial BOLD" panose="020B0704020202020204" pitchFamily="34" charset="0"/>
                </a:rPr>
                <a:t>G</a:t>
              </a:r>
              <a:endParaRPr lang="en-AU" sz="5400" dirty="0">
                <a:ln>
                  <a:solidFill>
                    <a:schemeClr val="bg1"/>
                  </a:solidFill>
                </a:ln>
                <a:solidFill>
                  <a:schemeClr val="bg1"/>
                </a:solidFill>
                <a:latin typeface="Arial BOLD" panose="020B0704020202020204" pitchFamily="34" charset="0"/>
                <a:cs typeface="Arial BOLD" panose="020B0704020202020204" pitchFamily="34" charset="0"/>
              </a:endParaRPr>
            </a:p>
          </p:txBody>
        </p: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36086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3D6C6C-393C-F9A1-8100-B1B21D6F1756}"/>
              </a:ext>
            </a:extLst>
          </p:cNvPr>
          <p:cNvSpPr>
            <a:spLocks noGrp="1"/>
          </p:cNvSpPr>
          <p:nvPr>
            <p:ph type="title"/>
          </p:nvPr>
        </p:nvSpPr>
        <p:spPr/>
        <p:txBody>
          <a:bodyPr/>
          <a:lstStyle/>
          <a:p>
            <a:r>
              <a:rPr lang="en-AU" dirty="0">
                <a:latin typeface="+mj-lt"/>
              </a:rPr>
              <a:t>Short response questions</a:t>
            </a:r>
          </a:p>
        </p:txBody>
      </p:sp>
      <p:sp>
        <p:nvSpPr>
          <p:cNvPr id="7" name="Picture Placeholder 6">
            <a:extLst>
              <a:ext uri="{FF2B5EF4-FFF2-40B4-BE49-F238E27FC236}">
                <a16:creationId xmlns:a16="http://schemas.microsoft.com/office/drawing/2014/main" id="{5BF1327D-034B-8015-4E7B-FA129AD0EF64}"/>
              </a:ext>
            </a:extLst>
          </p:cNvPr>
          <p:cNvSpPr>
            <a:spLocks noGrp="1"/>
          </p:cNvSpPr>
          <p:nvPr>
            <p:ph type="pic" sz="quarter" idx="13"/>
          </p:nvPr>
        </p:nvSpPr>
        <p:spPr/>
        <p:txBody>
          <a:bodyPr/>
          <a:lstStyle/>
          <a:p>
            <a:pPr marL="342900" indent="-342900">
              <a:buFont typeface="Arial" panose="020B0604020202020204" pitchFamily="34" charset="0"/>
              <a:buChar char="•"/>
            </a:pPr>
            <a:r>
              <a:rPr lang="en-AU" dirty="0">
                <a:latin typeface="+mn-lt"/>
              </a:rPr>
              <a:t>What is a photo sketch?</a:t>
            </a:r>
          </a:p>
          <a:p>
            <a:pPr marL="342900" indent="-342900">
              <a:buFont typeface="Arial" panose="020B0604020202020204" pitchFamily="34" charset="0"/>
              <a:buChar char="•"/>
            </a:pPr>
            <a:r>
              <a:rPr lang="en-AU" dirty="0">
                <a:latin typeface="+mn-lt"/>
              </a:rPr>
              <a:t>Identify some advantages of using photo sketches to record information.</a:t>
            </a:r>
          </a:p>
          <a:p>
            <a:pPr marL="342900" indent="-342900">
              <a:buFont typeface="Arial" panose="020B0604020202020204" pitchFamily="34" charset="0"/>
              <a:buChar char="•"/>
            </a:pPr>
            <a:r>
              <a:rPr lang="en-AU" dirty="0">
                <a:latin typeface="+mn-lt"/>
              </a:rPr>
              <a:t>Identify some disadvantages of using photo sketches.</a:t>
            </a:r>
          </a:p>
          <a:p>
            <a:endParaRPr lang="en-AU" dirty="0">
              <a:latin typeface="+mn-lt"/>
            </a:endParaRPr>
          </a:p>
        </p:txBody>
      </p:sp>
      <p:sp>
        <p:nvSpPr>
          <p:cNvPr id="3" name="Slide Number Placeholder 2">
            <a:extLst>
              <a:ext uri="{FF2B5EF4-FFF2-40B4-BE49-F238E27FC236}">
                <a16:creationId xmlns:a16="http://schemas.microsoft.com/office/drawing/2014/main" id="{A3572334-158C-A9DA-6B28-8BB8E2DD6F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50735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hlinkClick r:id="rId5"/>
              </a:rPr>
              <a:t>Geography 7-10 </a:t>
            </a:r>
            <a:r>
              <a:rPr lang="en-AU" dirty="0"/>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A0462D75-085D-497D-3EF4-496CA88FE97D}"/>
              </a:ext>
            </a:extLst>
          </p:cNvPr>
          <p:cNvSpPr>
            <a:spLocks noGrp="1"/>
          </p:cNvSpPr>
          <p:nvPr>
            <p:ph type="pic" sz="quarter" idx="13"/>
          </p:nvPr>
        </p:nvSpPr>
        <p:spPr/>
        <p:txBody>
          <a:bodyPr/>
          <a:lstStyle/>
          <a:p>
            <a:r>
              <a:rPr lang="en-AU" b="1" dirty="0">
                <a:latin typeface="+mj-lt"/>
              </a:rPr>
              <a:t>We are learning to</a:t>
            </a:r>
          </a:p>
          <a:p>
            <a:pPr marL="342900" indent="-342900">
              <a:buFont typeface="Arial" panose="020B0604020202020204" pitchFamily="34" charset="0"/>
              <a:buChar char="•"/>
            </a:pPr>
            <a:r>
              <a:rPr lang="en-AU" dirty="0">
                <a:latin typeface="+mn-lt"/>
              </a:rPr>
              <a:t>identify key features of photo sketches</a:t>
            </a:r>
          </a:p>
          <a:p>
            <a:pPr marL="342900" indent="-342900">
              <a:buFont typeface="Arial" panose="020B0604020202020204" pitchFamily="34" charset="0"/>
              <a:buChar char="•"/>
            </a:pPr>
            <a:r>
              <a:rPr lang="en-AU" dirty="0">
                <a:latin typeface="+mn-lt"/>
              </a:rPr>
              <a:t>identify the purpose of drawing photo sketches in geography</a:t>
            </a:r>
          </a:p>
          <a:p>
            <a:r>
              <a:rPr lang="en-AU" b="1" dirty="0">
                <a:latin typeface="+mj-lt"/>
              </a:rPr>
              <a:t>We can</a:t>
            </a:r>
          </a:p>
          <a:p>
            <a:pPr marL="342900" indent="-342900">
              <a:buFont typeface="Arial" panose="020B0604020202020204" pitchFamily="34" charset="0"/>
              <a:buChar char="•"/>
            </a:pPr>
            <a:r>
              <a:rPr lang="en-AU" dirty="0">
                <a:latin typeface="+mn-lt"/>
              </a:rPr>
              <a:t>construct a photo sketch</a:t>
            </a:r>
          </a:p>
          <a:p>
            <a:pPr marL="342900" indent="-342900">
              <a:buFont typeface="Arial" panose="020B0604020202020204" pitchFamily="34" charset="0"/>
              <a:buChar char="•"/>
            </a:pPr>
            <a:r>
              <a:rPr lang="en-AU" dirty="0">
                <a:latin typeface="+mn-lt"/>
              </a:rPr>
              <a:t>explain the purpose of a photo sketch as a geographical tool.</a:t>
            </a:r>
          </a:p>
          <a:p>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72249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What is a photo sketch?</a:t>
            </a:r>
          </a:p>
        </p:txBody>
      </p:sp>
      <p:pic>
        <p:nvPicPr>
          <p:cNvPr id="3" name="Picture 2">
            <a:extLst>
              <a:ext uri="{FF2B5EF4-FFF2-40B4-BE49-F238E27FC236}">
                <a16:creationId xmlns:a16="http://schemas.microsoft.com/office/drawing/2014/main" id="{BCD64EB6-EA50-AE9A-F703-794BC47CF0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968" y="213445"/>
            <a:ext cx="3995565" cy="2678660"/>
          </a:xfrm>
          <a:prstGeom prst="rect">
            <a:avLst/>
          </a:prstGeom>
        </p:spPr>
      </p:pic>
      <p:sp>
        <p:nvSpPr>
          <p:cNvPr id="4" name="TextBox 3">
            <a:extLst>
              <a:ext uri="{FF2B5EF4-FFF2-40B4-BE49-F238E27FC236}">
                <a16:creationId xmlns:a16="http://schemas.microsoft.com/office/drawing/2014/main" id="{57BF8A48-ABA4-D941-CCD9-F9D10143AC8A}"/>
              </a:ext>
            </a:extLst>
          </p:cNvPr>
          <p:cNvSpPr txBox="1"/>
          <p:nvPr/>
        </p:nvSpPr>
        <p:spPr>
          <a:xfrm>
            <a:off x="674968" y="2933700"/>
            <a:ext cx="3995564" cy="495300"/>
          </a:xfrm>
          <a:prstGeom prst="rect">
            <a:avLst/>
          </a:prstGeom>
          <a:noFill/>
        </p:spPr>
        <p:txBody>
          <a:bodyPr wrap="square" lIns="0" tIns="0" rIns="0" bIns="0" rtlCol="0">
            <a:noAutofit/>
          </a:bodyPr>
          <a:lstStyle/>
          <a:p>
            <a:pPr>
              <a:lnSpc>
                <a:spcPct val="150000"/>
              </a:lnSpc>
              <a:spcBef>
                <a:spcPts val="1200"/>
              </a:spcBef>
            </a:pPr>
            <a:r>
              <a:rPr lang="en-AU" sz="1000" dirty="0">
                <a:effectLst/>
                <a:ea typeface="Calibri" panose="020F0502020204030204" pitchFamily="34" charset="0"/>
              </a:rPr>
              <a:t>‘</a:t>
            </a:r>
            <a:r>
              <a:rPr lang="en-AU" sz="1000" u="sng" dirty="0">
                <a:solidFill>
                  <a:srgbClr val="001C4A"/>
                </a:solidFill>
                <a:effectLst/>
                <a:ea typeface="Calibri" panose="020F0502020204030204" pitchFamily="34" charset="0"/>
                <a:hlinkClick r:id="rId3"/>
              </a:rPr>
              <a:t>Floating fishing village, </a:t>
            </a:r>
            <a:r>
              <a:rPr lang="en-AU" sz="1000" u="sng" dirty="0" err="1">
                <a:solidFill>
                  <a:srgbClr val="001C4A"/>
                </a:solidFill>
                <a:effectLst/>
                <a:ea typeface="Calibri" panose="020F0502020204030204" pitchFamily="34" charset="0"/>
                <a:hlinkClick r:id="rId3"/>
              </a:rPr>
              <a:t>Halong</a:t>
            </a:r>
            <a:r>
              <a:rPr lang="en-AU" sz="1000" u="sng" dirty="0">
                <a:solidFill>
                  <a:srgbClr val="001C4A"/>
                </a:solidFill>
                <a:effectLst/>
                <a:ea typeface="Calibri" panose="020F0502020204030204" pitchFamily="34" charset="0"/>
                <a:hlinkClick r:id="rId3"/>
              </a:rPr>
              <a:t> Bay</a:t>
            </a:r>
            <a:r>
              <a:rPr lang="en-AU" sz="1000" dirty="0">
                <a:effectLst/>
                <a:ea typeface="Calibri" panose="020F0502020204030204" pitchFamily="34" charset="0"/>
              </a:rPr>
              <a:t>’ by </a:t>
            </a:r>
            <a:r>
              <a:rPr lang="en-AU" sz="1000" u="sng" dirty="0">
                <a:solidFill>
                  <a:srgbClr val="001C4A"/>
                </a:solidFill>
                <a:effectLst/>
                <a:ea typeface="Calibri" panose="020F0502020204030204" pitchFamily="34" charset="0"/>
                <a:hlinkClick r:id="rId4"/>
              </a:rPr>
              <a:t>Andrea Schaffer</a:t>
            </a:r>
            <a:r>
              <a:rPr lang="en-AU" sz="1000" dirty="0">
                <a:effectLst/>
                <a:ea typeface="Calibri" panose="020F0502020204030204" pitchFamily="34" charset="0"/>
              </a:rPr>
              <a:t> is licensed under </a:t>
            </a:r>
            <a:r>
              <a:rPr lang="en-AU" sz="1000" u="sng" dirty="0">
                <a:solidFill>
                  <a:srgbClr val="001C4A"/>
                </a:solidFill>
                <a:effectLst/>
                <a:ea typeface="Calibri" panose="020F0502020204030204" pitchFamily="34" charset="0"/>
                <a:hlinkClick r:id="rId5"/>
              </a:rPr>
              <a:t>CC BY-SA 2.0</a:t>
            </a:r>
            <a:r>
              <a:rPr lang="en-AU" sz="1000" dirty="0">
                <a:effectLst/>
                <a:ea typeface="Calibri" panose="020F0502020204030204" pitchFamily="34" charset="0"/>
              </a:rPr>
              <a:t>. </a:t>
            </a:r>
          </a:p>
        </p:txBody>
      </p:sp>
      <p:pic>
        <p:nvPicPr>
          <p:cNvPr id="8" name="Picture 7" descr="A photo sketch of 'Floating fishing village, Halong Bay' by Andrea Schaffer.">
            <a:extLst>
              <a:ext uri="{FF2B5EF4-FFF2-40B4-BE49-F238E27FC236}">
                <a16:creationId xmlns:a16="http://schemas.microsoft.com/office/drawing/2014/main" id="{5FD8F19B-551A-1BA2-1A42-66C768B62979}"/>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340564"/>
            <a:ext cx="5345500" cy="3421120"/>
          </a:xfrm>
          <a:prstGeom prst="rect">
            <a:avLst/>
          </a:prstGeom>
          <a:noFill/>
        </p:spPr>
      </p:pic>
      <p:sp>
        <p:nvSpPr>
          <p:cNvPr id="7" name="Content Placeholder 7">
            <a:extLst>
              <a:ext uri="{FF2B5EF4-FFF2-40B4-BE49-F238E27FC236}">
                <a16:creationId xmlns:a16="http://schemas.microsoft.com/office/drawing/2014/main" id="{8DB94939-6C9C-D073-FEBF-7A924626BD1C}"/>
              </a:ext>
            </a:extLst>
          </p:cNvPr>
          <p:cNvSpPr>
            <a:spLocks noGrp="1"/>
          </p:cNvSpPr>
          <p:nvPr>
            <p:ph type="body" sz="quarter" idx="18"/>
          </p:nvPr>
        </p:nvSpPr>
        <p:spPr/>
        <p:txBody>
          <a:bodyPr>
            <a:noAutofit/>
          </a:bodyPr>
          <a:lstStyle/>
          <a:p>
            <a:r>
              <a:rPr lang="en-US" dirty="0">
                <a:latin typeface="+mj-lt"/>
              </a:rPr>
              <a:t>Definition and use</a:t>
            </a:r>
            <a:endParaRPr lang="en-AU" dirty="0">
              <a:latin typeface="+mj-lt"/>
            </a:endParaRP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7"/>
          </p:nvPr>
        </p:nvSpPr>
        <p:spPr/>
        <p:txBody>
          <a:bodyPr/>
          <a:lstStyle/>
          <a:p>
            <a:r>
              <a:rPr lang="en-AU" dirty="0">
                <a:latin typeface="+mn-lt"/>
              </a:rPr>
              <a:t>A drawing made from a photograph is called a photo sketch or line drawing. </a:t>
            </a:r>
          </a:p>
          <a:p>
            <a:r>
              <a:rPr lang="en-AU" dirty="0">
                <a:latin typeface="+mn-lt"/>
              </a:rPr>
              <a:t>Photo sketches can be used to:</a:t>
            </a:r>
          </a:p>
          <a:p>
            <a:pPr marL="342900" indent="-342900">
              <a:buFont typeface="Arial" panose="020B0604020202020204" pitchFamily="34" charset="0"/>
              <a:buChar char="•"/>
            </a:pPr>
            <a:r>
              <a:rPr lang="en-AU" dirty="0">
                <a:latin typeface="+mn-lt"/>
              </a:rPr>
              <a:t>ensure careful observation</a:t>
            </a:r>
          </a:p>
          <a:p>
            <a:pPr marL="342900" indent="-342900">
              <a:buFont typeface="Arial" panose="020B0604020202020204" pitchFamily="34" charset="0"/>
              <a:buChar char="•"/>
            </a:pPr>
            <a:r>
              <a:rPr lang="en-AU" dirty="0">
                <a:latin typeface="+mn-lt"/>
              </a:rPr>
              <a:t>assist in keeping an accurate record of what is observed in the field</a:t>
            </a:r>
          </a:p>
          <a:p>
            <a:pPr marL="342900" indent="-342900">
              <a:buFont typeface="Arial" panose="020B0604020202020204" pitchFamily="34" charset="0"/>
              <a:buChar char="•"/>
            </a:pPr>
            <a:r>
              <a:rPr lang="en-AU" dirty="0">
                <a:latin typeface="+mn-lt"/>
              </a:rPr>
              <a:t>assist in describing places to other people.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950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Drawing a photo sketch</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a:latin typeface="+mj-lt"/>
              </a:rPr>
              <a:t>Steps needed to complete a photo sketch</a:t>
            </a:r>
          </a:p>
        </p:txBody>
      </p:sp>
      <p:sp>
        <p:nvSpPr>
          <p:cNvPr id="7" name="Content Placeholder 7">
            <a:extLst>
              <a:ext uri="{FF2B5EF4-FFF2-40B4-BE49-F238E27FC236}">
                <a16:creationId xmlns:a16="http://schemas.microsoft.com/office/drawing/2014/main" id="{8DB94939-6C9C-D073-FEBF-7A924626BD1C}"/>
              </a:ext>
            </a:extLst>
          </p:cNvPr>
          <p:cNvSpPr>
            <a:spLocks noGrp="1"/>
          </p:cNvSpPr>
          <p:nvPr>
            <p:ph sz="quarter" idx="4294967295"/>
          </p:nvPr>
        </p:nvSpPr>
        <p:spPr>
          <a:xfrm>
            <a:off x="360362" y="1701112"/>
            <a:ext cx="5735638" cy="4814888"/>
          </a:xfrm>
        </p:spPr>
        <p:txBody>
          <a:bodyPr>
            <a:normAutofit/>
          </a:bodyPr>
          <a:lstStyle/>
          <a:p>
            <a:pPr marL="457200" indent="-457200">
              <a:buFont typeface="+mj-lt"/>
              <a:buAutoNum type="arabicPeriod"/>
            </a:pPr>
            <a:r>
              <a:rPr lang="en-AU" sz="1800" dirty="0">
                <a:latin typeface="+mn-lt"/>
              </a:rPr>
              <a:t>Rule up a frame the same size as the photograph.</a:t>
            </a:r>
          </a:p>
          <a:p>
            <a:pPr marL="457200" indent="-457200">
              <a:buFont typeface="+mj-lt"/>
              <a:buAutoNum type="arabicPeriod"/>
            </a:pPr>
            <a:r>
              <a:rPr lang="en-AU" sz="1800" dirty="0">
                <a:latin typeface="+mn-lt"/>
              </a:rPr>
              <a:t>Use a pencil to lightly draw 4 simple grid lines that divides the image into quadrants.</a:t>
            </a:r>
          </a:p>
          <a:p>
            <a:pPr marL="457200" indent="-457200">
              <a:buFont typeface="+mj-lt"/>
              <a:buAutoNum type="arabicPeriod"/>
            </a:pPr>
            <a:r>
              <a:rPr lang="en-AU" sz="1800" dirty="0">
                <a:latin typeface="+mn-lt"/>
              </a:rPr>
              <a:t>Using the gridlines as a guide lightly draw the outline of the land and the location of the relevant buildings and roads.</a:t>
            </a:r>
          </a:p>
          <a:p>
            <a:pPr marL="457200" indent="-457200">
              <a:buFont typeface="+mj-lt"/>
              <a:buAutoNum type="arabicPeriod"/>
            </a:pPr>
            <a:r>
              <a:rPr lang="en-AU" sz="1800" dirty="0">
                <a:latin typeface="+mn-lt"/>
              </a:rPr>
              <a:t>Draw in some of the details like fences, other roads, clouds, vegetation.</a:t>
            </a:r>
          </a:p>
          <a:p>
            <a:pPr marL="457200" indent="-457200">
              <a:buFont typeface="+mj-lt"/>
              <a:buAutoNum type="arabicPeriod"/>
            </a:pPr>
            <a:r>
              <a:rPr lang="en-AU" sz="1800" dirty="0">
                <a:latin typeface="+mn-lt"/>
              </a:rPr>
              <a:t>Add labels and a title.</a:t>
            </a:r>
          </a:p>
          <a:p>
            <a:endParaRPr lang="en-AU" sz="1800" dirty="0">
              <a:latin typeface="+mn-lt"/>
            </a:endParaRPr>
          </a:p>
        </p:txBody>
      </p:sp>
      <p:pic>
        <p:nvPicPr>
          <p:cNvPr id="3" name="Picture 2" descr="An example of the framework used to draw a photo sketch. The frame includes 3 column headers, 'left', 'centre' and 'right', and 3 row headers, 'background', 'middle ground' and 'foreground'.">
            <a:extLst>
              <a:ext uri="{FF2B5EF4-FFF2-40B4-BE49-F238E27FC236}">
                <a16:creationId xmlns:a16="http://schemas.microsoft.com/office/drawing/2014/main" id="{F3A67829-6A69-5CF4-7834-C2120BF335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5190" y="1701112"/>
            <a:ext cx="5446199" cy="3905641"/>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405185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Draw a photo sketch (1)</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a:latin typeface="+mj-lt"/>
              </a:rPr>
              <a:t>We do:</a:t>
            </a:r>
          </a:p>
        </p:txBody>
      </p:sp>
      <p:pic>
        <p:nvPicPr>
          <p:cNvPr id="3" name="Picture 2">
            <a:extLst>
              <a:ext uri="{FF2B5EF4-FFF2-40B4-BE49-F238E27FC236}">
                <a16:creationId xmlns:a16="http://schemas.microsoft.com/office/drawing/2014/main" id="{1A560C31-0C82-8838-55C2-F8D72908E8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9463" y="1751488"/>
            <a:ext cx="2747707" cy="4498788"/>
          </a:xfrm>
          <a:prstGeom prst="rect">
            <a:avLst/>
          </a:prstGeom>
        </p:spPr>
      </p:pic>
      <p:pic>
        <p:nvPicPr>
          <p:cNvPr id="9" name="Picture 8" descr="A building on a grassy hill. In the foreground there is a rock wall with some shrubs. In the middle ground there is a tree, a road and a flag pole. In the background there is a building surrounded by trees and bushes.">
            <a:extLst>
              <a:ext uri="{FF2B5EF4-FFF2-40B4-BE49-F238E27FC236}">
                <a16:creationId xmlns:a16="http://schemas.microsoft.com/office/drawing/2014/main" id="{082120DA-961C-A95F-0EAF-29141AF72715}"/>
              </a:ext>
            </a:extLst>
          </p:cNvPr>
          <p:cNvPicPr>
            <a:picLocks noChangeAspect="1"/>
          </p:cNvPicPr>
          <p:nvPr/>
        </p:nvPicPr>
        <p:blipFill>
          <a:blip r:embed="rId4"/>
          <a:stretch>
            <a:fillRect/>
          </a:stretch>
        </p:blipFill>
        <p:spPr>
          <a:xfrm>
            <a:off x="5227093" y="1292535"/>
            <a:ext cx="6616907" cy="4957742"/>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17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Draw a photo sketch (2)</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a:latin typeface="+mj-lt"/>
              </a:rPr>
              <a:t>We do:</a:t>
            </a:r>
          </a:p>
        </p:txBody>
      </p:sp>
      <p:pic>
        <p:nvPicPr>
          <p:cNvPr id="7" name="Picture 6">
            <a:extLst>
              <a:ext uri="{FF2B5EF4-FFF2-40B4-BE49-F238E27FC236}">
                <a16:creationId xmlns:a16="http://schemas.microsoft.com/office/drawing/2014/main" id="{BCBB52C4-DC2C-0FEB-A165-2DF8612C0B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9463" y="1751488"/>
            <a:ext cx="2747707" cy="4498788"/>
          </a:xfrm>
          <a:prstGeom prst="rect">
            <a:avLst/>
          </a:prstGeom>
        </p:spPr>
      </p:pic>
      <p:pic>
        <p:nvPicPr>
          <p:cNvPr id="9" name="Picture 8">
            <a:extLst>
              <a:ext uri="{FF2B5EF4-FFF2-40B4-BE49-F238E27FC236}">
                <a16:creationId xmlns:a16="http://schemas.microsoft.com/office/drawing/2014/main" id="{082120DA-961C-A95F-0EAF-29141AF72715}"/>
              </a:ext>
              <a:ext uri="{C183D7F6-B498-43B3-948B-1728B52AA6E4}">
                <adec:decorative xmlns:adec="http://schemas.microsoft.com/office/drawing/2017/decorative" val="1"/>
              </a:ext>
            </a:extLst>
          </p:cNvPr>
          <p:cNvPicPr>
            <a:picLocks noChangeAspect="1"/>
          </p:cNvPicPr>
          <p:nvPr/>
        </p:nvPicPr>
        <p:blipFill>
          <a:blip r:embed="rId4">
            <a:alphaModFix amt="50000"/>
          </a:blip>
          <a:stretch>
            <a:fillRect/>
          </a:stretch>
        </p:blipFill>
        <p:spPr>
          <a:xfrm>
            <a:off x="5227091" y="1292538"/>
            <a:ext cx="6616907" cy="4957742"/>
          </a:xfrm>
          <a:prstGeom prst="rect">
            <a:avLst/>
          </a:prstGeom>
        </p:spPr>
      </p:pic>
      <p:graphicFrame>
        <p:nvGraphicFramePr>
          <p:cNvPr id="4" name="Table 3" descr="A 3 by 3 grid has been drawn over an image of a building on a grassy hill. The frame includes 3 column headers, 'left', 'centre' and 'right', and 3 row headers, 'background', 'middle ground' and 'foreground'.">
            <a:extLst>
              <a:ext uri="{FF2B5EF4-FFF2-40B4-BE49-F238E27FC236}">
                <a16:creationId xmlns:a16="http://schemas.microsoft.com/office/drawing/2014/main" id="{ED174F27-A51A-7158-C678-2A1328F5CEDD}"/>
              </a:ext>
            </a:extLst>
          </p:cNvPr>
          <p:cNvGraphicFramePr>
            <a:graphicFrameLocks noGrp="1"/>
          </p:cNvGraphicFramePr>
          <p:nvPr>
            <p:extLst>
              <p:ext uri="{D42A27DB-BD31-4B8C-83A1-F6EECF244321}">
                <p14:modId xmlns:p14="http://schemas.microsoft.com/office/powerpoint/2010/main" val="1343382302"/>
              </p:ext>
            </p:extLst>
          </p:nvPr>
        </p:nvGraphicFramePr>
        <p:xfrm>
          <a:off x="5227091" y="1292533"/>
          <a:ext cx="6616911" cy="4957743"/>
        </p:xfrm>
        <a:graphic>
          <a:graphicData uri="http://schemas.openxmlformats.org/drawingml/2006/table">
            <a:tbl>
              <a:tblPr firstRow="1"/>
              <a:tblGrid>
                <a:gridCol w="2205637">
                  <a:extLst>
                    <a:ext uri="{9D8B030D-6E8A-4147-A177-3AD203B41FA5}">
                      <a16:colId xmlns:a16="http://schemas.microsoft.com/office/drawing/2014/main" val="3812107181"/>
                    </a:ext>
                  </a:extLst>
                </a:gridCol>
                <a:gridCol w="2205637">
                  <a:extLst>
                    <a:ext uri="{9D8B030D-6E8A-4147-A177-3AD203B41FA5}">
                      <a16:colId xmlns:a16="http://schemas.microsoft.com/office/drawing/2014/main" val="1148966185"/>
                    </a:ext>
                  </a:extLst>
                </a:gridCol>
                <a:gridCol w="2205637">
                  <a:extLst>
                    <a:ext uri="{9D8B030D-6E8A-4147-A177-3AD203B41FA5}">
                      <a16:colId xmlns:a16="http://schemas.microsoft.com/office/drawing/2014/main" val="1179315598"/>
                    </a:ext>
                  </a:extLst>
                </a:gridCol>
              </a:tblGrid>
              <a:tr h="1652581">
                <a:tc>
                  <a:txBody>
                    <a:bodyPr/>
                    <a:lstStyle/>
                    <a:p>
                      <a:r>
                        <a:rPr lang="en-AU" sz="2000" dirty="0"/>
                        <a:t>Left</a:t>
                      </a:r>
                    </a:p>
                    <a:p>
                      <a:endParaRPr lang="en-AU" sz="2000" dirty="0"/>
                    </a:p>
                    <a:p>
                      <a:endParaRPr lang="en-AU" sz="2000" dirty="0"/>
                    </a:p>
                    <a:p>
                      <a:endParaRPr lang="en-AU" sz="2000" dirty="0"/>
                    </a:p>
                    <a:p>
                      <a:r>
                        <a:rPr lang="en-AU" sz="2000" dirty="0"/>
                        <a:t>Background</a:t>
                      </a:r>
                    </a:p>
                  </a:txBody>
                  <a:tcPr marL="98751" marR="98751" marT="49376" marB="49376">
                    <a:lnL w="38100" cmpd="sng">
                      <a:solidFill>
                        <a:schemeClr val="tx1"/>
                      </a:solidFill>
                      <a:prstDash val="sysDash"/>
                    </a:lnL>
                    <a:lnR w="38100" cap="flat" cmpd="sng" algn="ctr">
                      <a:solidFill>
                        <a:schemeClr val="tx1"/>
                      </a:solidFill>
                      <a:prstDash val="sysDash"/>
                      <a:round/>
                      <a:headEnd type="none" w="med" len="med"/>
                      <a:tailEnd type="none" w="med" len="med"/>
                    </a:lnR>
                    <a:lnT w="38100" cmpd="sng">
                      <a:solidFill>
                        <a:schemeClr val="tx1"/>
                      </a:solidFill>
                      <a:prstDash val="sysDash"/>
                    </a:lnT>
                    <a:lnB w="38100" cap="flat" cmpd="sng" algn="ctr">
                      <a:solidFill>
                        <a:schemeClr val="tx1"/>
                      </a:solidFill>
                      <a:prstDash val="sysDash"/>
                      <a:round/>
                      <a:headEnd type="none" w="med" len="med"/>
                      <a:tailEnd type="none" w="med" len="med"/>
                    </a:lnB>
                  </a:tcPr>
                </a:tc>
                <a:tc>
                  <a:txBody>
                    <a:bodyPr/>
                    <a:lstStyle/>
                    <a:p>
                      <a:r>
                        <a:rPr lang="en-AU" sz="2000" dirty="0"/>
                        <a:t>Centre</a:t>
                      </a:r>
                    </a:p>
                  </a:txBody>
                  <a:tcPr marL="98751" marR="98751" marT="49376" marB="49376">
                    <a:lnL w="38100" cmpd="sng">
                      <a:solidFill>
                        <a:schemeClr val="tx1"/>
                      </a:solidFill>
                      <a:prstDash val="sysDash"/>
                    </a:lnL>
                    <a:lnR w="38100" cap="flat" cmpd="sng" algn="ctr">
                      <a:solidFill>
                        <a:schemeClr val="tx1"/>
                      </a:solidFill>
                      <a:prstDash val="sysDash"/>
                      <a:round/>
                      <a:headEnd type="none" w="med" len="med"/>
                      <a:tailEnd type="none" w="med" len="med"/>
                    </a:lnR>
                    <a:lnT w="38100" cmpd="sng">
                      <a:solidFill>
                        <a:schemeClr val="tx1"/>
                      </a:solidFill>
                      <a:prstDash val="sysDash"/>
                    </a:lnT>
                    <a:lnB w="38100" cap="flat" cmpd="sng" algn="ctr">
                      <a:solidFill>
                        <a:schemeClr val="tx1"/>
                      </a:solidFill>
                      <a:prstDash val="sysDash"/>
                      <a:round/>
                      <a:headEnd type="none" w="med" len="med"/>
                      <a:tailEnd type="none" w="med" len="med"/>
                    </a:lnB>
                  </a:tcPr>
                </a:tc>
                <a:tc>
                  <a:txBody>
                    <a:bodyPr/>
                    <a:lstStyle/>
                    <a:p>
                      <a:r>
                        <a:rPr lang="en-AU" sz="2000"/>
                        <a:t>Right</a:t>
                      </a:r>
                    </a:p>
                  </a:txBody>
                  <a:tcPr marL="98751" marR="98751" marT="49376" marB="49376">
                    <a:lnL w="38100" cmpd="sng">
                      <a:solidFill>
                        <a:schemeClr val="tx1"/>
                      </a:solidFill>
                      <a:prstDash val="sysDash"/>
                    </a:lnL>
                    <a:lnR w="38100" cmpd="sng">
                      <a:solidFill>
                        <a:schemeClr val="tx1"/>
                      </a:solidFill>
                      <a:prstDash val="sysDash"/>
                    </a:lnR>
                    <a:lnT w="38100" cmpd="sng">
                      <a:solidFill>
                        <a:schemeClr val="tx1"/>
                      </a:solidFill>
                      <a:prstDash val="sysDash"/>
                    </a:lnT>
                    <a:lnB w="381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461079"/>
                  </a:ext>
                </a:extLst>
              </a:tr>
              <a:tr h="1652581">
                <a:tc>
                  <a:txBody>
                    <a:bodyPr/>
                    <a:lstStyle/>
                    <a:p>
                      <a:endParaRPr lang="en-AU" sz="2000" dirty="0"/>
                    </a:p>
                    <a:p>
                      <a:endParaRPr lang="en-AU" sz="2000" dirty="0"/>
                    </a:p>
                    <a:p>
                      <a:endParaRPr lang="en-AU" sz="2000" dirty="0"/>
                    </a:p>
                    <a:p>
                      <a:endParaRPr lang="en-AU" sz="2000" dirty="0"/>
                    </a:p>
                    <a:p>
                      <a:r>
                        <a:rPr lang="en-AU" sz="2000" dirty="0"/>
                        <a:t>Middle ground</a:t>
                      </a:r>
                    </a:p>
                  </a:txBody>
                  <a:tcPr marL="98751" marR="98751" marT="49376" marB="49376">
                    <a:lnL w="38100" cmpd="sng">
                      <a:solidFill>
                        <a:schemeClr val="tx1"/>
                      </a:solidFill>
                      <a:prstDash val="sysDash"/>
                    </a:lnL>
                    <a:lnR w="38100" cap="flat" cmpd="sng" algn="ctr">
                      <a:solidFill>
                        <a:schemeClr val="tx1"/>
                      </a:solidFill>
                      <a:prstDash val="sysDash"/>
                      <a:round/>
                      <a:headEnd type="none" w="med" len="med"/>
                      <a:tailEnd type="none" w="med" len="med"/>
                    </a:lnR>
                    <a:lnT w="38100" cmpd="sng">
                      <a:solidFill>
                        <a:schemeClr val="tx1"/>
                      </a:solidFill>
                      <a:prstDash val="sysDash"/>
                    </a:lnT>
                    <a:lnB w="38100" cap="flat" cmpd="sng" algn="ctr">
                      <a:solidFill>
                        <a:schemeClr val="tx1"/>
                      </a:solidFill>
                      <a:prstDash val="sysDash"/>
                      <a:round/>
                      <a:headEnd type="none" w="med" len="med"/>
                      <a:tailEnd type="none" w="med" len="med"/>
                    </a:lnB>
                  </a:tcPr>
                </a:tc>
                <a:tc>
                  <a:txBody>
                    <a:bodyPr/>
                    <a:lstStyle/>
                    <a:p>
                      <a:endParaRPr lang="en-AU" sz="2000" dirty="0"/>
                    </a:p>
                  </a:txBody>
                  <a:tcPr marL="98751" marR="98751" marT="49376" marB="49376">
                    <a:lnL w="38100" cmpd="sng">
                      <a:solidFill>
                        <a:schemeClr val="tx1"/>
                      </a:solidFill>
                      <a:prstDash val="sysDash"/>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endParaRPr lang="en-AU" sz="2000" dirty="0"/>
                    </a:p>
                  </a:txBody>
                  <a:tcPr marL="98751" marR="98751" marT="49376" marB="49376">
                    <a:lnL w="38100" cmpd="sng">
                      <a:solidFill>
                        <a:schemeClr val="tx1"/>
                      </a:solidFill>
                      <a:prstDash val="sysDash"/>
                    </a:lnL>
                    <a:lnR w="38100" cmpd="sng">
                      <a:solidFill>
                        <a:schemeClr val="tx1"/>
                      </a:solidFill>
                      <a:prstDash val="sysDash"/>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021579748"/>
                  </a:ext>
                </a:extLst>
              </a:tr>
              <a:tr h="1652581">
                <a:tc>
                  <a:txBody>
                    <a:bodyPr/>
                    <a:lstStyle/>
                    <a:p>
                      <a:endParaRPr lang="en-AU" sz="2000"/>
                    </a:p>
                    <a:p>
                      <a:endParaRPr lang="en-AU" sz="2000"/>
                    </a:p>
                    <a:p>
                      <a:endParaRPr lang="en-AU" sz="2000"/>
                    </a:p>
                    <a:p>
                      <a:endParaRPr lang="en-AU" sz="2000"/>
                    </a:p>
                    <a:p>
                      <a:r>
                        <a:rPr lang="en-AU" sz="2000"/>
                        <a:t>Foreground</a:t>
                      </a:r>
                    </a:p>
                  </a:txBody>
                  <a:tcPr marL="98751" marR="98751" marT="49376" marB="49376">
                    <a:lnL w="38100" cmpd="sng">
                      <a:solidFill>
                        <a:schemeClr val="tx1"/>
                      </a:solidFill>
                      <a:prstDash val="sysDash"/>
                    </a:lnL>
                    <a:lnR w="38100" cap="flat" cmpd="sng" algn="ctr">
                      <a:solidFill>
                        <a:schemeClr val="tx1"/>
                      </a:solidFill>
                      <a:prstDash val="sysDash"/>
                      <a:round/>
                      <a:headEnd type="none" w="med" len="med"/>
                      <a:tailEnd type="none" w="med" len="med"/>
                    </a:lnR>
                    <a:lnT w="38100" cmpd="sng">
                      <a:solidFill>
                        <a:schemeClr val="tx1"/>
                      </a:solidFill>
                      <a:prstDash val="sysDash"/>
                    </a:lnT>
                    <a:lnB w="38100" cmpd="sng">
                      <a:solidFill>
                        <a:schemeClr val="tx1"/>
                      </a:solidFill>
                      <a:prstDash val="sysDash"/>
                    </a:lnB>
                  </a:tcPr>
                </a:tc>
                <a:tc>
                  <a:txBody>
                    <a:bodyPr/>
                    <a:lstStyle/>
                    <a:p>
                      <a:endParaRPr lang="en-AU" sz="2000"/>
                    </a:p>
                  </a:txBody>
                  <a:tcPr marL="98751" marR="98751" marT="49376" marB="49376">
                    <a:lnL w="38100" cmpd="sng">
                      <a:solidFill>
                        <a:schemeClr val="tx1"/>
                      </a:solidFill>
                      <a:prstDash val="sysDash"/>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mpd="sng">
                      <a:solidFill>
                        <a:schemeClr val="tx1"/>
                      </a:solidFill>
                      <a:prstDash val="sysDash"/>
                    </a:lnB>
                  </a:tcPr>
                </a:tc>
                <a:tc>
                  <a:txBody>
                    <a:bodyPr/>
                    <a:lstStyle/>
                    <a:p>
                      <a:endParaRPr lang="en-AU" sz="2000" dirty="0"/>
                    </a:p>
                  </a:txBody>
                  <a:tcPr marL="98751" marR="98751" marT="49376" marB="49376">
                    <a:lnL w="38100" cmpd="sng">
                      <a:solidFill>
                        <a:schemeClr val="tx1"/>
                      </a:solidFill>
                      <a:prstDash val="sysDash"/>
                    </a:lnL>
                    <a:lnR w="38100" cmpd="sng">
                      <a:solidFill>
                        <a:schemeClr val="tx1"/>
                      </a:solidFill>
                      <a:prstDash val="sysDash"/>
                    </a:lnR>
                    <a:lnT w="38100" cap="flat" cmpd="sng" algn="ctr">
                      <a:solidFill>
                        <a:schemeClr val="tx1"/>
                      </a:solidFill>
                      <a:prstDash val="sysDash"/>
                      <a:round/>
                      <a:headEnd type="none" w="med" len="med"/>
                      <a:tailEnd type="none" w="med" len="med"/>
                    </a:lnT>
                    <a:lnB w="38100" cmpd="sng">
                      <a:solidFill>
                        <a:schemeClr val="tx1"/>
                      </a:solidFill>
                      <a:prstDash val="sysDash"/>
                    </a:lnB>
                  </a:tcPr>
                </a:tc>
                <a:extLst>
                  <a:ext uri="{0D108BD9-81ED-4DB2-BD59-A6C34878D82A}">
                    <a16:rowId xmlns:a16="http://schemas.microsoft.com/office/drawing/2014/main" val="618015942"/>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00745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Draw a photo sketch (3)</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11484000" cy="310015"/>
          </a:xfrm>
        </p:spPr>
        <p:txBody>
          <a:bodyPr/>
          <a:lstStyle/>
          <a:p>
            <a:r>
              <a:rPr lang="en-US">
                <a:latin typeface="+mj-lt"/>
              </a:rPr>
              <a:t>We do:</a:t>
            </a:r>
          </a:p>
        </p:txBody>
      </p:sp>
      <p:pic>
        <p:nvPicPr>
          <p:cNvPr id="7" name="Picture 6">
            <a:extLst>
              <a:ext uri="{FF2B5EF4-FFF2-40B4-BE49-F238E27FC236}">
                <a16:creationId xmlns:a16="http://schemas.microsoft.com/office/drawing/2014/main" id="{2AA5850F-51C6-5E30-11D2-B9B80F25FA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9463" y="1751488"/>
            <a:ext cx="2747707" cy="4498788"/>
          </a:xfrm>
          <a:prstGeom prst="rect">
            <a:avLst/>
          </a:prstGeom>
        </p:spPr>
      </p:pic>
      <p:pic>
        <p:nvPicPr>
          <p:cNvPr id="3" name="Picture 2">
            <a:extLst>
              <a:ext uri="{FF2B5EF4-FFF2-40B4-BE49-F238E27FC236}">
                <a16:creationId xmlns:a16="http://schemas.microsoft.com/office/drawing/2014/main" id="{1FD4EAAC-2A1A-1D82-86C6-17C9AA015BDA}"/>
              </a:ext>
              <a:ext uri="{C183D7F6-B498-43B3-948B-1728B52AA6E4}">
                <adec:decorative xmlns:adec="http://schemas.microsoft.com/office/drawing/2017/decorative" val="1"/>
              </a:ext>
            </a:extLst>
          </p:cNvPr>
          <p:cNvPicPr>
            <a:picLocks noChangeAspect="1"/>
          </p:cNvPicPr>
          <p:nvPr/>
        </p:nvPicPr>
        <p:blipFill>
          <a:blip r:embed="rId4">
            <a:alphaModFix amt="20000"/>
          </a:blip>
          <a:stretch>
            <a:fillRect/>
          </a:stretch>
        </p:blipFill>
        <p:spPr>
          <a:xfrm>
            <a:off x="5227093" y="1292535"/>
            <a:ext cx="6616907" cy="4957742"/>
          </a:xfrm>
          <a:prstGeom prst="rect">
            <a:avLst/>
          </a:prstGeom>
        </p:spPr>
      </p:pic>
      <p:pic>
        <p:nvPicPr>
          <p:cNvPr id="9" name="Picture 8" descr="A line drawing of a building on a grassy hill. Key features of the image have been drawn including rock walls, shrubs, trees, a road, bushes, a flagpole and the building.">
            <a:extLst>
              <a:ext uri="{FF2B5EF4-FFF2-40B4-BE49-F238E27FC236}">
                <a16:creationId xmlns:a16="http://schemas.microsoft.com/office/drawing/2014/main" id="{6B3CCDE9-F3B4-57B0-80A3-13B87A73F42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27300" y="1297276"/>
            <a:ext cx="6616700" cy="4953000"/>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69468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5180991" cy="545601"/>
          </a:xfrm>
        </p:spPr>
        <p:txBody>
          <a:bodyPr anchor="t">
            <a:normAutofit/>
          </a:bodyPr>
          <a:lstStyle/>
          <a:p>
            <a:r>
              <a:rPr lang="en-AU" dirty="0">
                <a:latin typeface="+mj-lt"/>
              </a:rPr>
              <a:t>Draw a photo sketch (4)</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a:xfrm>
            <a:off x="360000" y="982520"/>
            <a:ext cx="5180991" cy="310015"/>
          </a:xfrm>
        </p:spPr>
        <p:txBody>
          <a:bodyPr/>
          <a:lstStyle/>
          <a:p>
            <a:r>
              <a:rPr lang="en-US" dirty="0">
                <a:latin typeface="+mj-lt"/>
              </a:rPr>
              <a:t>We do</a:t>
            </a:r>
          </a:p>
        </p:txBody>
      </p:sp>
      <p:pic>
        <p:nvPicPr>
          <p:cNvPr id="8" name="Picture 7">
            <a:extLst>
              <a:ext uri="{FF2B5EF4-FFF2-40B4-BE49-F238E27FC236}">
                <a16:creationId xmlns:a16="http://schemas.microsoft.com/office/drawing/2014/main" id="{23C5C367-E1AA-C1A4-51A2-24F9F4E094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9463" y="1751488"/>
            <a:ext cx="2747707" cy="4498788"/>
          </a:xfrm>
          <a:prstGeom prst="rect">
            <a:avLst/>
          </a:prstGeom>
        </p:spPr>
      </p:pic>
      <p:grpSp>
        <p:nvGrpSpPr>
          <p:cNvPr id="7" name="Group 6" descr="A labelled image of a building on a grassy hill. The labels read, 'title', ' draw details like buildings, fecnes, roads', and 'label key features'.">
            <a:extLst>
              <a:ext uri="{FF2B5EF4-FFF2-40B4-BE49-F238E27FC236}">
                <a16:creationId xmlns:a16="http://schemas.microsoft.com/office/drawing/2014/main" id="{8E86F34F-B1F1-0395-6326-9E40D17C1F0E}"/>
              </a:ext>
            </a:extLst>
          </p:cNvPr>
          <p:cNvGrpSpPr/>
          <p:nvPr/>
        </p:nvGrpSpPr>
        <p:grpSpPr>
          <a:xfrm>
            <a:off x="5828519" y="586214"/>
            <a:ext cx="6015481" cy="5664062"/>
            <a:chOff x="5828519" y="586214"/>
            <a:chExt cx="6015481" cy="5664062"/>
          </a:xfrm>
        </p:grpSpPr>
        <p:pic>
          <p:nvPicPr>
            <p:cNvPr id="15" name="Picture 14" descr="A building on a grassy hill.">
              <a:extLst>
                <a:ext uri="{FF2B5EF4-FFF2-40B4-BE49-F238E27FC236}">
                  <a16:creationId xmlns:a16="http://schemas.microsoft.com/office/drawing/2014/main" id="{661EB0E6-2EF8-E6DB-FBAD-DD44D4D708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4890" y="1762913"/>
              <a:ext cx="5989110" cy="4487363"/>
            </a:xfrm>
            <a:prstGeom prst="rect">
              <a:avLst/>
            </a:prstGeom>
          </p:spPr>
        </p:pic>
        <p:grpSp>
          <p:nvGrpSpPr>
            <p:cNvPr id="3" name="Group 2" descr="Title">
              <a:extLst>
                <a:ext uri="{FF2B5EF4-FFF2-40B4-BE49-F238E27FC236}">
                  <a16:creationId xmlns:a16="http://schemas.microsoft.com/office/drawing/2014/main" id="{3D00834F-501E-C2D4-56BA-31BA90A2303E}"/>
                </a:ext>
              </a:extLst>
            </p:cNvPr>
            <p:cNvGrpSpPr/>
            <p:nvPr/>
          </p:nvGrpSpPr>
          <p:grpSpPr>
            <a:xfrm>
              <a:off x="5828519" y="586214"/>
              <a:ext cx="452650" cy="1176699"/>
              <a:chOff x="5828519" y="586214"/>
              <a:chExt cx="452650" cy="1176699"/>
            </a:xfrm>
          </p:grpSpPr>
          <p:sp>
            <p:nvSpPr>
              <p:cNvPr id="18" name="TextBox 17">
                <a:extLst>
                  <a:ext uri="{FF2B5EF4-FFF2-40B4-BE49-F238E27FC236}">
                    <a16:creationId xmlns:a16="http://schemas.microsoft.com/office/drawing/2014/main" id="{1FB3EE1C-04F4-1A72-1190-0EFFBD4E2340}"/>
                  </a:ext>
                </a:extLst>
              </p:cNvPr>
              <p:cNvSpPr txBox="1"/>
              <p:nvPr/>
            </p:nvSpPr>
            <p:spPr>
              <a:xfrm>
                <a:off x="5828519" y="586214"/>
                <a:ext cx="452650" cy="545601"/>
              </a:xfrm>
              <a:prstGeom prst="rect">
                <a:avLst/>
              </a:prstGeom>
              <a:noFill/>
            </p:spPr>
            <p:txBody>
              <a:bodyPr wrap="square" lIns="0" tIns="0" rIns="0" bIns="0" rtlCol="0" anchor="b" anchorCtr="0">
                <a:noAutofit/>
              </a:bodyPr>
              <a:lstStyle/>
              <a:p>
                <a:pPr>
                  <a:lnSpc>
                    <a:spcPct val="150000"/>
                  </a:lnSpc>
                  <a:spcAft>
                    <a:spcPts val="1200"/>
                  </a:spcAft>
                </a:pPr>
                <a:r>
                  <a:rPr lang="en-AU" sz="1800" dirty="0"/>
                  <a:t>Title</a:t>
                </a:r>
              </a:p>
            </p:txBody>
          </p:sp>
          <p:sp>
            <p:nvSpPr>
              <p:cNvPr id="19" name="Arrow: Down 18">
                <a:extLst>
                  <a:ext uri="{FF2B5EF4-FFF2-40B4-BE49-F238E27FC236}">
                    <a16:creationId xmlns:a16="http://schemas.microsoft.com/office/drawing/2014/main" id="{718A5152-8DBA-5100-F665-C7D4B874F6E2}"/>
                  </a:ext>
                  <a:ext uri="{C183D7F6-B498-43B3-948B-1728B52AA6E4}">
                    <adec:decorative xmlns:adec="http://schemas.microsoft.com/office/drawing/2017/decorative" val="1"/>
                  </a:ext>
                </a:extLst>
              </p:cNvPr>
              <p:cNvSpPr/>
              <p:nvPr/>
            </p:nvSpPr>
            <p:spPr>
              <a:xfrm>
                <a:off x="5934289" y="1292535"/>
                <a:ext cx="241110" cy="470378"/>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descr="Draw details like buildings, fences, roads">
              <a:extLst>
                <a:ext uri="{FF2B5EF4-FFF2-40B4-BE49-F238E27FC236}">
                  <a16:creationId xmlns:a16="http://schemas.microsoft.com/office/drawing/2014/main" id="{143CB0C5-B070-289E-2C58-90DDCC51A185}"/>
                </a:ext>
              </a:extLst>
            </p:cNvPr>
            <p:cNvGrpSpPr/>
            <p:nvPr/>
          </p:nvGrpSpPr>
          <p:grpSpPr>
            <a:xfrm>
              <a:off x="7596419" y="586214"/>
              <a:ext cx="2453571" cy="2457237"/>
              <a:chOff x="7596419" y="586214"/>
              <a:chExt cx="2453571" cy="2457237"/>
            </a:xfrm>
          </p:grpSpPr>
          <p:sp>
            <p:nvSpPr>
              <p:cNvPr id="11" name="TextBox 10">
                <a:extLst>
                  <a:ext uri="{FF2B5EF4-FFF2-40B4-BE49-F238E27FC236}">
                    <a16:creationId xmlns:a16="http://schemas.microsoft.com/office/drawing/2014/main" id="{B2F7EDD4-07A3-F9FC-30F9-7C6D2CF87BE6}"/>
                  </a:ext>
                </a:extLst>
              </p:cNvPr>
              <p:cNvSpPr txBox="1"/>
              <p:nvPr/>
            </p:nvSpPr>
            <p:spPr>
              <a:xfrm>
                <a:off x="7596419" y="586214"/>
                <a:ext cx="2453571" cy="545601"/>
              </a:xfrm>
              <a:prstGeom prst="rect">
                <a:avLst/>
              </a:prstGeom>
              <a:noFill/>
            </p:spPr>
            <p:txBody>
              <a:bodyPr wrap="square" lIns="0" tIns="0" rIns="0" bIns="0" rtlCol="0" anchor="b" anchorCtr="0">
                <a:noAutofit/>
              </a:bodyPr>
              <a:lstStyle/>
              <a:p>
                <a:pPr>
                  <a:lnSpc>
                    <a:spcPct val="150000"/>
                  </a:lnSpc>
                  <a:spcAft>
                    <a:spcPts val="1200"/>
                  </a:spcAft>
                </a:pPr>
                <a:r>
                  <a:rPr lang="en-AU" sz="1800" dirty="0"/>
                  <a:t>Draw details like buildings, fences, roads</a:t>
                </a:r>
              </a:p>
            </p:txBody>
          </p:sp>
          <p:sp>
            <p:nvSpPr>
              <p:cNvPr id="20" name="Arrow: Down 19">
                <a:extLst>
                  <a:ext uri="{FF2B5EF4-FFF2-40B4-BE49-F238E27FC236}">
                    <a16:creationId xmlns:a16="http://schemas.microsoft.com/office/drawing/2014/main" id="{3BFDB178-5940-A0D5-7D73-9AF538481B05}"/>
                  </a:ext>
                  <a:ext uri="{C183D7F6-B498-43B3-948B-1728B52AA6E4}">
                    <adec:decorative xmlns:adec="http://schemas.microsoft.com/office/drawing/2017/decorative" val="1"/>
                  </a:ext>
                </a:extLst>
              </p:cNvPr>
              <p:cNvSpPr/>
              <p:nvPr/>
            </p:nvSpPr>
            <p:spPr>
              <a:xfrm>
                <a:off x="8702649" y="1281111"/>
                <a:ext cx="241110" cy="1762340"/>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descr="Label key features">
              <a:extLst>
                <a:ext uri="{FF2B5EF4-FFF2-40B4-BE49-F238E27FC236}">
                  <a16:creationId xmlns:a16="http://schemas.microsoft.com/office/drawing/2014/main" id="{E8BD56B1-CC40-3A1A-B96A-E271C326E984}"/>
                </a:ext>
              </a:extLst>
            </p:cNvPr>
            <p:cNvGrpSpPr/>
            <p:nvPr/>
          </p:nvGrpSpPr>
          <p:grpSpPr>
            <a:xfrm>
              <a:off x="10671481" y="586214"/>
              <a:ext cx="1146147" cy="4094967"/>
              <a:chOff x="10671481" y="586214"/>
              <a:chExt cx="1146147" cy="4094967"/>
            </a:xfrm>
          </p:grpSpPr>
          <p:sp>
            <p:nvSpPr>
              <p:cNvPr id="13" name="TextBox 12">
                <a:extLst>
                  <a:ext uri="{FF2B5EF4-FFF2-40B4-BE49-F238E27FC236}">
                    <a16:creationId xmlns:a16="http://schemas.microsoft.com/office/drawing/2014/main" id="{372119F0-8FC8-06A0-4EA5-1CD4A6716144}"/>
                  </a:ext>
                </a:extLst>
              </p:cNvPr>
              <p:cNvSpPr txBox="1"/>
              <p:nvPr/>
            </p:nvSpPr>
            <p:spPr>
              <a:xfrm>
                <a:off x="10671481" y="586214"/>
                <a:ext cx="1146147" cy="545601"/>
              </a:xfrm>
              <a:prstGeom prst="rect">
                <a:avLst/>
              </a:prstGeom>
              <a:noFill/>
            </p:spPr>
            <p:txBody>
              <a:bodyPr wrap="square" lIns="0" tIns="0" rIns="0" bIns="0" rtlCol="0" anchor="b" anchorCtr="0">
                <a:noAutofit/>
              </a:bodyPr>
              <a:lstStyle/>
              <a:p>
                <a:pPr>
                  <a:lnSpc>
                    <a:spcPct val="150000"/>
                  </a:lnSpc>
                  <a:spcAft>
                    <a:spcPts val="1200"/>
                  </a:spcAft>
                </a:pPr>
                <a:r>
                  <a:rPr lang="en-AU" sz="1800" dirty="0"/>
                  <a:t>Label key features</a:t>
                </a:r>
              </a:p>
            </p:txBody>
          </p:sp>
          <p:sp>
            <p:nvSpPr>
              <p:cNvPr id="21" name="Arrow: Down 20">
                <a:extLst>
                  <a:ext uri="{FF2B5EF4-FFF2-40B4-BE49-F238E27FC236}">
                    <a16:creationId xmlns:a16="http://schemas.microsoft.com/office/drawing/2014/main" id="{3B67D708-473C-76B3-C3D6-E483A34DBDDC}"/>
                  </a:ext>
                  <a:ext uri="{C183D7F6-B498-43B3-948B-1728B52AA6E4}">
                    <adec:decorative xmlns:adec="http://schemas.microsoft.com/office/drawing/2017/decorative" val="1"/>
                  </a:ext>
                </a:extLst>
              </p:cNvPr>
              <p:cNvSpPr/>
              <p:nvPr/>
            </p:nvSpPr>
            <p:spPr>
              <a:xfrm>
                <a:off x="11123999" y="1267300"/>
                <a:ext cx="241110" cy="3413881"/>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81894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latin typeface="+mj-lt"/>
              </a:rPr>
              <a:t>You do</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US">
                <a:latin typeface="+mj-lt"/>
              </a:rPr>
              <a:t>Select from the photographs provided</a:t>
            </a:r>
          </a:p>
        </p:txBody>
      </p:sp>
      <p:grpSp>
        <p:nvGrpSpPr>
          <p:cNvPr id="29" name="Group 28" descr="1. Choose a photo.">
            <a:extLst>
              <a:ext uri="{FF2B5EF4-FFF2-40B4-BE49-F238E27FC236}">
                <a16:creationId xmlns:a16="http://schemas.microsoft.com/office/drawing/2014/main" id="{F49A5F44-82D5-AA6C-A3D8-875E9B3360DF}"/>
              </a:ext>
            </a:extLst>
          </p:cNvPr>
          <p:cNvGrpSpPr/>
          <p:nvPr/>
        </p:nvGrpSpPr>
        <p:grpSpPr>
          <a:xfrm>
            <a:off x="360000" y="1977235"/>
            <a:ext cx="4775638" cy="1045440"/>
            <a:chOff x="360000" y="1977235"/>
            <a:chExt cx="4775638" cy="1045440"/>
          </a:xfrm>
        </p:grpSpPr>
        <p:sp>
          <p:nvSpPr>
            <p:cNvPr id="23" name="Rectangle: Rounded Corners 22">
              <a:extLst>
                <a:ext uri="{FF2B5EF4-FFF2-40B4-BE49-F238E27FC236}">
                  <a16:creationId xmlns:a16="http://schemas.microsoft.com/office/drawing/2014/main" id="{9435F2FF-5F53-2BE7-6E7E-46F4EB9C1CFF}"/>
                </a:ext>
                <a:ext uri="{C183D7F6-B498-43B3-948B-1728B52AA6E4}">
                  <adec:decorative xmlns:adec="http://schemas.microsoft.com/office/drawing/2017/decorative" val="1"/>
                </a:ext>
              </a:extLst>
            </p:cNvPr>
            <p:cNvSpPr/>
            <p:nvPr/>
          </p:nvSpPr>
          <p:spPr>
            <a:xfrm>
              <a:off x="1037782" y="204125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2000" b="1" dirty="0">
                  <a:solidFill>
                    <a:schemeClr val="accent1"/>
                  </a:solidFill>
                  <a:latin typeface="+mj-lt"/>
                </a:rPr>
                <a:t>Choose a photo</a:t>
              </a:r>
              <a:endParaRPr lang="en-AU" sz="2000" b="1" dirty="0">
                <a:solidFill>
                  <a:schemeClr val="accent1"/>
                </a:solidFill>
                <a:latin typeface="+mj-lt"/>
              </a:endParaRPr>
            </a:p>
          </p:txBody>
        </p:sp>
        <p:sp>
          <p:nvSpPr>
            <p:cNvPr id="24" name="Oval 23">
              <a:hlinkClick r:id="rId3" action="ppaction://hlinksldjump"/>
              <a:extLst>
                <a:ext uri="{FF2B5EF4-FFF2-40B4-BE49-F238E27FC236}">
                  <a16:creationId xmlns:a16="http://schemas.microsoft.com/office/drawing/2014/main" id="{430F7CEF-A602-98D6-5E26-2F0A0B0BB1C0}"/>
                </a:ext>
              </a:extLst>
            </p:cNvPr>
            <p:cNvSpPr/>
            <p:nvPr/>
          </p:nvSpPr>
          <p:spPr>
            <a:xfrm>
              <a:off x="360000" y="1977235"/>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30" name="Group 29" descr="2. Draw a photo sketch.">
            <a:extLst>
              <a:ext uri="{FF2B5EF4-FFF2-40B4-BE49-F238E27FC236}">
                <a16:creationId xmlns:a16="http://schemas.microsoft.com/office/drawing/2014/main" id="{D0E51808-51C4-2F96-B51B-BF56D4E5A704}"/>
              </a:ext>
            </a:extLst>
          </p:cNvPr>
          <p:cNvGrpSpPr/>
          <p:nvPr/>
        </p:nvGrpSpPr>
        <p:grpSpPr>
          <a:xfrm>
            <a:off x="360000" y="3332331"/>
            <a:ext cx="4775638" cy="1045440"/>
            <a:chOff x="360000" y="3073135"/>
            <a:chExt cx="4775638" cy="1045440"/>
          </a:xfrm>
        </p:grpSpPr>
        <p:sp>
          <p:nvSpPr>
            <p:cNvPr id="25" name="Rectangle: Rounded Corners 24">
              <a:extLst>
                <a:ext uri="{FF2B5EF4-FFF2-40B4-BE49-F238E27FC236}">
                  <a16:creationId xmlns:a16="http://schemas.microsoft.com/office/drawing/2014/main" id="{42AE0EAA-81ED-30A6-B7A7-10241B605869}"/>
                </a:ext>
                <a:ext uri="{C183D7F6-B498-43B3-948B-1728B52AA6E4}">
                  <adec:decorative xmlns:adec="http://schemas.microsoft.com/office/drawing/2017/decorative" val="1"/>
                </a:ext>
              </a:extLst>
            </p:cNvPr>
            <p:cNvSpPr/>
            <p:nvPr/>
          </p:nvSpPr>
          <p:spPr>
            <a:xfrm>
              <a:off x="1037782" y="313715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2000" b="1" dirty="0">
                  <a:solidFill>
                    <a:schemeClr val="accent1"/>
                  </a:solidFill>
                  <a:latin typeface="+mj-lt"/>
                </a:rPr>
                <a:t>Draw a photo sketch</a:t>
              </a:r>
            </a:p>
          </p:txBody>
        </p:sp>
        <p:sp>
          <p:nvSpPr>
            <p:cNvPr id="26" name="Oval 25">
              <a:hlinkClick r:id="rId3" action="ppaction://hlinksldjump"/>
              <a:extLst>
                <a:ext uri="{FF2B5EF4-FFF2-40B4-BE49-F238E27FC236}">
                  <a16:creationId xmlns:a16="http://schemas.microsoft.com/office/drawing/2014/main" id="{16C2E8EB-CF17-5FB5-9589-B0BAA353A2A9}"/>
                </a:ext>
              </a:extLst>
            </p:cNvPr>
            <p:cNvSpPr/>
            <p:nvPr/>
          </p:nvSpPr>
          <p:spPr>
            <a:xfrm>
              <a:off x="360000" y="3073135"/>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31" name="Group 30" descr="3. Submit for feedback.">
            <a:extLst>
              <a:ext uri="{FF2B5EF4-FFF2-40B4-BE49-F238E27FC236}">
                <a16:creationId xmlns:a16="http://schemas.microsoft.com/office/drawing/2014/main" id="{47101B13-F57E-D62D-1F6C-E7AE70272145}"/>
              </a:ext>
            </a:extLst>
          </p:cNvPr>
          <p:cNvGrpSpPr/>
          <p:nvPr/>
        </p:nvGrpSpPr>
        <p:grpSpPr>
          <a:xfrm>
            <a:off x="422186" y="4687426"/>
            <a:ext cx="4775638" cy="1045440"/>
            <a:chOff x="360000" y="4169035"/>
            <a:chExt cx="4775638" cy="1045440"/>
          </a:xfrm>
        </p:grpSpPr>
        <p:sp>
          <p:nvSpPr>
            <p:cNvPr id="27" name="Rectangle: Rounded Corners 26">
              <a:extLst>
                <a:ext uri="{FF2B5EF4-FFF2-40B4-BE49-F238E27FC236}">
                  <a16:creationId xmlns:a16="http://schemas.microsoft.com/office/drawing/2014/main" id="{C6EE0E60-6D61-125A-8976-D8DA55095B7B}"/>
                </a:ext>
                <a:ext uri="{C183D7F6-B498-43B3-948B-1728B52AA6E4}">
                  <adec:decorative xmlns:adec="http://schemas.microsoft.com/office/drawing/2017/decorative" val="1"/>
                </a:ext>
              </a:extLst>
            </p:cNvPr>
            <p:cNvSpPr/>
            <p:nvPr/>
          </p:nvSpPr>
          <p:spPr>
            <a:xfrm>
              <a:off x="1037782" y="423305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2000" b="1" dirty="0">
                  <a:solidFill>
                    <a:schemeClr val="accent1"/>
                  </a:solidFill>
                  <a:latin typeface="+mj-lt"/>
                </a:rPr>
                <a:t>Submit for feedback</a:t>
              </a:r>
            </a:p>
          </p:txBody>
        </p:sp>
        <p:sp>
          <p:nvSpPr>
            <p:cNvPr id="28" name="Oval 27">
              <a:hlinkClick r:id="rId3" action="ppaction://hlinksldjump"/>
              <a:extLst>
                <a:ext uri="{FF2B5EF4-FFF2-40B4-BE49-F238E27FC236}">
                  <a16:creationId xmlns:a16="http://schemas.microsoft.com/office/drawing/2014/main" id="{EAA278F0-35A8-5947-7BFF-1732523CAF3E}"/>
                </a:ext>
              </a:extLst>
            </p:cNvPr>
            <p:cNvSpPr/>
            <p:nvPr/>
          </p:nvSpPr>
          <p:spPr>
            <a:xfrm>
              <a:off x="360000" y="4169035"/>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pic>
        <p:nvPicPr>
          <p:cNvPr id="22" name="Picture 21">
            <a:extLst>
              <a:ext uri="{FF2B5EF4-FFF2-40B4-BE49-F238E27FC236}">
                <a16:creationId xmlns:a16="http://schemas.microsoft.com/office/drawing/2014/main" id="{EBDD8201-DEC5-6D4E-4CF7-4BA42DB60A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78727" y="2191284"/>
            <a:ext cx="3653130" cy="3516564"/>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89885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2" id="{04870CF9-6742-4284-8B36-BE7F10C49126}" vid="{B3D1084D-7DF9-4BCE-A661-83C773497D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4</TotalTime>
  <Words>1120</Words>
  <Application>Microsoft Office PowerPoint</Application>
  <PresentationFormat>Widescreen</PresentationFormat>
  <Paragraphs>127</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Arial BOLD</vt:lpstr>
      <vt:lpstr>Public Sans</vt:lpstr>
      <vt:lpstr>Arial</vt:lpstr>
      <vt:lpstr>Public Sans Light</vt:lpstr>
      <vt:lpstr>Calibri</vt:lpstr>
      <vt:lpstr>1_NSWG Corporate</vt:lpstr>
      <vt:lpstr>Lesson 2 – photo sketch </vt:lpstr>
      <vt:lpstr>Learning intentions and success criteria</vt:lpstr>
      <vt:lpstr>What is a photo sketch?</vt:lpstr>
      <vt:lpstr>Drawing a photo sketch</vt:lpstr>
      <vt:lpstr>Draw a photo sketch (1)</vt:lpstr>
      <vt:lpstr>Draw a photo sketch (2)</vt:lpstr>
      <vt:lpstr>Draw a photo sketch (3)</vt:lpstr>
      <vt:lpstr>Draw a photo sketch (4)</vt:lpstr>
      <vt:lpstr>You do</vt:lpstr>
      <vt:lpstr>What went well?</vt:lpstr>
      <vt:lpstr>Short response questions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landforms – Lesson 2 – photo sketch</dc:title>
  <dc:creator>NSW Department of Education</dc:creator>
  <dcterms:created xsi:type="dcterms:W3CDTF">2025-01-14T00:46:10Z</dcterms:created>
  <dcterms:modified xsi:type="dcterms:W3CDTF">2025-02-04T22:04:50Z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2025-01-14T00:46:29Z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5a08e347-889e-4b65-9cfe-c628291d86d3</vt:lpwstr>
  </property>
  <property fmtid="{D5CDD505-2E9C-101B-9397-08002B2CF9AE}" pid="8" name="MSIP_Label_b603dfd7-d93a-4381-a340-2995d8282205_ContentBits">
    <vt:lpwstr>0</vt:lpwstr>
  </property>
</Properties>
</file>