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1"/>
  </p:sldMasterIdLst>
  <p:notesMasterIdLst>
    <p:notesMasterId r:id="rId12"/>
  </p:notesMasterIdLst>
  <p:handoutMasterIdLst>
    <p:handoutMasterId r:id="rId13"/>
  </p:handoutMasterIdLst>
  <p:sldIdLst>
    <p:sldId id="266" r:id="rId2"/>
    <p:sldId id="26383" r:id="rId3"/>
    <p:sldId id="2141411578" r:id="rId4"/>
    <p:sldId id="26380" r:id="rId5"/>
    <p:sldId id="2141411573" r:id="rId6"/>
    <p:sldId id="2141411574" r:id="rId7"/>
    <p:sldId id="2141411575" r:id="rId8"/>
    <p:sldId id="2141411576" r:id="rId9"/>
    <p:sldId id="360" r:id="rId10"/>
    <p:sldId id="361" r:id="rId11"/>
  </p:sldIdLst>
  <p:sldSz cx="12192000" cy="6858000"/>
  <p:notesSz cx="6858000" cy="9144000"/>
  <p:embeddedFontLst>
    <p:embeddedFont>
      <p:font typeface="Public Sans" pitchFamily="2" charset="0"/>
      <p:regular r:id="rId14"/>
      <p:bold r:id="rId15"/>
      <p:italic r:id="rId16"/>
      <p:boldItalic r:id="rId17"/>
    </p:embeddedFont>
    <p:embeddedFont>
      <p:font typeface="Public Sans Light" pitchFamily="2" charset="0"/>
      <p:regular r:id="rId18"/>
      <p:italic r:id="rId1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BB489663-68A0-2B5D-5D55-B13E3D081852}" name="Cimen Fevzi" initials="CF" userId="S::CIMEN.FEVZI@det.nsw.edu.au::e3d91e27-c37c-4cc1-8de0-37ac90788db0" providerId="AD"/>
  <p188:author id="{E818A1AD-97C2-E5AB-73F5-C5195B97A116}" name="Melissa Ellis" initials="ME" userId="S::Melissa.ELLIS13@det.nsw.edu.au::256dc9ba-729a-41e3-ae2d-aa8692cb5800" providerId="AD"/>
  <p188:author id="{A29880FB-22F1-2FCE-171F-45F93F7D7947}" name="Christopher Farlow" initials="CF" userId="S::Christopher.Farlow2@det.nsw.edu.au::1d6e7c80-f391-4c69-991c-b443ceeb1639" providerId="AD"/>
  <p188:author id="{C45BE1FD-1D76-FF4B-9268-ED6C3C772169}" name="Louise Dark" initials="LD" userId="S::Louise.Dark@det.nsw.edu.au::74f29dce-466e-4f6e-809f-66290da3f3e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5C"/>
    <a:srgbClr val="9752CC"/>
    <a:srgbClr val="ECD3F5"/>
    <a:srgbClr val="DAB3E8"/>
    <a:srgbClr val="FF9933"/>
    <a:srgbClr val="FAE6C2"/>
    <a:srgbClr val="E5F7FC"/>
    <a:srgbClr val="FBDBE7"/>
    <a:srgbClr val="EDF9E0"/>
    <a:srgbClr val="B514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61B294-8A54-E544-927E-4A5FEB874546}" v="15" dt="2025-01-14T00:11:27.102"/>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73" autoAdjust="0"/>
    <p:restoredTop sz="76517" autoAdjust="0"/>
  </p:normalViewPr>
  <p:slideViewPr>
    <p:cSldViewPr snapToGrid="0">
      <p:cViewPr varScale="1">
        <p:scale>
          <a:sx n="73" d="100"/>
          <a:sy n="73" d="100"/>
        </p:scale>
        <p:origin x="744" y="60"/>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5/02/2025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5/02/2025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Notes for teachers:</a:t>
            </a:r>
            <a:endParaRPr lang="en-AU" dirty="0"/>
          </a:p>
          <a:p>
            <a:pPr marL="171450" indent="-171450">
              <a:buFont typeface="Arial"/>
              <a:buChar char="•"/>
            </a:pPr>
            <a:r>
              <a:rPr lang="en-AU" dirty="0"/>
              <a:t>Learning intentions and success are best co-constructed with students. Adapt the learning intention as required and add matching success criteria.</a:t>
            </a:r>
          </a:p>
          <a:p>
            <a:pPr marL="171450" indent="-171450">
              <a:buFont typeface="Arial"/>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endParaRPr lang="en-AU" dirty="0"/>
          </a:p>
          <a:p>
            <a:pPr marL="171450" indent="-171450">
              <a:buFont typeface="Arial"/>
              <a:buChar char="•"/>
            </a:pPr>
            <a:r>
              <a:rPr lang="en-AU" dirty="0"/>
              <a:t>LISC is not necessarily presented at the beginning of the lesson. Teacher needs to consider most effectual time to introduce </a:t>
            </a:r>
          </a:p>
          <a:p>
            <a:pPr marL="171450" indent="-171450">
              <a:buFont typeface="Arial"/>
              <a:buChar char="•"/>
            </a:pPr>
            <a:r>
              <a:rPr lang="en-AU" dirty="0"/>
              <a:t>LISC should be revisited during the lesson to support students' evaluation of their learning</a:t>
            </a:r>
          </a:p>
          <a:p>
            <a:endParaRPr lang="en-AU" b="1" dirty="0">
              <a:cs typeface="Calibri"/>
            </a:endParaRPr>
          </a:p>
          <a:p>
            <a:r>
              <a:rPr lang="en-AU" b="1" dirty="0">
                <a:cs typeface="Calibri"/>
              </a:rPr>
              <a:t>Pre test and post tests: </a:t>
            </a:r>
          </a:p>
          <a:p>
            <a:pPr marL="285750" indent="-285750">
              <a:buFont typeface="Arial" panose="020B0604020202020204" pitchFamily="34" charset="0"/>
              <a:buChar char="•"/>
            </a:pPr>
            <a:r>
              <a:rPr lang="en-AU" b="0" dirty="0">
                <a:cs typeface="Calibri"/>
              </a:rPr>
              <a:t>Set 85A - Geography – Photographs</a:t>
            </a:r>
          </a:p>
          <a:p>
            <a:pPr marL="285750" indent="-285750">
              <a:buFont typeface="Arial" panose="020B0604020202020204" pitchFamily="34" charset="0"/>
              <a:buChar char="•"/>
            </a:pPr>
            <a:r>
              <a:rPr lang="en-AU" b="0" dirty="0">
                <a:cs typeface="Calibri"/>
              </a:rPr>
              <a:t>Set 85B - Geography - Photographs</a:t>
            </a:r>
          </a:p>
          <a:p>
            <a:endParaRPr lang="en-AU" b="1" dirty="0">
              <a:cs typeface="Calibri"/>
            </a:endParaRP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099378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Check for understanding questions (from video) </a:t>
            </a:r>
          </a:p>
          <a:p>
            <a:endParaRPr lang="en-AU" dirty="0"/>
          </a:p>
          <a:p>
            <a:r>
              <a:rPr lang="en-AU" b="1" dirty="0"/>
              <a:t>True/False Questions</a:t>
            </a:r>
          </a:p>
          <a:p>
            <a:pPr marL="342900" indent="-342900">
              <a:buFont typeface="+mj-lt"/>
              <a:buAutoNum type="arabicPeriod"/>
            </a:pPr>
            <a:r>
              <a:rPr lang="en-AU" b="1" dirty="0"/>
              <a:t>Ground photographs are taken from above, looking down at an angle.</a:t>
            </a:r>
            <a:br>
              <a:rPr lang="en-AU" dirty="0"/>
            </a:br>
            <a:r>
              <a:rPr lang="en-AU" b="0" dirty="0"/>
              <a:t>Answer: False.</a:t>
            </a:r>
            <a:br>
              <a:rPr lang="en-AU" b="0" dirty="0"/>
            </a:br>
            <a:r>
              <a:rPr lang="en-AU" b="0" dirty="0"/>
              <a:t>Explainer: Ground photographs are taken from the ground, looking across the area, not from above.</a:t>
            </a:r>
          </a:p>
          <a:p>
            <a:pPr marL="342900" indent="-342900">
              <a:buFont typeface="+mj-lt"/>
              <a:buAutoNum type="arabicPeriod"/>
            </a:pPr>
            <a:r>
              <a:rPr lang="en-AU" b="1" dirty="0"/>
              <a:t>Oblique air photographs are commonly taken from drones or aeroplanes.</a:t>
            </a:r>
            <a:br>
              <a:rPr lang="en-AU" dirty="0"/>
            </a:br>
            <a:r>
              <a:rPr lang="en-AU" b="0" dirty="0"/>
              <a:t>Answer: True.</a:t>
            </a:r>
            <a:br>
              <a:rPr lang="en-AU" b="0" dirty="0"/>
            </a:br>
            <a:r>
              <a:rPr lang="en-AU" b="0" dirty="0"/>
              <a:t>Explainer: Oblique photographs capture the area from above at an angle, making drones and aeroplanes suitable for this purpose</a:t>
            </a:r>
            <a:r>
              <a:rPr lang="en-AU" dirty="0"/>
              <a:t>.</a:t>
            </a:r>
          </a:p>
          <a:p>
            <a:pPr marL="342900" indent="-342900">
              <a:buFont typeface="+mj-lt"/>
              <a:buAutoNum type="arabicPeriod"/>
            </a:pPr>
            <a:r>
              <a:rPr lang="en-AU" b="1" dirty="0"/>
              <a:t>Aerial photographs are the same as satellite photographs.</a:t>
            </a:r>
            <a:br>
              <a:rPr lang="en-AU" dirty="0"/>
            </a:br>
            <a:r>
              <a:rPr lang="en-AU" b="0" dirty="0"/>
              <a:t>Answer: False.</a:t>
            </a:r>
            <a:br>
              <a:rPr lang="en-AU" b="0" dirty="0"/>
            </a:br>
            <a:r>
              <a:rPr lang="en-AU" b="0" dirty="0"/>
              <a:t>Explainer: Aerial photographs are taken from a plane or drone directly above the site, while satellite photographs are taken from satellites in space.</a:t>
            </a:r>
          </a:p>
          <a:p>
            <a:pPr marL="342900" indent="-342900">
              <a:buFont typeface="+mj-lt"/>
              <a:buAutoNum type="arabicPeriod"/>
            </a:pPr>
            <a:r>
              <a:rPr lang="en-AU" b="1" dirty="0"/>
              <a:t>Dark areas in satellite images are often bodies of water.</a:t>
            </a:r>
            <a:br>
              <a:rPr lang="en-AU" dirty="0"/>
            </a:br>
            <a:r>
              <a:rPr lang="en-AU" b="0" dirty="0"/>
              <a:t>Answer: True.</a:t>
            </a:r>
            <a:br>
              <a:rPr lang="en-AU" b="0" dirty="0"/>
            </a:br>
            <a:r>
              <a:rPr lang="en-AU" b="0" dirty="0"/>
              <a:t>Explainer: In satellite images, bodies of water commonly appear as dark shaded areas.</a:t>
            </a:r>
          </a:p>
          <a:p>
            <a:pPr marL="342900" indent="-342900">
              <a:buFont typeface="+mj-lt"/>
              <a:buAutoNum type="arabicPeriod"/>
            </a:pPr>
            <a:r>
              <a:rPr lang="en-AU" b="1" dirty="0"/>
              <a:t>Satellite photographs are the best for showing changes over time.</a:t>
            </a:r>
            <a:br>
              <a:rPr lang="en-AU" dirty="0"/>
            </a:br>
            <a:r>
              <a:rPr lang="en-AU" b="0" dirty="0"/>
              <a:t>Answer: True.</a:t>
            </a:r>
            <a:br>
              <a:rPr lang="en-AU" b="0" dirty="0"/>
            </a:br>
            <a:r>
              <a:rPr lang="en-AU" b="0" dirty="0"/>
              <a:t>Explainer: Satellite images cover large areas and are frequently updated, making them ideal for tracking changes over time.</a:t>
            </a:r>
          </a:p>
          <a:p>
            <a:pPr marL="342900" indent="-342900">
              <a:buFont typeface="+mj-lt"/>
              <a:buAutoNum type="arabicPeriod"/>
            </a:pPr>
            <a:endParaRPr lang="en-AU" b="0" dirty="0"/>
          </a:p>
          <a:p>
            <a:pPr marL="0" indent="0">
              <a:buFont typeface="+mj-lt"/>
              <a:buNone/>
            </a:pPr>
            <a:r>
              <a:rPr lang="en-AU" b="1" dirty="0"/>
              <a:t>Short answer questions </a:t>
            </a:r>
          </a:p>
          <a:p>
            <a:pPr marL="342900" indent="-342900">
              <a:buFont typeface="+mj-lt"/>
              <a:buAutoNum type="arabicPeriod"/>
            </a:pPr>
            <a:r>
              <a:rPr lang="en-AU" b="1" dirty="0"/>
              <a:t>What are the four types of photographs geographers use, and how are they taken?</a:t>
            </a:r>
            <a:br>
              <a:rPr lang="en-AU" dirty="0"/>
            </a:br>
            <a:r>
              <a:rPr lang="en-AU" b="0" dirty="0"/>
              <a:t>Answer: The four types are:</a:t>
            </a:r>
          </a:p>
          <a:p>
            <a:pPr marL="952485" lvl="1" indent="-342900">
              <a:buFont typeface="Arial" panose="020B0604020202020204" pitchFamily="34" charset="0"/>
              <a:buChar char="•"/>
            </a:pPr>
            <a:r>
              <a:rPr lang="en-AU" b="0" dirty="0"/>
              <a:t>Ground photographs: Taken at ground level, showing a place as if you are standing there.</a:t>
            </a:r>
          </a:p>
          <a:p>
            <a:pPr marL="952485" lvl="1" indent="-342900">
              <a:buFont typeface="Arial" panose="020B0604020202020204" pitchFamily="34" charset="0"/>
              <a:buChar char="•"/>
            </a:pPr>
            <a:r>
              <a:rPr lang="en-AU" b="0" dirty="0"/>
              <a:t>Oblique photographs: Taken from above at an angle, usually by a plane or drone.</a:t>
            </a:r>
          </a:p>
          <a:p>
            <a:pPr marL="952485" lvl="1" indent="-342900">
              <a:buFont typeface="Arial" panose="020B0604020202020204" pitchFamily="34" charset="0"/>
              <a:buChar char="•"/>
            </a:pPr>
            <a:r>
              <a:rPr lang="en-AU" b="0" dirty="0"/>
              <a:t>Aerial photographs: Taken from directly above a location, looking straight down.</a:t>
            </a:r>
          </a:p>
          <a:p>
            <a:pPr marL="952485" lvl="1" indent="-342900">
              <a:buFont typeface="Arial" panose="020B0604020202020204" pitchFamily="34" charset="0"/>
              <a:buChar char="•"/>
            </a:pPr>
            <a:r>
              <a:rPr lang="en-AU" b="0" dirty="0"/>
              <a:t>Satellite photographs: Captured from space by satellites, looking straight down at the Earth's surface.</a:t>
            </a:r>
            <a:br>
              <a:rPr lang="en-AU" b="0" dirty="0"/>
            </a:br>
            <a:endParaRPr lang="en-AU" b="0" dirty="0"/>
          </a:p>
          <a:p>
            <a:pPr marL="609585" lvl="1" indent="0">
              <a:buFont typeface="Arial" panose="020B0604020202020204" pitchFamily="34" charset="0"/>
              <a:buNone/>
            </a:pPr>
            <a:r>
              <a:rPr lang="en-AU" b="0" dirty="0"/>
              <a:t>Explainer: These types of photographs provide different perspectives that geographers use to analyse physical and human features.</a:t>
            </a:r>
          </a:p>
          <a:p>
            <a:pPr marL="342900" indent="-342900">
              <a:buFont typeface="+mj-lt"/>
              <a:buAutoNum type="arabicPeriod"/>
            </a:pPr>
            <a:r>
              <a:rPr lang="en-AU" b="1" dirty="0"/>
              <a:t>Why are satellite photographs useful in geography?</a:t>
            </a:r>
            <a:br>
              <a:rPr lang="en-AU" dirty="0"/>
            </a:br>
            <a:r>
              <a:rPr lang="en-AU" b="0" dirty="0"/>
              <a:t>Answer: Satellite photographs are useful because they cover large areas, provide detailed and up-to-date information, and help geographers observe changes in the environment, land use, and urban development over time.</a:t>
            </a:r>
            <a:br>
              <a:rPr lang="en-AU" b="0" dirty="0"/>
            </a:br>
            <a:r>
              <a:rPr lang="en-AU" b="0" dirty="0"/>
              <a:t>Explainer: Satellite images are ideal for monitoring patterns, trends, and changes on a global or regional scale.</a:t>
            </a:r>
          </a:p>
          <a:p>
            <a:pPr marL="342900" indent="-342900">
              <a:buFont typeface="+mj-lt"/>
              <a:buAutoNum type="arabicPeriod"/>
            </a:pPr>
            <a:r>
              <a:rPr lang="en-AU" b="1" dirty="0"/>
              <a:t>How can you distinguish an oblique photograph from a ground photograph?</a:t>
            </a:r>
            <a:br>
              <a:rPr lang="en-AU" dirty="0"/>
            </a:br>
            <a:r>
              <a:rPr lang="en-AU" b="0" dirty="0"/>
              <a:t>Answer: An oblique photograph is taken from above at an angle, offering a broader view, while a ground photograph is taken at ground level, showing the perspective of someone standing in the area.</a:t>
            </a:r>
            <a:br>
              <a:rPr lang="en-AU" b="0" dirty="0"/>
            </a:br>
            <a:r>
              <a:rPr lang="en-AU" b="0" dirty="0"/>
              <a:t>Explainer: Oblique photographs give a bird’s-eye view at an angle, whereas ground photographs provide a close-up, horizontal perspective of a location.</a:t>
            </a:r>
          </a:p>
          <a:p>
            <a:pPr marL="0" indent="0">
              <a:buFont typeface="+mj-lt"/>
              <a:buNone/>
            </a:pPr>
            <a:endParaRPr lang="en-AU" b="0" dirty="0"/>
          </a:p>
          <a:p>
            <a:pPr marL="342900" indent="-342900">
              <a:buFont typeface="+mj-lt"/>
              <a:buAutoNum type="arabicPeriod"/>
            </a:pPr>
            <a:endParaRPr lang="en-AU" b="0" dirty="0"/>
          </a:p>
          <a:p>
            <a:pPr marL="342900" indent="-342900">
              <a:buFont typeface="+mj-lt"/>
              <a:buAutoNum type="arabicPeriod"/>
            </a:pPr>
            <a:endParaRPr lang="en-AU" b="0" dirty="0"/>
          </a:p>
          <a:p>
            <a:pPr marL="0" indent="0">
              <a:buFont typeface="+mj-lt"/>
              <a:buNone/>
            </a:pPr>
            <a:endParaRPr lang="en-AU" b="0"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560412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Answer: </a:t>
            </a:r>
            <a:r>
              <a:rPr lang="en-AU"/>
              <a:t>No, this is an oblique aerial photograph.</a:t>
            </a: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247867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Answer: </a:t>
            </a:r>
            <a:r>
              <a:rPr lang="en-AU" dirty="0"/>
              <a:t>Yes.</a:t>
            </a:r>
          </a:p>
          <a:p>
            <a:r>
              <a:rPr lang="en-AU" dirty="0"/>
              <a:t>This is a ground level photograph because it was taken from the ground. </a:t>
            </a: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4180645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Answer: </a:t>
            </a:r>
            <a:r>
              <a:rPr lang="en-AU" dirty="0"/>
              <a:t>No, this is an aerial photograph.</a:t>
            </a:r>
          </a:p>
          <a:p>
            <a:r>
              <a:rPr lang="en-AU" dirty="0"/>
              <a:t>This is an aerial photograph because it is not a satellite image and it is not taken from the air at an angle. </a:t>
            </a:r>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686122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Answer: </a:t>
            </a:r>
            <a:r>
              <a:rPr lang="en-AU" dirty="0"/>
              <a:t>Yes. Satellite image.</a:t>
            </a:r>
          </a:p>
          <a:p>
            <a:r>
              <a:rPr lang="en-AU" dirty="0"/>
              <a:t>This is a satellite image because this scale of image could not be achieved with an aerial photograph. </a:t>
            </a:r>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480319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Unit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208437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672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7877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21135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S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7" y="360000"/>
            <a:ext cx="11483999"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1483996"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97831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353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243038"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24303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80225"/>
            <a:ext cx="5507037" cy="4796763"/>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096000" y="1580225"/>
            <a:ext cx="5507038" cy="4796763"/>
          </a:xfrm>
        </p:spPr>
        <p:txBody>
          <a:bodyPr/>
          <a:lstStyle/>
          <a:p>
            <a:r>
              <a:rPr lang="en-US"/>
              <a:t>Click icon to add picture</a:t>
            </a:r>
            <a:endParaRPr lang="en-AU"/>
          </a:p>
        </p:txBody>
      </p:sp>
    </p:spTree>
    <p:extLst>
      <p:ext uri="{BB962C8B-B14F-4D97-AF65-F5344CB8AC3E}">
        <p14:creationId xmlns:p14="http://schemas.microsoft.com/office/powerpoint/2010/main" val="60706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48"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6738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32973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5585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42378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6179526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education.nsw.gov.au/teaching-and-learning/curriculum/hsie/hsie-curriculum-resources-k-12/hsie-7-10-curriculum-resources/types-of-photos"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hyperlink" Target="https://www.ga.gov.au/scientific-topics/dea/dea-data-and-products/dea-mangrove-canopy-cover" TargetMode="Externa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standards.nsw.edu.au/wps/portal/nesa/home"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10.xml"/><Relationship Id="rId5" Type="http://schemas.openxmlformats.org/officeDocument/2006/relationships/hyperlink" Target="https://www.ga.gov.au/scientific-topics/dea/dea-data-and-products/dea-mangrove-canopy-cover" TargetMode="External"/><Relationship Id="rId4" Type="http://schemas.openxmlformats.org/officeDocument/2006/relationships/hyperlink" Target="https://curriculum.nsw.edu.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rPr>
              <a:t>Lesson 1 – types of photographs used in geography</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Stage 4 geography</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US" dirty="0">
                <a:latin typeface="+mj-lt"/>
              </a:rPr>
              <a:t>Landscapes and landforms</a:t>
            </a:r>
            <a:endParaRPr lang="en-AU" dirty="0">
              <a:latin typeface="+mj-lt"/>
            </a:endParaRPr>
          </a:p>
        </p:txBody>
      </p:sp>
      <p:sp>
        <p:nvSpPr>
          <p:cNvPr id="4" name="Text Placeholder 3">
            <a:extLst>
              <a:ext uri="{FF2B5EF4-FFF2-40B4-BE49-F238E27FC236}">
                <a16:creationId xmlns:a16="http://schemas.microsoft.com/office/drawing/2014/main" id="{D29D8D77-F52E-4967-8EBD-E6CA2CC630F8}"/>
              </a:ext>
            </a:extLst>
          </p:cNvPr>
          <p:cNvSpPr>
            <a:spLocks noGrp="1"/>
          </p:cNvSpPr>
          <p:nvPr>
            <p:ph type="body" sz="quarter" idx="14"/>
          </p:nvPr>
        </p:nvSpPr>
        <p:spPr/>
        <p:txBody>
          <a:bodyPr/>
          <a:lstStyle/>
          <a:p>
            <a:r>
              <a:rPr lang="en-AU">
                <a:latin typeface="+mj-lt"/>
              </a:rPr>
              <a:t>[TEACHER NAME]</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p:txBody>
          <a:bodyPr/>
          <a:lstStyle/>
          <a:p>
            <a:r>
              <a:rPr lang="en-AU">
                <a:latin typeface="+mj-lt"/>
              </a:rPr>
              <a:t>[DATE]</a:t>
            </a:r>
          </a:p>
        </p:txBody>
      </p:sp>
      <p:pic>
        <p:nvPicPr>
          <p:cNvPr id="5" name="Picture Placeholder 7">
            <a:extLst>
              <a:ext uri="{FF2B5EF4-FFF2-40B4-BE49-F238E27FC236}">
                <a16:creationId xmlns:a16="http://schemas.microsoft.com/office/drawing/2014/main" id="{659DAE47-97DF-C840-B252-1DB4F78D3C7B}"/>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7128000" y="0"/>
            <a:ext cx="5064000" cy="6858000"/>
          </a:xfrm>
          <a:prstGeom prst="rect">
            <a:avLst/>
          </a:prstGeo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4" name="Picture Placeholder 3">
            <a:extLst>
              <a:ext uri="{FF2B5EF4-FFF2-40B4-BE49-F238E27FC236}">
                <a16:creationId xmlns:a16="http://schemas.microsoft.com/office/drawing/2014/main" id="{A29A6B48-F1E8-6F92-BDBF-8764266DDBAD}"/>
              </a:ext>
            </a:extLst>
          </p:cNvPr>
          <p:cNvSpPr>
            <a:spLocks noGrp="1"/>
          </p:cNvSpPr>
          <p:nvPr>
            <p:ph type="pic" sz="quarter" idx="13"/>
          </p:nvPr>
        </p:nvSpPr>
        <p:spPr/>
        <p:txBody>
          <a:bodyPr/>
          <a:lstStyle/>
          <a:p>
            <a:pPr>
              <a:lnSpc>
                <a:spcPct val="150000"/>
              </a:lnSpc>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342900" indent="-342900">
              <a:lnSpc>
                <a:spcPct val="150000"/>
              </a:lnSpc>
              <a:buFont typeface="Arial" panose="020B0604020202020204" pitchFamily="34" charset="0"/>
              <a:buChar char="•"/>
            </a:pPr>
            <a:r>
              <a:rPr lang="en-AU" sz="2000" dirty="0">
                <a:latin typeface="+mn-lt"/>
                <a:cs typeface="Arial" panose="020B0604020202020204" pitchFamily="34" charset="0"/>
              </a:rPr>
              <a:t>identify different types of photographs used in geography</a:t>
            </a:r>
          </a:p>
          <a:p>
            <a:pPr>
              <a:lnSpc>
                <a:spcPct val="150000"/>
              </a:lnSpc>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indent="-342900">
              <a:lnSpc>
                <a:spcPct val="150000"/>
              </a:lnSpc>
              <a:buFont typeface="Arial"/>
              <a:buChar char="•"/>
            </a:pPr>
            <a:r>
              <a:rPr lang="en-AU" sz="2000" dirty="0">
                <a:latin typeface="+mn-lt"/>
                <a:ea typeface="+mn-lt"/>
                <a:cs typeface="Arial" panose="020B0604020202020204" pitchFamily="34" charset="0"/>
              </a:rPr>
              <a:t>distinguish between different types of photographs used in geography.</a:t>
            </a:r>
          </a:p>
          <a:p>
            <a:endParaRPr lang="en-AU" dirty="0"/>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702D8-9B73-75C9-4AEE-5EEA4744928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1EF3D61-5339-E94E-48AA-2D6D08B3BC94}"/>
              </a:ext>
            </a:extLst>
          </p:cNvPr>
          <p:cNvSpPr>
            <a:spLocks noGrp="1"/>
          </p:cNvSpPr>
          <p:nvPr>
            <p:ph type="title"/>
          </p:nvPr>
        </p:nvSpPr>
        <p:spPr/>
        <p:txBody>
          <a:bodyPr/>
          <a:lstStyle/>
          <a:p>
            <a:r>
              <a:rPr lang="en-AU" dirty="0">
                <a:latin typeface="+mj-lt"/>
              </a:rPr>
              <a:t>Types of photographs</a:t>
            </a:r>
          </a:p>
        </p:txBody>
      </p:sp>
      <p:sp>
        <p:nvSpPr>
          <p:cNvPr id="7" name="Text Placeholder 6">
            <a:extLst>
              <a:ext uri="{FF2B5EF4-FFF2-40B4-BE49-F238E27FC236}">
                <a16:creationId xmlns:a16="http://schemas.microsoft.com/office/drawing/2014/main" id="{D848456C-C7BF-C232-86EE-DBEFE139FFD3}"/>
              </a:ext>
            </a:extLst>
          </p:cNvPr>
          <p:cNvSpPr>
            <a:spLocks noGrp="1"/>
          </p:cNvSpPr>
          <p:nvPr>
            <p:ph type="body" sz="quarter" idx="18"/>
          </p:nvPr>
        </p:nvSpPr>
        <p:spPr/>
        <p:txBody>
          <a:bodyPr/>
          <a:lstStyle/>
          <a:p>
            <a:r>
              <a:rPr lang="en-AU" dirty="0">
                <a:latin typeface="+mj-lt"/>
              </a:rPr>
              <a:t>Geographers use 4 main types of photographs </a:t>
            </a:r>
          </a:p>
        </p:txBody>
      </p:sp>
      <p:pic>
        <p:nvPicPr>
          <p:cNvPr id="5" name="Picture 4">
            <a:extLst>
              <a:ext uri="{FF2B5EF4-FFF2-40B4-BE49-F238E27FC236}">
                <a16:creationId xmlns:a16="http://schemas.microsoft.com/office/drawing/2014/main" id="{D0F90633-B816-443B-90F8-0C4E7D6EB26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486032" y="3703258"/>
            <a:ext cx="8357968" cy="2995229"/>
          </a:xfrm>
          <a:prstGeom prst="rect">
            <a:avLst/>
          </a:prstGeom>
        </p:spPr>
      </p:pic>
      <p:grpSp>
        <p:nvGrpSpPr>
          <p:cNvPr id="90" name="Group 89" descr="A photograph taken from ground level.">
            <a:extLst>
              <a:ext uri="{FF2B5EF4-FFF2-40B4-BE49-F238E27FC236}">
                <a16:creationId xmlns:a16="http://schemas.microsoft.com/office/drawing/2014/main" id="{232B1889-5E66-6375-CAD9-541E7CA1C2A4}"/>
              </a:ext>
            </a:extLst>
          </p:cNvPr>
          <p:cNvGrpSpPr/>
          <p:nvPr/>
        </p:nvGrpSpPr>
        <p:grpSpPr>
          <a:xfrm>
            <a:off x="210548" y="4711862"/>
            <a:ext cx="4862195" cy="2019752"/>
            <a:chOff x="210548" y="4711862"/>
            <a:chExt cx="4862195" cy="2019752"/>
          </a:xfrm>
        </p:grpSpPr>
        <p:grpSp>
          <p:nvGrpSpPr>
            <p:cNvPr id="68" name="Group 67">
              <a:extLst>
                <a:ext uri="{FF2B5EF4-FFF2-40B4-BE49-F238E27FC236}">
                  <a16:creationId xmlns:a16="http://schemas.microsoft.com/office/drawing/2014/main" id="{396A2FDB-8498-210A-245D-6A0D367B5233}"/>
                </a:ext>
              </a:extLst>
            </p:cNvPr>
            <p:cNvGrpSpPr/>
            <p:nvPr/>
          </p:nvGrpSpPr>
          <p:grpSpPr>
            <a:xfrm>
              <a:off x="210548" y="4711862"/>
              <a:ext cx="4862195" cy="2019752"/>
              <a:chOff x="-345150" y="4711862"/>
              <a:chExt cx="4862195" cy="2019752"/>
            </a:xfrm>
          </p:grpSpPr>
          <p:grpSp>
            <p:nvGrpSpPr>
              <p:cNvPr id="52" name="Group 51">
                <a:extLst>
                  <a:ext uri="{FF2B5EF4-FFF2-40B4-BE49-F238E27FC236}">
                    <a16:creationId xmlns:a16="http://schemas.microsoft.com/office/drawing/2014/main" id="{D134C288-3D6E-4B6B-1B45-5714D4FE8C5E}"/>
                  </a:ext>
                </a:extLst>
              </p:cNvPr>
              <p:cNvGrpSpPr/>
              <p:nvPr/>
            </p:nvGrpSpPr>
            <p:grpSpPr>
              <a:xfrm>
                <a:off x="1247153" y="4711862"/>
                <a:ext cx="3269892" cy="859713"/>
                <a:chOff x="1247153" y="4711862"/>
                <a:chExt cx="3269892" cy="859713"/>
              </a:xfrm>
            </p:grpSpPr>
            <p:cxnSp>
              <p:nvCxnSpPr>
                <p:cNvPr id="16" name="Straight Connector 15">
                  <a:extLst>
                    <a:ext uri="{FF2B5EF4-FFF2-40B4-BE49-F238E27FC236}">
                      <a16:creationId xmlns:a16="http://schemas.microsoft.com/office/drawing/2014/main" id="{449A419A-D468-0B86-6C9D-DAE3AFBB17A4}"/>
                    </a:ext>
                  </a:extLst>
                </p:cNvPr>
                <p:cNvCxnSpPr>
                  <a:cxnSpLocks/>
                </p:cNvCxnSpPr>
                <p:nvPr/>
              </p:nvCxnSpPr>
              <p:spPr>
                <a:xfrm flipV="1">
                  <a:off x="1259509" y="5202025"/>
                  <a:ext cx="2789594" cy="3591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334FBCD4-FF65-8192-70CD-FCD3865386FC}"/>
                    </a:ext>
                  </a:extLst>
                </p:cNvPr>
                <p:cNvCxnSpPr>
                  <a:cxnSpLocks/>
                </p:cNvCxnSpPr>
                <p:nvPr/>
              </p:nvCxnSpPr>
              <p:spPr>
                <a:xfrm>
                  <a:off x="1259509" y="5237943"/>
                  <a:ext cx="2150075" cy="333632"/>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Connector 19">
                  <a:extLst>
                    <a:ext uri="{FF2B5EF4-FFF2-40B4-BE49-F238E27FC236}">
                      <a16:creationId xmlns:a16="http://schemas.microsoft.com/office/drawing/2014/main" id="{2FE73EE7-0850-E1D5-D084-E0907A5112E4}"/>
                    </a:ext>
                  </a:extLst>
                </p:cNvPr>
                <p:cNvCxnSpPr>
                  <a:cxnSpLocks/>
                </p:cNvCxnSpPr>
                <p:nvPr/>
              </p:nvCxnSpPr>
              <p:spPr>
                <a:xfrm flipV="1">
                  <a:off x="1247153" y="4711862"/>
                  <a:ext cx="3269892" cy="526080"/>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pic>
            <p:nvPicPr>
              <p:cNvPr id="9" name="Picture 8">
                <a:extLst>
                  <a:ext uri="{FF2B5EF4-FFF2-40B4-BE49-F238E27FC236}">
                    <a16:creationId xmlns:a16="http://schemas.microsoft.com/office/drawing/2014/main" id="{06DAB07C-19D3-90FF-1CD9-70757421D63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5150" y="4842290"/>
                <a:ext cx="2672434" cy="1889324"/>
              </a:xfrm>
              <a:prstGeom prst="rect">
                <a:avLst/>
              </a:prstGeom>
            </p:spPr>
          </p:pic>
        </p:grpSp>
        <p:sp>
          <p:nvSpPr>
            <p:cNvPr id="88" name="TextBox 87">
              <a:extLst>
                <a:ext uri="{FF2B5EF4-FFF2-40B4-BE49-F238E27FC236}">
                  <a16:creationId xmlns:a16="http://schemas.microsoft.com/office/drawing/2014/main" id="{0DB20CAE-BB27-E63B-14A2-FDD8D2E30C68}"/>
                </a:ext>
              </a:extLst>
            </p:cNvPr>
            <p:cNvSpPr txBox="1"/>
            <p:nvPr/>
          </p:nvSpPr>
          <p:spPr>
            <a:xfrm>
              <a:off x="2250498" y="6088801"/>
              <a:ext cx="1003641" cy="320803"/>
            </a:xfrm>
            <a:prstGeom prst="rect">
              <a:avLst/>
            </a:prstGeom>
            <a:noFill/>
          </p:spPr>
          <p:txBody>
            <a:bodyPr wrap="square" lIns="0" tIns="0" rIns="0" bIns="0" rtlCol="0">
              <a:noAutofit/>
            </a:bodyPr>
            <a:lstStyle/>
            <a:p>
              <a:pPr algn="l"/>
              <a:r>
                <a:rPr lang="en-AU" sz="2000" b="1" dirty="0">
                  <a:latin typeface="+mj-lt"/>
                </a:rPr>
                <a:t>Ground</a:t>
              </a:r>
              <a:endParaRPr lang="en-AU" sz="1800" b="1" dirty="0">
                <a:latin typeface="+mj-lt"/>
              </a:endParaRPr>
            </a:p>
          </p:txBody>
        </p:sp>
      </p:grpSp>
      <p:grpSp>
        <p:nvGrpSpPr>
          <p:cNvPr id="91" name="Group 90" descr="An oblique photograph.">
            <a:extLst>
              <a:ext uri="{FF2B5EF4-FFF2-40B4-BE49-F238E27FC236}">
                <a16:creationId xmlns:a16="http://schemas.microsoft.com/office/drawing/2014/main" id="{4EB8D42E-D244-70A5-FE50-11B937834076}"/>
              </a:ext>
            </a:extLst>
          </p:cNvPr>
          <p:cNvGrpSpPr/>
          <p:nvPr/>
        </p:nvGrpSpPr>
        <p:grpSpPr>
          <a:xfrm>
            <a:off x="1202008" y="1986941"/>
            <a:ext cx="4498828" cy="2974707"/>
            <a:chOff x="1202008" y="1986941"/>
            <a:chExt cx="4498828" cy="2974707"/>
          </a:xfrm>
        </p:grpSpPr>
        <p:grpSp>
          <p:nvGrpSpPr>
            <p:cNvPr id="67" name="Group 66">
              <a:extLst>
                <a:ext uri="{FF2B5EF4-FFF2-40B4-BE49-F238E27FC236}">
                  <a16:creationId xmlns:a16="http://schemas.microsoft.com/office/drawing/2014/main" id="{5195E746-A635-5463-AC46-C41CC70ECE5D}"/>
                </a:ext>
              </a:extLst>
            </p:cNvPr>
            <p:cNvGrpSpPr/>
            <p:nvPr/>
          </p:nvGrpSpPr>
          <p:grpSpPr>
            <a:xfrm>
              <a:off x="1202008" y="1986941"/>
              <a:ext cx="4498828" cy="2974707"/>
              <a:chOff x="646310" y="1986941"/>
              <a:chExt cx="4498828" cy="2974707"/>
            </a:xfrm>
          </p:grpSpPr>
          <p:grpSp>
            <p:nvGrpSpPr>
              <p:cNvPr id="51" name="Group 50">
                <a:extLst>
                  <a:ext uri="{FF2B5EF4-FFF2-40B4-BE49-F238E27FC236}">
                    <a16:creationId xmlns:a16="http://schemas.microsoft.com/office/drawing/2014/main" id="{0938C340-C09E-3F65-4AA5-FB0E4BF3A7AB}"/>
                  </a:ext>
                </a:extLst>
              </p:cNvPr>
              <p:cNvGrpSpPr/>
              <p:nvPr/>
            </p:nvGrpSpPr>
            <p:grpSpPr>
              <a:xfrm>
                <a:off x="2324254" y="2827389"/>
                <a:ext cx="2820884" cy="2134259"/>
                <a:chOff x="2324254" y="2827389"/>
                <a:chExt cx="2820884" cy="2134259"/>
              </a:xfrm>
            </p:grpSpPr>
            <p:cxnSp>
              <p:nvCxnSpPr>
                <p:cNvPr id="27" name="Straight Connector 26">
                  <a:extLst>
                    <a:ext uri="{FF2B5EF4-FFF2-40B4-BE49-F238E27FC236}">
                      <a16:creationId xmlns:a16="http://schemas.microsoft.com/office/drawing/2014/main" id="{389AEC0B-8888-57EE-A502-D8F681E2A0D9}"/>
                    </a:ext>
                  </a:extLst>
                </p:cNvPr>
                <p:cNvCxnSpPr>
                  <a:cxnSpLocks/>
                </p:cNvCxnSpPr>
                <p:nvPr/>
              </p:nvCxnSpPr>
              <p:spPr>
                <a:xfrm>
                  <a:off x="2334089" y="2834868"/>
                  <a:ext cx="2318112" cy="1761121"/>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Straight Connector 27">
                  <a:extLst>
                    <a:ext uri="{FF2B5EF4-FFF2-40B4-BE49-F238E27FC236}">
                      <a16:creationId xmlns:a16="http://schemas.microsoft.com/office/drawing/2014/main" id="{D01A2229-B622-608A-CA69-F908D84DFA34}"/>
                    </a:ext>
                  </a:extLst>
                </p:cNvPr>
                <p:cNvCxnSpPr>
                  <a:cxnSpLocks/>
                </p:cNvCxnSpPr>
                <p:nvPr/>
              </p:nvCxnSpPr>
              <p:spPr>
                <a:xfrm>
                  <a:off x="2334089" y="2834868"/>
                  <a:ext cx="1897856" cy="212678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a:extLst>
                    <a:ext uri="{FF2B5EF4-FFF2-40B4-BE49-F238E27FC236}">
                      <a16:creationId xmlns:a16="http://schemas.microsoft.com/office/drawing/2014/main" id="{2DDE40C6-E4F3-EBA3-47A2-222E67705226}"/>
                    </a:ext>
                  </a:extLst>
                </p:cNvPr>
                <p:cNvCxnSpPr>
                  <a:cxnSpLocks/>
                </p:cNvCxnSpPr>
                <p:nvPr/>
              </p:nvCxnSpPr>
              <p:spPr>
                <a:xfrm>
                  <a:off x="2324254" y="2827389"/>
                  <a:ext cx="2820884" cy="1343424"/>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pic>
            <p:nvPicPr>
              <p:cNvPr id="10" name="Picture 9">
                <a:extLst>
                  <a:ext uri="{FF2B5EF4-FFF2-40B4-BE49-F238E27FC236}">
                    <a16:creationId xmlns:a16="http://schemas.microsoft.com/office/drawing/2014/main" id="{76ECE094-362D-EBD6-5732-13694592C40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46310" y="1986941"/>
                <a:ext cx="2096980" cy="1482498"/>
              </a:xfrm>
              <a:prstGeom prst="rect">
                <a:avLst/>
              </a:prstGeom>
            </p:spPr>
          </p:pic>
        </p:grpSp>
        <p:sp>
          <p:nvSpPr>
            <p:cNvPr id="87" name="TextBox 86">
              <a:extLst>
                <a:ext uri="{FF2B5EF4-FFF2-40B4-BE49-F238E27FC236}">
                  <a16:creationId xmlns:a16="http://schemas.microsoft.com/office/drawing/2014/main" id="{C76E2862-9E3B-D572-C393-8A502E5E8F41}"/>
                </a:ext>
              </a:extLst>
            </p:cNvPr>
            <p:cNvSpPr txBox="1"/>
            <p:nvPr/>
          </p:nvSpPr>
          <p:spPr>
            <a:xfrm>
              <a:off x="1519893" y="2985393"/>
              <a:ext cx="1003641" cy="320803"/>
            </a:xfrm>
            <a:prstGeom prst="rect">
              <a:avLst/>
            </a:prstGeom>
            <a:noFill/>
          </p:spPr>
          <p:txBody>
            <a:bodyPr wrap="square" lIns="0" tIns="0" rIns="0" bIns="0" rtlCol="0">
              <a:noAutofit/>
            </a:bodyPr>
            <a:lstStyle/>
            <a:p>
              <a:pPr algn="l"/>
              <a:r>
                <a:rPr lang="en-AU" sz="2000" b="1" dirty="0">
                  <a:latin typeface="+mj-lt"/>
                </a:rPr>
                <a:t>Oblique</a:t>
              </a:r>
              <a:endParaRPr lang="en-AU" sz="1800" b="1" dirty="0">
                <a:latin typeface="+mj-lt"/>
              </a:endParaRPr>
            </a:p>
          </p:txBody>
        </p:sp>
      </p:grpSp>
      <p:grpSp>
        <p:nvGrpSpPr>
          <p:cNvPr id="92" name="Group 91" descr="A satellite image.">
            <a:extLst>
              <a:ext uri="{FF2B5EF4-FFF2-40B4-BE49-F238E27FC236}">
                <a16:creationId xmlns:a16="http://schemas.microsoft.com/office/drawing/2014/main" id="{E3B125B7-5064-5241-5395-E6527F53B69C}"/>
              </a:ext>
            </a:extLst>
          </p:cNvPr>
          <p:cNvGrpSpPr/>
          <p:nvPr/>
        </p:nvGrpSpPr>
        <p:grpSpPr>
          <a:xfrm>
            <a:off x="5810949" y="-252017"/>
            <a:ext cx="3765537" cy="5558138"/>
            <a:chOff x="5810949" y="-241131"/>
            <a:chExt cx="3765537" cy="5558138"/>
          </a:xfrm>
        </p:grpSpPr>
        <p:grpSp>
          <p:nvGrpSpPr>
            <p:cNvPr id="84" name="Group 83">
              <a:extLst>
                <a:ext uri="{FF2B5EF4-FFF2-40B4-BE49-F238E27FC236}">
                  <a16:creationId xmlns:a16="http://schemas.microsoft.com/office/drawing/2014/main" id="{018F243C-F173-AE16-D043-D21C18B339F7}"/>
                </a:ext>
              </a:extLst>
            </p:cNvPr>
            <p:cNvGrpSpPr/>
            <p:nvPr/>
          </p:nvGrpSpPr>
          <p:grpSpPr>
            <a:xfrm>
              <a:off x="5810949" y="-241131"/>
              <a:ext cx="3765537" cy="5558138"/>
              <a:chOff x="5810949" y="-241131"/>
              <a:chExt cx="3765537" cy="5558138"/>
            </a:xfrm>
          </p:grpSpPr>
          <p:pic>
            <p:nvPicPr>
              <p:cNvPr id="14" name="Picture 13">
                <a:extLst>
                  <a:ext uri="{FF2B5EF4-FFF2-40B4-BE49-F238E27FC236}">
                    <a16:creationId xmlns:a16="http://schemas.microsoft.com/office/drawing/2014/main" id="{5CB97C8F-D071-6832-86A2-E4925D38342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rot="18900000">
                <a:off x="6388297" y="-241131"/>
                <a:ext cx="2369342" cy="1675052"/>
              </a:xfrm>
              <a:prstGeom prst="rect">
                <a:avLst/>
              </a:prstGeom>
            </p:spPr>
          </p:pic>
          <p:grpSp>
            <p:nvGrpSpPr>
              <p:cNvPr id="83" name="Group 82">
                <a:extLst>
                  <a:ext uri="{FF2B5EF4-FFF2-40B4-BE49-F238E27FC236}">
                    <a16:creationId xmlns:a16="http://schemas.microsoft.com/office/drawing/2014/main" id="{F87ED588-C88D-6082-F4DD-8298CE6835CF}"/>
                  </a:ext>
                </a:extLst>
              </p:cNvPr>
              <p:cNvGrpSpPr/>
              <p:nvPr/>
            </p:nvGrpSpPr>
            <p:grpSpPr>
              <a:xfrm>
                <a:off x="5810949" y="1288552"/>
                <a:ext cx="3765537" cy="4028455"/>
                <a:chOff x="5810949" y="1288552"/>
                <a:chExt cx="3765537" cy="4028455"/>
              </a:xfrm>
            </p:grpSpPr>
            <p:cxnSp>
              <p:nvCxnSpPr>
                <p:cNvPr id="71" name="Straight Connector 70">
                  <a:extLst>
                    <a:ext uri="{FF2B5EF4-FFF2-40B4-BE49-F238E27FC236}">
                      <a16:creationId xmlns:a16="http://schemas.microsoft.com/office/drawing/2014/main" id="{6534EE73-B2A6-5E20-24E3-D4FC6BAEBD09}"/>
                    </a:ext>
                  </a:extLst>
                </p:cNvPr>
                <p:cNvCxnSpPr>
                  <a:cxnSpLocks/>
                </p:cNvCxnSpPr>
                <p:nvPr/>
              </p:nvCxnSpPr>
              <p:spPr>
                <a:xfrm>
                  <a:off x="7587200" y="1290022"/>
                  <a:ext cx="27289" cy="4026985"/>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2" name="Straight Connector 71">
                  <a:extLst>
                    <a:ext uri="{FF2B5EF4-FFF2-40B4-BE49-F238E27FC236}">
                      <a16:creationId xmlns:a16="http://schemas.microsoft.com/office/drawing/2014/main" id="{E1CB7CE5-D4C3-319D-0310-70E4212B21CA}"/>
                    </a:ext>
                  </a:extLst>
                </p:cNvPr>
                <p:cNvCxnSpPr>
                  <a:cxnSpLocks/>
                </p:cNvCxnSpPr>
                <p:nvPr/>
              </p:nvCxnSpPr>
              <p:spPr>
                <a:xfrm flipH="1">
                  <a:off x="5810949" y="1300908"/>
                  <a:ext cx="1774268" cy="2815804"/>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3" name="Straight Connector 72">
                  <a:extLst>
                    <a:ext uri="{FF2B5EF4-FFF2-40B4-BE49-F238E27FC236}">
                      <a16:creationId xmlns:a16="http://schemas.microsoft.com/office/drawing/2014/main" id="{A1FE6C10-3219-439F-30B4-7B0C491A47C9}"/>
                    </a:ext>
                  </a:extLst>
                </p:cNvPr>
                <p:cNvCxnSpPr>
                  <a:cxnSpLocks/>
                </p:cNvCxnSpPr>
                <p:nvPr/>
              </p:nvCxnSpPr>
              <p:spPr>
                <a:xfrm>
                  <a:off x="7585218" y="1288552"/>
                  <a:ext cx="1991268" cy="2501627"/>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86" name="TextBox 85">
              <a:extLst>
                <a:ext uri="{FF2B5EF4-FFF2-40B4-BE49-F238E27FC236}">
                  <a16:creationId xmlns:a16="http://schemas.microsoft.com/office/drawing/2014/main" id="{C719854E-452A-5BCF-D216-590CDA589B8D}"/>
                </a:ext>
              </a:extLst>
            </p:cNvPr>
            <p:cNvSpPr txBox="1"/>
            <p:nvPr/>
          </p:nvSpPr>
          <p:spPr>
            <a:xfrm>
              <a:off x="8461635" y="398477"/>
              <a:ext cx="1003641" cy="320803"/>
            </a:xfrm>
            <a:prstGeom prst="rect">
              <a:avLst/>
            </a:prstGeom>
            <a:noFill/>
          </p:spPr>
          <p:txBody>
            <a:bodyPr wrap="square" lIns="0" tIns="0" rIns="0" bIns="0" rtlCol="0">
              <a:noAutofit/>
            </a:bodyPr>
            <a:lstStyle/>
            <a:p>
              <a:pPr algn="l"/>
              <a:r>
                <a:rPr lang="en-AU" sz="2000" b="1" dirty="0">
                  <a:latin typeface="+mj-lt"/>
                </a:rPr>
                <a:t>Satellite</a:t>
              </a:r>
              <a:endParaRPr lang="en-AU" sz="1800" b="1" dirty="0">
                <a:latin typeface="+mj-lt"/>
              </a:endParaRPr>
            </a:p>
          </p:txBody>
        </p:sp>
      </p:grpSp>
      <p:grpSp>
        <p:nvGrpSpPr>
          <p:cNvPr id="94" name="Group 93" descr="An aerial photograph.">
            <a:extLst>
              <a:ext uri="{FF2B5EF4-FFF2-40B4-BE49-F238E27FC236}">
                <a16:creationId xmlns:a16="http://schemas.microsoft.com/office/drawing/2014/main" id="{708DFF1F-B669-A15F-7ABF-2C278C8FA982}"/>
              </a:ext>
            </a:extLst>
          </p:cNvPr>
          <p:cNvGrpSpPr/>
          <p:nvPr/>
        </p:nvGrpSpPr>
        <p:grpSpPr>
          <a:xfrm>
            <a:off x="6491166" y="2784123"/>
            <a:ext cx="2767414" cy="2524126"/>
            <a:chOff x="6491166" y="2784123"/>
            <a:chExt cx="2767414" cy="2524126"/>
          </a:xfrm>
        </p:grpSpPr>
        <p:grpSp>
          <p:nvGrpSpPr>
            <p:cNvPr id="65" name="Group 64">
              <a:extLst>
                <a:ext uri="{FF2B5EF4-FFF2-40B4-BE49-F238E27FC236}">
                  <a16:creationId xmlns:a16="http://schemas.microsoft.com/office/drawing/2014/main" id="{D0223D00-92DC-E27D-9058-EC50A7B0D75F}"/>
                </a:ext>
              </a:extLst>
            </p:cNvPr>
            <p:cNvGrpSpPr/>
            <p:nvPr/>
          </p:nvGrpSpPr>
          <p:grpSpPr>
            <a:xfrm>
              <a:off x="6491166" y="3539408"/>
              <a:ext cx="2264298" cy="1768841"/>
              <a:chOff x="5923111" y="3502161"/>
              <a:chExt cx="2264298" cy="1861819"/>
            </a:xfrm>
          </p:grpSpPr>
          <p:cxnSp>
            <p:nvCxnSpPr>
              <p:cNvPr id="31" name="Straight Connector 30">
                <a:extLst>
                  <a:ext uri="{FF2B5EF4-FFF2-40B4-BE49-F238E27FC236}">
                    <a16:creationId xmlns:a16="http://schemas.microsoft.com/office/drawing/2014/main" id="{990230D6-E1F3-EBC2-CEBA-361103D4F29C}"/>
                  </a:ext>
                </a:extLst>
              </p:cNvPr>
              <p:cNvCxnSpPr>
                <a:cxnSpLocks/>
              </p:cNvCxnSpPr>
              <p:nvPr/>
            </p:nvCxnSpPr>
            <p:spPr>
              <a:xfrm>
                <a:off x="7031502" y="3514517"/>
                <a:ext cx="27289" cy="1849463"/>
              </a:xfrm>
              <a:prstGeom prst="line">
                <a:avLst/>
              </a:prstGeom>
              <a:ln w="19050"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7BD24A53-9EAE-EB1C-2859-2FC17497170D}"/>
                  </a:ext>
                </a:extLst>
              </p:cNvPr>
              <p:cNvCxnSpPr>
                <a:cxnSpLocks/>
              </p:cNvCxnSpPr>
              <p:nvPr/>
            </p:nvCxnSpPr>
            <p:spPr>
              <a:xfrm flipH="1">
                <a:off x="5923111" y="3514517"/>
                <a:ext cx="1106408" cy="1221727"/>
              </a:xfrm>
              <a:prstGeom prst="line">
                <a:avLst/>
              </a:prstGeom>
              <a:ln w="19050"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A8FF5697-D8A3-4BA4-4141-BDC792F0735C}"/>
                  </a:ext>
                </a:extLst>
              </p:cNvPr>
              <p:cNvCxnSpPr>
                <a:cxnSpLocks/>
              </p:cNvCxnSpPr>
              <p:nvPr/>
            </p:nvCxnSpPr>
            <p:spPr>
              <a:xfrm>
                <a:off x="7029520" y="3502161"/>
                <a:ext cx="1157889" cy="1157305"/>
              </a:xfrm>
              <a:prstGeom prst="line">
                <a:avLst/>
              </a:prstGeom>
              <a:ln w="19050"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pic>
          <p:nvPicPr>
            <p:cNvPr id="12" name="Picture 11">
              <a:extLst>
                <a:ext uri="{FF2B5EF4-FFF2-40B4-BE49-F238E27FC236}">
                  <a16:creationId xmlns:a16="http://schemas.microsoft.com/office/drawing/2014/main" id="{6A3AF713-F678-A45F-A1FB-0AE3E29BCC8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740054" y="2784123"/>
              <a:ext cx="1721580" cy="1217104"/>
            </a:xfrm>
            <a:prstGeom prst="rect">
              <a:avLst/>
            </a:prstGeom>
          </p:spPr>
        </p:pic>
        <p:sp>
          <p:nvSpPr>
            <p:cNvPr id="89" name="TextBox 88">
              <a:extLst>
                <a:ext uri="{FF2B5EF4-FFF2-40B4-BE49-F238E27FC236}">
                  <a16:creationId xmlns:a16="http://schemas.microsoft.com/office/drawing/2014/main" id="{55690FA2-0AF0-E205-EF6B-0F41F20C12BE}"/>
                </a:ext>
              </a:extLst>
            </p:cNvPr>
            <p:cNvSpPr txBox="1"/>
            <p:nvPr/>
          </p:nvSpPr>
          <p:spPr>
            <a:xfrm>
              <a:off x="8254939" y="3333244"/>
              <a:ext cx="1003641" cy="320803"/>
            </a:xfrm>
            <a:prstGeom prst="rect">
              <a:avLst/>
            </a:prstGeom>
            <a:noFill/>
          </p:spPr>
          <p:txBody>
            <a:bodyPr wrap="square" lIns="0" tIns="0" rIns="0" bIns="0" rtlCol="0">
              <a:noAutofit/>
            </a:bodyPr>
            <a:lstStyle/>
            <a:p>
              <a:pPr algn="l"/>
              <a:r>
                <a:rPr lang="en-AU" sz="2000" b="1" dirty="0">
                  <a:latin typeface="+mj-lt"/>
                </a:rPr>
                <a:t>Aerial</a:t>
              </a:r>
              <a:endParaRPr lang="en-AU" sz="1800" b="1" dirty="0">
                <a:latin typeface="+mj-lt"/>
              </a:endParaRPr>
            </a:p>
          </p:txBody>
        </p:sp>
      </p:grpSp>
      <p:sp>
        <p:nvSpPr>
          <p:cNvPr id="2" name="Slide Number Placeholder 1">
            <a:extLst>
              <a:ext uri="{FF2B5EF4-FFF2-40B4-BE49-F238E27FC236}">
                <a16:creationId xmlns:a16="http://schemas.microsoft.com/office/drawing/2014/main" id="{FFAAAEA3-0BF7-5300-C533-A7C440A6FCF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18694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1000" fill="hold"/>
                                        <p:tgtEl>
                                          <p:spTgt spid="90"/>
                                        </p:tgtEl>
                                        <p:attrNameLst>
                                          <p:attrName>ppt_x</p:attrName>
                                        </p:attrNameLst>
                                      </p:cBhvr>
                                      <p:tavLst>
                                        <p:tav tm="0">
                                          <p:val>
                                            <p:strVal val="0-#ppt_w/2"/>
                                          </p:val>
                                        </p:tav>
                                        <p:tav tm="100000">
                                          <p:val>
                                            <p:strVal val="#ppt_x"/>
                                          </p:val>
                                        </p:tav>
                                      </p:tavLst>
                                    </p:anim>
                                    <p:anim calcmode="lin" valueType="num">
                                      <p:cBhvr additive="base">
                                        <p:cTn id="8" dur="1000" fill="hold"/>
                                        <p:tgtEl>
                                          <p:spTgt spid="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mph" presetSubtype="0" nodeType="clickEffect">
                                  <p:stCondLst>
                                    <p:cond delay="0"/>
                                  </p:stCondLst>
                                  <p:childTnLst>
                                    <p:set>
                                      <p:cBhvr>
                                        <p:cTn id="12" dur="indefinite"/>
                                        <p:tgtEl>
                                          <p:spTgt spid="90"/>
                                        </p:tgtEl>
                                        <p:attrNameLst>
                                          <p:attrName>style.opacity</p:attrName>
                                        </p:attrNameLst>
                                      </p:cBhvr>
                                      <p:to>
                                        <p:strVal val="0.1"/>
                                      </p:to>
                                    </p:set>
                                    <p:animEffect filter="image" prLst="opacity: 0.1">
                                      <p:cBhvr rctx="IE">
                                        <p:cTn id="13" dur="indefinite"/>
                                        <p:tgtEl>
                                          <p:spTgt spid="90"/>
                                        </p:tgtEl>
                                      </p:cBhvr>
                                    </p:animEffect>
                                  </p:childTnLst>
                                </p:cTn>
                              </p:par>
                            </p:childTnLst>
                          </p:cTn>
                        </p:par>
                        <p:par>
                          <p:cTn id="14" fill="hold">
                            <p:stCondLst>
                              <p:cond delay="0"/>
                            </p:stCondLst>
                            <p:childTnLst>
                              <p:par>
                                <p:cTn id="15" presetID="2" presetClass="entr" presetSubtype="8" fill="hold" nodeType="afterEffect">
                                  <p:stCondLst>
                                    <p:cond delay="0"/>
                                  </p:stCondLst>
                                  <p:childTnLst>
                                    <p:set>
                                      <p:cBhvr>
                                        <p:cTn id="16" dur="1" fill="hold">
                                          <p:stCondLst>
                                            <p:cond delay="0"/>
                                          </p:stCondLst>
                                        </p:cTn>
                                        <p:tgtEl>
                                          <p:spTgt spid="91"/>
                                        </p:tgtEl>
                                        <p:attrNameLst>
                                          <p:attrName>style.visibility</p:attrName>
                                        </p:attrNameLst>
                                      </p:cBhvr>
                                      <p:to>
                                        <p:strVal val="visible"/>
                                      </p:to>
                                    </p:set>
                                    <p:anim calcmode="lin" valueType="num">
                                      <p:cBhvr additive="base">
                                        <p:cTn id="17" dur="1000" fill="hold"/>
                                        <p:tgtEl>
                                          <p:spTgt spid="91"/>
                                        </p:tgtEl>
                                        <p:attrNameLst>
                                          <p:attrName>ppt_x</p:attrName>
                                        </p:attrNameLst>
                                      </p:cBhvr>
                                      <p:tavLst>
                                        <p:tav tm="0">
                                          <p:val>
                                            <p:strVal val="0-#ppt_w/2"/>
                                          </p:val>
                                        </p:tav>
                                        <p:tav tm="100000">
                                          <p:val>
                                            <p:strVal val="#ppt_x"/>
                                          </p:val>
                                        </p:tav>
                                      </p:tavLst>
                                    </p:anim>
                                    <p:anim calcmode="lin" valueType="num">
                                      <p:cBhvr additive="base">
                                        <p:cTn id="18" dur="10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mph" presetSubtype="0" nodeType="clickEffect">
                                  <p:stCondLst>
                                    <p:cond delay="0"/>
                                  </p:stCondLst>
                                  <p:childTnLst>
                                    <p:set>
                                      <p:cBhvr>
                                        <p:cTn id="22" dur="indefinite"/>
                                        <p:tgtEl>
                                          <p:spTgt spid="91"/>
                                        </p:tgtEl>
                                        <p:attrNameLst>
                                          <p:attrName>style.opacity</p:attrName>
                                        </p:attrNameLst>
                                      </p:cBhvr>
                                      <p:to>
                                        <p:strVal val="0.1"/>
                                      </p:to>
                                    </p:set>
                                    <p:animEffect filter="image" prLst="opacity: 0.1">
                                      <p:cBhvr rctx="IE">
                                        <p:cTn id="23" dur="indefinite"/>
                                        <p:tgtEl>
                                          <p:spTgt spid="91"/>
                                        </p:tgtEl>
                                      </p:cBhvr>
                                    </p:animEffect>
                                  </p:childTnLst>
                                </p:cTn>
                              </p:par>
                            </p:childTnLst>
                          </p:cTn>
                        </p:par>
                        <p:par>
                          <p:cTn id="24" fill="hold">
                            <p:stCondLst>
                              <p:cond delay="0"/>
                            </p:stCondLst>
                            <p:childTnLst>
                              <p:par>
                                <p:cTn id="25" presetID="2" presetClass="entr" presetSubtype="1" fill="hold" nodeType="after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additive="base">
                                        <p:cTn id="27" dur="1000" fill="hold"/>
                                        <p:tgtEl>
                                          <p:spTgt spid="94"/>
                                        </p:tgtEl>
                                        <p:attrNameLst>
                                          <p:attrName>ppt_x</p:attrName>
                                        </p:attrNameLst>
                                      </p:cBhvr>
                                      <p:tavLst>
                                        <p:tav tm="0">
                                          <p:val>
                                            <p:strVal val="#ppt_x"/>
                                          </p:val>
                                        </p:tav>
                                        <p:tav tm="100000">
                                          <p:val>
                                            <p:strVal val="#ppt_x"/>
                                          </p:val>
                                        </p:tav>
                                      </p:tavLst>
                                    </p:anim>
                                    <p:anim calcmode="lin" valueType="num">
                                      <p:cBhvr additive="base">
                                        <p:cTn id="28" dur="1000" fill="hold"/>
                                        <p:tgtEl>
                                          <p:spTgt spid="94"/>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emph" presetSubtype="0" nodeType="clickEffect">
                                  <p:stCondLst>
                                    <p:cond delay="0"/>
                                  </p:stCondLst>
                                  <p:childTnLst>
                                    <p:set>
                                      <p:cBhvr>
                                        <p:cTn id="32" dur="indefinite"/>
                                        <p:tgtEl>
                                          <p:spTgt spid="94"/>
                                        </p:tgtEl>
                                        <p:attrNameLst>
                                          <p:attrName>style.opacity</p:attrName>
                                        </p:attrNameLst>
                                      </p:cBhvr>
                                      <p:to>
                                        <p:strVal val="0.1"/>
                                      </p:to>
                                    </p:set>
                                    <p:animEffect filter="image" prLst="opacity: 0.1">
                                      <p:cBhvr rctx="IE">
                                        <p:cTn id="33" dur="indefinite"/>
                                        <p:tgtEl>
                                          <p:spTgt spid="94"/>
                                        </p:tgtEl>
                                      </p:cBhvr>
                                    </p:animEffect>
                                  </p:childTnLst>
                                </p:cTn>
                              </p:par>
                            </p:childTnLst>
                          </p:cTn>
                        </p:par>
                        <p:par>
                          <p:cTn id="34" fill="hold">
                            <p:stCondLst>
                              <p:cond delay="0"/>
                            </p:stCondLst>
                            <p:childTnLst>
                              <p:par>
                                <p:cTn id="35" presetID="2" presetClass="entr" presetSubtype="1" fill="hold" nodeType="afterEffect">
                                  <p:stCondLst>
                                    <p:cond delay="0"/>
                                  </p:stCondLst>
                                  <p:childTnLst>
                                    <p:set>
                                      <p:cBhvr>
                                        <p:cTn id="36" dur="1" fill="hold">
                                          <p:stCondLst>
                                            <p:cond delay="0"/>
                                          </p:stCondLst>
                                        </p:cTn>
                                        <p:tgtEl>
                                          <p:spTgt spid="92"/>
                                        </p:tgtEl>
                                        <p:attrNameLst>
                                          <p:attrName>style.visibility</p:attrName>
                                        </p:attrNameLst>
                                      </p:cBhvr>
                                      <p:to>
                                        <p:strVal val="visible"/>
                                      </p:to>
                                    </p:set>
                                    <p:anim calcmode="lin" valueType="num">
                                      <p:cBhvr additive="base">
                                        <p:cTn id="37" dur="1000" fill="hold"/>
                                        <p:tgtEl>
                                          <p:spTgt spid="92"/>
                                        </p:tgtEl>
                                        <p:attrNameLst>
                                          <p:attrName>ppt_x</p:attrName>
                                        </p:attrNameLst>
                                      </p:cBhvr>
                                      <p:tavLst>
                                        <p:tav tm="0">
                                          <p:val>
                                            <p:strVal val="#ppt_x"/>
                                          </p:val>
                                        </p:tav>
                                        <p:tav tm="100000">
                                          <p:val>
                                            <p:strVal val="#ppt_x"/>
                                          </p:val>
                                        </p:tav>
                                      </p:tavLst>
                                    </p:anim>
                                    <p:anim calcmode="lin" valueType="num">
                                      <p:cBhvr additive="base">
                                        <p:cTn id="38" dur="1000" fill="hold"/>
                                        <p:tgtEl>
                                          <p:spTgt spid="9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871654-8854-BF21-9D2E-ABA9D907C126}"/>
              </a:ext>
            </a:extLst>
          </p:cNvPr>
          <p:cNvSpPr>
            <a:spLocks noGrp="1"/>
          </p:cNvSpPr>
          <p:nvPr>
            <p:ph type="title"/>
          </p:nvPr>
        </p:nvSpPr>
        <p:spPr/>
        <p:txBody>
          <a:bodyPr/>
          <a:lstStyle/>
          <a:p>
            <a:r>
              <a:rPr lang="en-AU" dirty="0">
                <a:latin typeface="+mj-lt"/>
              </a:rPr>
              <a:t>Need more explanation?</a:t>
            </a:r>
          </a:p>
        </p:txBody>
      </p:sp>
      <p:sp>
        <p:nvSpPr>
          <p:cNvPr id="6" name="Text Placeholder 5">
            <a:extLst>
              <a:ext uri="{FF2B5EF4-FFF2-40B4-BE49-F238E27FC236}">
                <a16:creationId xmlns:a16="http://schemas.microsoft.com/office/drawing/2014/main" id="{309AA1F9-A27F-7388-2164-5F6FE3EA27D2}"/>
              </a:ext>
            </a:extLst>
          </p:cNvPr>
          <p:cNvSpPr>
            <a:spLocks noGrp="1"/>
          </p:cNvSpPr>
          <p:nvPr>
            <p:ph type="body" sz="quarter" idx="18"/>
          </p:nvPr>
        </p:nvSpPr>
        <p:spPr/>
        <p:txBody>
          <a:bodyPr/>
          <a:lstStyle/>
          <a:p>
            <a:r>
              <a:rPr lang="en-US" dirty="0">
                <a:latin typeface="+mj-lt"/>
              </a:rPr>
              <a:t>Types of photos (duration 3:21)</a:t>
            </a:r>
            <a:endParaRPr lang="en-AU" dirty="0">
              <a:latin typeface="+mj-lt"/>
            </a:endParaRPr>
          </a:p>
        </p:txBody>
      </p:sp>
      <p:grpSp>
        <p:nvGrpSpPr>
          <p:cNvPr id="4" name="Group 3" descr="Link to the department's webpage 'Types of photos'.">
            <a:extLst>
              <a:ext uri="{FF2B5EF4-FFF2-40B4-BE49-F238E27FC236}">
                <a16:creationId xmlns:a16="http://schemas.microsoft.com/office/drawing/2014/main" id="{3CC047D1-154B-161D-56A1-0CFB3C220512}"/>
              </a:ext>
            </a:extLst>
          </p:cNvPr>
          <p:cNvGrpSpPr/>
          <p:nvPr/>
        </p:nvGrpSpPr>
        <p:grpSpPr>
          <a:xfrm>
            <a:off x="2231177" y="2013381"/>
            <a:ext cx="7729645" cy="4362830"/>
            <a:chOff x="1643949" y="2013381"/>
            <a:chExt cx="7729645" cy="4362830"/>
          </a:xfrm>
        </p:grpSpPr>
        <p:pic>
          <p:nvPicPr>
            <p:cNvPr id="5" name="Picture 4">
              <a:hlinkClick r:id="rId3"/>
              <a:extLst>
                <a:ext uri="{FF2B5EF4-FFF2-40B4-BE49-F238E27FC236}">
                  <a16:creationId xmlns:a16="http://schemas.microsoft.com/office/drawing/2014/main" id="{FCD594C3-817B-3B4F-9C75-89A1741ECA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43949" y="2013381"/>
              <a:ext cx="7729645" cy="4362830"/>
            </a:xfrm>
            <a:prstGeom prst="rect">
              <a:avLst/>
            </a:prstGeom>
          </p:spPr>
        </p:pic>
        <p:pic>
          <p:nvPicPr>
            <p:cNvPr id="8" name="Picture 7">
              <a:hlinkClick r:id="rId3"/>
              <a:extLst>
                <a:ext uri="{FF2B5EF4-FFF2-40B4-BE49-F238E27FC236}">
                  <a16:creationId xmlns:a16="http://schemas.microsoft.com/office/drawing/2014/main" id="{C5513216-7C2F-C612-B513-02B5F9585194}"/>
                </a:ext>
              </a:extLst>
            </p:cNvPr>
            <p:cNvPicPr>
              <a:picLocks noChangeAspect="1"/>
            </p:cNvPicPr>
            <p:nvPr/>
          </p:nvPicPr>
          <p:blipFill>
            <a:blip r:embed="rId5"/>
            <a:stretch>
              <a:fillRect/>
            </a:stretch>
          </p:blipFill>
          <p:spPr>
            <a:xfrm>
              <a:off x="4427598" y="3570456"/>
              <a:ext cx="2162348" cy="1248680"/>
            </a:xfrm>
            <a:prstGeom prst="rect">
              <a:avLst/>
            </a:prstGeom>
          </p:spPr>
        </p:pic>
      </p:grpSp>
      <p:sp>
        <p:nvSpPr>
          <p:cNvPr id="2" name="Slide Number Placeholder 1">
            <a:extLst>
              <a:ext uri="{FF2B5EF4-FFF2-40B4-BE49-F238E27FC236}">
                <a16:creationId xmlns:a16="http://schemas.microsoft.com/office/drawing/2014/main" id="{3FF40DB4-FE8A-CC2B-4ABC-5D0E41D5466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391872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4000" cy="545601"/>
          </a:xfrm>
        </p:spPr>
        <p:txBody>
          <a:bodyPr/>
          <a:lstStyle/>
          <a:p>
            <a:r>
              <a:rPr lang="en-AU" dirty="0">
                <a:latin typeface="+mj-lt"/>
              </a:rPr>
              <a:t>What type of photograph is this? (1)</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4000" cy="310015"/>
          </a:xfrm>
        </p:spPr>
        <p:txBody>
          <a:bodyPr/>
          <a:lstStyle/>
          <a:p>
            <a:r>
              <a:rPr lang="en-AU" dirty="0">
                <a:latin typeface="+mj-lt"/>
              </a:rPr>
              <a:t>Is this an aerial photograph?</a:t>
            </a:r>
          </a:p>
        </p:txBody>
      </p:sp>
      <p:grpSp>
        <p:nvGrpSpPr>
          <p:cNvPr id="8" name="Group 7" descr="Yes or no?">
            <a:extLst>
              <a:ext uri="{FF2B5EF4-FFF2-40B4-BE49-F238E27FC236}">
                <a16:creationId xmlns:a16="http://schemas.microsoft.com/office/drawing/2014/main" id="{A8E0287D-EB3F-2CA2-E1A6-34CF5B12CDB5}"/>
              </a:ext>
            </a:extLst>
          </p:cNvPr>
          <p:cNvGrpSpPr/>
          <p:nvPr/>
        </p:nvGrpSpPr>
        <p:grpSpPr>
          <a:xfrm>
            <a:off x="360000" y="1965516"/>
            <a:ext cx="4879265" cy="3909964"/>
            <a:chOff x="360000" y="1965516"/>
            <a:chExt cx="4879265" cy="3909964"/>
          </a:xfrm>
        </p:grpSpPr>
        <p:pic>
          <p:nvPicPr>
            <p:cNvPr id="5" name="Picture 4">
              <a:extLst>
                <a:ext uri="{FF2B5EF4-FFF2-40B4-BE49-F238E27FC236}">
                  <a16:creationId xmlns:a16="http://schemas.microsoft.com/office/drawing/2014/main" id="{60A01B48-365A-97EF-BA58-2E8618D8D7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0000" y="1965516"/>
              <a:ext cx="4879265" cy="3560557"/>
            </a:xfrm>
            <a:prstGeom prst="rect">
              <a:avLst/>
            </a:prstGeom>
          </p:spPr>
        </p:pic>
        <p:sp>
          <p:nvSpPr>
            <p:cNvPr id="7" name="Text Placeholder 12">
              <a:extLst>
                <a:ext uri="{FF2B5EF4-FFF2-40B4-BE49-F238E27FC236}">
                  <a16:creationId xmlns:a16="http://schemas.microsoft.com/office/drawing/2014/main" id="{8DCF56E3-7FED-F3F0-C616-F00055C59913}"/>
                </a:ext>
              </a:extLst>
            </p:cNvPr>
            <p:cNvSpPr txBox="1">
              <a:spLocks/>
            </p:cNvSpPr>
            <p:nvPr/>
          </p:nvSpPr>
          <p:spPr>
            <a:xfrm>
              <a:off x="967124" y="5519057"/>
              <a:ext cx="3474384" cy="356423"/>
            </a:xfrm>
            <a:prstGeom prst="rect">
              <a:avLst/>
            </a:prstGeom>
          </p:spPr>
          <p:txBody>
            <a:bodyPr vert="horz" lIns="0" tIns="0" rIns="0" bIns="0" rtlCol="0" anchor="b">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b="1" dirty="0">
                  <a:solidFill>
                    <a:schemeClr val="tx1"/>
                  </a:solidFill>
                  <a:latin typeface="+mj-lt"/>
                </a:rPr>
                <a:t>Check for understanding </a:t>
              </a:r>
            </a:p>
          </p:txBody>
        </p:sp>
      </p:grpSp>
      <p:pic>
        <p:nvPicPr>
          <p:cNvPr id="4" name="Picture 3" descr="An oblique photograph of a suburban area.">
            <a:extLst>
              <a:ext uri="{FF2B5EF4-FFF2-40B4-BE49-F238E27FC236}">
                <a16:creationId xmlns:a16="http://schemas.microsoft.com/office/drawing/2014/main" id="{F3D56E76-D355-E34A-9FF7-C4A3714302AC}"/>
              </a:ext>
            </a:extLst>
          </p:cNvPr>
          <p:cNvPicPr>
            <a:picLocks noChangeAspect="1"/>
          </p:cNvPicPr>
          <p:nvPr/>
        </p:nvPicPr>
        <p:blipFill>
          <a:blip r:embed="rId4"/>
          <a:stretch>
            <a:fillRect/>
          </a:stretch>
        </p:blipFill>
        <p:spPr>
          <a:xfrm>
            <a:off x="5505704" y="1958499"/>
            <a:ext cx="6338296" cy="3560557"/>
          </a:xfrm>
          <a:prstGeom prst="rect">
            <a:avLst/>
          </a:prstGeom>
        </p:spPr>
      </p:pic>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378184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dirty="0">
                <a:latin typeface="+mj-lt"/>
              </a:rPr>
              <a:t>What type of photograph is this? (2)</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en-AU">
                <a:latin typeface="+mj-lt"/>
              </a:rPr>
              <a:t>Is this a ground photograph?</a:t>
            </a:r>
          </a:p>
        </p:txBody>
      </p:sp>
      <p:grpSp>
        <p:nvGrpSpPr>
          <p:cNvPr id="12" name="Group 11" descr="Yes or no?">
            <a:extLst>
              <a:ext uri="{FF2B5EF4-FFF2-40B4-BE49-F238E27FC236}">
                <a16:creationId xmlns:a16="http://schemas.microsoft.com/office/drawing/2014/main" id="{97781D94-5A53-94EC-AE0E-ACEE86828537}"/>
              </a:ext>
            </a:extLst>
          </p:cNvPr>
          <p:cNvGrpSpPr/>
          <p:nvPr/>
        </p:nvGrpSpPr>
        <p:grpSpPr>
          <a:xfrm>
            <a:off x="360000" y="1965516"/>
            <a:ext cx="4879265" cy="3909964"/>
            <a:chOff x="360000" y="1965516"/>
            <a:chExt cx="4879265" cy="3909964"/>
          </a:xfrm>
        </p:grpSpPr>
        <p:sp>
          <p:nvSpPr>
            <p:cNvPr id="10" name="Text Placeholder 12">
              <a:extLst>
                <a:ext uri="{FF2B5EF4-FFF2-40B4-BE49-F238E27FC236}">
                  <a16:creationId xmlns:a16="http://schemas.microsoft.com/office/drawing/2014/main" id="{4D222BEA-9800-61C8-A754-A1D4FBEB77EA}"/>
                </a:ext>
              </a:extLst>
            </p:cNvPr>
            <p:cNvSpPr txBox="1">
              <a:spLocks/>
            </p:cNvSpPr>
            <p:nvPr/>
          </p:nvSpPr>
          <p:spPr>
            <a:xfrm>
              <a:off x="967124" y="5519057"/>
              <a:ext cx="3474384" cy="356423"/>
            </a:xfrm>
            <a:prstGeom prst="rect">
              <a:avLst/>
            </a:prstGeom>
          </p:spPr>
          <p:txBody>
            <a:bodyPr vert="horz" lIns="0" tIns="0" rIns="0" bIns="0" rtlCol="0" anchor="b">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b="1" dirty="0">
                  <a:solidFill>
                    <a:schemeClr val="tx1"/>
                  </a:solidFill>
                  <a:latin typeface="+mj-lt"/>
                </a:rPr>
                <a:t>Check for understanding </a:t>
              </a:r>
            </a:p>
          </p:txBody>
        </p:sp>
        <p:pic>
          <p:nvPicPr>
            <p:cNvPr id="11" name="Picture 10">
              <a:extLst>
                <a:ext uri="{FF2B5EF4-FFF2-40B4-BE49-F238E27FC236}">
                  <a16:creationId xmlns:a16="http://schemas.microsoft.com/office/drawing/2014/main" id="{A01F55C5-5D15-555E-7CC6-D1E0186AD2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0000" y="1965516"/>
              <a:ext cx="4879265" cy="3560557"/>
            </a:xfrm>
            <a:prstGeom prst="rect">
              <a:avLst/>
            </a:prstGeom>
          </p:spPr>
        </p:pic>
      </p:grpSp>
      <p:pic>
        <p:nvPicPr>
          <p:cNvPr id="7" name="Picture 6" descr="A grassy hill with trees, bushes and a building photographed from ground level.">
            <a:extLst>
              <a:ext uri="{FF2B5EF4-FFF2-40B4-BE49-F238E27FC236}">
                <a16:creationId xmlns:a16="http://schemas.microsoft.com/office/drawing/2014/main" id="{3977DC1A-1DA5-12EC-B90D-6D155DBF0C1C}"/>
              </a:ext>
            </a:extLst>
          </p:cNvPr>
          <p:cNvPicPr>
            <a:picLocks noChangeAspect="1"/>
          </p:cNvPicPr>
          <p:nvPr/>
        </p:nvPicPr>
        <p:blipFill>
          <a:blip r:embed="rId4"/>
          <a:stretch>
            <a:fillRect/>
          </a:stretch>
        </p:blipFill>
        <p:spPr>
          <a:xfrm>
            <a:off x="5723086" y="1415862"/>
            <a:ext cx="6120914" cy="4590686"/>
          </a:xfrm>
          <a:prstGeom prst="rect">
            <a:avLst/>
          </a:prstGeom>
        </p:spPr>
      </p:pic>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346907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dirty="0">
                <a:latin typeface="+mj-lt"/>
              </a:rPr>
              <a:t>What type of photograph is this? (3)</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en-AU">
                <a:latin typeface="+mj-lt"/>
              </a:rPr>
              <a:t>Is this an oblique aerial photograph?</a:t>
            </a:r>
          </a:p>
        </p:txBody>
      </p:sp>
      <p:grpSp>
        <p:nvGrpSpPr>
          <p:cNvPr id="7" name="Group 6" descr="Yes or no?">
            <a:extLst>
              <a:ext uri="{FF2B5EF4-FFF2-40B4-BE49-F238E27FC236}">
                <a16:creationId xmlns:a16="http://schemas.microsoft.com/office/drawing/2014/main" id="{99CC4805-C331-80EB-CD96-3436734B7793}"/>
              </a:ext>
            </a:extLst>
          </p:cNvPr>
          <p:cNvGrpSpPr/>
          <p:nvPr/>
        </p:nvGrpSpPr>
        <p:grpSpPr>
          <a:xfrm>
            <a:off x="360000" y="1965516"/>
            <a:ext cx="4879265" cy="3909964"/>
            <a:chOff x="360000" y="1965516"/>
            <a:chExt cx="4879265" cy="3909964"/>
          </a:xfrm>
        </p:grpSpPr>
        <p:sp>
          <p:nvSpPr>
            <p:cNvPr id="10" name="Text Placeholder 12">
              <a:extLst>
                <a:ext uri="{FF2B5EF4-FFF2-40B4-BE49-F238E27FC236}">
                  <a16:creationId xmlns:a16="http://schemas.microsoft.com/office/drawing/2014/main" id="{0D4A300D-9000-4957-3D3A-D885400A7F50}"/>
                </a:ext>
              </a:extLst>
            </p:cNvPr>
            <p:cNvSpPr txBox="1">
              <a:spLocks/>
            </p:cNvSpPr>
            <p:nvPr/>
          </p:nvSpPr>
          <p:spPr>
            <a:xfrm>
              <a:off x="967124" y="5519057"/>
              <a:ext cx="3474384" cy="356423"/>
            </a:xfrm>
            <a:prstGeom prst="rect">
              <a:avLst/>
            </a:prstGeom>
          </p:spPr>
          <p:txBody>
            <a:bodyPr vert="horz" lIns="0" tIns="0" rIns="0" bIns="0" rtlCol="0" anchor="b">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b="1" dirty="0">
                  <a:solidFill>
                    <a:schemeClr val="tx1"/>
                  </a:solidFill>
                  <a:latin typeface="+mj-lt"/>
                </a:rPr>
                <a:t>Check for understanding </a:t>
              </a:r>
            </a:p>
          </p:txBody>
        </p:sp>
        <p:pic>
          <p:nvPicPr>
            <p:cNvPr id="5" name="Picture 4">
              <a:extLst>
                <a:ext uri="{FF2B5EF4-FFF2-40B4-BE49-F238E27FC236}">
                  <a16:creationId xmlns:a16="http://schemas.microsoft.com/office/drawing/2014/main" id="{C4926D1E-FAB9-F0C9-8667-B0603B28B7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0000" y="1965516"/>
              <a:ext cx="4879265" cy="3560557"/>
            </a:xfrm>
            <a:prstGeom prst="rect">
              <a:avLst/>
            </a:prstGeom>
          </p:spPr>
        </p:pic>
      </p:grpSp>
      <p:pic>
        <p:nvPicPr>
          <p:cNvPr id="4" name="Picture 3" descr="An aerial photograph of a suburban area.">
            <a:extLst>
              <a:ext uri="{FF2B5EF4-FFF2-40B4-BE49-F238E27FC236}">
                <a16:creationId xmlns:a16="http://schemas.microsoft.com/office/drawing/2014/main" id="{FC91A689-39BF-F097-6599-3ED0FE1569F9}"/>
              </a:ext>
            </a:extLst>
          </p:cNvPr>
          <p:cNvPicPr>
            <a:picLocks noChangeAspect="1"/>
          </p:cNvPicPr>
          <p:nvPr/>
        </p:nvPicPr>
        <p:blipFill>
          <a:blip r:embed="rId4"/>
          <a:stretch>
            <a:fillRect/>
          </a:stretch>
        </p:blipFill>
        <p:spPr>
          <a:xfrm>
            <a:off x="5723086" y="1958500"/>
            <a:ext cx="6120914" cy="3633531"/>
          </a:xfrm>
          <a:prstGeom prst="rect">
            <a:avLst/>
          </a:prstGeom>
        </p:spPr>
      </p:pic>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89997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dirty="0">
                <a:latin typeface="+mj-lt"/>
              </a:rPr>
              <a:t>What type of photograph is this? (4)</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en-AU">
                <a:latin typeface="+mj-lt"/>
              </a:rPr>
              <a:t>Is this a satellite image?</a:t>
            </a:r>
          </a:p>
        </p:txBody>
      </p:sp>
      <p:grpSp>
        <p:nvGrpSpPr>
          <p:cNvPr id="5" name="Group 4" descr="Yes or no?">
            <a:extLst>
              <a:ext uri="{FF2B5EF4-FFF2-40B4-BE49-F238E27FC236}">
                <a16:creationId xmlns:a16="http://schemas.microsoft.com/office/drawing/2014/main" id="{D1D0896E-7C3F-130F-7D1F-3F8477F6D3EE}"/>
              </a:ext>
            </a:extLst>
          </p:cNvPr>
          <p:cNvGrpSpPr/>
          <p:nvPr/>
        </p:nvGrpSpPr>
        <p:grpSpPr>
          <a:xfrm>
            <a:off x="360000" y="1965516"/>
            <a:ext cx="4879265" cy="3909964"/>
            <a:chOff x="360000" y="1965516"/>
            <a:chExt cx="4879265" cy="3909964"/>
          </a:xfrm>
        </p:grpSpPr>
        <p:sp>
          <p:nvSpPr>
            <p:cNvPr id="11" name="Text Placeholder 12">
              <a:extLst>
                <a:ext uri="{FF2B5EF4-FFF2-40B4-BE49-F238E27FC236}">
                  <a16:creationId xmlns:a16="http://schemas.microsoft.com/office/drawing/2014/main" id="{F0FA61AB-E1DD-7D7D-BAAB-E41F55D56AB0}"/>
                </a:ext>
              </a:extLst>
            </p:cNvPr>
            <p:cNvSpPr txBox="1">
              <a:spLocks/>
            </p:cNvSpPr>
            <p:nvPr/>
          </p:nvSpPr>
          <p:spPr>
            <a:xfrm>
              <a:off x="967124" y="5519057"/>
              <a:ext cx="3474384" cy="356423"/>
            </a:xfrm>
            <a:prstGeom prst="rect">
              <a:avLst/>
            </a:prstGeom>
          </p:spPr>
          <p:txBody>
            <a:bodyPr vert="horz" lIns="0" tIns="0" rIns="0" bIns="0" rtlCol="0" anchor="b">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b="1" dirty="0">
                  <a:solidFill>
                    <a:schemeClr val="tx1"/>
                  </a:solidFill>
                  <a:latin typeface="+mj-lt"/>
                </a:rPr>
                <a:t>Check for understanding </a:t>
              </a:r>
            </a:p>
          </p:txBody>
        </p:sp>
        <p:pic>
          <p:nvPicPr>
            <p:cNvPr id="4" name="Picture 3">
              <a:extLst>
                <a:ext uri="{FF2B5EF4-FFF2-40B4-BE49-F238E27FC236}">
                  <a16:creationId xmlns:a16="http://schemas.microsoft.com/office/drawing/2014/main" id="{54CDA815-5BD2-012A-5FF5-CD670128C3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0000" y="1965516"/>
              <a:ext cx="4879265" cy="3560557"/>
            </a:xfrm>
            <a:prstGeom prst="rect">
              <a:avLst/>
            </a:prstGeom>
          </p:spPr>
        </p:pic>
      </p:grpSp>
      <p:pic>
        <p:nvPicPr>
          <p:cNvPr id="8" name="Picture 7" descr="A satellite image of mangroves.">
            <a:extLst>
              <a:ext uri="{FF2B5EF4-FFF2-40B4-BE49-F238E27FC236}">
                <a16:creationId xmlns:a16="http://schemas.microsoft.com/office/drawing/2014/main" id="{A13C316B-4E52-FE3E-85AF-270F0B0BE68B}"/>
              </a:ext>
            </a:extLst>
          </p:cNvPr>
          <p:cNvPicPr>
            <a:picLocks noChangeAspect="1"/>
          </p:cNvPicPr>
          <p:nvPr/>
        </p:nvPicPr>
        <p:blipFill>
          <a:blip r:embed="rId4"/>
          <a:stretch>
            <a:fillRect/>
          </a:stretch>
        </p:blipFill>
        <p:spPr>
          <a:xfrm>
            <a:off x="5826458" y="1494490"/>
            <a:ext cx="6017542" cy="4432622"/>
          </a:xfrm>
          <a:prstGeom prst="rect">
            <a:avLst/>
          </a:prstGeom>
        </p:spPr>
      </p:pic>
      <p:sp>
        <p:nvSpPr>
          <p:cNvPr id="9" name="TextBox 8">
            <a:extLst>
              <a:ext uri="{FF2B5EF4-FFF2-40B4-BE49-F238E27FC236}">
                <a16:creationId xmlns:a16="http://schemas.microsoft.com/office/drawing/2014/main" id="{A64607DA-4357-A3A6-71FD-D5455831584D}"/>
              </a:ext>
            </a:extLst>
          </p:cNvPr>
          <p:cNvSpPr txBox="1"/>
          <p:nvPr/>
        </p:nvSpPr>
        <p:spPr>
          <a:xfrm>
            <a:off x="5826458" y="6074681"/>
            <a:ext cx="5447608" cy="180000"/>
          </a:xfrm>
          <a:prstGeom prst="rect">
            <a:avLst/>
          </a:prstGeom>
          <a:noFill/>
        </p:spPr>
        <p:txBody>
          <a:bodyPr wrap="square" lIns="0" tIns="0" rIns="0" bIns="0" rtlCol="0">
            <a:noAutofit/>
          </a:bodyPr>
          <a:lstStyle/>
          <a:p>
            <a:pPr algn="l"/>
            <a:r>
              <a:rPr lang="en-AU" sz="1400" dirty="0">
                <a:latin typeface="Arial" panose="020B0604020202020204" pitchFamily="34" charset="0"/>
                <a:cs typeface="Arial" panose="020B0604020202020204" pitchFamily="34" charset="0"/>
              </a:rPr>
              <a:t>Australian Government </a:t>
            </a:r>
            <a:r>
              <a:rPr lang="en-AU" sz="1400" dirty="0">
                <a:latin typeface="Arial" panose="020B0604020202020204" pitchFamily="34" charset="0"/>
                <a:cs typeface="Arial" panose="020B0604020202020204" pitchFamily="34" charset="0"/>
                <a:hlinkClick r:id="rId5"/>
              </a:rPr>
              <a:t>Geoscience Australia</a:t>
            </a:r>
            <a:endParaRPr lang="en-AU" sz="14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349387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a:t>Geography 7-10 © Syllabus NSW Education Standards Authority (NESA) for and on behalf of the Crown in right of the State of New South Wales, 2024.</a:t>
            </a:r>
          </a:p>
          <a:p>
            <a:r>
              <a:rPr lang="en-AU"/>
              <a:t>Australian Government 2024, </a:t>
            </a:r>
            <a:r>
              <a:rPr lang="en-AU">
                <a:hlinkClick r:id="rId5"/>
              </a:rPr>
              <a:t>DEA Mangrove Canopy Cover</a:t>
            </a:r>
            <a:r>
              <a:rPr lang="en-AU"/>
              <a:t>, Geoscience Australia. Accessed 3 December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2" id="{04870CF9-6742-4284-8B36-BE7F10C49126}" vid="{B3D1084D-7DF9-4BCE-A661-83C773497D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Secondary classroom slide deck template 2025</Template>
  <TotalTime>4</TotalTime>
  <Words>1338</Words>
  <Application>Microsoft Office PowerPoint</Application>
  <PresentationFormat>Widescreen</PresentationFormat>
  <Paragraphs>101</Paragraphs>
  <Slides>10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Times New Roman</vt:lpstr>
      <vt:lpstr>Public Sans</vt:lpstr>
      <vt:lpstr>Arial</vt:lpstr>
      <vt:lpstr>Public Sans Light</vt:lpstr>
      <vt:lpstr>Calibri</vt:lpstr>
      <vt:lpstr>1_NSWG Corporate</vt:lpstr>
      <vt:lpstr>Lesson 1 – types of photographs used in geography</vt:lpstr>
      <vt:lpstr>Learning intentions and success criteria</vt:lpstr>
      <vt:lpstr>Types of photographs</vt:lpstr>
      <vt:lpstr>Need more explanation?</vt:lpstr>
      <vt:lpstr>What type of photograph is this? (1)</vt:lpstr>
      <vt:lpstr>What type of photograph is this? (2)</vt:lpstr>
      <vt:lpstr>What type of photograph is this? (3)</vt:lpstr>
      <vt:lpstr>What type of photograph is this? (4)</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Landscapes and landforms – Lesson 1 – types of photographs</dc:title>
  <dc:creator>NSW Department of Education</dc:creator>
  <dcterms:created xsi:type="dcterms:W3CDTF">2025-01-14T00:39:41Z</dcterms:created>
  <dcterms:modified xsi:type="dcterms:W3CDTF">2025-02-04T22:05:47Z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2025-01-14T00:39:58Z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ff546088-b381-4507-a2a3-b2e1070678cc</vt:lpwstr>
  </property>
  <property fmtid="{D5CDD505-2E9C-101B-9397-08002B2CF9AE}" pid="8" name="MSIP_Label_b603dfd7-d93a-4381-a340-2995d8282205_ContentBits">
    <vt:lpwstr>0</vt:lpwstr>
  </property>
</Properties>
</file>