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3"/>
  </p:notesMasterIdLst>
  <p:handoutMasterIdLst>
    <p:handoutMasterId r:id="rId14"/>
  </p:handoutMasterIdLst>
  <p:sldIdLst>
    <p:sldId id="415" r:id="rId2"/>
    <p:sldId id="298" r:id="rId3"/>
    <p:sldId id="409" r:id="rId4"/>
    <p:sldId id="26400" r:id="rId5"/>
    <p:sldId id="26399" r:id="rId6"/>
    <p:sldId id="412" r:id="rId7"/>
    <p:sldId id="26401" r:id="rId8"/>
    <p:sldId id="414" r:id="rId9"/>
    <p:sldId id="378" r:id="rId10"/>
    <p:sldId id="360" r:id="rId11"/>
    <p:sldId id="361" r:id="rId12"/>
  </p:sldIdLst>
  <p:sldSz cx="12192000" cy="6858000"/>
  <p:notesSz cx="6858000" cy="9144000"/>
  <p:embeddedFontLst>
    <p:embeddedFont>
      <p:font typeface="Public Sans" pitchFamily="2" charset="77"/>
      <p:regular r:id="rId15"/>
      <p:bold r:id="rId16"/>
      <p:italic r:id="rId17"/>
      <p:boldItalic r:id="rId18"/>
    </p:embeddedFont>
    <p:embeddedFont>
      <p:font typeface="Public Sans Light" pitchFamily="2" charset="77"/>
      <p:regular r:id="rId19"/>
      <p: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7249C52-CBC9-F85B-1920-1DEA3D668A43}" name="Kylie Watson" initials="KW" userId="S::Kylie.Watson9@det.nsw.edu.au::be0e82e2-53c8-4522-8565-24c1abd00003" providerId="AD"/>
  <p188:author id="{66B9ADC1-2890-0510-4987-61D2AED0EBDD}" name="Kylie Watson" initials="KW" userId="S::kylie.watson9@det.nsw.edu.au::be0e82e2-53c8-4522-8565-24c1abd000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CBCDD3"/>
    <a:srgbClr val="CDD3D6"/>
    <a:srgbClr val="EBEBEB"/>
    <a:srgbClr val="FFFFFF"/>
    <a:srgbClr val="00296C"/>
    <a:srgbClr val="146CFD"/>
    <a:srgbClr val="0070C0"/>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5" autoAdjust="0"/>
    <p:restoredTop sz="73333" autoAdjust="0"/>
  </p:normalViewPr>
  <p:slideViewPr>
    <p:cSldViewPr snapToGrid="0">
      <p:cViewPr varScale="1">
        <p:scale>
          <a:sx n="87" d="100"/>
          <a:sy n="87" d="100"/>
        </p:scale>
        <p:origin x="328" y="200"/>
      </p:cViewPr>
      <p:guideLst>
        <p:guide orient="horz" pos="3861"/>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aker" userId="4c439f8b-4024-428a-85a1-35f7d1063bbc" providerId="ADAL" clId="{52C0B2AA-B105-2F4B-BC38-164C64354BDC}"/>
    <pc:docChg chg="modSld">
      <pc:chgData name="Amy Laker" userId="4c439f8b-4024-428a-85a1-35f7d1063bbc" providerId="ADAL" clId="{52C0B2AA-B105-2F4B-BC38-164C64354BDC}" dt="2024-11-05T23:42:42.019" v="24" actId="2711"/>
      <pc:docMkLst>
        <pc:docMk/>
      </pc:docMkLst>
      <pc:sldChg chg="modSp mod">
        <pc:chgData name="Amy Laker" userId="4c439f8b-4024-428a-85a1-35f7d1063bbc" providerId="ADAL" clId="{52C0B2AA-B105-2F4B-BC38-164C64354BDC}" dt="2024-11-05T23:41:39.919" v="16" actId="20577"/>
        <pc:sldMkLst>
          <pc:docMk/>
          <pc:sldMk cId="1181014578" sldId="360"/>
        </pc:sldMkLst>
        <pc:spChg chg="mod">
          <ac:chgData name="Amy Laker" userId="4c439f8b-4024-428a-85a1-35f7d1063bbc" providerId="ADAL" clId="{52C0B2AA-B105-2F4B-BC38-164C64354BDC}" dt="2024-11-05T23:41:39.919" v="16" actId="20577"/>
          <ac:spMkLst>
            <pc:docMk/>
            <pc:sldMk cId="1181014578" sldId="360"/>
            <ac:spMk id="4" creationId="{B7C07B50-96D9-2E35-E2CE-3139F6377F08}"/>
          </ac:spMkLst>
        </pc:spChg>
      </pc:sldChg>
      <pc:sldChg chg="modSp mod">
        <pc:chgData name="Amy Laker" userId="4c439f8b-4024-428a-85a1-35f7d1063bbc" providerId="ADAL" clId="{52C0B2AA-B105-2F4B-BC38-164C64354BDC}" dt="2024-11-05T23:41:59.724" v="18" actId="20577"/>
        <pc:sldMkLst>
          <pc:docMk/>
          <pc:sldMk cId="2175507987" sldId="378"/>
        </pc:sldMkLst>
        <pc:spChg chg="mod">
          <ac:chgData name="Amy Laker" userId="4c439f8b-4024-428a-85a1-35f7d1063bbc" providerId="ADAL" clId="{52C0B2AA-B105-2F4B-BC38-164C64354BDC}" dt="2024-11-05T23:41:59.724" v="18" actId="20577"/>
          <ac:spMkLst>
            <pc:docMk/>
            <pc:sldMk cId="2175507987" sldId="378"/>
            <ac:spMk id="13" creationId="{311EAC57-0049-83B3-0DE2-7F0E470CE6A7}"/>
          </ac:spMkLst>
        </pc:spChg>
      </pc:sldChg>
      <pc:sldChg chg="modSp mod">
        <pc:chgData name="Amy Laker" userId="4c439f8b-4024-428a-85a1-35f7d1063bbc" providerId="ADAL" clId="{52C0B2AA-B105-2F4B-BC38-164C64354BDC}" dt="2024-11-05T23:41:08.892" v="13" actId="1036"/>
        <pc:sldMkLst>
          <pc:docMk/>
          <pc:sldMk cId="1105454308" sldId="412"/>
        </pc:sldMkLst>
        <pc:spChg chg="mod">
          <ac:chgData name="Amy Laker" userId="4c439f8b-4024-428a-85a1-35f7d1063bbc" providerId="ADAL" clId="{52C0B2AA-B105-2F4B-BC38-164C64354BDC}" dt="2024-11-05T23:41:08.892" v="13" actId="1036"/>
          <ac:spMkLst>
            <pc:docMk/>
            <pc:sldMk cId="1105454308" sldId="412"/>
            <ac:spMk id="4" creationId="{6C9E8F9A-416B-3F48-9D29-F3CEE2CDAB09}"/>
          </ac:spMkLst>
        </pc:spChg>
        <pc:spChg chg="mod">
          <ac:chgData name="Amy Laker" userId="4c439f8b-4024-428a-85a1-35f7d1063bbc" providerId="ADAL" clId="{52C0B2AA-B105-2F4B-BC38-164C64354BDC}" dt="2024-11-05T23:41:08.892" v="13" actId="1036"/>
          <ac:spMkLst>
            <pc:docMk/>
            <pc:sldMk cId="1105454308" sldId="412"/>
            <ac:spMk id="5" creationId="{95327E1F-EFE9-11A1-C1FC-FC7B41D22EE2}"/>
          </ac:spMkLst>
        </pc:spChg>
        <pc:spChg chg="mod">
          <ac:chgData name="Amy Laker" userId="4c439f8b-4024-428a-85a1-35f7d1063bbc" providerId="ADAL" clId="{52C0B2AA-B105-2F4B-BC38-164C64354BDC}" dt="2024-11-05T23:41:08.892" v="13" actId="1036"/>
          <ac:spMkLst>
            <pc:docMk/>
            <pc:sldMk cId="1105454308" sldId="412"/>
            <ac:spMk id="6" creationId="{E4A186F5-0F1A-F1D3-F867-5677EE566334}"/>
          </ac:spMkLst>
        </pc:spChg>
        <pc:picChg chg="mod">
          <ac:chgData name="Amy Laker" userId="4c439f8b-4024-428a-85a1-35f7d1063bbc" providerId="ADAL" clId="{52C0B2AA-B105-2F4B-BC38-164C64354BDC}" dt="2024-11-05T23:41:08.892" v="13" actId="1036"/>
          <ac:picMkLst>
            <pc:docMk/>
            <pc:sldMk cId="1105454308" sldId="412"/>
            <ac:picMk id="9" creationId="{5CD1BB52-A478-645F-23E3-4F26B6102F4A}"/>
          </ac:picMkLst>
        </pc:picChg>
      </pc:sldChg>
      <pc:sldChg chg="modSp mod">
        <pc:chgData name="Amy Laker" userId="4c439f8b-4024-428a-85a1-35f7d1063bbc" providerId="ADAL" clId="{52C0B2AA-B105-2F4B-BC38-164C64354BDC}" dt="2024-11-05T23:41:25.282" v="14" actId="1076"/>
        <pc:sldMkLst>
          <pc:docMk/>
          <pc:sldMk cId="514437430" sldId="414"/>
        </pc:sldMkLst>
        <pc:spChg chg="mod">
          <ac:chgData name="Amy Laker" userId="4c439f8b-4024-428a-85a1-35f7d1063bbc" providerId="ADAL" clId="{52C0B2AA-B105-2F4B-BC38-164C64354BDC}" dt="2024-11-05T23:41:25.282" v="14" actId="1076"/>
          <ac:spMkLst>
            <pc:docMk/>
            <pc:sldMk cId="514437430" sldId="414"/>
            <ac:spMk id="5" creationId="{A4F78937-E8DE-26DD-8056-6FB3156A34DE}"/>
          </ac:spMkLst>
        </pc:spChg>
      </pc:sldChg>
      <pc:sldChg chg="modSp mod">
        <pc:chgData name="Amy Laker" userId="4c439f8b-4024-428a-85a1-35f7d1063bbc" providerId="ADAL" clId="{52C0B2AA-B105-2F4B-BC38-164C64354BDC}" dt="2024-11-05T23:42:42.019" v="24" actId="2711"/>
        <pc:sldMkLst>
          <pc:docMk/>
          <pc:sldMk cId="611182915" sldId="26399"/>
        </pc:sldMkLst>
        <pc:spChg chg="mod">
          <ac:chgData name="Amy Laker" userId="4c439f8b-4024-428a-85a1-35f7d1063bbc" providerId="ADAL" clId="{52C0B2AA-B105-2F4B-BC38-164C64354BDC}" dt="2024-11-05T23:42:42.019" v="24" actId="2711"/>
          <ac:spMkLst>
            <pc:docMk/>
            <pc:sldMk cId="611182915" sldId="26399"/>
            <ac:spMk id="3" creationId="{F32F3059-A49C-03B0-680E-00259C6BE265}"/>
          </ac:spMkLst>
        </pc:spChg>
        <pc:spChg chg="mod">
          <ac:chgData name="Amy Laker" userId="4c439f8b-4024-428a-85a1-35f7d1063bbc" providerId="ADAL" clId="{52C0B2AA-B105-2F4B-BC38-164C64354BDC}" dt="2024-11-05T23:42:42.019" v="24" actId="2711"/>
          <ac:spMkLst>
            <pc:docMk/>
            <pc:sldMk cId="611182915" sldId="26399"/>
            <ac:spMk id="10" creationId="{7736749F-0A0C-B434-0A9F-222808105D58}"/>
          </ac:spMkLst>
        </pc:spChg>
        <pc:spChg chg="mod">
          <ac:chgData name="Amy Laker" userId="4c439f8b-4024-428a-85a1-35f7d1063bbc" providerId="ADAL" clId="{52C0B2AA-B105-2F4B-BC38-164C64354BDC}" dt="2024-11-05T23:42:42.019" v="24" actId="2711"/>
          <ac:spMkLst>
            <pc:docMk/>
            <pc:sldMk cId="611182915" sldId="26399"/>
            <ac:spMk id="15" creationId="{143CCFEF-D63C-6FFC-0E04-3B8EE9111EDA}"/>
          </ac:spMkLst>
        </pc:spChg>
        <pc:grpChg chg="mod">
          <ac:chgData name="Amy Laker" userId="4c439f8b-4024-428a-85a1-35f7d1063bbc" providerId="ADAL" clId="{52C0B2AA-B105-2F4B-BC38-164C64354BDC}" dt="2024-11-05T23:40:51.888" v="8" actId="1036"/>
          <ac:grpSpMkLst>
            <pc:docMk/>
            <pc:sldMk cId="611182915" sldId="26399"/>
            <ac:grpSpMk id="5" creationId="{3D6ABB8A-154C-A327-8E72-73B2DCEF4908}"/>
          </ac:grpSpMkLst>
        </pc:grpChg>
        <pc:grpChg chg="mod">
          <ac:chgData name="Amy Laker" userId="4c439f8b-4024-428a-85a1-35f7d1063bbc" providerId="ADAL" clId="{52C0B2AA-B105-2F4B-BC38-164C64354BDC}" dt="2024-11-05T23:40:51.888" v="8" actId="1036"/>
          <ac:grpSpMkLst>
            <pc:docMk/>
            <pc:sldMk cId="611182915" sldId="26399"/>
            <ac:grpSpMk id="6" creationId="{A76D1554-F317-258C-8951-0130A2019C17}"/>
          </ac:grpSpMkLst>
        </pc:grpChg>
        <pc:grpChg chg="mod">
          <ac:chgData name="Amy Laker" userId="4c439f8b-4024-428a-85a1-35f7d1063bbc" providerId="ADAL" clId="{52C0B2AA-B105-2F4B-BC38-164C64354BDC}" dt="2024-11-05T23:40:51.888" v="8" actId="1036"/>
          <ac:grpSpMkLst>
            <pc:docMk/>
            <pc:sldMk cId="611182915" sldId="26399"/>
            <ac:grpSpMk id="31" creationId="{C9213BBE-5224-22F2-ACD4-D2F777DA6B6A}"/>
          </ac:grpSpMkLst>
        </pc:grpChg>
      </pc:sldChg>
      <pc:sldChg chg="modSp mod">
        <pc:chgData name="Amy Laker" userId="4c439f8b-4024-428a-85a1-35f7d1063bbc" providerId="ADAL" clId="{52C0B2AA-B105-2F4B-BC38-164C64354BDC}" dt="2024-11-05T23:42:23.966" v="23" actId="2711"/>
        <pc:sldMkLst>
          <pc:docMk/>
          <pc:sldMk cId="869155454" sldId="26401"/>
        </pc:sldMkLst>
        <pc:spChg chg="mod">
          <ac:chgData name="Amy Laker" userId="4c439f8b-4024-428a-85a1-35f7d1063bbc" providerId="ADAL" clId="{52C0B2AA-B105-2F4B-BC38-164C64354BDC}" dt="2024-11-05T23:42:19.181" v="22" actId="2711"/>
          <ac:spMkLst>
            <pc:docMk/>
            <pc:sldMk cId="869155454" sldId="26401"/>
            <ac:spMk id="5" creationId="{7609C835-D4F9-D9B1-A90A-A367E14CEE27}"/>
          </ac:spMkLst>
        </pc:spChg>
        <pc:spChg chg="mod">
          <ac:chgData name="Amy Laker" userId="4c439f8b-4024-428a-85a1-35f7d1063bbc" providerId="ADAL" clId="{52C0B2AA-B105-2F4B-BC38-164C64354BDC}" dt="2024-11-05T23:42:23.966" v="23" actId="2711"/>
          <ac:spMkLst>
            <pc:docMk/>
            <pc:sldMk cId="869155454" sldId="26401"/>
            <ac:spMk id="11" creationId="{D248CCD3-86B6-96CC-4D14-9C49D4879AE7}"/>
          </ac:spMkLst>
        </pc:spChg>
        <pc:spChg chg="mod">
          <ac:chgData name="Amy Laker" userId="4c439f8b-4024-428a-85a1-35f7d1063bbc" providerId="ADAL" clId="{52C0B2AA-B105-2F4B-BC38-164C64354BDC}" dt="2024-11-05T23:42:23.966" v="23" actId="2711"/>
          <ac:spMkLst>
            <pc:docMk/>
            <pc:sldMk cId="869155454" sldId="26401"/>
            <ac:spMk id="24" creationId="{45010FD4-95B9-371A-0E9F-0F947CA9A1AC}"/>
          </ac:spMkLst>
        </pc:spChg>
        <pc:grpChg chg="mod">
          <ac:chgData name="Amy Laker" userId="4c439f8b-4024-428a-85a1-35f7d1063bbc" providerId="ADAL" clId="{52C0B2AA-B105-2F4B-BC38-164C64354BDC}" dt="2024-11-05T23:40:31.453" v="2" actId="1076"/>
          <ac:grpSpMkLst>
            <pc:docMk/>
            <pc:sldMk cId="869155454" sldId="26401"/>
            <ac:grpSpMk id="6" creationId="{9C391646-92F0-5D91-5612-669B49B97FBD}"/>
          </ac:grpSpMkLst>
        </pc:grpChg>
        <pc:grpChg chg="mod">
          <ac:chgData name="Amy Laker" userId="4c439f8b-4024-428a-85a1-35f7d1063bbc" providerId="ADAL" clId="{52C0B2AA-B105-2F4B-BC38-164C64354BDC}" dt="2024-11-05T23:40:31.453" v="2" actId="1076"/>
          <ac:grpSpMkLst>
            <pc:docMk/>
            <pc:sldMk cId="869155454" sldId="26401"/>
            <ac:grpSpMk id="12" creationId="{0017C44C-DF37-6D5B-4CC0-9945770C22F6}"/>
          </ac:grpSpMkLst>
        </pc:grpChg>
        <pc:grpChg chg="mod">
          <ac:chgData name="Amy Laker" userId="4c439f8b-4024-428a-85a1-35f7d1063bbc" providerId="ADAL" clId="{52C0B2AA-B105-2F4B-BC38-164C64354BDC}" dt="2024-11-05T23:40:31.453" v="2" actId="1076"/>
          <ac:grpSpMkLst>
            <pc:docMk/>
            <pc:sldMk cId="869155454" sldId="26401"/>
            <ac:grpSpMk id="25" creationId="{1F56D213-875F-0E35-3831-8C772106E29C}"/>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6/11/2024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6/11/2024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urriculum.nsw.edu.au/learning-areas/hsie/hsie-k-6-2024/overvie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urriculum.nsw.edu.au/learning-areas/hsie/hsie-k-6-2024/content/stage-1/fa70d3819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urriculum.nsw.edu.au/learning-areas/hsie/hsie-k-6-2024/content/stage-2/fa8ff7b0d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eo.gov.au/"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ducation.aec.gov.a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89700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rationale forms the basis </a:t>
            </a:r>
            <a:r>
              <a:rPr lang="en-AU" dirty="0"/>
              <a:t>for understanding the core principles of the HSIE syllabus and guiding the development of teaching practices. Encourage staff to read the rationale to deepen their understanding of the syllabus' purpose and to reflect on how it shapes their teaching approach and supports student learning outcomes</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6967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may choose to have staff explore the outcomes for each stage, explore the content, and identify the progression of learning from Early Stage 1 to Stage 3. The syllabus also explains Protocols for collaborating with Aboriginal and Torres Strait Islander Communities and engaging with Cultural and heritage works. </a:t>
            </a:r>
          </a:p>
          <a:p>
            <a:r>
              <a:rPr lang="en-US" dirty="0"/>
              <a:t>Consider: content for each stage, progression of learning and protocols</a:t>
            </a:r>
          </a:p>
          <a:p>
            <a:r>
              <a:rPr lang="en-US" dirty="0">
                <a:hlinkClick r:id="rId3"/>
              </a:rPr>
              <a:t>Human Society and its Environment K–6 - Course overview | NSW Curriculum | NSW Education Standards Authority</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18112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is a new content area, it may be beneficial to allow teachers adequate time to explore the content and read the </a:t>
            </a:r>
            <a:r>
              <a:rPr lang="en-US" b="1" dirty="0"/>
              <a:t>teaching advice </a:t>
            </a:r>
            <a:r>
              <a:rPr lang="en-US" dirty="0"/>
              <a:t>which provides the necessary background knowledge. </a:t>
            </a:r>
          </a:p>
          <a:p>
            <a:r>
              <a:rPr lang="en-US" dirty="0">
                <a:hlinkClick r:id="rId3"/>
              </a:rPr>
              <a:t>Human Society and its Environment K–6 - Stage 1 - People learn about the past by engaging with stories, images, objects and sites | NSW Curriculum | NSW Education Standards Authority</a:t>
            </a:r>
            <a:endParaRPr lang="en-US" dirty="0"/>
          </a:p>
          <a:p>
            <a:r>
              <a:rPr lang="en-US" dirty="0">
                <a:hlinkClick r:id="rId4"/>
              </a:rPr>
              <a:t>Human Society and its Environment K–6 - Stage 2 - History uses sources to construct narratives of the past | NSW Curriculum | NSW Education Standards Authority</a:t>
            </a:r>
            <a:endParaRPr lang="en-US"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56965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Civics and citizenship is found in every stage from Early Stage 1 to Stage 3. </a:t>
            </a:r>
          </a:p>
          <a:p>
            <a:r>
              <a:rPr lang="en-AU" dirty="0"/>
              <a:t>Identify civics and citizenship content such as democracy, rights and responsibilities, and active citizenship. Reflect on how these concepts can help students understand their role in society and engage meaningfully as informed citizens</a:t>
            </a:r>
            <a:endParaRPr lang="en-US" dirty="0"/>
          </a:p>
          <a:p>
            <a:r>
              <a:rPr lang="en-US" dirty="0"/>
              <a:t>Stage 3 teams may like to spend some time exploring the resources found at the following sites:</a:t>
            </a:r>
          </a:p>
          <a:p>
            <a:r>
              <a:rPr lang="en-US" dirty="0">
                <a:hlinkClick r:id="rId3"/>
              </a:rPr>
              <a:t>Parliamentary Education Office (peo.gov.au)</a:t>
            </a:r>
          </a:p>
          <a:p>
            <a:r>
              <a:rPr lang="en-US" dirty="0">
                <a:hlinkClick r:id="rId4"/>
              </a:rPr>
              <a:t>AEC for schools - Australian Electoral Commission</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844544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Understand skills and tools are embedded within the content so it is important that teachers focus on these AS WELL as the content. It is important teachers can see how </a:t>
            </a:r>
            <a:r>
              <a:rPr lang="en-AU" dirty="0"/>
              <a:t>students engage critically with sources, from historical documents to geographical data, how </a:t>
            </a:r>
            <a:r>
              <a:rPr lang="en-US" dirty="0"/>
              <a:t>skills are embedded within the content and developed over time. In the geography focus area, students are asked to use geographical information and in the history focus area students use sources as evidence. </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83054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1219170" rtl="0" eaLnBrk="1" latinLnBrk="0" hangingPunct="1">
              <a:defRPr/>
            </a:pPr>
            <a:r>
              <a:rPr lang="en-US" sz="1600" kern="1200" dirty="0">
                <a:solidFill>
                  <a:schemeClr val="tx1"/>
                </a:solidFill>
                <a:ea typeface="+mn-ea"/>
                <a:cs typeface="+mn-cs"/>
              </a:rPr>
              <a:t>So where to next?</a:t>
            </a:r>
          </a:p>
          <a:p>
            <a:pPr marL="0" algn="l" defTabSz="1219170" rtl="0" eaLnBrk="1" latinLnBrk="0" hangingPunct="1">
              <a:defRPr/>
            </a:pPr>
            <a:r>
              <a:rPr lang="en-US" sz="1600" kern="1200" dirty="0">
                <a:solidFill>
                  <a:schemeClr val="tx1"/>
                </a:solidFill>
                <a:ea typeface="+mn-ea"/>
                <a:cs typeface="+mn-cs"/>
              </a:rPr>
              <a:t>Encourage staff to join the Primary Curriculum Statewide staffroom to access the HSIE channel.</a:t>
            </a:r>
          </a:p>
          <a:p>
            <a:pPr marL="0" algn="l" defTabSz="1219170" rtl="0" eaLnBrk="1" latinLnBrk="0" hangingPunct="1">
              <a:defRPr/>
            </a:pPr>
            <a:r>
              <a:rPr lang="en-US" sz="1600" kern="1200" dirty="0">
                <a:solidFill>
                  <a:schemeClr val="tx1"/>
                </a:solidFill>
                <a:ea typeface="+mn-ea"/>
                <a:cs typeface="+mn-cs"/>
              </a:rPr>
              <a:t>Engage with the information for school leaders </a:t>
            </a:r>
          </a:p>
          <a:p>
            <a:pPr marL="0" indent="0" algn="l" defTabSz="1219170" rtl="0" eaLnBrk="1" latinLnBrk="0" hangingPunct="1">
              <a:buFont typeface="Arial"/>
              <a:buNone/>
              <a:defRPr/>
            </a:pPr>
            <a:r>
              <a:rPr lang="en-US" sz="1600" kern="1200" dirty="0">
                <a:solidFill>
                  <a:schemeClr val="tx1"/>
                </a:solidFill>
                <a:ea typeface="+mn-ea"/>
                <a:cs typeface="+mn-cs"/>
              </a:rPr>
              <a:t>Visit the syllabus website to engage with content, teaching advice and examples.</a:t>
            </a:r>
          </a:p>
          <a:p>
            <a:pPr marL="0" indent="0" algn="l" defTabSz="1219170" rtl="0" eaLnBrk="1" latinLnBrk="0" hangingPunct="1">
              <a:buFont typeface="Arial"/>
              <a:buNone/>
              <a:defRPr/>
            </a:pPr>
            <a:r>
              <a:rPr lang="en-US" sz="1600" kern="1200" dirty="0">
                <a:solidFill>
                  <a:schemeClr val="tx1"/>
                </a:solidFill>
                <a:ea typeface="+mn-ea"/>
                <a:cs typeface="+mn-cs"/>
              </a:rPr>
              <a:t>Please note: the Planning, programming and assessing HSIE K-6 website contains resources relevant to the History 2012 and Geography 2015 syllabuses. Resources and support package materials for the HSIE 2024 syllabus will be uploaded in due course.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88079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204914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42402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0914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73746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4783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34148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8580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14789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4682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55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59191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821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31871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62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69240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612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31761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7995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5458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5774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3407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1702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838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8193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139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latin typeface="Public Sans" pitchFamily="2"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latin typeface="Public Sans" pitchFamily="2"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latin typeface="Public Sans" pitchFamily="2"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Public Sans" pitchFamily="2"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Public Sans" pitchFamily="2"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Public Sans" pitchFamily="2"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Public Sans" pitchFamily="2"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Public Sans" pitchFamily="2"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Public Sans" pitchFamily="2"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Public Sans" pitchFamily="2"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Public Sans" pitchFamily="2"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Public Sans" pitchFamily="2"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Public Sans" pitchFamily="2"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Public Sans" pitchFamily="2"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Public Sans" pitchFamily="2"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97398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Public Sans" pitchFamily="2" charset="0"/>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Public Sans" pitchFamily="2" charset="0"/>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0"/>
            </a:endParaRPr>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0"/>
            </a:endParaRPr>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0"/>
            </a:endParaRPr>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0"/>
            </a:endParaRPr>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0"/>
            </a:endParaRPr>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0"/>
            </a:endParaRPr>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0"/>
            </a:endParaRPr>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0"/>
            </a:endParaRPr>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0"/>
            </a:endParaRPr>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0"/>
            </a:endParaRPr>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Public Sans" pitchFamily="2"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Public Sans" pitchFamily="2"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latin typeface="Public Sans" pitchFamily="2" charset="0"/>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latin typeface="Public Sans" pitchFamily="2" charset="0"/>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Public Sans" pitchFamily="2" charset="0"/>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Public Sans" pitchFamily="2" charset="0"/>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Public Sans" pitchFamily="2" charset="0"/>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Public Sans" pitchFamily="2"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14853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Public Sans" pitchFamily="2"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latin typeface="Public Sans" pitchFamily="2" charset="0"/>
              </a:rPr>
              <a:pPr/>
              <a:t>‹#›</a:t>
            </a:fld>
            <a:endParaRPr lang="en-AU" dirty="0">
              <a:latin typeface="Public Sans" pitchFamily="2" charset="0"/>
            </a:endParaRPr>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latin typeface="Public Sans" pitchFamily="2" charset="0"/>
              </a:rPr>
              <a:pPr/>
              <a:t>‹#›</a:t>
            </a:fld>
            <a:endParaRPr lang="en-AU" dirty="0">
              <a:latin typeface="Public Sans" pitchFamily="2" charset="0"/>
            </a:endParaRPr>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Public Sans" pitchFamily="2"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latin typeface="Public Sans" pitchFamily="2" charset="0"/>
              </a:rPr>
              <a:pPr/>
              <a:t>‹#›</a:t>
            </a:fld>
            <a:endParaRPr lang="en-AU" dirty="0">
              <a:latin typeface="Public Sans" pitchFamily="2"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Public Sans" pitchFamily="2"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Public Sans"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57006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2265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81864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57062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6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24548462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661" r:id="rId31"/>
    <p:sldLayoutId id="2147483703" r:id="rId32"/>
    <p:sldLayoutId id="2147483702" r:id="rId33"/>
    <p:sldLayoutId id="2147483728" r:id="rId34"/>
    <p:sldLayoutId id="2147483729" r:id="rId35"/>
    <p:sldLayoutId id="2147483731" r:id="rId36"/>
    <p:sldLayoutId id="2147483730" r:id="rId37"/>
    <p:sldLayoutId id="2147483732" r:id="rId38"/>
    <p:sldLayoutId id="2147483740" r:id="rId39"/>
    <p:sldLayoutId id="2147483715" r:id="rId40"/>
    <p:sldLayoutId id="2147483736" r:id="rId41"/>
    <p:sldLayoutId id="2147483737" r:id="rId42"/>
    <p:sldLayoutId id="2147483738" r:id="rId43"/>
    <p:sldLayoutId id="2147483716" r:id="rId44"/>
    <p:sldLayoutId id="2147483717" r:id="rId45"/>
    <p:sldLayoutId id="2147483718" r:id="rId46"/>
    <p:sldLayoutId id="2147483719" r:id="rId47"/>
    <p:sldLayoutId id="2147483742" r:id="rId48"/>
    <p:sldLayoutId id="2147483720" r:id="rId49"/>
    <p:sldLayoutId id="2147483733" r:id="rId50"/>
    <p:sldLayoutId id="2147483721" r:id="rId51"/>
    <p:sldLayoutId id="2147483734" r:id="rId52"/>
    <p:sldLayoutId id="2147483722" r:id="rId53"/>
    <p:sldLayoutId id="2147483735" r:id="rId54"/>
    <p:sldLayoutId id="2147483723" r:id="rId55"/>
    <p:sldLayoutId id="2147483724" r:id="rId56"/>
    <p:sldLayoutId id="2147483743" r:id="rId57"/>
    <p:sldLayoutId id="2147483744" r:id="rId5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29.xml"/><Relationship Id="rId4" Type="http://schemas.openxmlformats.org/officeDocument/2006/relationships/hyperlink" Target="https://curriculum.nsw.edu.a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curriculum.nsw.edu.au/learning-areas/hsie/hsie-k-6-2024/overview"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forms.office.com/pages/responsepage.aspx?id=muagBYpBwUecJZOHJhv5kUwsTv61JFtLox4KgWmDAmxUNU45WDlDVEUxUEE3WVpEU0o5ME5KM0w0VyQlQCN0PWcu&amp;route=shorturl"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education.nsw.gov.au/teaching-and-learning/curriculum/hsie/planning-programming-and-assessing-hsie-k-6/planning-programming-assessing-geography-k-6" TargetMode="External"/><Relationship Id="rId5" Type="http://schemas.openxmlformats.org/officeDocument/2006/relationships/hyperlink" Target="https://education.nsw.gov.au/teaching-and-learning/curriculum" TargetMode="External"/><Relationship Id="rId4" Type="http://schemas.openxmlformats.org/officeDocument/2006/relationships/hyperlink" Target="https://education.nsw.gov.au/teaching-and-learning/curriculum/hsie/leading-hsie-k-12/leading-hsie-k-6/hsie-k-6-syllabus-inform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FA1894-2201-17D3-0ED0-3B264C4461F3}"/>
              </a:ext>
              <a:ext uri="{C183D7F6-B498-43B3-948B-1728B52AA6E4}">
                <adec:decorative xmlns:adec="http://schemas.microsoft.com/office/drawing/2017/decorative" val="1"/>
              </a:ext>
            </a:extLst>
          </p:cNvPr>
          <p:cNvSpPr>
            <a:spLocks noGrp="1"/>
          </p:cNvSpPr>
          <p:nvPr>
            <p:ph type="ftr" sz="quarter" idx="3"/>
          </p:nvPr>
        </p:nvSpPr>
        <p:spPr/>
        <p:txBody>
          <a:bodyPr anchor="t">
            <a:normAutofit/>
          </a:bodyPr>
          <a:lstStyle/>
          <a:p>
            <a:pPr>
              <a:spcAft>
                <a:spcPts val="600"/>
              </a:spcAft>
            </a:pPr>
            <a:r>
              <a:rPr lang="en-US" dirty="0"/>
              <a:t>NSW Department of Education</a:t>
            </a:r>
            <a:endParaRPr lang="en-AU" dirty="0"/>
          </a:p>
        </p:txBody>
      </p:sp>
      <p:sp>
        <p:nvSpPr>
          <p:cNvPr id="9" name="Title 8">
            <a:extLst>
              <a:ext uri="{FF2B5EF4-FFF2-40B4-BE49-F238E27FC236}">
                <a16:creationId xmlns:a16="http://schemas.microsoft.com/office/drawing/2014/main" id="{3FEDA865-C2CF-DEAC-C821-7245B68D13E9}"/>
              </a:ext>
            </a:extLst>
          </p:cNvPr>
          <p:cNvSpPr txBox="1">
            <a:spLocks noGrp="1"/>
          </p:cNvSpPr>
          <p:nvPr>
            <p:ph type="title" idx="4294967295"/>
          </p:nvPr>
        </p:nvSpPr>
        <p:spPr>
          <a:xfrm>
            <a:off x="539999" y="1530002"/>
            <a:ext cx="6255979" cy="2033997"/>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10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AU" sz="4800" b="0" i="0" u="none" strike="noStrike" kern="1200" cap="none" spc="0" normalizeH="0" baseline="0" noProof="0" dirty="0">
                <a:ln>
                  <a:noFill/>
                </a:ln>
                <a:solidFill>
                  <a:schemeClr val="accent1"/>
                </a:solidFill>
                <a:effectLst/>
                <a:uLnTx/>
                <a:uFillTx/>
                <a:latin typeface="+mj-lt"/>
                <a:ea typeface="+mj-ea"/>
                <a:cs typeface="+mj-cs"/>
              </a:rPr>
              <a:t>Human Society and its Environment K–6</a:t>
            </a:r>
          </a:p>
        </p:txBody>
      </p:sp>
      <p:sp>
        <p:nvSpPr>
          <p:cNvPr id="10" name="Text Placeholder 9">
            <a:extLst>
              <a:ext uri="{FF2B5EF4-FFF2-40B4-BE49-F238E27FC236}">
                <a16:creationId xmlns:a16="http://schemas.microsoft.com/office/drawing/2014/main" id="{342E7912-CE1E-AB46-DA23-3256B2E91E1D}"/>
              </a:ext>
            </a:extLst>
          </p:cNvPr>
          <p:cNvSpPr>
            <a:spLocks noGrp="1"/>
          </p:cNvSpPr>
          <p:nvPr>
            <p:ph type="body" sz="quarter" idx="10"/>
          </p:nvPr>
        </p:nvSpPr>
        <p:spPr>
          <a:xfrm>
            <a:off x="539999" y="3624180"/>
            <a:ext cx="6255977" cy="1188000"/>
          </a:xfrm>
        </p:spPr>
        <p:txBody>
          <a:bodyPr/>
          <a:lstStyle/>
          <a:p>
            <a:r>
              <a:rPr lang="en-AU" dirty="0"/>
              <a:t>Familiarisation resource</a:t>
            </a:r>
          </a:p>
        </p:txBody>
      </p:sp>
      <p:pic>
        <p:nvPicPr>
          <p:cNvPr id="18" name="Picture Placeholder 13">
            <a:extLst>
              <a:ext uri="{FF2B5EF4-FFF2-40B4-BE49-F238E27FC236}">
                <a16:creationId xmlns:a16="http://schemas.microsoft.com/office/drawing/2014/main" id="{D9CF4F11-C527-BACD-836D-B6A38E1F4A0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7594" r="33208"/>
          <a:stretch/>
        </p:blipFill>
        <p:spPr>
          <a:xfrm>
            <a:off x="7128000" y="0"/>
            <a:ext cx="5064000" cy="6858000"/>
          </a:xfrm>
          <a:noFill/>
        </p:spPr>
      </p:pic>
    </p:spTree>
    <p:extLst>
      <p:ext uri="{BB962C8B-B14F-4D97-AF65-F5344CB8AC3E}">
        <p14:creationId xmlns:p14="http://schemas.microsoft.com/office/powerpoint/2010/main" val="51277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vert="horz" lIns="0" tIns="0" rIns="0" bIns="0" rtlCol="0" anchor="t">
            <a:noAutofit/>
          </a:bodyPr>
          <a:lstStyle/>
          <a:p>
            <a:r>
              <a:rPr lang="en-AU" dirty="0"/>
              <a:t>HSIE K–6 © Syllabus NSW Education Standards Authority (NESA) for and on behalf of the Crown in right of the State of New South Wales, 2024.</a:t>
            </a:r>
          </a:p>
          <a:p>
            <a:r>
              <a:rPr lang="en-AU" dirty="0"/>
              <a:t>Images from canva.com and collaboro.com,</a:t>
            </a:r>
            <a:r>
              <a:rPr lang="en-AU" dirty="0">
                <a:solidFill>
                  <a:srgbClr val="000000"/>
                </a:solidFill>
              </a:rPr>
              <a:t> accessed 20 September 2024.</a:t>
            </a:r>
            <a:endParaRPr lang="en-AU" dirty="0"/>
          </a:p>
          <a:p>
            <a:endParaRPr lang="en-AU" dirty="0"/>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pitchFamily="2" charset="0"/>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pitchFamily="2" charset="0"/>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pitchFamily="2" charset="0"/>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pitchFamily="2" charset="0"/>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pitchFamily="2" charset="0"/>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pitchFamily="2" charset="0"/>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pitchFamily="2" charset="0"/>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pitchFamily="2" charset="0"/>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pitchFamily="2" charset="0"/>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pitchFamily="2" charset="0"/>
                <a:ea typeface="+mn-ea"/>
                <a:cs typeface="+mn-cs"/>
              </a:rPr>
              <a:t>.</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hlinkClick r:id="rId3">
                  <a:extLst>
                    <a:ext uri="{A12FA001-AC4F-418D-AE19-62706E023703}">
                      <ahyp:hlinkClr xmlns:ahyp="http://schemas.microsoft.com/office/drawing/2018/hyperlinkcolor" val="tx"/>
                    </a:ext>
                  </a:extLst>
                </a:hlinkClick>
              </a:rPr>
              <a:t>© State of New South Wales (Department of Education), 2024</a:t>
            </a:r>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Public Sans" pitchFamily="2" charset="0"/>
              </a:rPr>
              <a:t>The copyright material published in this resource is subject to the </a:t>
            </a:r>
            <a:r>
              <a:rPr lang="en-AU" sz="1200" i="1" dirty="0">
                <a:solidFill>
                  <a:schemeClr val="bg1"/>
                </a:solidFill>
                <a:latin typeface="Public Sans" pitchFamily="2" charset="0"/>
              </a:rPr>
              <a:t>Copyright Act 1968</a:t>
            </a:r>
            <a:r>
              <a:rPr lang="en-AU" sz="1200" dirty="0">
                <a:solidFill>
                  <a:schemeClr val="bg1"/>
                </a:solidFill>
                <a:latin typeface="Public Sans" pitchFamily="2" charset="0"/>
              </a:rPr>
              <a:t> (</a:t>
            </a:r>
            <a:r>
              <a:rPr lang="en-AU" sz="1200" dirty="0" err="1">
                <a:solidFill>
                  <a:schemeClr val="bg1"/>
                </a:solidFill>
                <a:latin typeface="Public Sans" pitchFamily="2" charset="0"/>
              </a:rPr>
              <a:t>Cth</a:t>
            </a:r>
            <a:r>
              <a:rPr lang="en-AU" sz="1200" dirty="0">
                <a:solidFill>
                  <a:schemeClr val="bg1"/>
                </a:solidFill>
                <a:latin typeface="Public Sans" pitchFamily="2"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Public Sans" pitchFamily="2" charset="0"/>
              </a:rPr>
              <a:t>Copyright material available in this resource and owned by the NSW Department of Education is licensed under a </a:t>
            </a:r>
            <a:r>
              <a:rPr lang="en-AU" sz="1200" dirty="0">
                <a:solidFill>
                  <a:schemeClr val="accent4"/>
                </a:solidFill>
                <a:latin typeface="Public Sans" pitchFamily="2" charset="0"/>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Public Sans" pitchFamily="2" charset="0"/>
              </a:rPr>
              <a:t>.</a:t>
            </a:r>
          </a:p>
          <a:p>
            <a:pPr algn="l">
              <a:lnSpc>
                <a:spcPct val="150000"/>
              </a:lnSpc>
              <a:spcAft>
                <a:spcPts val="600"/>
              </a:spcAft>
            </a:pPr>
            <a:r>
              <a:rPr lang="en-AU" sz="1200" dirty="0">
                <a:solidFill>
                  <a:schemeClr val="bg1"/>
                </a:solidFill>
                <a:latin typeface="Public Sans" pitchFamily="2"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Public Sans" pitchFamily="2" charset="0"/>
              </a:rPr>
              <a:t>Attribution should be given to © State of New South Wales (Department of Education), 2024.</a:t>
            </a:r>
          </a:p>
          <a:p>
            <a:pPr algn="l">
              <a:lnSpc>
                <a:spcPct val="150000"/>
              </a:lnSpc>
            </a:pPr>
            <a:r>
              <a:rPr lang="en-AU" sz="1200" dirty="0">
                <a:solidFill>
                  <a:schemeClr val="bg1"/>
                </a:solidFill>
                <a:latin typeface="Public Sans" pitchFamily="2"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Public Sans" pitchFamily="2"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Public Sans" pitchFamily="2" charset="0"/>
              </a:rPr>
              <a:t>material owned by a third party that has been reproduced with permission. You will need to obtain permission from the third party to reuse its material.</a:t>
            </a:r>
          </a:p>
          <a:p>
            <a:pPr marL="171450" indent="-171450" algn="l">
              <a:lnSpc>
                <a:spcPct val="150000"/>
              </a:lnSpc>
              <a:buFont typeface="Arial" panose="020B0604020202020204" pitchFamily="34" charset="0"/>
              <a:buChar char="•"/>
            </a:pPr>
            <a:endParaRPr lang="en-AU" sz="1200" b="1" dirty="0">
              <a:solidFill>
                <a:schemeClr val="bg1"/>
              </a:solidFill>
              <a:latin typeface="Public Sans" pitchFamily="2" charset="0"/>
            </a:endParaRPr>
          </a:p>
          <a:p>
            <a:pPr algn="l">
              <a:lnSpc>
                <a:spcPct val="150000"/>
              </a:lnSpc>
            </a:pPr>
            <a:r>
              <a:rPr lang="en-AU" sz="1200" b="1" dirty="0">
                <a:solidFill>
                  <a:schemeClr val="bg1"/>
                </a:solidFill>
                <a:latin typeface="Public Sans" pitchFamily="2" charset="0"/>
              </a:rPr>
              <a:t>Links to third-party material and websites</a:t>
            </a:r>
          </a:p>
          <a:p>
            <a:pPr algn="l">
              <a:lnSpc>
                <a:spcPct val="150000"/>
              </a:lnSpc>
              <a:spcAft>
                <a:spcPts val="600"/>
              </a:spcAft>
            </a:pPr>
            <a:r>
              <a:rPr lang="en-AU" sz="1200" dirty="0">
                <a:solidFill>
                  <a:schemeClr val="bg1"/>
                </a:solidFill>
                <a:latin typeface="Public Sans" pitchFamily="2"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latin typeface="Public Sans" pitchFamily="2"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Public Sans" pitchFamily="2" charset="0"/>
              </a:rPr>
              <a:t>Copyright Act 1968 (</a:t>
            </a:r>
            <a:r>
              <a:rPr lang="en-AU" sz="1200" i="1" dirty="0" err="1">
                <a:solidFill>
                  <a:schemeClr val="bg1"/>
                </a:solidFill>
                <a:latin typeface="Public Sans" pitchFamily="2" charset="0"/>
              </a:rPr>
              <a:t>Cth</a:t>
            </a:r>
            <a:r>
              <a:rPr lang="en-AU" sz="1200" i="1" dirty="0">
                <a:solidFill>
                  <a:schemeClr val="bg1"/>
                </a:solidFill>
                <a:latin typeface="Public Sans" pitchFamily="2" charset="0"/>
              </a:rPr>
              <a:t>). </a:t>
            </a:r>
            <a:r>
              <a:rPr lang="en-AU" sz="1200" dirty="0">
                <a:solidFill>
                  <a:schemeClr val="bg1"/>
                </a:solidFill>
                <a:latin typeface="Public Sans" pitchFamily="2" charset="0"/>
              </a:rPr>
              <a:t>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4015D92-72F3-459D-B340-C2C550240E6D}"/>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89" b="1089"/>
          <a:stretch>
            <a:fillRect/>
          </a:stretch>
        </p:blipFill>
        <p:spPr/>
      </p:pic>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dirty="0"/>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a:xfrm>
            <a:off x="5400000" y="1800225"/>
            <a:ext cx="6408000" cy="3495256"/>
          </a:xfrm>
        </p:spPr>
        <p:txBody>
          <a:bodyPr/>
          <a:lstStyle/>
          <a:p>
            <a:r>
              <a:rPr lang="en-AU" dirty="0"/>
              <a:t>We recognise the Ongoing Custodians of the lands and waterways where we work and live. We pay respect to Elders past and present as ongoing teachers of knowledge, </a:t>
            </a:r>
            <a:r>
              <a:rPr lang="en-AU" dirty="0" err="1"/>
              <a:t>songlines</a:t>
            </a:r>
            <a:r>
              <a:rPr lang="en-AU" dirty="0"/>
              <a:t>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a:xfrm>
            <a:off x="5400000" y="5727706"/>
            <a:ext cx="6407999" cy="608294"/>
          </a:xfrm>
        </p:spPr>
        <p:txBody>
          <a:bodyPr/>
          <a:lstStyle/>
          <a:p>
            <a:pPr>
              <a:lnSpc>
                <a:spcPct val="150000"/>
              </a:lnSpc>
            </a:pPr>
            <a:r>
              <a:rPr lang="en-AU" dirty="0"/>
              <a:t>‘The Land Heals Us’ created by Sarah Whitfield from Winmalee High School as part of the 2016 Schools Reconciliation Challenge.</a:t>
            </a:r>
          </a:p>
        </p:txBody>
      </p:sp>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3121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Information for use</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491915"/>
            <a:ext cx="11484000" cy="4644189"/>
          </a:xfrm>
        </p:spPr>
        <p:txBody>
          <a:bodyPr vert="horz" lIns="0" tIns="0" rIns="0" bIns="0" rtlCol="0" anchor="t">
            <a:noAutofit/>
          </a:bodyPr>
          <a:lstStyle/>
          <a:p>
            <a:pPr>
              <a:spcAft>
                <a:spcPts val="500"/>
              </a:spcAft>
            </a:pPr>
            <a:r>
              <a:rPr lang="en-AU" dirty="0"/>
              <a:t>The following slides build on the content covered in the familiarisation video. Schools may choose to engage with the activities on an individual, team or whole school basis. These activities are designed to facilitate familiarisation and engagement with the syllabus. Activities and discussions can occur in any order and cover the following areas:</a:t>
            </a:r>
          </a:p>
          <a:p>
            <a:pPr marL="285750" indent="-285750">
              <a:spcAft>
                <a:spcPts val="500"/>
              </a:spcAft>
              <a:buFont typeface="Arial" panose="020B0604020202020204" pitchFamily="34" charset="0"/>
              <a:buChar char="•"/>
            </a:pPr>
            <a:r>
              <a:rPr lang="en-AU" dirty="0"/>
              <a:t>Rationale</a:t>
            </a:r>
          </a:p>
          <a:p>
            <a:pPr marL="285750" indent="-285750">
              <a:spcAft>
                <a:spcPts val="500"/>
              </a:spcAft>
              <a:buFont typeface="Arial" panose="020B0604020202020204" pitchFamily="34" charset="0"/>
              <a:buChar char="•"/>
            </a:pPr>
            <a:r>
              <a:rPr lang="en-AU" dirty="0"/>
              <a:t>Aboriginal and Torres Strait Islander Priorities</a:t>
            </a:r>
          </a:p>
          <a:p>
            <a:pPr marL="285750" indent="-285750">
              <a:spcAft>
                <a:spcPts val="500"/>
              </a:spcAft>
              <a:buFont typeface="Arial" panose="020B0604020202020204" pitchFamily="34" charset="0"/>
              <a:buChar char="•"/>
            </a:pPr>
            <a:r>
              <a:rPr lang="en-AU" dirty="0"/>
              <a:t>The ancient past</a:t>
            </a:r>
          </a:p>
          <a:p>
            <a:pPr marL="285750" indent="-285750">
              <a:spcAft>
                <a:spcPts val="500"/>
              </a:spcAft>
              <a:buFont typeface="Arial" panose="020B0604020202020204" pitchFamily="34" charset="0"/>
              <a:buChar char="•"/>
            </a:pPr>
            <a:r>
              <a:rPr lang="en-AU" dirty="0"/>
              <a:t>Civics and citizenship</a:t>
            </a:r>
          </a:p>
          <a:p>
            <a:pPr marL="285750" indent="-285750">
              <a:spcAft>
                <a:spcPts val="500"/>
              </a:spcAft>
              <a:buFont typeface="Arial" panose="020B0604020202020204" pitchFamily="34" charset="0"/>
              <a:buChar char="•"/>
            </a:pPr>
            <a:r>
              <a:rPr lang="en-AU" dirty="0"/>
              <a:t>Using evidence and building skills.</a:t>
            </a:r>
          </a:p>
          <a:p>
            <a:pPr>
              <a:spcAft>
                <a:spcPts val="500"/>
              </a:spcAft>
            </a:pPr>
            <a:r>
              <a:rPr lang="en-AU" dirty="0"/>
              <a:t>Participants will need access to the </a:t>
            </a:r>
            <a:r>
              <a:rPr lang="en-AU" dirty="0">
                <a:hlinkClick r:id="rId3"/>
              </a:rPr>
              <a:t>Human Society and its Environment K–6 Syllabus</a:t>
            </a:r>
            <a:r>
              <a:rPr lang="en-AU" dirty="0"/>
              <a: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48356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7D1A582-27D0-BDBD-0520-F629E04B8790}"/>
              </a:ext>
            </a:extLst>
          </p:cNvPr>
          <p:cNvSpPr>
            <a:spLocks noGrp="1"/>
          </p:cNvSpPr>
          <p:nvPr>
            <p:ph type="title"/>
          </p:nvPr>
        </p:nvSpPr>
        <p:spPr>
          <a:xfrm>
            <a:off x="360000" y="360000"/>
            <a:ext cx="2265969" cy="545601"/>
          </a:xfrm>
        </p:spPr>
        <p:txBody>
          <a:bodyPr anchor="t">
            <a:normAutofit/>
          </a:bodyPr>
          <a:lstStyle/>
          <a:p>
            <a:r>
              <a:rPr lang="en-US" dirty="0"/>
              <a:t>Rationale</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dirty="0"/>
          </a:p>
        </p:txBody>
      </p:sp>
      <p:pic>
        <p:nvPicPr>
          <p:cNvPr id="9" name="Picture 8">
            <a:extLst>
              <a:ext uri="{FF2B5EF4-FFF2-40B4-BE49-F238E27FC236}">
                <a16:creationId xmlns:a16="http://schemas.microsoft.com/office/drawing/2014/main" id="{E487B4D9-38AB-3BA3-F365-9854128DF3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24308" y="1586630"/>
            <a:ext cx="6343383" cy="3070563"/>
          </a:xfrm>
          <a:prstGeom prst="rect">
            <a:avLst/>
          </a:prstGeom>
          <a:ln w="22225">
            <a:solidFill>
              <a:schemeClr val="bg1"/>
            </a:solidFill>
          </a:ln>
          <a:effectLst>
            <a:outerShdw blurRad="50800" dist="38100" dir="2700000" algn="tl" rotWithShape="0">
              <a:prstClr val="black">
                <a:alpha val="40000"/>
              </a:prstClr>
            </a:outerShdw>
          </a:effectLst>
        </p:spPr>
      </p:pic>
      <p:grpSp>
        <p:nvGrpSpPr>
          <p:cNvPr id="6" name="Group 5" descr="Read the Rationale &gt;  Identify 3 understandings to discuss &gt;">
            <a:extLst>
              <a:ext uri="{FF2B5EF4-FFF2-40B4-BE49-F238E27FC236}">
                <a16:creationId xmlns:a16="http://schemas.microsoft.com/office/drawing/2014/main" id="{8781AE44-79E8-C9BF-786B-430213DF4B7C}"/>
              </a:ext>
            </a:extLst>
          </p:cNvPr>
          <p:cNvGrpSpPr/>
          <p:nvPr/>
        </p:nvGrpSpPr>
        <p:grpSpPr>
          <a:xfrm>
            <a:off x="1115033" y="4853503"/>
            <a:ext cx="10381947" cy="1316381"/>
            <a:chOff x="1115033" y="4867358"/>
            <a:chExt cx="10381947" cy="1316381"/>
          </a:xfrm>
        </p:grpSpPr>
        <p:sp>
          <p:nvSpPr>
            <p:cNvPr id="5" name="Arrow: Pentagon 4">
              <a:extLst>
                <a:ext uri="{FF2B5EF4-FFF2-40B4-BE49-F238E27FC236}">
                  <a16:creationId xmlns:a16="http://schemas.microsoft.com/office/drawing/2014/main" id="{631A02C6-028B-51B7-CCE8-5315DAE7CD61}"/>
                </a:ext>
                <a:ext uri="{C183D7F6-B498-43B3-948B-1728B52AA6E4}">
                  <adec:decorative xmlns:adec="http://schemas.microsoft.com/office/drawing/2017/decorative" val="0"/>
                </a:ext>
              </a:extLst>
            </p:cNvPr>
            <p:cNvSpPr/>
            <p:nvPr/>
          </p:nvSpPr>
          <p:spPr>
            <a:xfrm>
              <a:off x="6468979" y="4867358"/>
              <a:ext cx="5028001" cy="1316381"/>
            </a:xfrm>
            <a:prstGeom prst="homePlate">
              <a:avLst/>
            </a:prstGeom>
            <a:solidFill>
              <a:schemeClr val="accent4"/>
            </a:solidFill>
            <a:ln w="127000">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lvl="0" indent="0" algn="l" defTabSz="800100">
                <a:lnSpc>
                  <a:spcPct val="120000"/>
                </a:lnSpc>
                <a:spcBef>
                  <a:spcPct val="0"/>
                </a:spcBef>
                <a:spcAft>
                  <a:spcPts val="600"/>
                </a:spcAft>
                <a:buNone/>
              </a:pPr>
              <a:r>
                <a:rPr lang="en-US" sz="1800" kern="1200" dirty="0">
                  <a:solidFill>
                    <a:schemeClr val="tx1"/>
                  </a:solidFill>
                </a:rPr>
                <a:t>Optional </a:t>
              </a:r>
              <a:r>
                <a:rPr lang="en-US" sz="1800" dirty="0">
                  <a:solidFill>
                    <a:schemeClr val="tx1"/>
                  </a:solidFill>
                </a:rPr>
                <a:t>–</a:t>
              </a:r>
              <a:r>
                <a:rPr lang="en-US" sz="1800" kern="1200" dirty="0">
                  <a:solidFill>
                    <a:schemeClr val="tx1"/>
                  </a:solidFill>
                </a:rPr>
                <a:t> combine responses to identify common elements </a:t>
              </a:r>
            </a:p>
          </p:txBody>
        </p:sp>
        <p:sp>
          <p:nvSpPr>
            <p:cNvPr id="4" name="Arrow: Pentagon 3">
              <a:extLst>
                <a:ext uri="{FF2B5EF4-FFF2-40B4-BE49-F238E27FC236}">
                  <a16:creationId xmlns:a16="http://schemas.microsoft.com/office/drawing/2014/main" id="{D149DBEC-9C38-32B7-0A3B-D9D7344794C2}"/>
                </a:ext>
                <a:ext uri="{C183D7F6-B498-43B3-948B-1728B52AA6E4}">
                  <adec:decorative xmlns:adec="http://schemas.microsoft.com/office/drawing/2017/decorative" val="0"/>
                </a:ext>
              </a:extLst>
            </p:cNvPr>
            <p:cNvSpPr/>
            <p:nvPr/>
          </p:nvSpPr>
          <p:spPr>
            <a:xfrm>
              <a:off x="3297287" y="4867358"/>
              <a:ext cx="3945725" cy="1316381"/>
            </a:xfrm>
            <a:prstGeom prst="homePlate">
              <a:avLst/>
            </a:prstGeom>
            <a:solidFill>
              <a:schemeClr val="accent4"/>
            </a:solidFill>
            <a:ln w="127000">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defTabSz="800100">
                <a:lnSpc>
                  <a:spcPct val="120000"/>
                </a:lnSpc>
                <a:spcBef>
                  <a:spcPct val="0"/>
                </a:spcBef>
                <a:spcAft>
                  <a:spcPts val="600"/>
                </a:spcAft>
              </a:pPr>
              <a:r>
                <a:rPr lang="en-US" sz="1800" dirty="0">
                  <a:solidFill>
                    <a:schemeClr val="tx1"/>
                  </a:solidFill>
                </a:rPr>
                <a:t>Identify 3 understandings to discuss</a:t>
              </a:r>
            </a:p>
          </p:txBody>
        </p:sp>
        <p:sp>
          <p:nvSpPr>
            <p:cNvPr id="3" name="Arrow: Pentagon 2">
              <a:extLst>
                <a:ext uri="{FF2B5EF4-FFF2-40B4-BE49-F238E27FC236}">
                  <a16:creationId xmlns:a16="http://schemas.microsoft.com/office/drawing/2014/main" id="{8C73514C-AD23-7247-D927-2A39B086E5E4}"/>
                </a:ext>
                <a:ext uri="{C183D7F6-B498-43B3-948B-1728B52AA6E4}">
                  <adec:decorative xmlns:adec="http://schemas.microsoft.com/office/drawing/2017/decorative" val="0"/>
                </a:ext>
              </a:extLst>
            </p:cNvPr>
            <p:cNvSpPr/>
            <p:nvPr/>
          </p:nvSpPr>
          <p:spPr>
            <a:xfrm>
              <a:off x="1115033" y="4867358"/>
              <a:ext cx="2759136" cy="1316381"/>
            </a:xfrm>
            <a:prstGeom prst="homePlate">
              <a:avLst/>
            </a:prstGeom>
            <a:solidFill>
              <a:schemeClr val="accent4"/>
            </a:solidFill>
            <a:ln w="127000">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lvl="0" indent="0" algn="l" defTabSz="800100">
                <a:lnSpc>
                  <a:spcPct val="120000"/>
                </a:lnSpc>
                <a:spcBef>
                  <a:spcPct val="0"/>
                </a:spcBef>
                <a:spcAft>
                  <a:spcPts val="600"/>
                </a:spcAft>
                <a:buNone/>
              </a:pPr>
              <a:r>
                <a:rPr lang="en-US" sz="1800" kern="1200" dirty="0">
                  <a:solidFill>
                    <a:schemeClr val="tx1"/>
                  </a:solidFill>
                </a:rPr>
                <a:t>Read the Rationale</a:t>
              </a:r>
            </a:p>
          </p:txBody>
        </p:sp>
      </p:grpSp>
    </p:spTree>
    <p:extLst>
      <p:ext uri="{BB962C8B-B14F-4D97-AF65-F5344CB8AC3E}">
        <p14:creationId xmlns:p14="http://schemas.microsoft.com/office/powerpoint/2010/main" val="40532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7D1A582-27D0-BDBD-0520-F629E04B8790}"/>
              </a:ext>
            </a:extLst>
          </p:cNvPr>
          <p:cNvSpPr>
            <a:spLocks noGrp="1"/>
          </p:cNvSpPr>
          <p:nvPr>
            <p:ph type="title"/>
          </p:nvPr>
        </p:nvSpPr>
        <p:spPr/>
        <p:txBody>
          <a:bodyPr anchor="t">
            <a:normAutofit/>
          </a:bodyPr>
          <a:lstStyle/>
          <a:p>
            <a:r>
              <a:rPr lang="en-US" dirty="0"/>
              <a:t>Aboriginal and Torres Strait Islander Priorities</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dirty="0"/>
          </a:p>
        </p:txBody>
      </p:sp>
      <p:sp>
        <p:nvSpPr>
          <p:cNvPr id="3" name="Rectangle: Rounded Corners 2">
            <a:extLst>
              <a:ext uri="{FF2B5EF4-FFF2-40B4-BE49-F238E27FC236}">
                <a16:creationId xmlns:a16="http://schemas.microsoft.com/office/drawing/2014/main" id="{F32F3059-A49C-03B0-680E-00259C6BE265}"/>
              </a:ext>
              <a:ext uri="{C183D7F6-B498-43B3-948B-1728B52AA6E4}">
                <adec:decorative xmlns:adec="http://schemas.microsoft.com/office/drawing/2017/decorative" val="0"/>
              </a:ext>
            </a:extLst>
          </p:cNvPr>
          <p:cNvSpPr/>
          <p:nvPr/>
        </p:nvSpPr>
        <p:spPr>
          <a:xfrm>
            <a:off x="1372799" y="1639137"/>
            <a:ext cx="9960219" cy="1316381"/>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20000"/>
              </a:lnSpc>
              <a:spcAft>
                <a:spcPts val="600"/>
              </a:spcAft>
            </a:pPr>
            <a:r>
              <a:rPr lang="en-US" sz="1800" kern="1200" dirty="0">
                <a:solidFill>
                  <a:srgbClr val="22272B"/>
                </a:solidFill>
                <a:ea typeface="+mn-ea"/>
                <a:cs typeface="+mn-cs"/>
              </a:rPr>
              <a:t>View the Aboriginal Cultures and Histories outcomes for each stage.</a:t>
            </a:r>
          </a:p>
        </p:txBody>
      </p:sp>
      <p:grpSp>
        <p:nvGrpSpPr>
          <p:cNvPr id="5" name="Group 4">
            <a:extLst>
              <a:ext uri="{FF2B5EF4-FFF2-40B4-BE49-F238E27FC236}">
                <a16:creationId xmlns:a16="http://schemas.microsoft.com/office/drawing/2014/main" id="{3D6ABB8A-154C-A327-8E72-73B2DCEF4908}"/>
              </a:ext>
              <a:ext uri="{C183D7F6-B498-43B3-948B-1728B52AA6E4}">
                <adec:decorative xmlns:adec="http://schemas.microsoft.com/office/drawing/2017/decorative" val="1"/>
              </a:ext>
            </a:extLst>
          </p:cNvPr>
          <p:cNvGrpSpPr/>
          <p:nvPr/>
        </p:nvGrpSpPr>
        <p:grpSpPr>
          <a:xfrm>
            <a:off x="304580" y="1639137"/>
            <a:ext cx="1316381" cy="1316381"/>
            <a:chOff x="1684443" y="1550649"/>
            <a:chExt cx="1316381" cy="1316381"/>
          </a:xfrm>
        </p:grpSpPr>
        <p:sp>
          <p:nvSpPr>
            <p:cNvPr id="4" name="Oval 3">
              <a:hlinkClick r:id="" action="ppaction://noaction"/>
              <a:extLst>
                <a:ext uri="{FF2B5EF4-FFF2-40B4-BE49-F238E27FC236}">
                  <a16:creationId xmlns:a16="http://schemas.microsoft.com/office/drawing/2014/main" id="{924FEA78-74E0-DEB4-0B87-52F8AB321694}"/>
                </a:ext>
              </a:extLst>
            </p:cNvPr>
            <p:cNvSpPr/>
            <p:nvPr/>
          </p:nvSpPr>
          <p:spPr>
            <a:xfrm>
              <a:off x="1684443" y="1550649"/>
              <a:ext cx="1316381" cy="1316381"/>
            </a:xfrm>
            <a:prstGeom prst="ellipse">
              <a:avLst/>
            </a:prstGeom>
            <a:solidFill>
              <a:schemeClr val="accent1"/>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Public Sans" pitchFamily="2" charset="0"/>
                <a:cs typeface="Arial" panose="020B0604020202020204" pitchFamily="34" charset="0"/>
              </a:endParaRPr>
            </a:p>
          </p:txBody>
        </p:sp>
        <p:pic>
          <p:nvPicPr>
            <p:cNvPr id="26" name="Graphic 25" descr="Topography Map with solid fill">
              <a:extLst>
                <a:ext uri="{FF2B5EF4-FFF2-40B4-BE49-F238E27FC236}">
                  <a16:creationId xmlns:a16="http://schemas.microsoft.com/office/drawing/2014/main" id="{4A9FBBDA-3EE5-9E72-8EA3-114549278C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4616" y="1845834"/>
              <a:ext cx="756034" cy="756034"/>
            </a:xfrm>
            <a:prstGeom prst="rect">
              <a:avLst/>
            </a:prstGeom>
          </p:spPr>
        </p:pic>
      </p:grpSp>
      <p:sp>
        <p:nvSpPr>
          <p:cNvPr id="10" name="Rectangle: Rounded Corners 9">
            <a:extLst>
              <a:ext uri="{FF2B5EF4-FFF2-40B4-BE49-F238E27FC236}">
                <a16:creationId xmlns:a16="http://schemas.microsoft.com/office/drawing/2014/main" id="{7736749F-0A0C-B434-0A9F-222808105D58}"/>
              </a:ext>
              <a:ext uri="{C183D7F6-B498-43B3-948B-1728B52AA6E4}">
                <adec:decorative xmlns:adec="http://schemas.microsoft.com/office/drawing/2017/decorative" val="0"/>
              </a:ext>
            </a:extLst>
          </p:cNvPr>
          <p:cNvSpPr/>
          <p:nvPr/>
        </p:nvSpPr>
        <p:spPr>
          <a:xfrm>
            <a:off x="1355576" y="3218954"/>
            <a:ext cx="9977442" cy="1300727"/>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20000"/>
              </a:lnSpc>
              <a:spcAft>
                <a:spcPts val="600"/>
              </a:spcAft>
            </a:pPr>
            <a:r>
              <a:rPr lang="en-US" sz="1800" kern="1200" dirty="0">
                <a:solidFill>
                  <a:srgbClr val="22272B"/>
                </a:solidFill>
                <a:ea typeface="+mn-ea"/>
                <a:cs typeface="+mn-cs"/>
              </a:rPr>
              <a:t>Explore the content, examples and teaching advice for your stage in the history and geography focus areas.</a:t>
            </a:r>
            <a:endParaRPr lang="en-AU" sz="1800" dirty="0">
              <a:solidFill>
                <a:schemeClr val="accent4"/>
              </a:solidFill>
            </a:endParaRPr>
          </a:p>
        </p:txBody>
      </p:sp>
      <p:grpSp>
        <p:nvGrpSpPr>
          <p:cNvPr id="31" name="Group 30">
            <a:extLst>
              <a:ext uri="{FF2B5EF4-FFF2-40B4-BE49-F238E27FC236}">
                <a16:creationId xmlns:a16="http://schemas.microsoft.com/office/drawing/2014/main" id="{C9213BBE-5224-22F2-ACD4-D2F777DA6B6A}"/>
              </a:ext>
              <a:ext uri="{C183D7F6-B498-43B3-948B-1728B52AA6E4}">
                <adec:decorative xmlns:adec="http://schemas.microsoft.com/office/drawing/2017/decorative" val="1"/>
              </a:ext>
            </a:extLst>
          </p:cNvPr>
          <p:cNvGrpSpPr/>
          <p:nvPr/>
        </p:nvGrpSpPr>
        <p:grpSpPr>
          <a:xfrm>
            <a:off x="304580" y="3211127"/>
            <a:ext cx="1316381" cy="1316381"/>
            <a:chOff x="1624284" y="3240039"/>
            <a:chExt cx="1316381" cy="1316381"/>
          </a:xfrm>
        </p:grpSpPr>
        <p:sp>
          <p:nvSpPr>
            <p:cNvPr id="13" name="Oval 12">
              <a:hlinkClick r:id="" action="ppaction://noaction"/>
              <a:extLst>
                <a:ext uri="{FF2B5EF4-FFF2-40B4-BE49-F238E27FC236}">
                  <a16:creationId xmlns:a16="http://schemas.microsoft.com/office/drawing/2014/main" id="{675F4A35-E228-70F8-588B-04F8284221DA}"/>
                </a:ext>
              </a:extLst>
            </p:cNvPr>
            <p:cNvSpPr/>
            <p:nvPr/>
          </p:nvSpPr>
          <p:spPr>
            <a:xfrm>
              <a:off x="1624284" y="3240039"/>
              <a:ext cx="1316381" cy="1316381"/>
            </a:xfrm>
            <a:prstGeom prst="ellipse">
              <a:avLst/>
            </a:prstGeom>
            <a:solidFill>
              <a:schemeClr val="accent1"/>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Public Sans" pitchFamily="2" charset="0"/>
                <a:cs typeface="Arial" panose="020B0604020202020204" pitchFamily="34" charset="0"/>
              </a:endParaRPr>
            </a:p>
          </p:txBody>
        </p:sp>
        <p:pic>
          <p:nvPicPr>
            <p:cNvPr id="22" name="Graphic 21" descr="Mountains with solid fill">
              <a:extLst>
                <a:ext uri="{FF2B5EF4-FFF2-40B4-BE49-F238E27FC236}">
                  <a16:creationId xmlns:a16="http://schemas.microsoft.com/office/drawing/2014/main" id="{B8F0CB32-935C-B1E4-22ED-558F24F939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5274" y="3352722"/>
              <a:ext cx="914400" cy="914400"/>
            </a:xfrm>
            <a:prstGeom prst="rect">
              <a:avLst/>
            </a:prstGeom>
          </p:spPr>
        </p:pic>
      </p:grpSp>
      <p:sp>
        <p:nvSpPr>
          <p:cNvPr id="15" name="Rectangle: Rounded Corners 14">
            <a:extLst>
              <a:ext uri="{FF2B5EF4-FFF2-40B4-BE49-F238E27FC236}">
                <a16:creationId xmlns:a16="http://schemas.microsoft.com/office/drawing/2014/main" id="{143CCFEF-D63C-6FFC-0E04-3B8EE9111EDA}"/>
              </a:ext>
              <a:ext uri="{C183D7F6-B498-43B3-948B-1728B52AA6E4}">
                <adec:decorative xmlns:adec="http://schemas.microsoft.com/office/drawing/2017/decorative" val="0"/>
              </a:ext>
            </a:extLst>
          </p:cNvPr>
          <p:cNvSpPr/>
          <p:nvPr/>
        </p:nvSpPr>
        <p:spPr>
          <a:xfrm>
            <a:off x="1372799" y="4779637"/>
            <a:ext cx="9960219" cy="1316381"/>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lvl="0" indent="0" defTabSz="800100">
              <a:lnSpc>
                <a:spcPct val="120000"/>
              </a:lnSpc>
              <a:spcBef>
                <a:spcPct val="0"/>
              </a:spcBef>
              <a:spcAft>
                <a:spcPts val="600"/>
              </a:spcAft>
              <a:buNone/>
            </a:pPr>
            <a:r>
              <a:rPr lang="en-US" sz="1800" kern="1200" dirty="0">
                <a:solidFill>
                  <a:srgbClr val="22272B"/>
                </a:solidFill>
                <a:ea typeface="+mn-ea"/>
                <a:cs typeface="+mn-cs"/>
              </a:rPr>
              <a:t>Read the Protocols for collaborating with Aboriginal and Torres Strait Islander Communities and engaging with Cultural and heritage works in the syllabus overview. What are some ways you can work in partnership with your local community?</a:t>
            </a:r>
            <a:endParaRPr lang="en-AU" sz="1800" dirty="0">
              <a:solidFill>
                <a:schemeClr val="accent4"/>
              </a:solidFill>
            </a:endParaRPr>
          </a:p>
        </p:txBody>
      </p:sp>
      <p:grpSp>
        <p:nvGrpSpPr>
          <p:cNvPr id="6" name="Group 5">
            <a:extLst>
              <a:ext uri="{FF2B5EF4-FFF2-40B4-BE49-F238E27FC236}">
                <a16:creationId xmlns:a16="http://schemas.microsoft.com/office/drawing/2014/main" id="{A76D1554-F317-258C-8951-0130A2019C17}"/>
              </a:ext>
              <a:ext uri="{C183D7F6-B498-43B3-948B-1728B52AA6E4}">
                <adec:decorative xmlns:adec="http://schemas.microsoft.com/office/drawing/2017/decorative" val="1"/>
              </a:ext>
            </a:extLst>
          </p:cNvPr>
          <p:cNvGrpSpPr/>
          <p:nvPr/>
        </p:nvGrpSpPr>
        <p:grpSpPr>
          <a:xfrm>
            <a:off x="304580" y="4779637"/>
            <a:ext cx="1316381" cy="1316381"/>
            <a:chOff x="1684443" y="4674774"/>
            <a:chExt cx="1316381" cy="1316381"/>
          </a:xfrm>
        </p:grpSpPr>
        <p:sp>
          <p:nvSpPr>
            <p:cNvPr id="16" name="Oval 15">
              <a:hlinkClick r:id="" action="ppaction://noaction"/>
              <a:extLst>
                <a:ext uri="{FF2B5EF4-FFF2-40B4-BE49-F238E27FC236}">
                  <a16:creationId xmlns:a16="http://schemas.microsoft.com/office/drawing/2014/main" id="{6ACEC1DC-5314-AA6B-2E43-82AF31F5D2F8}"/>
                </a:ext>
              </a:extLst>
            </p:cNvPr>
            <p:cNvSpPr/>
            <p:nvPr/>
          </p:nvSpPr>
          <p:spPr>
            <a:xfrm>
              <a:off x="1684443" y="4674774"/>
              <a:ext cx="1316381" cy="1316381"/>
            </a:xfrm>
            <a:prstGeom prst="ellipse">
              <a:avLst/>
            </a:prstGeom>
            <a:solidFill>
              <a:schemeClr val="accent1"/>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Public Sans" pitchFamily="2" charset="0"/>
                <a:cs typeface="Arial" panose="020B0604020202020204" pitchFamily="34" charset="0"/>
              </a:endParaRPr>
            </a:p>
          </p:txBody>
        </p:sp>
        <p:pic>
          <p:nvPicPr>
            <p:cNvPr id="24" name="Graphic 23" descr="Business Growth with solid fill">
              <a:extLst>
                <a:ext uri="{FF2B5EF4-FFF2-40B4-BE49-F238E27FC236}">
                  <a16:creationId xmlns:a16="http://schemas.microsoft.com/office/drawing/2014/main" id="{8658F5C4-C8F3-BEB9-D4FE-50338363F0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25025" y="4948107"/>
              <a:ext cx="835217" cy="835217"/>
            </a:xfrm>
            <a:prstGeom prst="rect">
              <a:avLst/>
            </a:prstGeom>
          </p:spPr>
        </p:pic>
      </p:grpSp>
    </p:spTree>
    <p:extLst>
      <p:ext uri="{BB962C8B-B14F-4D97-AF65-F5344CB8AC3E}">
        <p14:creationId xmlns:p14="http://schemas.microsoft.com/office/powerpoint/2010/main" val="6111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7D1A582-27D0-BDBD-0520-F629E04B8790}"/>
              </a:ext>
            </a:extLst>
          </p:cNvPr>
          <p:cNvSpPr>
            <a:spLocks noGrp="1"/>
          </p:cNvSpPr>
          <p:nvPr>
            <p:ph type="title"/>
          </p:nvPr>
        </p:nvSpPr>
        <p:spPr/>
        <p:txBody>
          <a:bodyPr anchor="t">
            <a:normAutofit/>
          </a:bodyPr>
          <a:lstStyle/>
          <a:p>
            <a:r>
              <a:rPr lang="en-US" dirty="0"/>
              <a:t>The ancient past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dirty="0"/>
          </a:p>
        </p:txBody>
      </p:sp>
      <p:sp>
        <p:nvSpPr>
          <p:cNvPr id="4" name="Freeform: Shape 3">
            <a:extLst>
              <a:ext uri="{FF2B5EF4-FFF2-40B4-BE49-F238E27FC236}">
                <a16:creationId xmlns:a16="http://schemas.microsoft.com/office/drawing/2014/main" id="{6C9E8F9A-416B-3F48-9D29-F3CEE2CDAB09}"/>
              </a:ext>
            </a:extLst>
          </p:cNvPr>
          <p:cNvSpPr/>
          <p:nvPr/>
        </p:nvSpPr>
        <p:spPr>
          <a:xfrm>
            <a:off x="347662" y="1577350"/>
            <a:ext cx="5558791" cy="1216800"/>
          </a:xfrm>
          <a:custGeom>
            <a:avLst/>
            <a:gdLst>
              <a:gd name="connsiteX0" fmla="*/ 0 w 5558791"/>
              <a:gd name="connsiteY0" fmla="*/ 202804 h 1216800"/>
              <a:gd name="connsiteX1" fmla="*/ 202804 w 5558791"/>
              <a:gd name="connsiteY1" fmla="*/ 0 h 1216800"/>
              <a:gd name="connsiteX2" fmla="*/ 5355987 w 5558791"/>
              <a:gd name="connsiteY2" fmla="*/ 0 h 1216800"/>
              <a:gd name="connsiteX3" fmla="*/ 5558791 w 5558791"/>
              <a:gd name="connsiteY3" fmla="*/ 202804 h 1216800"/>
              <a:gd name="connsiteX4" fmla="*/ 5558791 w 5558791"/>
              <a:gd name="connsiteY4" fmla="*/ 1013996 h 1216800"/>
              <a:gd name="connsiteX5" fmla="*/ 5355987 w 5558791"/>
              <a:gd name="connsiteY5" fmla="*/ 1216800 h 1216800"/>
              <a:gd name="connsiteX6" fmla="*/ 202804 w 5558791"/>
              <a:gd name="connsiteY6" fmla="*/ 1216800 h 1216800"/>
              <a:gd name="connsiteX7" fmla="*/ 0 w 5558791"/>
              <a:gd name="connsiteY7" fmla="*/ 1013996 h 1216800"/>
              <a:gd name="connsiteX8" fmla="*/ 0 w 5558791"/>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8791" h="1216800">
                <a:moveTo>
                  <a:pt x="0" y="202804"/>
                </a:moveTo>
                <a:cubicBezTo>
                  <a:pt x="0" y="90798"/>
                  <a:pt x="90798" y="0"/>
                  <a:pt x="202804" y="0"/>
                </a:cubicBezTo>
                <a:lnTo>
                  <a:pt x="5355987" y="0"/>
                </a:lnTo>
                <a:cubicBezTo>
                  <a:pt x="5467993" y="0"/>
                  <a:pt x="5558791" y="90798"/>
                  <a:pt x="5558791" y="202804"/>
                </a:cubicBezTo>
                <a:lnTo>
                  <a:pt x="5558791" y="1013996"/>
                </a:lnTo>
                <a:cubicBezTo>
                  <a:pt x="5558791" y="1126002"/>
                  <a:pt x="5467993" y="1216800"/>
                  <a:pt x="5355987" y="1216800"/>
                </a:cubicBezTo>
                <a:lnTo>
                  <a:pt x="202804" y="1216800"/>
                </a:lnTo>
                <a:cubicBezTo>
                  <a:pt x="90798" y="1216800"/>
                  <a:pt x="0" y="1126002"/>
                  <a:pt x="0" y="1013996"/>
                </a:cubicBezTo>
                <a:lnTo>
                  <a:pt x="0" y="202804"/>
                </a:lnTo>
                <a:close/>
              </a:path>
            </a:pathLst>
          </a:custGeom>
          <a:solidFill>
            <a:schemeClr val="accent4"/>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spcFirstLastPara="0" vert="horz" wrap="square" lIns="252000" tIns="127979" rIns="127979" bIns="127979" numCol="1" spcCol="1270" anchor="ctr" anchorCtr="0">
            <a:noAutofit/>
          </a:bodyPr>
          <a:lstStyle/>
          <a:p>
            <a:pPr marL="0" lvl="0" indent="0" algn="l" defTabSz="800100" rtl="0">
              <a:lnSpc>
                <a:spcPct val="150000"/>
              </a:lnSpc>
              <a:spcBef>
                <a:spcPct val="0"/>
              </a:spcBef>
              <a:spcAft>
                <a:spcPct val="35000"/>
              </a:spcAft>
              <a:buNone/>
            </a:pPr>
            <a:r>
              <a:rPr lang="en-US" sz="1800" kern="1200" dirty="0">
                <a:solidFill>
                  <a:schemeClr val="tx1"/>
                </a:solidFill>
                <a:ea typeface="+mn-ea"/>
                <a:cs typeface="+mn-cs"/>
              </a:rPr>
              <a:t>Explore the ancient past content and examples in Stage 1 and Stage 2</a:t>
            </a:r>
          </a:p>
        </p:txBody>
      </p:sp>
      <p:sp>
        <p:nvSpPr>
          <p:cNvPr id="5" name="Freeform: Shape 4">
            <a:extLst>
              <a:ext uri="{FF2B5EF4-FFF2-40B4-BE49-F238E27FC236}">
                <a16:creationId xmlns:a16="http://schemas.microsoft.com/office/drawing/2014/main" id="{95327E1F-EFE9-11A1-C1FC-FC7B41D22EE2}"/>
              </a:ext>
            </a:extLst>
          </p:cNvPr>
          <p:cNvSpPr/>
          <p:nvPr/>
        </p:nvSpPr>
        <p:spPr>
          <a:xfrm>
            <a:off x="347662" y="3236151"/>
            <a:ext cx="5558791" cy="1216800"/>
          </a:xfrm>
          <a:custGeom>
            <a:avLst/>
            <a:gdLst>
              <a:gd name="connsiteX0" fmla="*/ 0 w 5558791"/>
              <a:gd name="connsiteY0" fmla="*/ 202804 h 1216800"/>
              <a:gd name="connsiteX1" fmla="*/ 202804 w 5558791"/>
              <a:gd name="connsiteY1" fmla="*/ 0 h 1216800"/>
              <a:gd name="connsiteX2" fmla="*/ 5355987 w 5558791"/>
              <a:gd name="connsiteY2" fmla="*/ 0 h 1216800"/>
              <a:gd name="connsiteX3" fmla="*/ 5558791 w 5558791"/>
              <a:gd name="connsiteY3" fmla="*/ 202804 h 1216800"/>
              <a:gd name="connsiteX4" fmla="*/ 5558791 w 5558791"/>
              <a:gd name="connsiteY4" fmla="*/ 1013996 h 1216800"/>
              <a:gd name="connsiteX5" fmla="*/ 5355987 w 5558791"/>
              <a:gd name="connsiteY5" fmla="*/ 1216800 h 1216800"/>
              <a:gd name="connsiteX6" fmla="*/ 202804 w 5558791"/>
              <a:gd name="connsiteY6" fmla="*/ 1216800 h 1216800"/>
              <a:gd name="connsiteX7" fmla="*/ 0 w 5558791"/>
              <a:gd name="connsiteY7" fmla="*/ 1013996 h 1216800"/>
              <a:gd name="connsiteX8" fmla="*/ 0 w 5558791"/>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8791" h="1216800">
                <a:moveTo>
                  <a:pt x="0" y="202804"/>
                </a:moveTo>
                <a:cubicBezTo>
                  <a:pt x="0" y="90798"/>
                  <a:pt x="90798" y="0"/>
                  <a:pt x="202804" y="0"/>
                </a:cubicBezTo>
                <a:lnTo>
                  <a:pt x="5355987" y="0"/>
                </a:lnTo>
                <a:cubicBezTo>
                  <a:pt x="5467993" y="0"/>
                  <a:pt x="5558791" y="90798"/>
                  <a:pt x="5558791" y="202804"/>
                </a:cubicBezTo>
                <a:lnTo>
                  <a:pt x="5558791" y="1013996"/>
                </a:lnTo>
                <a:cubicBezTo>
                  <a:pt x="5558791" y="1126002"/>
                  <a:pt x="5467993" y="1216800"/>
                  <a:pt x="5355987" y="1216800"/>
                </a:cubicBezTo>
                <a:lnTo>
                  <a:pt x="202804" y="1216800"/>
                </a:lnTo>
                <a:cubicBezTo>
                  <a:pt x="90798" y="1216800"/>
                  <a:pt x="0" y="1126002"/>
                  <a:pt x="0" y="1013996"/>
                </a:cubicBezTo>
                <a:lnTo>
                  <a:pt x="0" y="202804"/>
                </a:lnTo>
                <a:close/>
              </a:path>
            </a:pathLst>
          </a:custGeom>
          <a:solidFill>
            <a:schemeClr val="accent4"/>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spcFirstLastPara="0" vert="horz" wrap="square" lIns="252000" tIns="127979" rIns="127979" bIns="127979" numCol="1" spcCol="1270" anchor="ctr" anchorCtr="0">
            <a:noAutofit/>
          </a:bodyPr>
          <a:lstStyle/>
          <a:p>
            <a:pPr marL="0" lvl="0" indent="0" algn="l" defTabSz="800100" rtl="0">
              <a:lnSpc>
                <a:spcPct val="150000"/>
              </a:lnSpc>
              <a:spcBef>
                <a:spcPct val="0"/>
              </a:spcBef>
              <a:spcAft>
                <a:spcPct val="35000"/>
              </a:spcAft>
              <a:buNone/>
            </a:pPr>
            <a:r>
              <a:rPr lang="en-US" sz="1800" kern="1200" dirty="0">
                <a:solidFill>
                  <a:schemeClr val="tx1"/>
                </a:solidFill>
                <a:ea typeface="+mn-ea"/>
                <a:cs typeface="+mn-cs"/>
              </a:rPr>
              <a:t>View the associated </a:t>
            </a:r>
            <a:r>
              <a:rPr lang="en-US" sz="1800" b="1" kern="1200" dirty="0">
                <a:solidFill>
                  <a:schemeClr val="tx1"/>
                </a:solidFill>
                <a:latin typeface="+mj-lt"/>
                <a:ea typeface="+mn-ea"/>
                <a:cs typeface="+mn-cs"/>
              </a:rPr>
              <a:t>teaching advice</a:t>
            </a:r>
            <a:r>
              <a:rPr lang="en-US" sz="1800" kern="1200" dirty="0">
                <a:solidFill>
                  <a:schemeClr val="tx1"/>
                </a:solidFill>
                <a:ea typeface="+mn-ea"/>
                <a:cs typeface="+mn-cs"/>
              </a:rPr>
              <a:t>. What else would you like to learn about?</a:t>
            </a:r>
          </a:p>
        </p:txBody>
      </p:sp>
      <p:sp>
        <p:nvSpPr>
          <p:cNvPr id="6" name="Freeform: Shape 5">
            <a:extLst>
              <a:ext uri="{FF2B5EF4-FFF2-40B4-BE49-F238E27FC236}">
                <a16:creationId xmlns:a16="http://schemas.microsoft.com/office/drawing/2014/main" id="{E4A186F5-0F1A-F1D3-F867-5677EE566334}"/>
              </a:ext>
            </a:extLst>
          </p:cNvPr>
          <p:cNvSpPr/>
          <p:nvPr/>
        </p:nvSpPr>
        <p:spPr>
          <a:xfrm>
            <a:off x="347662" y="4894953"/>
            <a:ext cx="5558791" cy="1216800"/>
          </a:xfrm>
          <a:custGeom>
            <a:avLst/>
            <a:gdLst>
              <a:gd name="connsiteX0" fmla="*/ 0 w 5558791"/>
              <a:gd name="connsiteY0" fmla="*/ 202804 h 1216800"/>
              <a:gd name="connsiteX1" fmla="*/ 202804 w 5558791"/>
              <a:gd name="connsiteY1" fmla="*/ 0 h 1216800"/>
              <a:gd name="connsiteX2" fmla="*/ 5355987 w 5558791"/>
              <a:gd name="connsiteY2" fmla="*/ 0 h 1216800"/>
              <a:gd name="connsiteX3" fmla="*/ 5558791 w 5558791"/>
              <a:gd name="connsiteY3" fmla="*/ 202804 h 1216800"/>
              <a:gd name="connsiteX4" fmla="*/ 5558791 w 5558791"/>
              <a:gd name="connsiteY4" fmla="*/ 1013996 h 1216800"/>
              <a:gd name="connsiteX5" fmla="*/ 5355987 w 5558791"/>
              <a:gd name="connsiteY5" fmla="*/ 1216800 h 1216800"/>
              <a:gd name="connsiteX6" fmla="*/ 202804 w 5558791"/>
              <a:gd name="connsiteY6" fmla="*/ 1216800 h 1216800"/>
              <a:gd name="connsiteX7" fmla="*/ 0 w 5558791"/>
              <a:gd name="connsiteY7" fmla="*/ 1013996 h 1216800"/>
              <a:gd name="connsiteX8" fmla="*/ 0 w 5558791"/>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8791" h="1216800">
                <a:moveTo>
                  <a:pt x="0" y="202804"/>
                </a:moveTo>
                <a:cubicBezTo>
                  <a:pt x="0" y="90798"/>
                  <a:pt x="90798" y="0"/>
                  <a:pt x="202804" y="0"/>
                </a:cubicBezTo>
                <a:lnTo>
                  <a:pt x="5355987" y="0"/>
                </a:lnTo>
                <a:cubicBezTo>
                  <a:pt x="5467993" y="0"/>
                  <a:pt x="5558791" y="90798"/>
                  <a:pt x="5558791" y="202804"/>
                </a:cubicBezTo>
                <a:lnTo>
                  <a:pt x="5558791" y="1013996"/>
                </a:lnTo>
                <a:cubicBezTo>
                  <a:pt x="5558791" y="1126002"/>
                  <a:pt x="5467993" y="1216800"/>
                  <a:pt x="5355987" y="1216800"/>
                </a:cubicBezTo>
                <a:lnTo>
                  <a:pt x="202804" y="1216800"/>
                </a:lnTo>
                <a:cubicBezTo>
                  <a:pt x="90798" y="1216800"/>
                  <a:pt x="0" y="1126002"/>
                  <a:pt x="0" y="1013996"/>
                </a:cubicBezTo>
                <a:lnTo>
                  <a:pt x="0" y="202804"/>
                </a:lnTo>
                <a:close/>
              </a:path>
            </a:pathLst>
          </a:custGeom>
          <a:solidFill>
            <a:schemeClr val="accent4"/>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spcFirstLastPara="0" vert="horz" wrap="square" lIns="252000" tIns="127979" rIns="127979" bIns="127979" numCol="1" spcCol="1270" anchor="ctr" anchorCtr="0">
            <a:noAutofit/>
          </a:bodyPr>
          <a:lstStyle/>
          <a:p>
            <a:pPr marL="0" lvl="0" indent="0" algn="l" defTabSz="800100" rtl="0">
              <a:lnSpc>
                <a:spcPct val="150000"/>
              </a:lnSpc>
              <a:spcBef>
                <a:spcPct val="0"/>
              </a:spcBef>
              <a:spcAft>
                <a:spcPct val="35000"/>
              </a:spcAft>
              <a:buNone/>
            </a:pPr>
            <a:r>
              <a:rPr lang="en-US" sz="1800" kern="1200" dirty="0">
                <a:solidFill>
                  <a:schemeClr val="tx1"/>
                </a:solidFill>
                <a:ea typeface="+mn-ea"/>
                <a:cs typeface="+mn-cs"/>
              </a:rPr>
              <a:t>What connections can you make between the ancient past and today e.g. Nike symbol</a:t>
            </a:r>
          </a:p>
        </p:txBody>
      </p:sp>
      <p:pic>
        <p:nvPicPr>
          <p:cNvPr id="9" name="Picture Placeholder 8">
            <a:extLst>
              <a:ext uri="{FF2B5EF4-FFF2-40B4-BE49-F238E27FC236}">
                <a16:creationId xmlns:a16="http://schemas.microsoft.com/office/drawing/2014/main" id="{5CD1BB52-A478-645F-23E3-4F26B6102F4A}"/>
              </a:ext>
              <a:ext uri="{C183D7F6-B498-43B3-948B-1728B52AA6E4}">
                <adec:decorative xmlns:adec="http://schemas.microsoft.com/office/drawing/2017/decorative" val="1"/>
              </a:ext>
            </a:extLst>
          </p:cNvPr>
          <p:cNvPicPr>
            <a:picLocks noGrp="1" noChangeAspect="1"/>
          </p:cNvPicPr>
          <p:nvPr>
            <p:ph type="pic" sz="quarter" idx="19"/>
          </p:nvPr>
        </p:nvPicPr>
        <p:blipFill>
          <a:blip r:embed="rId3"/>
          <a:srcRect l="8319" r="8319"/>
          <a:stretch>
            <a:fillRect/>
          </a:stretch>
        </p:blipFill>
        <p:spPr>
          <a:xfrm>
            <a:off x="6167438" y="1575756"/>
            <a:ext cx="5676900" cy="4535997"/>
          </a:xfrm>
          <a:prstGeom prst="roundRect">
            <a:avLst>
              <a:gd name="adj" fmla="val 6768"/>
            </a:avLst>
          </a:prstGeom>
        </p:spPr>
      </p:pic>
    </p:spTree>
    <p:extLst>
      <p:ext uri="{BB962C8B-B14F-4D97-AF65-F5344CB8AC3E}">
        <p14:creationId xmlns:p14="http://schemas.microsoft.com/office/powerpoint/2010/main" val="110545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7D1A582-27D0-BDBD-0520-F629E04B8790}"/>
              </a:ext>
            </a:extLst>
          </p:cNvPr>
          <p:cNvSpPr>
            <a:spLocks noGrp="1"/>
          </p:cNvSpPr>
          <p:nvPr>
            <p:ph type="title"/>
          </p:nvPr>
        </p:nvSpPr>
        <p:spPr>
          <a:xfrm>
            <a:off x="360000" y="360000"/>
            <a:ext cx="4704369" cy="545601"/>
          </a:xfrm>
        </p:spPr>
        <p:txBody>
          <a:bodyPr anchor="t">
            <a:normAutofit/>
          </a:bodyPr>
          <a:lstStyle/>
          <a:p>
            <a:r>
              <a:rPr lang="en-US" dirty="0"/>
              <a:t>Civics and citizenship</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dirty="0"/>
          </a:p>
        </p:txBody>
      </p:sp>
      <p:sp>
        <p:nvSpPr>
          <p:cNvPr id="5" name="Rectangle: Rounded Corners 2">
            <a:extLst>
              <a:ext uri="{FF2B5EF4-FFF2-40B4-BE49-F238E27FC236}">
                <a16:creationId xmlns:a16="http://schemas.microsoft.com/office/drawing/2014/main" id="{7609C835-D4F9-D9B1-A90A-A367E14CEE27}"/>
              </a:ext>
              <a:ext uri="{C183D7F6-B498-43B3-948B-1728B52AA6E4}">
                <adec:decorative xmlns:adec="http://schemas.microsoft.com/office/drawing/2017/decorative" val="0"/>
              </a:ext>
            </a:extLst>
          </p:cNvPr>
          <p:cNvSpPr/>
          <p:nvPr/>
        </p:nvSpPr>
        <p:spPr>
          <a:xfrm>
            <a:off x="1372800" y="1624390"/>
            <a:ext cx="9960218" cy="1316381"/>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r>
              <a:rPr lang="en-AU" sz="1800" kern="1200" dirty="0">
                <a:solidFill>
                  <a:srgbClr val="22272B"/>
                </a:solidFill>
                <a:ea typeface="+mn-ea"/>
                <a:cs typeface="+mn-cs"/>
              </a:rPr>
              <a:t>Identify examples of ACTIVE citizenship in each stage of the syllabus</a:t>
            </a:r>
          </a:p>
        </p:txBody>
      </p:sp>
      <p:grpSp>
        <p:nvGrpSpPr>
          <p:cNvPr id="6" name="Group 5">
            <a:extLst>
              <a:ext uri="{FF2B5EF4-FFF2-40B4-BE49-F238E27FC236}">
                <a16:creationId xmlns:a16="http://schemas.microsoft.com/office/drawing/2014/main" id="{9C391646-92F0-5D91-5612-669B49B97FBD}"/>
              </a:ext>
              <a:ext uri="{C183D7F6-B498-43B3-948B-1728B52AA6E4}">
                <adec:decorative xmlns:adec="http://schemas.microsoft.com/office/drawing/2017/decorative" val="1"/>
              </a:ext>
            </a:extLst>
          </p:cNvPr>
          <p:cNvGrpSpPr/>
          <p:nvPr/>
        </p:nvGrpSpPr>
        <p:grpSpPr>
          <a:xfrm>
            <a:off x="304580" y="1624390"/>
            <a:ext cx="1316381" cy="1316381"/>
            <a:chOff x="1684443" y="1550649"/>
            <a:chExt cx="1316381" cy="1316381"/>
          </a:xfrm>
        </p:grpSpPr>
        <p:sp>
          <p:nvSpPr>
            <p:cNvPr id="8" name="Oval 7">
              <a:hlinkClick r:id="" action="ppaction://noaction"/>
              <a:extLst>
                <a:ext uri="{FF2B5EF4-FFF2-40B4-BE49-F238E27FC236}">
                  <a16:creationId xmlns:a16="http://schemas.microsoft.com/office/drawing/2014/main" id="{71C950A6-6D50-0530-5214-A0E17D56E7C3}"/>
                </a:ext>
              </a:extLst>
            </p:cNvPr>
            <p:cNvSpPr/>
            <p:nvPr/>
          </p:nvSpPr>
          <p:spPr>
            <a:xfrm>
              <a:off x="1684443" y="1550649"/>
              <a:ext cx="1316381" cy="1316381"/>
            </a:xfrm>
            <a:prstGeom prst="ellipse">
              <a:avLst/>
            </a:prstGeom>
            <a:solidFill>
              <a:schemeClr val="accent1"/>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Public Sans" pitchFamily="2" charset="0"/>
                <a:cs typeface="Arial" panose="020B0604020202020204" pitchFamily="34" charset="0"/>
              </a:endParaRPr>
            </a:p>
          </p:txBody>
        </p:sp>
        <p:pic>
          <p:nvPicPr>
            <p:cNvPr id="9" name="Graphic 8" descr="Topography Map with solid fill">
              <a:extLst>
                <a:ext uri="{FF2B5EF4-FFF2-40B4-BE49-F238E27FC236}">
                  <a16:creationId xmlns:a16="http://schemas.microsoft.com/office/drawing/2014/main" id="{D9951F4F-0D81-9807-64C3-F01C251F3A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4616" y="1845834"/>
              <a:ext cx="756034" cy="756034"/>
            </a:xfrm>
            <a:prstGeom prst="rect">
              <a:avLst/>
            </a:prstGeom>
          </p:spPr>
        </p:pic>
      </p:grpSp>
      <p:sp>
        <p:nvSpPr>
          <p:cNvPr id="11" name="Rectangle: Rounded Corners 9">
            <a:extLst>
              <a:ext uri="{FF2B5EF4-FFF2-40B4-BE49-F238E27FC236}">
                <a16:creationId xmlns:a16="http://schemas.microsoft.com/office/drawing/2014/main" id="{D248CCD3-86B6-96CC-4D14-9C49D4879AE7}"/>
              </a:ext>
              <a:ext uri="{C183D7F6-B498-43B3-948B-1728B52AA6E4}">
                <adec:decorative xmlns:adec="http://schemas.microsoft.com/office/drawing/2017/decorative" val="0"/>
              </a:ext>
            </a:extLst>
          </p:cNvPr>
          <p:cNvSpPr/>
          <p:nvPr/>
        </p:nvSpPr>
        <p:spPr>
          <a:xfrm>
            <a:off x="1355576" y="3204207"/>
            <a:ext cx="9977442" cy="1300727"/>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kern="1200" dirty="0">
                <a:solidFill>
                  <a:srgbClr val="22272B"/>
                </a:solidFill>
                <a:ea typeface="+mn-ea"/>
                <a:cs typeface="+mn-cs"/>
              </a:rPr>
              <a:t>Explore the outcome, content and teaching advice for Stage 3 People in Australia have democratic roles and responsibilities</a:t>
            </a:r>
          </a:p>
        </p:txBody>
      </p:sp>
      <p:grpSp>
        <p:nvGrpSpPr>
          <p:cNvPr id="12" name="Group 11">
            <a:extLst>
              <a:ext uri="{FF2B5EF4-FFF2-40B4-BE49-F238E27FC236}">
                <a16:creationId xmlns:a16="http://schemas.microsoft.com/office/drawing/2014/main" id="{0017C44C-DF37-6D5B-4CC0-9945770C22F6}"/>
              </a:ext>
              <a:ext uri="{C183D7F6-B498-43B3-948B-1728B52AA6E4}">
                <adec:decorative xmlns:adec="http://schemas.microsoft.com/office/drawing/2017/decorative" val="1"/>
              </a:ext>
            </a:extLst>
          </p:cNvPr>
          <p:cNvGrpSpPr/>
          <p:nvPr/>
        </p:nvGrpSpPr>
        <p:grpSpPr>
          <a:xfrm>
            <a:off x="304580" y="3196380"/>
            <a:ext cx="1316381" cy="1316381"/>
            <a:chOff x="1624284" y="3240039"/>
            <a:chExt cx="1316381" cy="1316381"/>
          </a:xfrm>
        </p:grpSpPr>
        <p:sp>
          <p:nvSpPr>
            <p:cNvPr id="22" name="Oval 21">
              <a:hlinkClick r:id="" action="ppaction://noaction"/>
              <a:extLst>
                <a:ext uri="{FF2B5EF4-FFF2-40B4-BE49-F238E27FC236}">
                  <a16:creationId xmlns:a16="http://schemas.microsoft.com/office/drawing/2014/main" id="{C056694C-CE11-3586-68FD-7E957AA3F43A}"/>
                </a:ext>
              </a:extLst>
            </p:cNvPr>
            <p:cNvSpPr/>
            <p:nvPr/>
          </p:nvSpPr>
          <p:spPr>
            <a:xfrm>
              <a:off x="1624284" y="3240039"/>
              <a:ext cx="1316381" cy="1316381"/>
            </a:xfrm>
            <a:prstGeom prst="ellipse">
              <a:avLst/>
            </a:prstGeom>
            <a:solidFill>
              <a:schemeClr val="accent1"/>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Public Sans" pitchFamily="2" charset="0"/>
                <a:cs typeface="Arial" panose="020B0604020202020204" pitchFamily="34" charset="0"/>
              </a:endParaRPr>
            </a:p>
          </p:txBody>
        </p:sp>
        <p:pic>
          <p:nvPicPr>
            <p:cNvPr id="23" name="Graphic 22" descr="Mountains with solid fill">
              <a:extLst>
                <a:ext uri="{FF2B5EF4-FFF2-40B4-BE49-F238E27FC236}">
                  <a16:creationId xmlns:a16="http://schemas.microsoft.com/office/drawing/2014/main" id="{A9D8F6F4-11C4-FC26-FC64-2AE5D2E152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5274" y="3352722"/>
              <a:ext cx="914400" cy="914400"/>
            </a:xfrm>
            <a:prstGeom prst="rect">
              <a:avLst/>
            </a:prstGeom>
          </p:spPr>
        </p:pic>
      </p:grpSp>
      <p:sp>
        <p:nvSpPr>
          <p:cNvPr id="24" name="Rectangle: Rounded Corners 14">
            <a:extLst>
              <a:ext uri="{FF2B5EF4-FFF2-40B4-BE49-F238E27FC236}">
                <a16:creationId xmlns:a16="http://schemas.microsoft.com/office/drawing/2014/main" id="{45010FD4-95B9-371A-0E9F-0F947CA9A1AC}"/>
              </a:ext>
              <a:ext uri="{C183D7F6-B498-43B3-948B-1728B52AA6E4}">
                <adec:decorative xmlns:adec="http://schemas.microsoft.com/office/drawing/2017/decorative" val="0"/>
              </a:ext>
            </a:extLst>
          </p:cNvPr>
          <p:cNvSpPr/>
          <p:nvPr/>
        </p:nvSpPr>
        <p:spPr>
          <a:xfrm>
            <a:off x="1372799" y="4764890"/>
            <a:ext cx="9960219" cy="1316381"/>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lvl="0" indent="0" defTabSz="800100">
              <a:lnSpc>
                <a:spcPct val="150000"/>
              </a:lnSpc>
              <a:spcBef>
                <a:spcPct val="0"/>
              </a:spcBef>
              <a:spcAft>
                <a:spcPct val="35000"/>
              </a:spcAft>
              <a:buNone/>
            </a:pPr>
            <a:r>
              <a:rPr lang="en-AU" sz="1800" kern="1200" dirty="0">
                <a:solidFill>
                  <a:srgbClr val="22272B"/>
                </a:solidFill>
                <a:ea typeface="+mn-ea"/>
                <a:cs typeface="+mn-cs"/>
              </a:rPr>
              <a:t>What support and further learning is required in order to teach this content? Where can you learn more?</a:t>
            </a:r>
          </a:p>
        </p:txBody>
      </p:sp>
      <p:grpSp>
        <p:nvGrpSpPr>
          <p:cNvPr id="25" name="Group 24">
            <a:extLst>
              <a:ext uri="{FF2B5EF4-FFF2-40B4-BE49-F238E27FC236}">
                <a16:creationId xmlns:a16="http://schemas.microsoft.com/office/drawing/2014/main" id="{1F56D213-875F-0E35-3831-8C772106E29C}"/>
              </a:ext>
              <a:ext uri="{C183D7F6-B498-43B3-948B-1728B52AA6E4}">
                <adec:decorative xmlns:adec="http://schemas.microsoft.com/office/drawing/2017/decorative" val="1"/>
              </a:ext>
            </a:extLst>
          </p:cNvPr>
          <p:cNvGrpSpPr/>
          <p:nvPr/>
        </p:nvGrpSpPr>
        <p:grpSpPr>
          <a:xfrm>
            <a:off x="304580" y="4764890"/>
            <a:ext cx="1316381" cy="1316381"/>
            <a:chOff x="1684443" y="4674774"/>
            <a:chExt cx="1316381" cy="1316381"/>
          </a:xfrm>
        </p:grpSpPr>
        <p:sp>
          <p:nvSpPr>
            <p:cNvPr id="26" name="Oval 25">
              <a:hlinkClick r:id="" action="ppaction://noaction"/>
              <a:extLst>
                <a:ext uri="{FF2B5EF4-FFF2-40B4-BE49-F238E27FC236}">
                  <a16:creationId xmlns:a16="http://schemas.microsoft.com/office/drawing/2014/main" id="{F0D158DA-7266-E18E-6D74-C5ED1B5AB165}"/>
                </a:ext>
              </a:extLst>
            </p:cNvPr>
            <p:cNvSpPr/>
            <p:nvPr/>
          </p:nvSpPr>
          <p:spPr>
            <a:xfrm>
              <a:off x="1684443" y="4674774"/>
              <a:ext cx="1316381" cy="1316381"/>
            </a:xfrm>
            <a:prstGeom prst="ellipse">
              <a:avLst/>
            </a:prstGeom>
            <a:solidFill>
              <a:schemeClr val="accent1"/>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Public Sans" pitchFamily="2" charset="0"/>
                <a:cs typeface="Arial" panose="020B0604020202020204" pitchFamily="34" charset="0"/>
              </a:endParaRPr>
            </a:p>
          </p:txBody>
        </p:sp>
        <p:pic>
          <p:nvPicPr>
            <p:cNvPr id="27" name="Graphic 26" descr="Business Growth with solid fill">
              <a:extLst>
                <a:ext uri="{FF2B5EF4-FFF2-40B4-BE49-F238E27FC236}">
                  <a16:creationId xmlns:a16="http://schemas.microsoft.com/office/drawing/2014/main" id="{A274AE76-1645-7717-8B3B-51ADC95F85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25025" y="4948107"/>
              <a:ext cx="835217" cy="835217"/>
            </a:xfrm>
            <a:prstGeom prst="rect">
              <a:avLst/>
            </a:prstGeom>
          </p:spPr>
        </p:pic>
      </p:grpSp>
    </p:spTree>
    <p:extLst>
      <p:ext uri="{BB962C8B-B14F-4D97-AF65-F5344CB8AC3E}">
        <p14:creationId xmlns:p14="http://schemas.microsoft.com/office/powerpoint/2010/main" val="86915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7D1A582-27D0-BDBD-0520-F629E04B8790}"/>
              </a:ext>
            </a:extLst>
          </p:cNvPr>
          <p:cNvSpPr>
            <a:spLocks noGrp="1"/>
          </p:cNvSpPr>
          <p:nvPr>
            <p:ph type="title"/>
          </p:nvPr>
        </p:nvSpPr>
        <p:spPr/>
        <p:txBody>
          <a:bodyPr anchor="t">
            <a:normAutofit/>
          </a:bodyPr>
          <a:lstStyle/>
          <a:p>
            <a:r>
              <a:rPr lang="en-US" dirty="0"/>
              <a:t>Evidence and skills</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dirty="0"/>
          </a:p>
        </p:txBody>
      </p:sp>
      <p:sp>
        <p:nvSpPr>
          <p:cNvPr id="4" name="Freeform: Shape 3">
            <a:extLst>
              <a:ext uri="{FF2B5EF4-FFF2-40B4-BE49-F238E27FC236}">
                <a16:creationId xmlns:a16="http://schemas.microsoft.com/office/drawing/2014/main" id="{1080B9E9-CBA3-6190-D892-FFEC7658046A}"/>
              </a:ext>
            </a:extLst>
          </p:cNvPr>
          <p:cNvSpPr/>
          <p:nvPr/>
        </p:nvSpPr>
        <p:spPr>
          <a:xfrm>
            <a:off x="360000" y="1620000"/>
            <a:ext cx="5403491" cy="1901250"/>
          </a:xfrm>
          <a:custGeom>
            <a:avLst/>
            <a:gdLst>
              <a:gd name="connsiteX0" fmla="*/ 0 w 5558791"/>
              <a:gd name="connsiteY0" fmla="*/ 316881 h 1901250"/>
              <a:gd name="connsiteX1" fmla="*/ 316881 w 5558791"/>
              <a:gd name="connsiteY1" fmla="*/ 0 h 1901250"/>
              <a:gd name="connsiteX2" fmla="*/ 5241910 w 5558791"/>
              <a:gd name="connsiteY2" fmla="*/ 0 h 1901250"/>
              <a:gd name="connsiteX3" fmla="*/ 5558791 w 5558791"/>
              <a:gd name="connsiteY3" fmla="*/ 316881 h 1901250"/>
              <a:gd name="connsiteX4" fmla="*/ 5558791 w 5558791"/>
              <a:gd name="connsiteY4" fmla="*/ 1584369 h 1901250"/>
              <a:gd name="connsiteX5" fmla="*/ 5241910 w 5558791"/>
              <a:gd name="connsiteY5" fmla="*/ 1901250 h 1901250"/>
              <a:gd name="connsiteX6" fmla="*/ 316881 w 5558791"/>
              <a:gd name="connsiteY6" fmla="*/ 1901250 h 1901250"/>
              <a:gd name="connsiteX7" fmla="*/ 0 w 5558791"/>
              <a:gd name="connsiteY7" fmla="*/ 1584369 h 1901250"/>
              <a:gd name="connsiteX8" fmla="*/ 0 w 5558791"/>
              <a:gd name="connsiteY8" fmla="*/ 316881 h 190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8791" h="1901250">
                <a:moveTo>
                  <a:pt x="0" y="316881"/>
                </a:moveTo>
                <a:cubicBezTo>
                  <a:pt x="0" y="141872"/>
                  <a:pt x="141872" y="0"/>
                  <a:pt x="316881" y="0"/>
                </a:cubicBezTo>
                <a:lnTo>
                  <a:pt x="5241910" y="0"/>
                </a:lnTo>
                <a:cubicBezTo>
                  <a:pt x="5416919" y="0"/>
                  <a:pt x="5558791" y="141872"/>
                  <a:pt x="5558791" y="316881"/>
                </a:cubicBezTo>
                <a:lnTo>
                  <a:pt x="5558791" y="1584369"/>
                </a:lnTo>
                <a:cubicBezTo>
                  <a:pt x="5558791" y="1759378"/>
                  <a:pt x="5416919" y="1901250"/>
                  <a:pt x="5241910" y="1901250"/>
                </a:cubicBezTo>
                <a:lnTo>
                  <a:pt x="316881" y="1901250"/>
                </a:lnTo>
                <a:cubicBezTo>
                  <a:pt x="141872" y="1901250"/>
                  <a:pt x="0" y="1759378"/>
                  <a:pt x="0" y="1584369"/>
                </a:cubicBezTo>
                <a:lnTo>
                  <a:pt x="0" y="316881"/>
                </a:lnTo>
                <a:close/>
              </a:path>
            </a:pathLst>
          </a:custGeom>
          <a:solidFill>
            <a:schemeClr val="accent4"/>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spcFirstLastPara="0" vert="horz" wrap="square" lIns="161391" tIns="161391" rIns="161391" bIns="161391" numCol="1" spcCol="1270" anchor="ctr" anchorCtr="0">
            <a:noAutofit/>
          </a:bodyPr>
          <a:lstStyle/>
          <a:p>
            <a:pPr marL="0" lvl="0" indent="0" algn="l" defTabSz="800100" rtl="0">
              <a:lnSpc>
                <a:spcPct val="150000"/>
              </a:lnSpc>
              <a:spcBef>
                <a:spcPct val="0"/>
              </a:spcBef>
              <a:spcAft>
                <a:spcPts val="600"/>
              </a:spcAft>
              <a:buNone/>
            </a:pPr>
            <a:r>
              <a:rPr lang="en-US" sz="1800" kern="1200" dirty="0">
                <a:solidFill>
                  <a:srgbClr val="22272B"/>
                </a:solidFill>
                <a:ea typeface="+mn-ea"/>
                <a:cs typeface="+mn-cs"/>
              </a:rPr>
              <a:t>Find one example of using evidence. Find an example of using evidence that comes before and after this stage. What do you need to learn next? e.g. finding and analysing sources</a:t>
            </a:r>
          </a:p>
        </p:txBody>
      </p:sp>
      <p:sp>
        <p:nvSpPr>
          <p:cNvPr id="5" name="Freeform: Shape 4">
            <a:extLst>
              <a:ext uri="{FF2B5EF4-FFF2-40B4-BE49-F238E27FC236}">
                <a16:creationId xmlns:a16="http://schemas.microsoft.com/office/drawing/2014/main" id="{A4F78937-E8DE-26DD-8056-6FB3156A34DE}"/>
              </a:ext>
            </a:extLst>
          </p:cNvPr>
          <p:cNvSpPr/>
          <p:nvPr/>
        </p:nvSpPr>
        <p:spPr>
          <a:xfrm>
            <a:off x="360000" y="4228088"/>
            <a:ext cx="5403491" cy="1901250"/>
          </a:xfrm>
          <a:custGeom>
            <a:avLst/>
            <a:gdLst>
              <a:gd name="connsiteX0" fmla="*/ 0 w 5558791"/>
              <a:gd name="connsiteY0" fmla="*/ 316881 h 1901250"/>
              <a:gd name="connsiteX1" fmla="*/ 316881 w 5558791"/>
              <a:gd name="connsiteY1" fmla="*/ 0 h 1901250"/>
              <a:gd name="connsiteX2" fmla="*/ 5241910 w 5558791"/>
              <a:gd name="connsiteY2" fmla="*/ 0 h 1901250"/>
              <a:gd name="connsiteX3" fmla="*/ 5558791 w 5558791"/>
              <a:gd name="connsiteY3" fmla="*/ 316881 h 1901250"/>
              <a:gd name="connsiteX4" fmla="*/ 5558791 w 5558791"/>
              <a:gd name="connsiteY4" fmla="*/ 1584369 h 1901250"/>
              <a:gd name="connsiteX5" fmla="*/ 5241910 w 5558791"/>
              <a:gd name="connsiteY5" fmla="*/ 1901250 h 1901250"/>
              <a:gd name="connsiteX6" fmla="*/ 316881 w 5558791"/>
              <a:gd name="connsiteY6" fmla="*/ 1901250 h 1901250"/>
              <a:gd name="connsiteX7" fmla="*/ 0 w 5558791"/>
              <a:gd name="connsiteY7" fmla="*/ 1584369 h 1901250"/>
              <a:gd name="connsiteX8" fmla="*/ 0 w 5558791"/>
              <a:gd name="connsiteY8" fmla="*/ 316881 h 190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8791" h="1901250">
                <a:moveTo>
                  <a:pt x="0" y="316881"/>
                </a:moveTo>
                <a:cubicBezTo>
                  <a:pt x="0" y="141872"/>
                  <a:pt x="141872" y="0"/>
                  <a:pt x="316881" y="0"/>
                </a:cubicBezTo>
                <a:lnTo>
                  <a:pt x="5241910" y="0"/>
                </a:lnTo>
                <a:cubicBezTo>
                  <a:pt x="5416919" y="0"/>
                  <a:pt x="5558791" y="141872"/>
                  <a:pt x="5558791" y="316881"/>
                </a:cubicBezTo>
                <a:lnTo>
                  <a:pt x="5558791" y="1584369"/>
                </a:lnTo>
                <a:cubicBezTo>
                  <a:pt x="5558791" y="1759378"/>
                  <a:pt x="5416919" y="1901250"/>
                  <a:pt x="5241910" y="1901250"/>
                </a:cubicBezTo>
                <a:lnTo>
                  <a:pt x="316881" y="1901250"/>
                </a:lnTo>
                <a:cubicBezTo>
                  <a:pt x="141872" y="1901250"/>
                  <a:pt x="0" y="1759378"/>
                  <a:pt x="0" y="1584369"/>
                </a:cubicBezTo>
                <a:lnTo>
                  <a:pt x="0" y="316881"/>
                </a:lnTo>
                <a:close/>
              </a:path>
            </a:pathLst>
          </a:custGeom>
          <a:solidFill>
            <a:schemeClr val="accent4"/>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spcFirstLastPara="0" vert="horz" wrap="square" lIns="161391" tIns="161391" rIns="161391" bIns="161391" numCol="1" spcCol="1270" anchor="ctr" anchorCtr="0">
            <a:noAutofit/>
          </a:bodyPr>
          <a:lstStyle/>
          <a:p>
            <a:pPr marL="0" lvl="0" indent="0" algn="l" defTabSz="800100" rtl="0">
              <a:lnSpc>
                <a:spcPct val="150000"/>
              </a:lnSpc>
              <a:spcBef>
                <a:spcPct val="0"/>
              </a:spcBef>
              <a:spcAft>
                <a:spcPts val="600"/>
              </a:spcAft>
              <a:buNone/>
            </a:pPr>
            <a:r>
              <a:rPr lang="en-US" sz="1800" kern="1200" dirty="0">
                <a:solidFill>
                  <a:srgbClr val="22272B"/>
                </a:solidFill>
                <a:ea typeface="+mn-ea"/>
                <a:cs typeface="+mn-cs"/>
              </a:rPr>
              <a:t>Find one example of using a skill. Find an example of using a similar skill that comes before and after this stage. What do you need to learn next? e.g. Choropleth maps</a:t>
            </a:r>
          </a:p>
        </p:txBody>
      </p:sp>
      <p:pic>
        <p:nvPicPr>
          <p:cNvPr id="8" name="Picture Placeholder 7">
            <a:extLst>
              <a:ext uri="{FF2B5EF4-FFF2-40B4-BE49-F238E27FC236}">
                <a16:creationId xmlns:a16="http://schemas.microsoft.com/office/drawing/2014/main" id="{EAFC0F9B-64E0-BC72-3293-839A9D5319CB}"/>
              </a:ext>
              <a:ext uri="{C183D7F6-B498-43B3-948B-1728B52AA6E4}">
                <adec:decorative xmlns:adec="http://schemas.microsoft.com/office/drawing/2017/decorative" val="1"/>
              </a:ext>
            </a:extLst>
          </p:cNvPr>
          <p:cNvPicPr>
            <a:picLocks noGrp="1" noChangeAspect="1"/>
          </p:cNvPicPr>
          <p:nvPr>
            <p:ph type="pic" sz="quarter" idx="19"/>
          </p:nvPr>
        </p:nvPicPr>
        <p:blipFill>
          <a:blip r:embed="rId3"/>
          <a:srcRect l="8189" r="8189"/>
          <a:stretch>
            <a:fillRect/>
          </a:stretch>
        </p:blipFill>
        <p:spPr>
          <a:prstGeom prst="roundRect">
            <a:avLst>
              <a:gd name="adj" fmla="val 6173"/>
            </a:avLst>
          </a:prstGeom>
        </p:spPr>
      </p:pic>
    </p:spTree>
    <p:extLst>
      <p:ext uri="{BB962C8B-B14F-4D97-AF65-F5344CB8AC3E}">
        <p14:creationId xmlns:p14="http://schemas.microsoft.com/office/powerpoint/2010/main" val="51443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chor="t">
            <a:normAutofit/>
          </a:bodyPr>
          <a:lstStyle/>
          <a:p>
            <a:r>
              <a:rPr lang="en-AU" dirty="0"/>
              <a:t>Where to next?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nchor="b">
            <a:noAutofit/>
          </a:bodyPr>
          <a:lstStyle/>
          <a:p>
            <a:pPr>
              <a:lnSpc>
                <a:spcPct val="140000"/>
              </a:lnSpc>
            </a:pPr>
            <a:r>
              <a:rPr lang="en-AU" dirty="0"/>
              <a:t>Further information and support</a:t>
            </a:r>
          </a:p>
        </p:txBody>
      </p:sp>
      <p:sp>
        <p:nvSpPr>
          <p:cNvPr id="5" name="Freeform: Shape 4">
            <a:extLst>
              <a:ext uri="{FF2B5EF4-FFF2-40B4-BE49-F238E27FC236}">
                <a16:creationId xmlns:a16="http://schemas.microsoft.com/office/drawing/2014/main" id="{DF087B6B-AA48-A82D-F40B-5EE5B5AB0240}"/>
              </a:ext>
            </a:extLst>
          </p:cNvPr>
          <p:cNvSpPr/>
          <p:nvPr/>
        </p:nvSpPr>
        <p:spPr>
          <a:xfrm>
            <a:off x="360000" y="1578435"/>
            <a:ext cx="3588750" cy="4536000"/>
          </a:xfrm>
          <a:prstGeom prst="roundRect">
            <a:avLst/>
          </a:prstGeom>
          <a:solidFill>
            <a:schemeClr val="accent4">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1655999" rIns="108000" bIns="432000" numCol="1" spcCol="1270" anchor="t" anchorCtr="0">
            <a:noAutofit/>
          </a:bodyPr>
          <a:lstStyle/>
          <a:p>
            <a:pPr marL="0" lvl="0" indent="0" algn="l" defTabSz="800100">
              <a:lnSpc>
                <a:spcPct val="150000"/>
              </a:lnSpc>
              <a:spcBef>
                <a:spcPct val="0"/>
              </a:spcBef>
              <a:buNone/>
            </a:pPr>
            <a:r>
              <a:rPr lang="en-AU" sz="1800" kern="1200" dirty="0">
                <a:solidFill>
                  <a:srgbClr val="22272B"/>
                </a:solidFill>
                <a:ea typeface="+mn-ea"/>
                <a:cs typeface="+mn-cs"/>
              </a:rPr>
              <a:t>Complete the form to join the </a:t>
            </a:r>
            <a:r>
              <a:rPr lang="en-AU" sz="1800" kern="1200" dirty="0">
                <a:solidFill>
                  <a:schemeClr val="accent2"/>
                </a:solidFill>
                <a:ea typeface="+mn-ea"/>
                <a:cs typeface="+mn-cs"/>
                <a:hlinkClick r:id="rId3">
                  <a:extLst>
                    <a:ext uri="{A12FA001-AC4F-418D-AE19-62706E023703}">
                      <ahyp:hlinkClr xmlns:ahyp="http://schemas.microsoft.com/office/drawing/2018/hyperlinkcolor" val="tx"/>
                    </a:ext>
                  </a:extLst>
                </a:hlinkClick>
              </a:rPr>
              <a:t>Primary Curriculum Statewide Staffroom</a:t>
            </a:r>
            <a:r>
              <a:rPr lang="en-AU" sz="1800" kern="1200" dirty="0">
                <a:solidFill>
                  <a:schemeClr val="accent2"/>
                </a:solidFill>
                <a:ea typeface="+mn-ea"/>
                <a:cs typeface="+mn-cs"/>
              </a:rPr>
              <a:t> </a:t>
            </a:r>
            <a:r>
              <a:rPr lang="en-AU" sz="1800" kern="1200" dirty="0">
                <a:solidFill>
                  <a:srgbClr val="22272B"/>
                </a:solidFill>
                <a:ea typeface="+mn-ea"/>
                <a:cs typeface="+mn-cs"/>
              </a:rPr>
              <a:t>to ask questions, receive advice and updates on the release of resources.</a:t>
            </a:r>
            <a:endParaRPr lang="en-US" sz="1800" kern="1200" dirty="0">
              <a:solidFill>
                <a:srgbClr val="22272B"/>
              </a:solidFill>
              <a:ea typeface="+mn-ea"/>
              <a:cs typeface="+mn-cs"/>
            </a:endParaRPr>
          </a:p>
        </p:txBody>
      </p:sp>
      <p:sp>
        <p:nvSpPr>
          <p:cNvPr id="7" name="Freeform: Shape 6">
            <a:extLst>
              <a:ext uri="{FF2B5EF4-FFF2-40B4-BE49-F238E27FC236}">
                <a16:creationId xmlns:a16="http://schemas.microsoft.com/office/drawing/2014/main" id="{FA12014D-C27D-A758-65BE-E5356769A09F}"/>
              </a:ext>
              <a:ext uri="{C183D7F6-B498-43B3-948B-1728B52AA6E4}">
                <adec:decorative xmlns:adec="http://schemas.microsoft.com/office/drawing/2017/decorative" val="1"/>
              </a:ext>
            </a:extLst>
          </p:cNvPr>
          <p:cNvSpPr/>
          <p:nvPr/>
        </p:nvSpPr>
        <p:spPr>
          <a:xfrm>
            <a:off x="1473975" y="1838070"/>
            <a:ext cx="1360800" cy="1360800"/>
          </a:xfrm>
          <a:custGeom>
            <a:avLst/>
            <a:gdLst>
              <a:gd name="connsiteX0" fmla="*/ 0 w 1360800"/>
              <a:gd name="connsiteY0" fmla="*/ 680400 h 1360800"/>
              <a:gd name="connsiteX1" fmla="*/ 680400 w 1360800"/>
              <a:gd name="connsiteY1" fmla="*/ 0 h 1360800"/>
              <a:gd name="connsiteX2" fmla="*/ 1360800 w 1360800"/>
              <a:gd name="connsiteY2" fmla="*/ 680400 h 1360800"/>
              <a:gd name="connsiteX3" fmla="*/ 680400 w 1360800"/>
              <a:gd name="connsiteY3" fmla="*/ 1360800 h 1360800"/>
              <a:gd name="connsiteX4" fmla="*/ 0 w 1360800"/>
              <a:gd name="connsiteY4" fmla="*/ 680400 h 13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800" h="1360800">
                <a:moveTo>
                  <a:pt x="0" y="680400"/>
                </a:moveTo>
                <a:cubicBezTo>
                  <a:pt x="0" y="304625"/>
                  <a:pt x="304625" y="0"/>
                  <a:pt x="680400" y="0"/>
                </a:cubicBezTo>
                <a:cubicBezTo>
                  <a:pt x="1056175" y="0"/>
                  <a:pt x="1360800" y="304625"/>
                  <a:pt x="1360800" y="680400"/>
                </a:cubicBezTo>
                <a:cubicBezTo>
                  <a:pt x="1360800" y="1056175"/>
                  <a:pt x="1056175" y="1360800"/>
                  <a:pt x="680400" y="1360800"/>
                </a:cubicBezTo>
                <a:cubicBezTo>
                  <a:pt x="304625" y="1360800"/>
                  <a:pt x="0" y="1056175"/>
                  <a:pt x="0" y="68040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378" tIns="211985" rIns="305378" bIns="211985" numCol="1" spcCol="1270" anchor="ctr" anchorCtr="0">
            <a:noAutofit/>
          </a:bodyPr>
          <a:lstStyle/>
          <a:p>
            <a:pPr marL="0" lvl="0" indent="0" algn="ctr" defTabSz="2133600">
              <a:lnSpc>
                <a:spcPct val="90000"/>
              </a:lnSpc>
              <a:spcBef>
                <a:spcPct val="0"/>
              </a:spcBef>
              <a:spcAft>
                <a:spcPct val="35000"/>
              </a:spcAft>
              <a:buNone/>
            </a:pPr>
            <a:r>
              <a:rPr lang="en-US" sz="4000" kern="1200" dirty="0">
                <a:latin typeface="Public Sans" pitchFamily="2" charset="0"/>
              </a:rPr>
              <a:t>1</a:t>
            </a:r>
          </a:p>
        </p:txBody>
      </p:sp>
      <p:sp>
        <p:nvSpPr>
          <p:cNvPr id="10" name="Freeform: Shape 9">
            <a:extLst>
              <a:ext uri="{FF2B5EF4-FFF2-40B4-BE49-F238E27FC236}">
                <a16:creationId xmlns:a16="http://schemas.microsoft.com/office/drawing/2014/main" id="{081BBF26-9EA1-806A-8ED7-F17CF528C51F}"/>
              </a:ext>
            </a:extLst>
          </p:cNvPr>
          <p:cNvSpPr/>
          <p:nvPr/>
        </p:nvSpPr>
        <p:spPr>
          <a:xfrm>
            <a:off x="4307625" y="1578435"/>
            <a:ext cx="3588750" cy="4536000"/>
          </a:xfrm>
          <a:prstGeom prst="roundRect">
            <a:avLst/>
          </a:prstGeom>
          <a:solidFill>
            <a:schemeClr val="accent4">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1655999" rIns="108000" bIns="432000" numCol="1" spcCol="1270" anchor="t" anchorCtr="0">
            <a:noAutofit/>
          </a:bodyPr>
          <a:lstStyle/>
          <a:p>
            <a:pPr marL="0" lvl="0" indent="0" algn="l" defTabSz="800100">
              <a:lnSpc>
                <a:spcPct val="150000"/>
              </a:lnSpc>
              <a:spcBef>
                <a:spcPct val="0"/>
              </a:spcBef>
              <a:buNone/>
            </a:pPr>
            <a:r>
              <a:rPr lang="en-AU" sz="1800" kern="1200" dirty="0">
                <a:solidFill>
                  <a:srgbClr val="22272B"/>
                </a:solidFill>
                <a:ea typeface="+mn-ea"/>
                <a:cs typeface="+mn-cs"/>
              </a:rPr>
              <a:t>Read </a:t>
            </a:r>
            <a:r>
              <a:rPr lang="en-AU" sz="1800" kern="1200" dirty="0">
                <a:solidFill>
                  <a:schemeClr val="accent2"/>
                </a:solidFill>
                <a:ea typeface="+mn-ea"/>
                <a:cs typeface="+mn-cs"/>
                <a:hlinkClick r:id="rId4">
                  <a:extLst>
                    <a:ext uri="{A12FA001-AC4F-418D-AE19-62706E023703}">
                      <ahyp:hlinkClr xmlns:ahyp="http://schemas.microsoft.com/office/drawing/2018/hyperlinkcolor" val="tx"/>
                    </a:ext>
                  </a:extLst>
                </a:hlinkClick>
              </a:rPr>
              <a:t>Human Society and its Environment K–6 Syllabus (2024) – information for school leaders</a:t>
            </a:r>
            <a:endParaRPr lang="en-US" sz="1800" kern="1200" dirty="0">
              <a:solidFill>
                <a:schemeClr val="accent2"/>
              </a:solidFill>
              <a:ea typeface="+mn-ea"/>
              <a:cs typeface="+mn-cs"/>
            </a:endParaRPr>
          </a:p>
        </p:txBody>
      </p:sp>
      <p:sp>
        <p:nvSpPr>
          <p:cNvPr id="11" name="Freeform: Shape 10">
            <a:extLst>
              <a:ext uri="{FF2B5EF4-FFF2-40B4-BE49-F238E27FC236}">
                <a16:creationId xmlns:a16="http://schemas.microsoft.com/office/drawing/2014/main" id="{EE03E782-832E-0061-6BAF-7FAAF683D30F}"/>
              </a:ext>
              <a:ext uri="{C183D7F6-B498-43B3-948B-1728B52AA6E4}">
                <adec:decorative xmlns:adec="http://schemas.microsoft.com/office/drawing/2017/decorative" val="1"/>
              </a:ext>
            </a:extLst>
          </p:cNvPr>
          <p:cNvSpPr/>
          <p:nvPr/>
        </p:nvSpPr>
        <p:spPr>
          <a:xfrm>
            <a:off x="5421600" y="1838070"/>
            <a:ext cx="1360800" cy="1360800"/>
          </a:xfrm>
          <a:custGeom>
            <a:avLst/>
            <a:gdLst>
              <a:gd name="connsiteX0" fmla="*/ 0 w 1360800"/>
              <a:gd name="connsiteY0" fmla="*/ 680400 h 1360800"/>
              <a:gd name="connsiteX1" fmla="*/ 680400 w 1360800"/>
              <a:gd name="connsiteY1" fmla="*/ 0 h 1360800"/>
              <a:gd name="connsiteX2" fmla="*/ 1360800 w 1360800"/>
              <a:gd name="connsiteY2" fmla="*/ 680400 h 1360800"/>
              <a:gd name="connsiteX3" fmla="*/ 680400 w 1360800"/>
              <a:gd name="connsiteY3" fmla="*/ 1360800 h 1360800"/>
              <a:gd name="connsiteX4" fmla="*/ 0 w 1360800"/>
              <a:gd name="connsiteY4" fmla="*/ 680400 h 13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800" h="1360800">
                <a:moveTo>
                  <a:pt x="0" y="680400"/>
                </a:moveTo>
                <a:cubicBezTo>
                  <a:pt x="0" y="304625"/>
                  <a:pt x="304625" y="0"/>
                  <a:pt x="680400" y="0"/>
                </a:cubicBezTo>
                <a:cubicBezTo>
                  <a:pt x="1056175" y="0"/>
                  <a:pt x="1360800" y="304625"/>
                  <a:pt x="1360800" y="680400"/>
                </a:cubicBezTo>
                <a:cubicBezTo>
                  <a:pt x="1360800" y="1056175"/>
                  <a:pt x="1056175" y="1360800"/>
                  <a:pt x="680400" y="1360800"/>
                </a:cubicBezTo>
                <a:cubicBezTo>
                  <a:pt x="304625" y="1360800"/>
                  <a:pt x="0" y="1056175"/>
                  <a:pt x="0" y="68040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378" tIns="211985" rIns="305378" bIns="211985" numCol="1" spcCol="1270" anchor="ctr" anchorCtr="0">
            <a:noAutofit/>
          </a:bodyPr>
          <a:lstStyle/>
          <a:p>
            <a:pPr marL="0" lvl="0" indent="0" algn="ctr" defTabSz="2133600">
              <a:lnSpc>
                <a:spcPct val="90000"/>
              </a:lnSpc>
              <a:spcBef>
                <a:spcPct val="0"/>
              </a:spcBef>
              <a:spcAft>
                <a:spcPct val="35000"/>
              </a:spcAft>
              <a:buNone/>
            </a:pPr>
            <a:r>
              <a:rPr lang="en-US" sz="4000" kern="1200" dirty="0">
                <a:latin typeface="Public Sans" pitchFamily="2" charset="0"/>
              </a:rPr>
              <a:t>2</a:t>
            </a:r>
          </a:p>
        </p:txBody>
      </p:sp>
      <p:sp>
        <p:nvSpPr>
          <p:cNvPr id="13" name="Freeform: Shape 12">
            <a:extLst>
              <a:ext uri="{FF2B5EF4-FFF2-40B4-BE49-F238E27FC236}">
                <a16:creationId xmlns:a16="http://schemas.microsoft.com/office/drawing/2014/main" id="{311EAC57-0049-83B3-0DE2-7F0E470CE6A7}"/>
              </a:ext>
            </a:extLst>
          </p:cNvPr>
          <p:cNvSpPr/>
          <p:nvPr/>
        </p:nvSpPr>
        <p:spPr>
          <a:xfrm>
            <a:off x="8255250" y="1578435"/>
            <a:ext cx="3588750" cy="4536000"/>
          </a:xfrm>
          <a:prstGeom prst="roundRect">
            <a:avLst/>
          </a:prstGeom>
          <a:solidFill>
            <a:schemeClr val="accent4">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1655999" rIns="108000" bIns="432000" numCol="1" spcCol="1270" anchor="t" anchorCtr="0">
            <a:noAutofit/>
          </a:bodyPr>
          <a:lstStyle/>
          <a:p>
            <a:pPr marL="0" lvl="0" indent="0" algn="l" defTabSz="800100">
              <a:lnSpc>
                <a:spcPct val="150000"/>
              </a:lnSpc>
              <a:spcBef>
                <a:spcPct val="0"/>
              </a:spcBef>
              <a:buNone/>
            </a:pPr>
            <a:r>
              <a:rPr lang="en-AU" sz="1800" kern="1200" dirty="0">
                <a:solidFill>
                  <a:srgbClr val="22272B"/>
                </a:solidFill>
                <a:ea typeface="+mn-ea"/>
                <a:cs typeface="+mn-cs"/>
              </a:rPr>
              <a:t>Visit the </a:t>
            </a:r>
            <a:r>
              <a:rPr lang="en-AU" sz="1800" kern="1200" dirty="0">
                <a:solidFill>
                  <a:schemeClr val="accent2"/>
                </a:solidFill>
                <a:ea typeface="+mn-ea"/>
                <a:cs typeface="+mn-cs"/>
                <a:hlinkClick r:id="rId5">
                  <a:extLst>
                    <a:ext uri="{A12FA001-AC4F-418D-AE19-62706E023703}">
                      <ahyp:hlinkClr xmlns:ahyp="http://schemas.microsoft.com/office/drawing/2018/hyperlinkcolor" val="tx"/>
                    </a:ext>
                  </a:extLst>
                </a:hlinkClick>
              </a:rPr>
              <a:t>Curriculum K–12</a:t>
            </a:r>
            <a:r>
              <a:rPr lang="en-AU" sz="1800" kern="1200" dirty="0">
                <a:solidFill>
                  <a:schemeClr val="accent2"/>
                </a:solidFill>
                <a:ea typeface="+mn-ea"/>
                <a:cs typeface="+mn-cs"/>
              </a:rPr>
              <a:t>  </a:t>
            </a:r>
            <a:r>
              <a:rPr lang="en-AU" sz="1800" kern="1200" dirty="0">
                <a:solidFill>
                  <a:srgbClr val="22272B"/>
                </a:solidFill>
                <a:ea typeface="+mn-ea"/>
                <a:cs typeface="+mn-cs"/>
              </a:rPr>
              <a:t>and </a:t>
            </a:r>
            <a:r>
              <a:rPr lang="en-AU" sz="1800" kern="1200" dirty="0">
                <a:solidFill>
                  <a:schemeClr val="accent2"/>
                </a:solidFill>
                <a:ea typeface="+mn-ea"/>
                <a:cs typeface="+mn-cs"/>
                <a:hlinkClick r:id="rId6">
                  <a:extLst>
                    <a:ext uri="{A12FA001-AC4F-418D-AE19-62706E023703}">
                      <ahyp:hlinkClr xmlns:ahyp="http://schemas.microsoft.com/office/drawing/2018/hyperlinkcolor" val="tx"/>
                    </a:ext>
                  </a:extLst>
                </a:hlinkClick>
              </a:rPr>
              <a:t>Planning, programming and assessing HSIE K–6 </a:t>
            </a:r>
            <a:r>
              <a:rPr lang="en-AU" sz="1800" kern="1200" dirty="0">
                <a:solidFill>
                  <a:srgbClr val="22272B"/>
                </a:solidFill>
                <a:ea typeface="+mn-ea"/>
                <a:cs typeface="+mn-cs"/>
              </a:rPr>
              <a:t>websites.</a:t>
            </a:r>
            <a:endParaRPr lang="en-US" sz="1800" kern="1200" dirty="0">
              <a:solidFill>
                <a:srgbClr val="22272B"/>
              </a:solidFill>
              <a:ea typeface="+mn-ea"/>
              <a:cs typeface="+mn-cs"/>
            </a:endParaRPr>
          </a:p>
        </p:txBody>
      </p:sp>
      <p:sp>
        <p:nvSpPr>
          <p:cNvPr id="14" name="Freeform: Shape 13">
            <a:extLst>
              <a:ext uri="{FF2B5EF4-FFF2-40B4-BE49-F238E27FC236}">
                <a16:creationId xmlns:a16="http://schemas.microsoft.com/office/drawing/2014/main" id="{66BF8C59-75B8-34A7-F2F3-CCE2141C2BF1}"/>
              </a:ext>
              <a:ext uri="{C183D7F6-B498-43B3-948B-1728B52AA6E4}">
                <adec:decorative xmlns:adec="http://schemas.microsoft.com/office/drawing/2017/decorative" val="1"/>
              </a:ext>
            </a:extLst>
          </p:cNvPr>
          <p:cNvSpPr/>
          <p:nvPr/>
        </p:nvSpPr>
        <p:spPr>
          <a:xfrm>
            <a:off x="9369225" y="1838070"/>
            <a:ext cx="1360800" cy="1360800"/>
          </a:xfrm>
          <a:custGeom>
            <a:avLst/>
            <a:gdLst>
              <a:gd name="connsiteX0" fmla="*/ 0 w 1360800"/>
              <a:gd name="connsiteY0" fmla="*/ 680400 h 1360800"/>
              <a:gd name="connsiteX1" fmla="*/ 680400 w 1360800"/>
              <a:gd name="connsiteY1" fmla="*/ 0 h 1360800"/>
              <a:gd name="connsiteX2" fmla="*/ 1360800 w 1360800"/>
              <a:gd name="connsiteY2" fmla="*/ 680400 h 1360800"/>
              <a:gd name="connsiteX3" fmla="*/ 680400 w 1360800"/>
              <a:gd name="connsiteY3" fmla="*/ 1360800 h 1360800"/>
              <a:gd name="connsiteX4" fmla="*/ 0 w 1360800"/>
              <a:gd name="connsiteY4" fmla="*/ 680400 h 13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800" h="1360800">
                <a:moveTo>
                  <a:pt x="0" y="680400"/>
                </a:moveTo>
                <a:cubicBezTo>
                  <a:pt x="0" y="304625"/>
                  <a:pt x="304625" y="0"/>
                  <a:pt x="680400" y="0"/>
                </a:cubicBezTo>
                <a:cubicBezTo>
                  <a:pt x="1056175" y="0"/>
                  <a:pt x="1360800" y="304625"/>
                  <a:pt x="1360800" y="680400"/>
                </a:cubicBezTo>
                <a:cubicBezTo>
                  <a:pt x="1360800" y="1056175"/>
                  <a:pt x="1056175" y="1360800"/>
                  <a:pt x="680400" y="1360800"/>
                </a:cubicBezTo>
                <a:cubicBezTo>
                  <a:pt x="304625" y="1360800"/>
                  <a:pt x="0" y="1056175"/>
                  <a:pt x="0" y="68040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378" tIns="211985" rIns="305378" bIns="211985" numCol="1" spcCol="1270" anchor="ctr" anchorCtr="0">
            <a:noAutofit/>
          </a:bodyPr>
          <a:lstStyle/>
          <a:p>
            <a:pPr marL="0" lvl="0" indent="0" algn="ctr" defTabSz="2133600">
              <a:lnSpc>
                <a:spcPct val="90000"/>
              </a:lnSpc>
              <a:spcBef>
                <a:spcPct val="0"/>
              </a:spcBef>
              <a:spcAft>
                <a:spcPct val="35000"/>
              </a:spcAft>
              <a:buNone/>
            </a:pPr>
            <a:r>
              <a:rPr lang="en-US" sz="4000" kern="1200" dirty="0">
                <a:latin typeface="Public Sans" pitchFamily="2" charset="0"/>
              </a:rPr>
              <a:t>3</a:t>
            </a:r>
          </a:p>
        </p:txBody>
      </p:sp>
    </p:spTree>
    <p:extLst>
      <p:ext uri="{BB962C8B-B14F-4D97-AF65-F5344CB8AC3E}">
        <p14:creationId xmlns:p14="http://schemas.microsoft.com/office/powerpoint/2010/main" val="217550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TotalTime>
  <Words>1545</Words>
  <Application>Microsoft Macintosh PowerPoint</Application>
  <PresentationFormat>Widescreen</PresentationFormat>
  <Paragraphs>96</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Times New Roman</vt:lpstr>
      <vt:lpstr>Calibri</vt:lpstr>
      <vt:lpstr>Public Sans</vt:lpstr>
      <vt:lpstr>Public Sans Light</vt:lpstr>
      <vt:lpstr>1_NSWG Corporate</vt:lpstr>
      <vt:lpstr>Human Society and its Environment K–6</vt:lpstr>
      <vt:lpstr>Acknowledgement of Country</vt:lpstr>
      <vt:lpstr>Information for use</vt:lpstr>
      <vt:lpstr>Rationale</vt:lpstr>
      <vt:lpstr>Aboriginal and Torres Strait Islander Priorities</vt:lpstr>
      <vt:lpstr>The ancient past</vt:lpstr>
      <vt:lpstr>Civics and citizenship</vt:lpstr>
      <vt:lpstr>Evidence and skills</vt:lpstr>
      <vt:lpstr>Where to next?</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Society and its Environment K-6</dc:title>
  <dc:subject>HSIE K–6</dc:subject>
  <dc:creator>NSW Department of Education</dc:creator>
  <cp:keywords>HSIE K-6</cp:keywords>
  <cp:lastModifiedBy>Amy Laker</cp:lastModifiedBy>
  <cp:revision>1</cp:revision>
  <dcterms:created xsi:type="dcterms:W3CDTF">2024-02-26T22:45:54Z</dcterms:created>
  <dcterms:modified xsi:type="dcterms:W3CDTF">2024-11-05T23:42:52Z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0x01010028550904603AA64982DCAA86C5CFC06E</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y fmtid="{D5CDD505-2E9C-101B-9397-08002B2CF9AE}" pid="11" name="Order">
    <vt:r8>106900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