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tags/tag18.xml" ContentType="application/vnd.openxmlformats-officedocument.presentationml.tags+xml"/>
  <Override PartName="/ppt/notesSlides/notesSlide24.xml" ContentType="application/vnd.openxmlformats-officedocument.presentationml.notesSlide+xml"/>
  <Override PartName="/ppt/tags/tag19.xml" ContentType="application/vnd.openxmlformats-officedocument.presentationml.tags+xml"/>
  <Override PartName="/ppt/notesSlides/notesSlide25.xml" ContentType="application/vnd.openxmlformats-officedocument.presentationml.notesSlide+xml"/>
  <Override PartName="/ppt/tags/tag20.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1.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2.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3.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4.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5" r:id="rId4"/>
  </p:sldMasterIdLst>
  <p:notesMasterIdLst>
    <p:notesMasterId r:id="rId50"/>
  </p:notesMasterIdLst>
  <p:handoutMasterIdLst>
    <p:handoutMasterId r:id="rId51"/>
  </p:handoutMasterIdLst>
  <p:sldIdLst>
    <p:sldId id="2147480303" r:id="rId5"/>
    <p:sldId id="265" r:id="rId6"/>
    <p:sldId id="2147480155" r:id="rId7"/>
    <p:sldId id="2147480233" r:id="rId8"/>
    <p:sldId id="26299" r:id="rId9"/>
    <p:sldId id="2147480284" r:id="rId10"/>
    <p:sldId id="2147480286" r:id="rId11"/>
    <p:sldId id="2147480331" r:id="rId12"/>
    <p:sldId id="26517" r:id="rId13"/>
    <p:sldId id="2147480304" r:id="rId14"/>
    <p:sldId id="2147480305" r:id="rId15"/>
    <p:sldId id="2147480306" r:id="rId16"/>
    <p:sldId id="2147479636" r:id="rId17"/>
    <p:sldId id="2147480340" r:id="rId18"/>
    <p:sldId id="2147480307" r:id="rId19"/>
    <p:sldId id="2141411590" r:id="rId20"/>
    <p:sldId id="2147480308" r:id="rId21"/>
    <p:sldId id="2147480333" r:id="rId22"/>
    <p:sldId id="2147480341" r:id="rId23"/>
    <p:sldId id="2147480342" r:id="rId24"/>
    <p:sldId id="2147480334" r:id="rId25"/>
    <p:sldId id="2147480345" r:id="rId26"/>
    <p:sldId id="2147480344" r:id="rId27"/>
    <p:sldId id="2147480343" r:id="rId28"/>
    <p:sldId id="2147480335" r:id="rId29"/>
    <p:sldId id="2147480346" r:id="rId30"/>
    <p:sldId id="2147480258" r:id="rId31"/>
    <p:sldId id="2147480310" r:id="rId32"/>
    <p:sldId id="2147480272" r:id="rId33"/>
    <p:sldId id="2147480311" r:id="rId34"/>
    <p:sldId id="2147480312" r:id="rId35"/>
    <p:sldId id="2147480283" r:id="rId36"/>
    <p:sldId id="2147480281" r:id="rId37"/>
    <p:sldId id="2147480313" r:id="rId38"/>
    <p:sldId id="2147480241" r:id="rId39"/>
    <p:sldId id="2147480275" r:id="rId40"/>
    <p:sldId id="2147480278" r:id="rId41"/>
    <p:sldId id="2147480279" r:id="rId42"/>
    <p:sldId id="2147480314" r:id="rId43"/>
    <p:sldId id="2147480276" r:id="rId44"/>
    <p:sldId id="2147480315" r:id="rId45"/>
    <p:sldId id="2147480316" r:id="rId46"/>
    <p:sldId id="2147480338" r:id="rId47"/>
    <p:sldId id="2147480205" r:id="rId48"/>
    <p:sldId id="2147480234" r:id="rId49"/>
  </p:sldIdLst>
  <p:sldSz cx="12192000" cy="6858000"/>
  <p:notesSz cx="6858000" cy="9144000"/>
  <p:embeddedFontLst>
    <p:embeddedFont>
      <p:font typeface="Malgun Gothic" panose="020B0503020000020004" pitchFamily="34" charset="-127"/>
      <p:regular r:id="rId52"/>
      <p:bold r:id="rId53"/>
    </p:embeddedFont>
    <p:embeddedFont>
      <p:font typeface="Public Sans" pitchFamily="2" charset="0"/>
      <p:regular r:id="rId54"/>
      <p:bold r:id="rId55"/>
      <p:italic r:id="rId56"/>
      <p:boldItalic r:id="rId57"/>
    </p:embeddedFont>
    <p:embeddedFont>
      <p:font typeface="Public Sans Light" pitchFamily="2" charset="0"/>
      <p:regular r:id="rId58"/>
      <p:italic r:id="rId59"/>
    </p:embeddedFont>
    <p:embeddedFont>
      <p:font typeface="Public Sans SemiBold" pitchFamily="2" charset="0"/>
      <p:bold r:id="rId60"/>
      <p:boldItalic r:id="rId61"/>
    </p:embeddedFont>
    <p:embeddedFont>
      <p:font typeface="Roboto" panose="02000000000000000000" pitchFamily="2" charset="0"/>
      <p:regular r:id="rId62"/>
      <p:bold r:id="rId63"/>
      <p:italic r:id="rId64"/>
      <p:boldItalic r:id="rId65"/>
    </p:embeddedFont>
  </p:embeddedFontLst>
  <p:custDataLst>
    <p:tags r:id="rId66"/>
  </p:custData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AD33A504-3C6A-A801-43CA-FF18440AC509}" name="Andrew Pearson (Andrew Pearson)" initials="AP" userId="S::ANDREW.PEARSON1@det.nsw.edu.au::56f0cd36-a443-4078-a064-48f3634e5b4f" providerId="AD"/>
  <p188:author id="{0CD30D0E-D29F-D756-A7A3-C91F17207C2A}" name="Andrew Pearson (Andrew Pearson)" initials="AP" userId="S::andrew.pearson1@det.nsw.edu.au::56f0cd36-a443-4078-a064-48f3634e5b4f" providerId="AD"/>
  <p188:author id="{972A2628-46AD-5580-4AA2-31465C9B3ED2}" name="Sarah Young" initials="SY" userId="S::Sarah.Allen17@det.nsw.edu.au::8b12af28-de41-486e-8b9b-3fb29fa3a5cc" providerId="AD"/>
  <p188:author id="{0461DA37-F36D-89F3-FC3B-40A29462BBAD}" name="Cindy Waldock" initials="CW" userId="S::elaine.waldock@det.nsw.edu.au::a1b361a9-5b18-4cd4-8b1e-09b16f3a200e" providerId="AD"/>
  <p188:author id="{A3C30247-7A03-3DEB-9382-E563AE83D493}" name="Jessica Townsing" initials="JT" userId="S::Jessica.Townsing@det.nsw.edu.au::0268cdba-c04a-4c2a-977f-708f602f219a" providerId="AD"/>
  <p188:author id="{4B508A65-1127-90B5-3374-5F4A9AEC3BFF}" name="Rod Cheal (Rod Cheal)" initials="RC" userId="S::rodney.cheal@det.nsw.edu.au::590d99fa-36b2-4cff-8ec2-6917c524ac9c" providerId="AD"/>
  <p188:author id="{782B686A-B87E-F193-466D-2E33CB185DA3}" name="Lacy Sampson" initials="LS" userId="S::Lacy.Sampson2@det.nsw.edu.au::7529923d-1f45-47aa-b91d-e074a0ecbb3e" providerId="AD"/>
  <p188:author id="{5CFB0C70-1D38-CA2B-099B-6E9843579502}" name="David Opie" initials="DO" userId="S::David.Opie1@det.nsw.edu.au::90cec8b4-8165-46fb-b7c7-51929ee40cfd" providerId="AD"/>
  <p188:author id="{AC3DB579-9A60-3C36-FF4D-EF84A9046194}" name="Megan Druitt" initials="MD" userId="S::Megan.Druitt@det.nsw.edu.au::244896a6-d16e-4140-85e7-734e52fda6c7" providerId="AD"/>
  <p188:author id="{24A8467C-757A-5F56-7BAB-DEF795E548B4}" name="Kellie Stone" initials="KS" userId="S::KELLIE.STONE@det.nsw.edu.au::255e2e15-ae70-4106-ad48-c64d464b670d" providerId="AD"/>
  <p188:author id="{CC299289-D9ED-11DE-1373-21C5E9B1E4E1}" name="Matt Hill (Matt Hill)" initials="MH" userId="S::matt.hill@det.nsw.edu.au::21fce8c2-1479-4366-959f-c55b132280fa" providerId="AD"/>
  <p188:author id="{D7717F8B-572C-71E8-B422-F2DA33700712}" name="Easter Carmeli" initials="EC" userId="S::easter.carmeli@det.nsw.edu.au::ba8d3078-1e0c-486b-a8bb-489542d2f92d" providerId="AD"/>
  <p188:author id="{4D595C93-44BA-F6BC-AEE7-9E924FA62F03}" name="Nicole Laauw" initials="NL" userId="S::nicole.laauw@det.nsw.edu.au::e61739e4-d7b2-4610-825c-b679f97087a8" providerId="AD"/>
  <p188:author id="{B5973796-DE4B-80E8-8ECA-2A0C96D10817}" name="Lacy Sampson" initials="LS" userId="S::lacy.sampson2@det.nsw.edu.au::7529923d-1f45-47aa-b91d-e074a0ecbb3e" providerId="AD"/>
  <p188:author id="{0E14B6A2-D504-052B-DE98-EB0664FB2682}" name="Rod Cheal (Rod Cheal)" initials="RC" userId="S::RODNEY.CHEAL@det.nsw.edu.au::590d99fa-36b2-4cff-8ec2-6917c524ac9c" providerId="AD"/>
  <p188:author id="{DD88A7A9-2865-3558-A853-D85B392A425C}" name="Kate Slack-Smith" initials="KS" userId="S::KATE.SLACK-SMITH@det.nsw.edu.au::3e88f19a-1a89-4354-98d6-272f09c6536c" providerId="AD"/>
  <p188:author id="{A78889AF-E0FE-17FD-893C-C036613A7ACB}" name="Easter Carmeli" initials="EC" userId="S::Easter.Carmeli@det.nsw.edu.au::ba8d3078-1e0c-486b-a8bb-489542d2f92d" providerId="AD"/>
  <p188:author id="{D4FF44B1-952D-2283-86A0-D54E5EEA0762}" name="Kylie Sutherland" initials="KS" userId="S::Kylie.Sutherland10@det.nsw.edu.au::4de7e557-3d9c-4828-aa24-033bb31c5001" providerId="AD"/>
  <p188:author id="{3C6B0DB5-E693-FC4C-1CE9-2E8FEC3BF2A3}" name="Courtney Frost" initials="CF" userId="S::courtney.frost1@det.nsw.edu.au::d44d0c7e-204d-41c2-9afd-373d3d6f2c0e" providerId="AD"/>
  <p188:author id="{4E142FB8-E19A-30C4-BAEE-682F14A3366C}" name="Natalie Callan" initials="NC" userId="S::Natalie.Callan@det.nsw.edu.au::6258334d-3249-4312-88fd-84499771206e" providerId="AD"/>
  <p188:author id="{696DC6D4-7F6F-0C81-66A9-420D6EE24C30}" name="Megan Baker" initials="MB" userId="S::Megan.Baker15@det.nsw.edu.au::78a75e2c-c31f-4fb4-bae1-b53074d570c2" providerId="AD"/>
  <p188:author id="{A29880FB-22F1-2FCE-171F-45F93F7D7947}" name="Christopher Farlow" initials="CF" userId="S::Christopher.Farlow2@det.nsw.edu.au::1d6e7c80-f391-4c69-991c-b443ceeb163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8C1"/>
    <a:srgbClr val="F2F2F2"/>
    <a:srgbClr val="CBEDFD"/>
    <a:srgbClr val="00296C"/>
    <a:srgbClr val="1F4489"/>
    <a:srgbClr val="002664"/>
    <a:srgbClr val="CDD3D6"/>
    <a:srgbClr val="EBEBEB"/>
    <a:srgbClr val="FFFFFF"/>
    <a:srgbClr val="146C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99B1B4-B86B-42EB-8CB6-69DBAA24BB12}" v="1" dt="2025-06-12T02:00:09.590"/>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981" autoAdjust="0"/>
  </p:normalViewPr>
  <p:slideViewPr>
    <p:cSldViewPr snapToGrid="0">
      <p:cViewPr varScale="1">
        <p:scale>
          <a:sx n="67" d="100"/>
          <a:sy n="67" d="100"/>
        </p:scale>
        <p:origin x="1344" y="60"/>
      </p:cViewPr>
      <p:guideLst>
        <p:guide orient="horz" pos="2160"/>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2.fntdata"/><Relationship Id="rId6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tags" Target="tags/tag1.xml"/><Relationship Id="rId5" Type="http://schemas.openxmlformats.org/officeDocument/2006/relationships/slide" Target="slides/slide1.xml"/><Relationship Id="rId61" Type="http://schemas.openxmlformats.org/officeDocument/2006/relationships/font" Target="fonts/font1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handoutMaster" Target="handoutMasters/handoutMaster1.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notesMaster" Target="notesMasters/notesMaster1.xml"/><Relationship Id="rId55" Type="http://schemas.openxmlformats.org/officeDocument/2006/relationships/font" Target="fonts/font4.fntdata"/><Relationship Id="rId7" Type="http://schemas.openxmlformats.org/officeDocument/2006/relationships/slide" Target="slides/slide3.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Farlow" userId="1d6e7c80-f391-4c69-991c-b443ceeb1639" providerId="ADAL" clId="{E0376A56-A06C-4B7F-A0E2-E56796AB5D2C}"/>
    <pc:docChg chg="custSel modSld">
      <pc:chgData name="Christopher Farlow" userId="1d6e7c80-f391-4c69-991c-b443ceeb1639" providerId="ADAL" clId="{E0376A56-A06C-4B7F-A0E2-E56796AB5D2C}" dt="2025-06-13T00:00:35.301" v="12" actId="13244"/>
      <pc:docMkLst>
        <pc:docMk/>
      </pc:docMkLst>
      <pc:sldChg chg="addSp delSp modSp mod modClrScheme chgLayout">
        <pc:chgData name="Christopher Farlow" userId="1d6e7c80-f391-4c69-991c-b443ceeb1639" providerId="ADAL" clId="{E0376A56-A06C-4B7F-A0E2-E56796AB5D2C}" dt="2025-06-13T00:00:35.301" v="12" actId="13244"/>
        <pc:sldMkLst>
          <pc:docMk/>
          <pc:sldMk cId="4130561333" sldId="2147480303"/>
        </pc:sldMkLst>
        <pc:spChg chg="del">
          <ac:chgData name="Christopher Farlow" userId="1d6e7c80-f391-4c69-991c-b443ceeb1639" providerId="ADAL" clId="{E0376A56-A06C-4B7F-A0E2-E56796AB5D2C}" dt="2025-06-12T23:59:23.327" v="1" actId="478"/>
          <ac:spMkLst>
            <pc:docMk/>
            <pc:sldMk cId="4130561333" sldId="2147480303"/>
            <ac:spMk id="2" creationId="{B9DAE19C-0717-3504-1230-ABE15FED4791}"/>
          </ac:spMkLst>
        </pc:spChg>
        <pc:spChg chg="add del mod ord">
          <ac:chgData name="Christopher Farlow" userId="1d6e7c80-f391-4c69-991c-b443ceeb1639" providerId="ADAL" clId="{E0376A56-A06C-4B7F-A0E2-E56796AB5D2C}" dt="2025-06-12T23:59:23.327" v="1" actId="478"/>
          <ac:spMkLst>
            <pc:docMk/>
            <pc:sldMk cId="4130561333" sldId="2147480303"/>
            <ac:spMk id="3" creationId="{CFF7F760-7CDA-685B-AD3C-F613EA50B3DB}"/>
          </ac:spMkLst>
        </pc:spChg>
        <pc:spChg chg="add del mod ord">
          <ac:chgData name="Christopher Farlow" userId="1d6e7c80-f391-4c69-991c-b443ceeb1639" providerId="ADAL" clId="{E0376A56-A06C-4B7F-A0E2-E56796AB5D2C}" dt="2025-06-12T23:59:23.327" v="1" actId="478"/>
          <ac:spMkLst>
            <pc:docMk/>
            <pc:sldMk cId="4130561333" sldId="2147480303"/>
            <ac:spMk id="4" creationId="{E067CE7F-2DE2-56A1-F4DC-F3076EF781B7}"/>
          </ac:spMkLst>
        </pc:spChg>
        <pc:spChg chg="mod ord">
          <ac:chgData name="Christopher Farlow" userId="1d6e7c80-f391-4c69-991c-b443ceeb1639" providerId="ADAL" clId="{E0376A56-A06C-4B7F-A0E2-E56796AB5D2C}" dt="2025-06-12T23:59:20.081" v="0" actId="700"/>
          <ac:spMkLst>
            <pc:docMk/>
            <pc:sldMk cId="4130561333" sldId="2147480303"/>
            <ac:spMk id="5" creationId="{36F789CF-9988-5A0B-B75A-B9B5439682D3}"/>
          </ac:spMkLst>
        </pc:spChg>
        <pc:spChg chg="add mod ord">
          <ac:chgData name="Christopher Farlow" userId="1d6e7c80-f391-4c69-991c-b443ceeb1639" providerId="ADAL" clId="{E0376A56-A06C-4B7F-A0E2-E56796AB5D2C}" dt="2025-06-12T23:59:28.706" v="11" actId="403"/>
          <ac:spMkLst>
            <pc:docMk/>
            <pc:sldMk cId="4130561333" sldId="2147480303"/>
            <ac:spMk id="6" creationId="{2B8687A8-5389-DD0F-E3A7-7B8AC403362F}"/>
          </ac:spMkLst>
        </pc:spChg>
        <pc:spChg chg="add del mod ord">
          <ac:chgData name="Christopher Farlow" userId="1d6e7c80-f391-4c69-991c-b443ceeb1639" providerId="ADAL" clId="{E0376A56-A06C-4B7F-A0E2-E56796AB5D2C}" dt="2025-06-12T23:59:23.327" v="1" actId="478"/>
          <ac:spMkLst>
            <pc:docMk/>
            <pc:sldMk cId="4130561333" sldId="2147480303"/>
            <ac:spMk id="8" creationId="{8198CC16-83A3-3B66-F6D5-875091A02D26}"/>
          </ac:spMkLst>
        </pc:spChg>
        <pc:spChg chg="mod ord">
          <ac:chgData name="Christopher Farlow" userId="1d6e7c80-f391-4c69-991c-b443ceeb1639" providerId="ADAL" clId="{E0376A56-A06C-4B7F-A0E2-E56796AB5D2C}" dt="2025-06-13T00:00:35.301" v="12" actId="13244"/>
          <ac:spMkLst>
            <pc:docMk/>
            <pc:sldMk cId="4130561333" sldId="2147480303"/>
            <ac:spMk id="12" creationId="{ABA81CF8-141F-156A-11F2-0D7A8A4CC90F}"/>
          </ac:spMkLst>
        </pc:spChg>
        <pc:picChg chg="mod ord">
          <ac:chgData name="Christopher Farlow" userId="1d6e7c80-f391-4c69-991c-b443ceeb1639" providerId="ADAL" clId="{E0376A56-A06C-4B7F-A0E2-E56796AB5D2C}" dt="2025-06-12T23:59:20.081" v="0" actId="700"/>
          <ac:picMkLst>
            <pc:docMk/>
            <pc:sldMk cId="4130561333" sldId="2147480303"/>
            <ac:picMk id="7" creationId="{7FC7BE92-C913-43E6-4A1D-CDFEA664792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13/06/2025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13/06/2025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latin typeface="Public Sans" pitchFamily="2" charset="0"/>
              </a:rPr>
              <a:t>1. Purpose: </a:t>
            </a:r>
            <a:r>
              <a:rPr lang="en-AU" sz="1600" b="0" dirty="0">
                <a:latin typeface="Public Sans" pitchFamily="2" charset="0"/>
              </a:rPr>
              <a:t>HSIE title slide</a:t>
            </a:r>
            <a:endParaRPr lang="en-AU" sz="1600" dirty="0">
              <a:latin typeface="Public Sans" pitchFamily="2" charset="0"/>
            </a:endParaRPr>
          </a:p>
          <a:p>
            <a:endParaRPr lang="en-AU" sz="1600" b="1" dirty="0">
              <a:latin typeface="Public Sans" pitchFamily="2" charset="0"/>
            </a:endParaRPr>
          </a:p>
          <a:p>
            <a:r>
              <a:rPr lang="en-AU" sz="1600" b="1" dirty="0">
                <a:latin typeface="Public Sans" pitchFamily="2" charset="0"/>
              </a:rPr>
              <a:t>Time: </a:t>
            </a:r>
            <a:r>
              <a:rPr lang="en-AU" sz="1600" b="0" dirty="0">
                <a:latin typeface="Public Sans" pitchFamily="2" charset="0"/>
              </a:rPr>
              <a:t>15 sec</a:t>
            </a:r>
            <a:endParaRPr lang="en-US" sz="1600" b="0" dirty="0">
              <a:latin typeface="Public Sans" pitchFamily="2" charset="0"/>
            </a:endParaRPr>
          </a:p>
          <a:p>
            <a:endParaRPr lang="en-AU" sz="1600" dirty="0">
              <a:latin typeface="Public Sans" pitchFamily="2" charset="0"/>
            </a:endParaRPr>
          </a:p>
          <a:p>
            <a:r>
              <a:rPr lang="en-AU" sz="1600" b="1" dirty="0">
                <a:latin typeface="Public Sans" pitchFamily="2" charset="0"/>
              </a:rPr>
              <a:t>Presenter notes:</a:t>
            </a:r>
            <a:endParaRPr lang="en-AU" sz="1600" dirty="0">
              <a:latin typeface="Public Sans" pitchFamily="2" charset="0"/>
            </a:endParaRPr>
          </a:p>
          <a:p>
            <a:endParaRPr lang="en-AU" sz="1600"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i="0" u="none" strike="noStrike" kern="1200" cap="none" spc="0" normalizeH="0" baseline="0" noProof="0">
                <a:ln>
                  <a:noFill/>
                </a:ln>
                <a:solidFill>
                  <a:prstClr val="black"/>
                </a:solidFill>
                <a:effectLst/>
                <a:uLnTx/>
                <a:uFillTx/>
                <a:latin typeface="Public Sans"/>
                <a:cs typeface="Calibri"/>
              </a:rPr>
              <a:t>We </a:t>
            </a:r>
            <a:r>
              <a:rPr lang="en-AU" b="0" i="0" u="none" strike="noStrike" kern="1200" cap="none" spc="0" normalizeH="0" baseline="0" noProof="0" dirty="0">
                <a:ln>
                  <a:noFill/>
                </a:ln>
                <a:solidFill>
                  <a:prstClr val="black"/>
                </a:solidFill>
                <a:effectLst/>
                <a:uLnTx/>
                <a:uFillTx/>
                <a:latin typeface="Public Sans"/>
                <a:cs typeface="Calibri"/>
              </a:rPr>
              <a:t>are looking forward to working with you today to build </a:t>
            </a:r>
            <a:r>
              <a:rPr lang="en-AU" dirty="0">
                <a:solidFill>
                  <a:prstClr val="black"/>
                </a:solidFill>
                <a:latin typeface="Public Sans"/>
                <a:cs typeface="Calibri"/>
              </a:rPr>
              <a:t>knowledge and understanding of the NSW HSIE K-6 (2024) syllabus.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solidFill>
                <a:prstClr val="black"/>
              </a:solidFill>
              <a:latin typeface="Public Sans"/>
              <a:cs typeface="Calibri"/>
            </a:endParaRPr>
          </a:p>
          <a:p>
            <a:pPr marL="0" indent="0">
              <a:buFont typeface="Public Sans"/>
              <a:buNone/>
            </a:pPr>
            <a:endParaRPr lang="en-AU" sz="1600" dirty="0">
              <a:latin typeface="Public Sans" pitchFamily="2" charset="0"/>
            </a:endParaRPr>
          </a:p>
          <a:p>
            <a:r>
              <a:rPr lang="en-AU" sz="1600" dirty="0">
                <a:latin typeface="Public Sans" pitchFamily="2" charset="0"/>
              </a:rPr>
              <a:t>[NEXT SLIDE]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3851330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84806-AB73-3E02-6DF3-B03BEC6539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94CC62-2866-4CB3-C687-F43707DF91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2EE2A-8639-18D7-30E5-BDD7A8919318}"/>
              </a:ext>
            </a:extLst>
          </p:cNvPr>
          <p:cNvSpPr>
            <a:spLocks noGrp="1"/>
          </p:cNvSpPr>
          <p:nvPr>
            <p:ph type="body" idx="1"/>
          </p:nvPr>
        </p:nvSpPr>
        <p:spPr/>
        <p:txBody>
          <a:bodyPr/>
          <a:lstStyle/>
          <a:p>
            <a:r>
              <a:rPr lang="en-AU" b="1" dirty="0">
                <a:latin typeface="Public Sans"/>
              </a:rPr>
              <a:t>10. Purpose: </a:t>
            </a:r>
            <a:r>
              <a:rPr lang="en-AU" b="0" dirty="0">
                <a:latin typeface="Public Sans"/>
              </a:rPr>
              <a:t>To identify </a:t>
            </a:r>
            <a:r>
              <a:rPr lang="en-AU" dirty="0">
                <a:latin typeface="Public Sans"/>
              </a:rPr>
              <a:t>geographical information in the content groups</a:t>
            </a:r>
          </a:p>
          <a:p>
            <a:endParaRPr lang="en-AU" b="1" dirty="0">
              <a:latin typeface="Public Sans"/>
            </a:endParaRPr>
          </a:p>
          <a:p>
            <a:r>
              <a:rPr lang="en-AU" b="1" dirty="0">
                <a:latin typeface="Public Sans"/>
              </a:rPr>
              <a:t>Time: </a:t>
            </a:r>
            <a:r>
              <a:rPr lang="en-AU" dirty="0">
                <a:latin typeface="Public Sans"/>
              </a:rPr>
              <a:t>30 sec</a:t>
            </a:r>
          </a:p>
          <a:p>
            <a:endParaRPr lang="en-AU" b="1" dirty="0">
              <a:latin typeface="Public Sans"/>
            </a:endParaRPr>
          </a:p>
          <a:p>
            <a:r>
              <a:rPr lang="en-AU" b="1" dirty="0">
                <a:latin typeface="Public Sans"/>
              </a:rPr>
              <a:t>Presenter notes:</a:t>
            </a:r>
            <a:endParaRPr lang="en-US" dirty="0">
              <a:latin typeface="Public Sans"/>
            </a:endParaRPr>
          </a:p>
          <a:p>
            <a:pPr marL="228600" indent="-228600">
              <a:lnSpc>
                <a:spcPct val="150000"/>
              </a:lnSpc>
              <a:spcBef>
                <a:spcPts val="400"/>
              </a:spcBef>
            </a:pPr>
            <a:endParaRPr lang="en-AU" dirty="0"/>
          </a:p>
          <a:p>
            <a:pPr marL="228600" indent="-228600">
              <a:lnSpc>
                <a:spcPct val="150000"/>
              </a:lnSpc>
              <a:spcBef>
                <a:spcPts val="400"/>
              </a:spcBef>
            </a:pPr>
            <a:r>
              <a:rPr lang="en-AU" dirty="0">
                <a:latin typeface="Public Sans"/>
              </a:rPr>
              <a:t>[CLICK] Using geographical information is also referenced in </a:t>
            </a:r>
            <a:r>
              <a:rPr lang="en-AU" b="1" dirty="0">
                <a:latin typeface="Public Sans"/>
              </a:rPr>
              <a:t>content groups in each stage</a:t>
            </a:r>
            <a:r>
              <a:rPr lang="en-AU" dirty="0">
                <a:latin typeface="Public Sans"/>
              </a:rPr>
              <a:t>. </a:t>
            </a:r>
            <a:endParaRPr lang="en-US" dirty="0"/>
          </a:p>
          <a:p>
            <a:endParaRPr lang="en-AU" dirty="0"/>
          </a:p>
          <a:p>
            <a:r>
              <a:rPr lang="en-AU" dirty="0">
                <a:latin typeface="Public Sans"/>
              </a:rPr>
              <a:t>[NEXT SLIDE]</a:t>
            </a:r>
          </a:p>
        </p:txBody>
      </p:sp>
      <p:sp>
        <p:nvSpPr>
          <p:cNvPr id="4" name="Slide Number Placeholder 3">
            <a:extLst>
              <a:ext uri="{FF2B5EF4-FFF2-40B4-BE49-F238E27FC236}">
                <a16:creationId xmlns:a16="http://schemas.microsoft.com/office/drawing/2014/main" id="{ED8796D7-BE96-BDFF-1092-A6EA4DDCA8A7}"/>
              </a:ext>
            </a:extLst>
          </p:cNvPr>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3293139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52E8A-CE16-FB62-88BD-91BF610A17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DE00C3-2927-7803-E1BD-E9861F8AD9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7A898C-6ECE-5598-F05E-6115993BAA93}"/>
              </a:ext>
            </a:extLst>
          </p:cNvPr>
          <p:cNvSpPr>
            <a:spLocks noGrp="1"/>
          </p:cNvSpPr>
          <p:nvPr>
            <p:ph type="body" idx="1"/>
          </p:nvPr>
        </p:nvSpPr>
        <p:spPr/>
        <p:txBody>
          <a:bodyPr/>
          <a:lstStyle/>
          <a:p>
            <a:r>
              <a:rPr lang="en-AU" sz="1600" b="1" dirty="0">
                <a:latin typeface="Public Sans" pitchFamily="2" charset="0"/>
              </a:rPr>
              <a:t>11. Purpose: </a:t>
            </a:r>
            <a:r>
              <a:rPr lang="en-AU" sz="1600" b="0" dirty="0">
                <a:latin typeface="Public Sans" pitchFamily="2" charset="0"/>
              </a:rPr>
              <a:t>To define </a:t>
            </a:r>
            <a:r>
              <a:rPr lang="en-AU" sz="1600" dirty="0">
                <a:latin typeface="Public Sans" pitchFamily="2" charset="0"/>
              </a:rPr>
              <a:t>geographical information</a:t>
            </a:r>
          </a:p>
          <a:p>
            <a:endParaRPr lang="en-AU" sz="1600" b="1" dirty="0">
              <a:latin typeface="Public Sans" pitchFamily="2" charset="0"/>
            </a:endParaRPr>
          </a:p>
          <a:p>
            <a:r>
              <a:rPr lang="en-AU" sz="1600" b="1" dirty="0">
                <a:latin typeface="Public Sans" pitchFamily="2" charset="0"/>
              </a:rPr>
              <a:t>Time: </a:t>
            </a:r>
            <a:r>
              <a:rPr lang="en-AU" sz="1600" b="0" dirty="0">
                <a:latin typeface="Public Sans" pitchFamily="2" charset="0"/>
              </a:rPr>
              <a:t>20</a:t>
            </a:r>
            <a:r>
              <a:rPr lang="en-AU" sz="1600" dirty="0">
                <a:latin typeface="Public Sans" pitchFamily="2" charset="0"/>
              </a:rPr>
              <a:t> sec</a:t>
            </a:r>
          </a:p>
          <a:p>
            <a:endParaRPr lang="en-AU" sz="1600" b="1" dirty="0">
              <a:latin typeface="Public Sans" pitchFamily="2" charset="0"/>
              <a:ea typeface="Calibri"/>
              <a:cs typeface="Arial"/>
            </a:endParaRPr>
          </a:p>
          <a:p>
            <a:r>
              <a:rPr lang="en-AU" sz="1600" b="1" dirty="0">
                <a:latin typeface="Public Sans" pitchFamily="2" charset="0"/>
                <a:ea typeface="Calibri"/>
                <a:cs typeface="Arial"/>
              </a:rPr>
              <a:t>Presenter</a:t>
            </a:r>
            <a:r>
              <a:rPr lang="en-AU" sz="1600" b="1" dirty="0">
                <a:effectLst/>
                <a:latin typeface="Public Sans" pitchFamily="2" charset="0"/>
                <a:ea typeface="Calibri"/>
                <a:cs typeface="Arial"/>
              </a:rPr>
              <a:t> notes:</a:t>
            </a:r>
          </a:p>
          <a:p>
            <a:endParaRPr lang="en-AU" sz="1600" dirty="0">
              <a:effectLst/>
              <a:latin typeface="Public Sans" pitchFamily="2" charset="0"/>
              <a:ea typeface="Calibri"/>
              <a:cs typeface="Arial"/>
            </a:endParaRPr>
          </a:p>
          <a:p>
            <a:pPr marL="0" marR="0" lvl="0" indent="0" algn="l" defTabSz="1219170" rtl="0" eaLnBrk="1" fontAlgn="auto" latinLnBrk="0" hangingPunct="1">
              <a:lnSpc>
                <a:spcPct val="107000"/>
              </a:lnSpc>
              <a:spcBef>
                <a:spcPts val="1200"/>
              </a:spcBef>
              <a:spcAft>
                <a:spcPts val="0"/>
              </a:spcAft>
              <a:buClrTx/>
              <a:buSzTx/>
              <a:buFontTx/>
              <a:buNone/>
              <a:tabLst/>
              <a:defRPr/>
            </a:pPr>
            <a:r>
              <a:rPr lang="en-AU" sz="1600" dirty="0">
                <a:latin typeface="Public Sans" pitchFamily="2" charset="0"/>
              </a:rPr>
              <a:t>So, what is geographical information, and why does it matter?</a:t>
            </a:r>
          </a:p>
          <a:p>
            <a:pPr marL="0" marR="0" lvl="0" indent="0" algn="l" defTabSz="1219170" rtl="0" eaLnBrk="1" fontAlgn="auto" latinLnBrk="0" hangingPunct="1">
              <a:lnSpc>
                <a:spcPct val="107000"/>
              </a:lnSpc>
              <a:spcBef>
                <a:spcPts val="1200"/>
              </a:spcBef>
              <a:spcAft>
                <a:spcPts val="0"/>
              </a:spcAft>
              <a:buClrTx/>
              <a:buSzTx/>
              <a:buFontTx/>
              <a:buNone/>
              <a:tabLst/>
              <a:defRPr/>
            </a:pPr>
            <a:endParaRPr lang="en-US" sz="1600" dirty="0">
              <a:latin typeface="Public Sans" pitchFamily="2" charset="0"/>
            </a:endParaRPr>
          </a:p>
          <a:p>
            <a:pPr marL="0" marR="0" lvl="0" indent="0" algn="l" defTabSz="1219170" rtl="0" eaLnBrk="1" fontAlgn="auto" latinLnBrk="0" hangingPunct="1">
              <a:lnSpc>
                <a:spcPct val="107000"/>
              </a:lnSpc>
              <a:spcBef>
                <a:spcPts val="1200"/>
              </a:spcBef>
              <a:spcAft>
                <a:spcPts val="0"/>
              </a:spcAft>
              <a:buClrTx/>
              <a:buSzTx/>
              <a:buFontTx/>
              <a:buNone/>
              <a:tabLst/>
              <a:defRPr/>
            </a:pPr>
            <a:r>
              <a:rPr lang="en-AU" sz="1600" dirty="0">
                <a:effectLst/>
                <a:latin typeface="Public Sans" pitchFamily="2" charset="0"/>
                <a:ea typeface="Arial" panose="020B0604020202020204" pitchFamily="34" charset="0"/>
                <a:cs typeface="Arial"/>
              </a:rPr>
              <a:t>According to the</a:t>
            </a:r>
            <a:r>
              <a:rPr lang="en-AU" sz="1600" dirty="0">
                <a:latin typeface="Public Sans" pitchFamily="2" charset="0"/>
                <a:ea typeface="Arial" panose="020B0604020202020204" pitchFamily="34" charset="0"/>
                <a:cs typeface="Arial"/>
              </a:rPr>
              <a:t> 2024 </a:t>
            </a:r>
            <a:r>
              <a:rPr lang="en-AU" sz="1600" dirty="0">
                <a:effectLst/>
                <a:latin typeface="Public Sans" pitchFamily="2" charset="0"/>
                <a:ea typeface="Arial" panose="020B0604020202020204" pitchFamily="34" charset="0"/>
                <a:cs typeface="Arial"/>
              </a:rPr>
              <a:t>syllabus glossary, geographical information i</a:t>
            </a:r>
            <a:r>
              <a:rPr lang="en-AU" sz="1600" dirty="0">
                <a:latin typeface="Public Sans" pitchFamily="2" charset="0"/>
                <a:ea typeface="Arial" panose="020B0604020202020204" pitchFamily="34" charset="0"/>
                <a:cs typeface="Arial"/>
              </a:rPr>
              <a:t>s q</a:t>
            </a:r>
            <a:r>
              <a:rPr lang="en-AU" sz="1600" dirty="0">
                <a:solidFill>
                  <a:srgbClr val="22272B"/>
                </a:solidFill>
                <a:latin typeface="Public Sans" pitchFamily="2" charset="0"/>
                <a:ea typeface="Arial" panose="020B0604020202020204" pitchFamily="34" charset="0"/>
                <a:cs typeface="Arial"/>
              </a:rPr>
              <a:t>uantitative</a:t>
            </a:r>
            <a:r>
              <a:rPr lang="en-AU" sz="1600" i="0" dirty="0">
                <a:solidFill>
                  <a:srgbClr val="22272B"/>
                </a:solidFill>
                <a:effectLst/>
                <a:latin typeface="Public Sans" pitchFamily="2" charset="0"/>
                <a:ea typeface="Arial" panose="020B0604020202020204" pitchFamily="34" charset="0"/>
                <a:cs typeface="Arial"/>
              </a:rPr>
              <a:t> or qualitative information about people, places and environments.</a:t>
            </a:r>
            <a:r>
              <a:rPr lang="en-AU" sz="1600" dirty="0">
                <a:solidFill>
                  <a:srgbClr val="22272B"/>
                </a:solidFill>
                <a:effectLst/>
                <a:latin typeface="Public Sans" pitchFamily="2" charset="0"/>
                <a:ea typeface="Arial" panose="020B0604020202020204" pitchFamily="34" charset="0"/>
                <a:cs typeface="Arial"/>
              </a:rPr>
              <a:t> It</a:t>
            </a:r>
            <a:r>
              <a:rPr lang="en-AU" sz="1600" dirty="0">
                <a:effectLst/>
                <a:latin typeface="Public Sans" pitchFamily="2" charset="0"/>
                <a:ea typeface="Arial" panose="020B0604020202020204" pitchFamily="34" charset="0"/>
                <a:cs typeface="Arial"/>
              </a:rPr>
              <a:t> encompasses all the various forms of data and tools we use to understand our world</a:t>
            </a:r>
          </a:p>
          <a:p>
            <a:endParaRPr lang="en-AU" sz="1600" dirty="0">
              <a:effectLst/>
              <a:latin typeface="Public Sans" pitchFamily="2" charset="0"/>
              <a:ea typeface="Arial" panose="020B0604020202020204" pitchFamily="34" charset="0"/>
              <a:cs typeface="Arial"/>
            </a:endParaRPr>
          </a:p>
          <a:p>
            <a:r>
              <a:rPr lang="en-AU" sz="1600" dirty="0">
                <a:latin typeface="Public Sans" pitchFamily="2" charset="0"/>
              </a:rPr>
              <a:t>[NEXT SLIDE]</a:t>
            </a:r>
            <a:endParaRPr lang="en-AU" sz="1600" dirty="0">
              <a:effectLst/>
              <a:latin typeface="Public Sans" pitchFamily="2" charset="0"/>
              <a:ea typeface="Calibri" panose="020F0502020204030204" pitchFamily="34" charset="0"/>
              <a:cs typeface="Arial"/>
            </a:endParaRPr>
          </a:p>
          <a:p>
            <a:pPr>
              <a:buNone/>
            </a:pPr>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6BAF6E5-685C-C700-575F-FA9C6A7864AF}"/>
              </a:ext>
            </a:extLst>
          </p:cNvPr>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236370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EF1B8-5EB8-7725-01D1-63AEE9FC0B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69CAED-722B-5A9E-73F6-A9D989018A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1EB3C4-EB1B-1912-76A3-00C06B83A1C8}"/>
              </a:ext>
            </a:extLst>
          </p:cNvPr>
          <p:cNvSpPr>
            <a:spLocks noGrp="1"/>
          </p:cNvSpPr>
          <p:nvPr>
            <p:ph type="body" idx="1"/>
          </p:nvPr>
        </p:nvSpPr>
        <p:spPr/>
        <p:txBody>
          <a:bodyPr/>
          <a:lstStyle/>
          <a:p>
            <a:r>
              <a:rPr lang="en-AU" sz="1600" b="1" dirty="0">
                <a:latin typeface="Public Sans" pitchFamily="2" charset="0"/>
              </a:rPr>
              <a:t>12. Purpose: </a:t>
            </a:r>
            <a:r>
              <a:rPr lang="en-AU" sz="1600" dirty="0">
                <a:latin typeface="Public Sans" pitchFamily="2" charset="0"/>
              </a:rPr>
              <a:t>Illustrate geographical information importance in the teaching advice</a:t>
            </a:r>
          </a:p>
          <a:p>
            <a:endParaRPr lang="en-AU" sz="1600" b="1" dirty="0">
              <a:latin typeface="Public Sans" pitchFamily="2" charset="0"/>
            </a:endParaRPr>
          </a:p>
          <a:p>
            <a:r>
              <a:rPr lang="en-AU" sz="1600" b="1" dirty="0">
                <a:latin typeface="Public Sans" pitchFamily="2" charset="0"/>
              </a:rPr>
              <a:t>Time: </a:t>
            </a:r>
            <a:r>
              <a:rPr lang="en-AU" sz="1600" dirty="0">
                <a:latin typeface="Public Sans" pitchFamily="2" charset="0"/>
              </a:rPr>
              <a:t>1 min 10 sec</a:t>
            </a:r>
          </a:p>
          <a:p>
            <a:endParaRPr lang="en-AU" sz="1600" b="1" dirty="0">
              <a:latin typeface="Public Sans" pitchFamily="2" charset="0"/>
            </a:endParaRPr>
          </a:p>
          <a:p>
            <a:r>
              <a:rPr lang="en-AU" sz="1600" b="1" dirty="0">
                <a:latin typeface="Public Sans" pitchFamily="2" charset="0"/>
              </a:rPr>
              <a:t>Presenter notes: </a:t>
            </a:r>
          </a:p>
          <a:p>
            <a:endParaRPr lang="en-AU" sz="1600" b="1" dirty="0">
              <a:effectLst/>
              <a:latin typeface="Public Sans" pitchFamily="2" charset="0"/>
              <a:ea typeface="Arial" panose="020B0604020202020204" pitchFamily="34" charset="0"/>
              <a:cs typeface="Arial"/>
            </a:endParaRPr>
          </a:p>
          <a:p>
            <a:r>
              <a:rPr lang="en-AU" sz="1600" dirty="0">
                <a:effectLst/>
                <a:latin typeface="Public Sans" pitchFamily="2" charset="0"/>
                <a:ea typeface="Arial" panose="020B0604020202020204" pitchFamily="34" charset="0"/>
                <a:cs typeface="Arial"/>
              </a:rPr>
              <a:t>As explained in the Stage 2 Teaching Advice, using geographical information develops students’ geographical understanding, by enabling them to:</a:t>
            </a:r>
            <a:endParaRPr lang="en-AU" sz="1600" dirty="0">
              <a:latin typeface="Public Sans" pitchFamily="2" charset="0"/>
              <a:cs typeface="Arial"/>
            </a:endParaRPr>
          </a:p>
          <a:p>
            <a:pPr marL="285750" indent="-285750">
              <a:buFont typeface="Arial"/>
              <a:buChar char="•"/>
            </a:pPr>
            <a:r>
              <a:rPr lang="en-AU" sz="1600" dirty="0">
                <a:latin typeface="Public Sans" pitchFamily="2" charset="0"/>
              </a:rPr>
              <a:t>make connections between people, places, and environments and their existing knowledge and understanding and,</a:t>
            </a:r>
          </a:p>
          <a:p>
            <a:pPr marL="285750" indent="-285750">
              <a:buFont typeface="Arial"/>
              <a:buChar char="•"/>
            </a:pPr>
            <a:r>
              <a:rPr lang="en-AU" sz="1600" dirty="0">
                <a:latin typeface="Public Sans" pitchFamily="2" charset="0"/>
              </a:rPr>
              <a:t>examine and interpret different types of information to identify patterns, and think critically.</a:t>
            </a:r>
            <a:endParaRPr lang="en-US" sz="1600" dirty="0">
              <a:latin typeface="Public Sans" pitchFamily="2" charset="0"/>
            </a:endParaRPr>
          </a:p>
          <a:p>
            <a:pPr marL="342900" indent="-342900">
              <a:lnSpc>
                <a:spcPct val="107000"/>
              </a:lnSpc>
              <a:spcBef>
                <a:spcPts val="400"/>
              </a:spcBef>
              <a:spcAft>
                <a:spcPts val="400"/>
              </a:spcAft>
              <a:buFont typeface="Arial"/>
              <a:buChar char="•"/>
            </a:pPr>
            <a:endParaRPr lang="en-AU" sz="1600" dirty="0">
              <a:latin typeface="Public Sans" pitchFamily="2" charset="0"/>
            </a:endParaRPr>
          </a:p>
          <a:p>
            <a:pPr>
              <a:spcAft>
                <a:spcPts val="800"/>
              </a:spcAft>
            </a:pPr>
            <a:r>
              <a:rPr lang="en-AU" sz="1600" dirty="0">
                <a:latin typeface="Public Sans" pitchFamily="2" charset="0"/>
              </a:rPr>
              <a:t>It is through learning to use geographical information that we teach students how to make </a:t>
            </a:r>
            <a:r>
              <a:rPr lang="en-AU" sz="1600" b="1" dirty="0">
                <a:latin typeface="Public Sans" pitchFamily="2" charset="0"/>
              </a:rPr>
              <a:t>evidence-based</a:t>
            </a:r>
            <a:r>
              <a:rPr lang="en-AU" sz="1600" dirty="0">
                <a:latin typeface="Public Sans" pitchFamily="2" charset="0"/>
              </a:rPr>
              <a:t> decisions and to propose solutions to real-world problems.</a:t>
            </a:r>
          </a:p>
          <a:p>
            <a:pPr>
              <a:spcAft>
                <a:spcPts val="800"/>
              </a:spcAft>
            </a:pPr>
            <a:endParaRPr lang="en-AU" sz="1600" dirty="0">
              <a:latin typeface="Public Sans" pitchFamily="2" charset="0"/>
            </a:endParaRPr>
          </a:p>
          <a:p>
            <a:pPr>
              <a:spcAft>
                <a:spcPts val="800"/>
              </a:spcAft>
            </a:pPr>
            <a:r>
              <a:rPr lang="en-AU" sz="1600" dirty="0">
                <a:latin typeface="Public Sans" pitchFamily="2" charset="0"/>
              </a:rPr>
              <a:t>I will pause and let you read the on-screen content.  </a:t>
            </a:r>
          </a:p>
          <a:p>
            <a:pPr>
              <a:spcAft>
                <a:spcPts val="800"/>
              </a:spcAft>
            </a:pPr>
            <a:endParaRPr lang="en-AU" sz="1600" dirty="0">
              <a:latin typeface="Public Sans" pitchFamily="2" charset="0"/>
            </a:endParaRPr>
          </a:p>
          <a:p>
            <a:pPr>
              <a:spcAft>
                <a:spcPts val="800"/>
              </a:spcAft>
            </a:pPr>
            <a:r>
              <a:rPr lang="en-AU" sz="1600" b="0" i="1" dirty="0">
                <a:latin typeface="Public Sans" pitchFamily="2" charset="0"/>
              </a:rPr>
              <a:t>Pause 30 seconds</a:t>
            </a:r>
          </a:p>
          <a:p>
            <a:pPr>
              <a:spcAft>
                <a:spcPts val="800"/>
              </a:spcAft>
            </a:pPr>
            <a:endParaRPr lang="en-AU" sz="1600" b="1" dirty="0">
              <a:latin typeface="Public Sans" pitchFamily="2" charset="0"/>
            </a:endParaRPr>
          </a:p>
          <a:p>
            <a:pPr marL="0" marR="0" lvl="0" indent="0" algn="l" defTabSz="1219170" rtl="0" eaLnBrk="1" fontAlgn="auto" latinLnBrk="0" hangingPunct="1">
              <a:lnSpc>
                <a:spcPct val="100000"/>
              </a:lnSpc>
              <a:spcBef>
                <a:spcPts val="0"/>
              </a:spcBef>
              <a:spcAft>
                <a:spcPts val="800"/>
              </a:spcAft>
              <a:buClrTx/>
              <a:buSzTx/>
              <a:buFontTx/>
              <a:buNone/>
              <a:tabLst/>
              <a:defRPr/>
            </a:pPr>
            <a:r>
              <a:rPr lang="en-AU" sz="1600" dirty="0">
                <a:latin typeface="Public Sans" pitchFamily="2" charset="0"/>
              </a:rPr>
              <a:t>[NEXT SLIDE]</a:t>
            </a:r>
          </a:p>
          <a:p>
            <a:pPr>
              <a:spcAft>
                <a:spcPts val="800"/>
              </a:spcAft>
            </a:pPr>
            <a:endParaRPr lang="en-AU" b="1" dirty="0">
              <a:latin typeface="Public Sans"/>
            </a:endParaRPr>
          </a:p>
          <a:p>
            <a:pPr>
              <a:lnSpc>
                <a:spcPct val="114999"/>
              </a:lnSpc>
              <a:spcBef>
                <a:spcPts val="1200"/>
              </a:spcBef>
              <a:buNone/>
            </a:pPr>
            <a:endParaRPr lang="en-AU" sz="1100" dirty="0">
              <a:effectLst/>
              <a:latin typeface="Arial" panose="020B0604020202020204" pitchFamily="34" charset="0"/>
              <a:ea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FB03664-4E84-3BBE-4AD2-CEAE992F33DF}"/>
              </a:ext>
            </a:extLst>
          </p:cNvPr>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2621966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sz="1600" b="1" dirty="0">
                <a:latin typeface="Public Sans" pitchFamily="2" charset="0"/>
              </a:rPr>
              <a:t>13. Purpose: </a:t>
            </a:r>
            <a:r>
              <a:rPr lang="en-AU" sz="1600" dirty="0">
                <a:latin typeface="Public Sans" pitchFamily="2" charset="0"/>
              </a:rPr>
              <a:t>Identify examples of geographical information.</a:t>
            </a:r>
          </a:p>
          <a:p>
            <a:pPr>
              <a:defRPr/>
            </a:pPr>
            <a:endParaRPr lang="en-AU" sz="1600" b="1" dirty="0">
              <a:latin typeface="Public Sans" pitchFamily="2" charset="0"/>
            </a:endParaRPr>
          </a:p>
          <a:p>
            <a:pPr>
              <a:defRPr/>
            </a:pPr>
            <a:r>
              <a:rPr lang="en-AU" sz="1600" b="1" dirty="0">
                <a:latin typeface="Public Sans" pitchFamily="2" charset="0"/>
              </a:rPr>
              <a:t>Time: </a:t>
            </a:r>
            <a:r>
              <a:rPr lang="en-AU" sz="1600" dirty="0">
                <a:latin typeface="Public Sans" pitchFamily="2" charset="0"/>
              </a:rPr>
              <a:t>30 sec</a:t>
            </a:r>
          </a:p>
          <a:p>
            <a:pPr>
              <a:defRPr/>
            </a:pPr>
            <a:endParaRPr lang="en-AU" sz="1600" b="1" dirty="0">
              <a:latin typeface="Public Sans" pitchFamily="2" charset="0"/>
            </a:endParaRPr>
          </a:p>
          <a:p>
            <a:pPr>
              <a:defRPr/>
            </a:pPr>
            <a:r>
              <a:rPr lang="en-AU" sz="1600" b="1" dirty="0">
                <a:latin typeface="Public Sans" pitchFamily="2" charset="0"/>
              </a:rPr>
              <a:t>Presenter notes: </a:t>
            </a:r>
            <a:endParaRPr lang="en-US" sz="1600" dirty="0">
              <a:latin typeface="Public Sans" pitchFamily="2" charset="0"/>
              <a:cs typeface="Arial"/>
            </a:endParaRPr>
          </a:p>
          <a:p>
            <a:pPr>
              <a:defRPr/>
            </a:pPr>
            <a:endParaRPr lang="en-AU" sz="1600" b="1" dirty="0">
              <a:latin typeface="Public Sans" pitchFamily="2" charset="0"/>
              <a:ea typeface="Arial" panose="020B0604020202020204" pitchFamily="34" charset="0"/>
              <a:cs typeface="Arial"/>
            </a:endParaRPr>
          </a:p>
          <a:p>
            <a:pPr>
              <a:defRPr/>
            </a:pPr>
            <a:r>
              <a:rPr lang="en-AU" sz="1600" dirty="0">
                <a:latin typeface="Public Sans" pitchFamily="2" charset="0"/>
                <a:ea typeface="Arial" panose="020B0604020202020204" pitchFamily="34" charset="0"/>
                <a:cs typeface="Arial"/>
              </a:rPr>
              <a:t>Geographical information includes</a:t>
            </a:r>
            <a:endParaRPr lang="en-US" sz="1600" dirty="0">
              <a:latin typeface="Public Sans" pitchFamily="2" charset="0"/>
            </a:endParaRPr>
          </a:p>
          <a:p>
            <a:pPr>
              <a:defRPr/>
            </a:pPr>
            <a:endParaRPr lang="en-AU" sz="1600" b="1" dirty="0">
              <a:latin typeface="Public Sans" pitchFamily="2" charset="0"/>
              <a:ea typeface="Arial" panose="020B0604020202020204" pitchFamily="34" charset="0"/>
              <a:cs typeface="Arial"/>
            </a:endParaRPr>
          </a:p>
          <a:p>
            <a:pPr>
              <a:defRPr/>
            </a:pPr>
            <a:r>
              <a:rPr lang="en-AU" sz="1600" b="1" dirty="0">
                <a:latin typeface="Public Sans" pitchFamily="2" charset="0"/>
                <a:ea typeface="Arial" panose="020B0604020202020204" pitchFamily="34" charset="0"/>
                <a:cs typeface="Arial"/>
              </a:rPr>
              <a:t>Maps</a:t>
            </a:r>
            <a:r>
              <a:rPr lang="en-AU" sz="1600" dirty="0">
                <a:effectLst/>
                <a:latin typeface="Public Sans" pitchFamily="2" charset="0"/>
                <a:ea typeface="Arial" panose="020B0604020202020204" pitchFamily="34" charset="0"/>
                <a:cs typeface="Arial"/>
              </a:rPr>
              <a:t>, </a:t>
            </a:r>
            <a:r>
              <a:rPr lang="en-AU" sz="1600" dirty="0">
                <a:latin typeface="Public Sans" pitchFamily="2" charset="0"/>
                <a:ea typeface="Arial" panose="020B0604020202020204" pitchFamily="34" charset="0"/>
                <a:cs typeface="Arial"/>
              </a:rPr>
              <a:t>as </a:t>
            </a:r>
            <a:r>
              <a:rPr lang="en-AU" sz="1600" dirty="0">
                <a:effectLst/>
                <a:latin typeface="Public Sans" pitchFamily="2" charset="0"/>
                <a:ea typeface="Arial" panose="020B0604020202020204" pitchFamily="34" charset="0"/>
                <a:cs typeface="Arial"/>
              </a:rPr>
              <a:t>visual representations that show features such as roads, rivers, land use, and boundaries </a:t>
            </a:r>
            <a:endParaRPr lang="en-AU" sz="1600"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effectLst/>
              <a:latin typeface="Public Sans" pitchFamily="2" charset="0"/>
              <a:ea typeface="Calibri" panose="020F0502020204030204" pitchFamily="34" charset="0"/>
              <a:cs typeface="Arial" panose="020B0604020202020204" pitchFamily="34" charset="0"/>
            </a:endParaRPr>
          </a:p>
          <a:p>
            <a:pPr>
              <a:defRPr/>
            </a:pPr>
            <a:r>
              <a:rPr lang="en-AU" sz="1600" b="0" dirty="0">
                <a:effectLst/>
                <a:latin typeface="Public Sans" pitchFamily="2" charset="0"/>
                <a:ea typeface="Arial" panose="020B0604020202020204" pitchFamily="34" charset="0"/>
                <a:cs typeface="Arial"/>
              </a:rPr>
              <a:t>[CLICK] </a:t>
            </a:r>
            <a:r>
              <a:rPr lang="en-AU" sz="1600" b="1" dirty="0">
                <a:effectLst/>
                <a:latin typeface="Public Sans" pitchFamily="2" charset="0"/>
                <a:ea typeface="Arial" panose="020B0604020202020204" pitchFamily="34" charset="0"/>
                <a:cs typeface="Arial"/>
              </a:rPr>
              <a:t>Data, </a:t>
            </a:r>
            <a:r>
              <a:rPr lang="en-AU" sz="1600" dirty="0">
                <a:latin typeface="Public Sans" pitchFamily="2" charset="0"/>
                <a:ea typeface="Arial" panose="020B0604020202020204" pitchFamily="34" charset="0"/>
                <a:cs typeface="Arial"/>
              </a:rPr>
              <a:t> which is information</a:t>
            </a:r>
            <a:r>
              <a:rPr lang="en-AU" sz="1600" dirty="0">
                <a:effectLst/>
                <a:latin typeface="Public Sans" pitchFamily="2" charset="0"/>
                <a:ea typeface="Arial" panose="020B0604020202020204" pitchFamily="34" charset="0"/>
                <a:cs typeface="Arial"/>
              </a:rPr>
              <a:t> related to geographical elements, such as population statistics, climate data, and economic indicators, and</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dirty="0">
              <a:effectLst/>
              <a:latin typeface="Public Sans" pitchFamily="2" charset="0"/>
              <a:ea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dirty="0">
                <a:effectLst/>
                <a:latin typeface="Public Sans" pitchFamily="2" charset="0"/>
                <a:ea typeface="Arial" panose="020B0604020202020204" pitchFamily="34" charset="0"/>
                <a:cs typeface="Arial"/>
              </a:rPr>
              <a:t>[CLICK] </a:t>
            </a:r>
            <a:r>
              <a:rPr lang="en-AU" sz="1600" b="1" dirty="0">
                <a:effectLst/>
                <a:latin typeface="Public Sans" pitchFamily="2" charset="0"/>
                <a:ea typeface="Arial" panose="020B0604020202020204" pitchFamily="34" charset="0"/>
                <a:cs typeface="Arial"/>
              </a:rPr>
              <a:t>Fieldwork and Observations, </a:t>
            </a:r>
            <a:r>
              <a:rPr lang="en-AU" sz="1600" dirty="0">
                <a:effectLst/>
                <a:latin typeface="Public Sans" pitchFamily="2" charset="0"/>
                <a:ea typeface="Arial" panose="020B0604020202020204" pitchFamily="34" charset="0"/>
                <a:cs typeface="Arial"/>
              </a:rPr>
              <a:t>which are firsthand accounts or recorded observations of places, environments, and human interactions with those spaces.</a:t>
            </a:r>
            <a:endParaRPr lang="en-AU" sz="1600" dirty="0">
              <a:effectLst/>
              <a:latin typeface="Public Sans" pitchFamily="2" charset="0"/>
              <a:ea typeface="Calibri" panose="020F0502020204030204" pitchFamily="34" charset="0"/>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effectLst/>
              <a:latin typeface="Public Sans" pitchFamily="2" charset="0"/>
              <a:ea typeface="Calibri" panose="020F050202020403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effectLst/>
                <a:latin typeface="Public Sans" pitchFamily="2" charset="0"/>
                <a:ea typeface="Arial" panose="020B0604020202020204" pitchFamily="34" charset="0"/>
                <a:cs typeface="Arial"/>
              </a:rPr>
              <a:t> </a:t>
            </a:r>
            <a:r>
              <a:rPr lang="en-AU" sz="1600" dirty="0">
                <a:latin typeface="Public Sans" pitchFamily="2" charset="0"/>
              </a:rPr>
              <a:t>[NEXT SLIDE]</a:t>
            </a:r>
            <a:endParaRPr lang="en-AU" sz="1600" dirty="0">
              <a:effectLst/>
              <a:latin typeface="Public Sans" pitchFamily="2" charset="0"/>
              <a:ea typeface="Calibri" panose="020F0502020204030204" pitchFamily="34" charset="0"/>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569622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D27C0-FD60-6A3E-3783-0A6FA23775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CDD438-FD9F-0493-724E-67A398D1A1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3B811F-4E14-C9DE-3004-7F4C7CEB869B}"/>
              </a:ext>
            </a:extLst>
          </p:cNvPr>
          <p:cNvSpPr>
            <a:spLocks noGrp="1"/>
          </p:cNvSpPr>
          <p:nvPr>
            <p:ph type="body" idx="1"/>
          </p:nvPr>
        </p:nvSpPr>
        <p:spPr/>
        <p:txBody>
          <a:bodyPr/>
          <a:lstStyle/>
          <a:p>
            <a:r>
              <a:rPr lang="en-AU" b="1" dirty="0">
                <a:latin typeface="Public Sans"/>
              </a:rPr>
              <a:t>14. Purpose: </a:t>
            </a:r>
            <a:r>
              <a:rPr lang="en-AU" b="0" dirty="0">
                <a:latin typeface="Public Sans"/>
              </a:rPr>
              <a:t>To demonstrate geographical information in ES1 content. </a:t>
            </a:r>
            <a:endParaRPr lang="en-AU" b="1" dirty="0">
              <a:latin typeface="Public Sans"/>
            </a:endParaRPr>
          </a:p>
          <a:p>
            <a:endParaRPr lang="en-AU" b="1" dirty="0">
              <a:latin typeface="Public Sans"/>
            </a:endParaRPr>
          </a:p>
          <a:p>
            <a:r>
              <a:rPr lang="en-AU" b="1" dirty="0">
                <a:latin typeface="Public Sans"/>
              </a:rPr>
              <a:t>Time: </a:t>
            </a:r>
            <a:r>
              <a:rPr lang="en-AU" b="0" dirty="0">
                <a:latin typeface="Public Sans"/>
              </a:rPr>
              <a:t>20 sec </a:t>
            </a:r>
            <a:endParaRPr lang="en-AU" dirty="0"/>
          </a:p>
          <a:p>
            <a:endParaRPr lang="en-AU" b="1" dirty="0">
              <a:latin typeface="Public Sans"/>
            </a:endParaRPr>
          </a:p>
          <a:p>
            <a:r>
              <a:rPr lang="en-AU" b="1" dirty="0">
                <a:latin typeface="Public Sans"/>
              </a:rPr>
              <a:t>Presenter notes:</a:t>
            </a:r>
          </a:p>
          <a:p>
            <a:endParaRPr lang="en-AU" dirty="0"/>
          </a:p>
          <a:p>
            <a:r>
              <a:rPr lang="en-AU" dirty="0">
                <a:latin typeface="Public Sans"/>
              </a:rPr>
              <a:t>By exploring the content points in each Stage, the integral nature of using geographical information to understand the content is evident. </a:t>
            </a:r>
            <a:br>
              <a:rPr lang="en-AU" dirty="0">
                <a:latin typeface="Public Sans"/>
              </a:rPr>
            </a:br>
            <a:br>
              <a:rPr lang="en-AU" dirty="0">
                <a:latin typeface="Public Sans"/>
              </a:rPr>
            </a:br>
            <a:r>
              <a:rPr lang="en-AU" dirty="0">
                <a:latin typeface="Public Sans"/>
              </a:rPr>
              <a:t>[CLICK]</a:t>
            </a:r>
            <a:r>
              <a:rPr lang="en-US" dirty="0">
                <a:latin typeface="Public Sans"/>
              </a:rPr>
              <a:t>  </a:t>
            </a:r>
            <a:r>
              <a:rPr lang="en-AU" dirty="0">
                <a:latin typeface="Public Sans"/>
              </a:rPr>
              <a:t>This Early Stage 1 example highlights students' use of </a:t>
            </a:r>
            <a:r>
              <a:rPr lang="en-AU" b="1" dirty="0">
                <a:latin typeface="Public Sans"/>
              </a:rPr>
              <a:t>images</a:t>
            </a:r>
            <a:r>
              <a:rPr lang="en-AU" dirty="0">
                <a:latin typeface="Public Sans"/>
              </a:rPr>
              <a:t> as well as </a:t>
            </a:r>
            <a:r>
              <a:rPr lang="en-AU" b="1" dirty="0">
                <a:latin typeface="Public Sans"/>
              </a:rPr>
              <a:t>Aboriginal Dreaming Stories and Languages</a:t>
            </a:r>
            <a:r>
              <a:rPr lang="en-AU" dirty="0">
                <a:latin typeface="Public Sans"/>
              </a:rPr>
              <a:t> as sources of geographical information.</a:t>
            </a:r>
            <a:endParaRPr lang="en-US" dirty="0"/>
          </a:p>
          <a:p>
            <a:endParaRPr lang="en-AU" dirty="0"/>
          </a:p>
          <a:p>
            <a:pPr>
              <a:lnSpc>
                <a:spcPct val="114999"/>
              </a:lnSpc>
              <a:spcBef>
                <a:spcPts val="1200"/>
              </a:spcBef>
            </a:pPr>
            <a:r>
              <a:rPr lang="en-AU" dirty="0">
                <a:latin typeface="Public Sans"/>
              </a:rPr>
              <a:t>[NEXT SLIDE]</a:t>
            </a:r>
          </a:p>
        </p:txBody>
      </p:sp>
      <p:sp>
        <p:nvSpPr>
          <p:cNvPr id="4" name="Slide Number Placeholder 3">
            <a:extLst>
              <a:ext uri="{FF2B5EF4-FFF2-40B4-BE49-F238E27FC236}">
                <a16:creationId xmlns:a16="http://schemas.microsoft.com/office/drawing/2014/main" id="{3EB09F2F-FA73-23C6-A168-212604480147}"/>
              </a:ext>
            </a:extLst>
          </p:cNvPr>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1009748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76C4A-D8F4-E7F4-2311-71E8197559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EE0FFD-7295-9F9B-9A6B-EC8B6E8ACE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4D293A-0BA8-C58C-2CF8-7B5D3C642E8D}"/>
              </a:ext>
            </a:extLst>
          </p:cNvPr>
          <p:cNvSpPr>
            <a:spLocks noGrp="1"/>
          </p:cNvSpPr>
          <p:nvPr>
            <p:ph type="body" idx="1"/>
          </p:nvPr>
        </p:nvSpPr>
        <p:spPr/>
        <p:txBody>
          <a:bodyPr/>
          <a:lstStyle/>
          <a:p>
            <a:r>
              <a:rPr lang="en-AU" sz="1600" b="1" dirty="0">
                <a:latin typeface="Public Sans" pitchFamily="2" charset="0"/>
                <a:cs typeface="Arial"/>
              </a:rPr>
              <a:t>15. Purpose: </a:t>
            </a:r>
            <a:r>
              <a:rPr lang="en-AU" sz="1600" dirty="0">
                <a:latin typeface="Public Sans" pitchFamily="2" charset="0"/>
                <a:cs typeface="Arial"/>
              </a:rPr>
              <a:t>To provide instruction and time for participants to identify geographical information in content.</a:t>
            </a:r>
          </a:p>
          <a:p>
            <a:endParaRPr lang="en-AU" sz="1600" dirty="0">
              <a:latin typeface="Public Sans" pitchFamily="2" charset="0"/>
              <a:cs typeface="Arial"/>
            </a:endParaRPr>
          </a:p>
          <a:p>
            <a:r>
              <a:rPr lang="en-AU" sz="1600" b="1" dirty="0">
                <a:latin typeface="Public Sans" pitchFamily="2" charset="0"/>
                <a:cs typeface="Arial"/>
              </a:rPr>
              <a:t>Time:</a:t>
            </a:r>
            <a:r>
              <a:rPr lang="en-AU" sz="1600" dirty="0">
                <a:latin typeface="Public Sans" pitchFamily="2" charset="0"/>
                <a:cs typeface="Arial"/>
              </a:rPr>
              <a:t> 5 </a:t>
            </a:r>
            <a:r>
              <a:rPr lang="en-AU" sz="1600" b="0" dirty="0">
                <a:latin typeface="Public Sans" pitchFamily="2" charset="0"/>
                <a:cs typeface="Arial"/>
              </a:rPr>
              <a:t>mins (30 sec min intro + 4 min and 30 sec activity)</a:t>
            </a:r>
          </a:p>
          <a:p>
            <a:endParaRPr lang="en-AU" sz="1600" dirty="0">
              <a:latin typeface="Public Sans" pitchFamily="2" charset="0"/>
              <a:cs typeface="Arial" panose="020B0604020202020204" pitchFamily="34" charset="0"/>
            </a:endParaRPr>
          </a:p>
          <a:p>
            <a:r>
              <a:rPr lang="en-AU" sz="1600" b="1" dirty="0">
                <a:latin typeface="Public Sans" pitchFamily="2" charset="0"/>
                <a:cs typeface="Arial"/>
              </a:rPr>
              <a:t>Presenter notes: </a:t>
            </a:r>
          </a:p>
          <a:p>
            <a:endParaRPr lang="en-AU" sz="1600" b="1" dirty="0">
              <a:latin typeface="Public Sans" pitchFamily="2" charset="0"/>
              <a:cs typeface="Arial" panose="020B0604020202020204" pitchFamily="34" charset="0"/>
            </a:endParaRPr>
          </a:p>
          <a:p>
            <a:r>
              <a:rPr lang="en-AU" sz="1600" dirty="0">
                <a:latin typeface="Public Sans" pitchFamily="2" charset="0"/>
                <a:cs typeface="Arial"/>
              </a:rPr>
              <a:t>Now it's your turn to </a:t>
            </a:r>
            <a:r>
              <a:rPr lang="en-AU" sz="1600" b="0" dirty="0">
                <a:latin typeface="Public Sans" pitchFamily="2" charset="0"/>
                <a:cs typeface="Arial"/>
              </a:rPr>
              <a:t>investigate the geographical information</a:t>
            </a:r>
            <a:r>
              <a:rPr lang="en-AU" sz="1600" dirty="0">
                <a:latin typeface="Public Sans" pitchFamily="2" charset="0"/>
                <a:cs typeface="Arial"/>
              </a:rPr>
              <a:t> </a:t>
            </a:r>
            <a:r>
              <a:rPr lang="en-AU" sz="1600" b="0" dirty="0">
                <a:latin typeface="Public Sans" pitchFamily="2" charset="0"/>
                <a:cs typeface="Arial"/>
              </a:rPr>
              <a:t>for another Stage. </a:t>
            </a:r>
          </a:p>
          <a:p>
            <a:r>
              <a:rPr lang="en-AU" sz="1600" b="0" dirty="0">
                <a:latin typeface="Public Sans" pitchFamily="2" charset="0"/>
                <a:cs typeface="Arial"/>
              </a:rPr>
              <a:t>Open your HSIE K-6 digital syllabus and go to the content tab. A link for this is in your workbook.</a:t>
            </a:r>
          </a:p>
          <a:p>
            <a:endParaRPr lang="en-AU" sz="1600" b="0" dirty="0">
              <a:latin typeface="Public Sans" pitchFamily="2" charset="0"/>
              <a:cs typeface="Arial"/>
            </a:endParaRPr>
          </a:p>
          <a:p>
            <a:r>
              <a:rPr lang="en-AU" sz="1600" b="0" dirty="0">
                <a:latin typeface="Public Sans" pitchFamily="2" charset="0"/>
                <a:cs typeface="Arial"/>
              </a:rPr>
              <a:t>Using the geography content look carefully at each content point and record</a:t>
            </a:r>
            <a:r>
              <a:rPr lang="en-AU" sz="1600" dirty="0">
                <a:latin typeface="Public Sans" pitchFamily="2" charset="0"/>
                <a:cs typeface="Arial"/>
              </a:rPr>
              <a:t> </a:t>
            </a:r>
            <a:r>
              <a:rPr lang="en-AU" sz="1600" b="0" dirty="0">
                <a:latin typeface="Public Sans" pitchFamily="2" charset="0"/>
                <a:cs typeface="Arial"/>
              </a:rPr>
              <a:t>each source of geographical information you </a:t>
            </a:r>
            <a:r>
              <a:rPr lang="en-AU" sz="1600" dirty="0">
                <a:latin typeface="Public Sans" pitchFamily="2" charset="0"/>
                <a:cs typeface="Arial"/>
              </a:rPr>
              <a:t>find in your workbook.</a:t>
            </a:r>
            <a:r>
              <a:rPr lang="en-AU" sz="1600" b="0" dirty="0">
                <a:latin typeface="Public Sans" pitchFamily="2" charset="0"/>
                <a:cs typeface="Arial"/>
              </a:rPr>
              <a:t> </a:t>
            </a:r>
          </a:p>
          <a:p>
            <a:endParaRPr lang="en-AU" sz="1600" b="0" dirty="0">
              <a:latin typeface="Public Sans" pitchFamily="2" charset="0"/>
              <a:cs typeface="Arial" panose="020B0604020202020204" pitchFamily="34" charset="0"/>
            </a:endParaRPr>
          </a:p>
          <a:p>
            <a:r>
              <a:rPr lang="en-AU" sz="1600" dirty="0">
                <a:latin typeface="Public Sans" pitchFamily="2" charset="0"/>
                <a:cs typeface="Arial"/>
              </a:rPr>
              <a:t>Once you have filled out the table in your workbook, you may like to discuss this with the person next to you.</a:t>
            </a:r>
            <a:r>
              <a:rPr lang="en-AU" sz="1600" b="0" dirty="0">
                <a:latin typeface="Public Sans" pitchFamily="2" charset="0"/>
                <a:cs typeface="Arial"/>
              </a:rPr>
              <a:t> Was there anything new or interesting</a:t>
            </a:r>
            <a:r>
              <a:rPr lang="en-AU" sz="1600" dirty="0">
                <a:latin typeface="Public Sans" pitchFamily="2" charset="0"/>
                <a:cs typeface="Arial"/>
              </a:rPr>
              <a:t>?</a:t>
            </a:r>
          </a:p>
          <a:p>
            <a:endParaRPr lang="en-AU" sz="1600" b="0" dirty="0">
              <a:latin typeface="Public Sans" pitchFamily="2" charset="0"/>
              <a:cs typeface="Arial"/>
            </a:endParaRPr>
          </a:p>
          <a:p>
            <a:r>
              <a:rPr lang="en-AU" sz="1600" b="0" dirty="0">
                <a:latin typeface="Public Sans" pitchFamily="2" charset="0"/>
                <a:cs typeface="Arial"/>
              </a:rPr>
              <a:t>You will have 4 minutes to complete this task. [CLICK TIMER]</a:t>
            </a:r>
          </a:p>
          <a:p>
            <a:endParaRPr lang="en-AU" sz="1600" b="0" dirty="0">
              <a:latin typeface="Public Sans" pitchFamily="2" charset="0"/>
              <a:cs typeface="Arial" panose="020B0604020202020204" pitchFamily="34" charset="0"/>
            </a:endParaRPr>
          </a:p>
          <a:p>
            <a:r>
              <a:rPr lang="en-AU" sz="1600" dirty="0">
                <a:latin typeface="Public Sans" pitchFamily="2" charset="0"/>
                <a:cs typeface="Arial"/>
              </a:rPr>
              <a:t>[NEXT SLIDE] </a:t>
            </a:r>
          </a:p>
        </p:txBody>
      </p:sp>
      <p:sp>
        <p:nvSpPr>
          <p:cNvPr id="4" name="Slide Number Placeholder 3">
            <a:extLst>
              <a:ext uri="{FF2B5EF4-FFF2-40B4-BE49-F238E27FC236}">
                <a16:creationId xmlns:a16="http://schemas.microsoft.com/office/drawing/2014/main" id="{973005A0-6860-7F4A-873F-5AC3605F3CA5}"/>
              </a:ext>
            </a:extLst>
          </p:cNvPr>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3609914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dirty="0">
                <a:effectLst/>
                <a:latin typeface="Public Sans" pitchFamily="2" charset="0"/>
              </a:rPr>
              <a:t>16. Purpose</a:t>
            </a:r>
            <a:r>
              <a:rPr lang="en-AU" sz="1600" dirty="0">
                <a:effectLst/>
                <a:latin typeface="Public Sans" pitchFamily="2" charset="0"/>
              </a:rPr>
              <a:t>: To summarise geographical information.</a:t>
            </a:r>
          </a:p>
          <a:p>
            <a:endParaRPr lang="en-AU" sz="1600" dirty="0">
              <a:effectLst/>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effectLst/>
                <a:latin typeface="Public Sans" pitchFamily="2" charset="0"/>
              </a:rPr>
              <a:t>Time: </a:t>
            </a:r>
            <a:r>
              <a:rPr lang="en-AU" sz="1600" dirty="0">
                <a:latin typeface="Public Sans" pitchFamily="2" charset="0"/>
                <a:cs typeface="Arial"/>
              </a:rPr>
              <a:t>2 </a:t>
            </a:r>
            <a:r>
              <a:rPr lang="en-AU" sz="1600" b="0" dirty="0">
                <a:latin typeface="Public Sans" pitchFamily="2" charset="0"/>
                <a:cs typeface="Arial"/>
              </a:rPr>
              <a:t>mins (30 sec + 1 mins activity + 30 sec regroup)</a:t>
            </a:r>
          </a:p>
          <a:p>
            <a:endParaRPr lang="en-AU" sz="1600" b="1" dirty="0">
              <a:effectLst/>
              <a:latin typeface="Public Sans" pitchFamily="2" charset="0"/>
            </a:endParaRPr>
          </a:p>
          <a:p>
            <a:r>
              <a:rPr lang="en-AU" sz="1600" b="1" dirty="0">
                <a:effectLst/>
                <a:latin typeface="Public Sans" pitchFamily="2" charset="0"/>
              </a:rPr>
              <a:t>Presenter notes:</a:t>
            </a:r>
          </a:p>
          <a:p>
            <a:endParaRPr lang="en-AU" sz="1600" b="1" dirty="0">
              <a:effectLst/>
              <a:latin typeface="Public Sans" pitchFamily="2" charset="0"/>
            </a:endParaRPr>
          </a:p>
          <a:p>
            <a:r>
              <a:rPr lang="en-AU" sz="1600" b="0" dirty="0">
                <a:effectLst/>
                <a:latin typeface="Public Sans" pitchFamily="2" charset="0"/>
              </a:rPr>
              <a:t>Thank you for engaging in that task.  On the screen you can see a summary of all the geographical information included in the syllabus, grouped by stage. </a:t>
            </a:r>
            <a:r>
              <a:rPr lang="en-AU" sz="1600" dirty="0">
                <a:latin typeface="Public Sans" pitchFamily="2" charset="0"/>
              </a:rPr>
              <a:t>I'll</a:t>
            </a:r>
            <a:r>
              <a:rPr lang="en-AU" sz="1600" b="0" dirty="0">
                <a:effectLst/>
                <a:latin typeface="Public Sans" pitchFamily="2" charset="0"/>
              </a:rPr>
              <a:t> give you some time now to check how you did and you may like to fill in the other columns in your workbook. </a:t>
            </a:r>
          </a:p>
          <a:p>
            <a:endParaRPr lang="en-AU" sz="1600" dirty="0">
              <a:latin typeface="Public Sans" pitchFamily="2" charset="0"/>
            </a:endParaRPr>
          </a:p>
          <a:p>
            <a:r>
              <a:rPr lang="en-AU" sz="1600" b="0" i="1" dirty="0">
                <a:latin typeface="Public Sans" pitchFamily="2" charset="0"/>
              </a:rPr>
              <a:t>Pause 1 minute</a:t>
            </a:r>
          </a:p>
          <a:p>
            <a:endParaRPr lang="en-AU" sz="1600" dirty="0">
              <a:latin typeface="Public Sans" pitchFamily="2" charset="0"/>
            </a:endParaRPr>
          </a:p>
          <a:p>
            <a:r>
              <a:rPr lang="en-AU" sz="1600" dirty="0">
                <a:latin typeface="Public Sans" pitchFamily="2" charset="0"/>
              </a:rPr>
              <a:t>Some of this terminology may be new.  In our next activity we will be looking at examples of some of these maps and images. </a:t>
            </a:r>
          </a:p>
          <a:p>
            <a:endParaRPr lang="en-AU" sz="1600" dirty="0">
              <a:latin typeface="Public Sans" pitchFamily="2"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effectLst/>
                <a:latin typeface="Public Sans" pitchFamily="2" charset="0"/>
                <a:cs typeface="Arial"/>
              </a:rPr>
              <a:t>[NEXT SLIDE]</a:t>
            </a:r>
            <a:endParaRPr lang="en-AU" sz="1600" dirty="0">
              <a:latin typeface="Public Sans" pitchFamily="2" charset="0"/>
              <a:cs typeface="Arial"/>
            </a:endParaRPr>
          </a:p>
          <a:p>
            <a:endParaRPr lang="en-US" dirty="0"/>
          </a:p>
          <a:p>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15260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CE866-DA82-A943-A431-84BF17088D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5E4523-783F-A212-C0F0-D6E5AF9FEE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1B9C8-A786-8C7C-A2CC-6D747188C951}"/>
              </a:ext>
            </a:extLst>
          </p:cNvPr>
          <p:cNvSpPr>
            <a:spLocks noGrp="1"/>
          </p:cNvSpPr>
          <p:nvPr>
            <p:ph type="body" idx="1"/>
          </p:nvPr>
        </p:nvSpPr>
        <p:spPr/>
        <p:txBody>
          <a:bodyPr/>
          <a:lstStyle/>
          <a:p>
            <a:r>
              <a:rPr lang="en-AU" sz="1100" b="1" dirty="0">
                <a:latin typeface="Arial"/>
                <a:cs typeface="Arial"/>
              </a:rPr>
              <a:t>17. Purpose: </a:t>
            </a:r>
            <a:r>
              <a:rPr lang="en-AU" sz="1100" dirty="0">
                <a:latin typeface="Arial"/>
                <a:cs typeface="Arial"/>
              </a:rPr>
              <a:t>To provide instruction and time for participants to look at maps and images as sources of evidence and complete activity</a:t>
            </a:r>
          </a:p>
          <a:p>
            <a:endParaRPr lang="en-AU" sz="1100" dirty="0">
              <a:latin typeface="Arial" panose="020B0604020202020204" pitchFamily="34" charset="0"/>
              <a:cs typeface="Arial" panose="020B0604020202020204" pitchFamily="34" charset="0"/>
            </a:endParaRPr>
          </a:p>
          <a:p>
            <a:r>
              <a:rPr lang="en-AU" sz="1100" b="1" dirty="0">
                <a:latin typeface="Arial"/>
                <a:cs typeface="Arial"/>
              </a:rPr>
              <a:t>Time: </a:t>
            </a:r>
            <a:r>
              <a:rPr lang="en-AU" sz="1100" b="0" dirty="0">
                <a:latin typeface="Arial"/>
                <a:cs typeface="Arial"/>
              </a:rPr>
              <a:t>10 mins (1 min intro + 9 mins activity)</a:t>
            </a:r>
          </a:p>
          <a:p>
            <a:endParaRPr lang="en-AU" sz="1100" dirty="0">
              <a:latin typeface="Arial" panose="020B0604020202020204" pitchFamily="34" charset="0"/>
              <a:cs typeface="Arial" panose="020B0604020202020204" pitchFamily="34" charset="0"/>
            </a:endParaRPr>
          </a:p>
          <a:p>
            <a:r>
              <a:rPr lang="en-AU" sz="1600" b="1" dirty="0">
                <a:latin typeface="Public Sans" pitchFamily="2" charset="0"/>
                <a:cs typeface="Arial"/>
              </a:rPr>
              <a:t>Presenter notes: </a:t>
            </a:r>
          </a:p>
          <a:p>
            <a:endParaRPr lang="en-AU" sz="1600" dirty="0">
              <a:latin typeface="Public Sans" pitchFamily="2" charset="0"/>
              <a:cs typeface="Arial" panose="020B0604020202020204" pitchFamily="34" charset="0"/>
            </a:endParaRPr>
          </a:p>
          <a:p>
            <a:r>
              <a:rPr lang="en-AU" sz="1600" dirty="0">
                <a:latin typeface="Public Sans" pitchFamily="2" charset="0"/>
                <a:cs typeface="Arial"/>
              </a:rPr>
              <a:t>In your digital workbook, find the next activity, ‘Using maps and images as geographical information’. On the first page you will find the names and descriptions which you need to match to the maps and images on the following pages. </a:t>
            </a:r>
            <a:endParaRPr lang="en-AU" sz="1600" dirty="0">
              <a:latin typeface="Public Sans" pitchFamily="2" charset="0"/>
              <a:cs typeface="Arial" panose="020B0604020202020204" pitchFamily="34" charset="0"/>
            </a:endParaRPr>
          </a:p>
          <a:p>
            <a:endParaRPr lang="en-AU" sz="1600" dirty="0">
              <a:latin typeface="Public Sans" pitchFamily="2" charset="0"/>
              <a:cs typeface="Arial"/>
            </a:endParaRPr>
          </a:p>
          <a:p>
            <a:r>
              <a:rPr lang="en-AU" sz="1600" dirty="0">
                <a:latin typeface="Public Sans" pitchFamily="2" charset="0"/>
                <a:cs typeface="Arial"/>
              </a:rPr>
              <a:t>Copy and paste the name and descriptions into the tables below. </a:t>
            </a:r>
          </a:p>
          <a:p>
            <a:endParaRPr lang="en-AU" sz="1600" dirty="0">
              <a:latin typeface="Public Sans" pitchFamily="2" charset="0"/>
              <a:cs typeface="Arial"/>
            </a:endParaRPr>
          </a:p>
          <a:p>
            <a:r>
              <a:rPr lang="en-AU" sz="1600" dirty="0">
                <a:latin typeface="Public Sans" pitchFamily="2" charset="0"/>
                <a:cs typeface="Arial"/>
              </a:rPr>
              <a:t>Don’t worry if you are not 100% sure, this is just a chance to identify which maps and images you are already familiar with, and which you might want to learn more about. Following the activity, we will step you through the name and description of each image and map, as well as the stage it is introduced.</a:t>
            </a:r>
          </a:p>
          <a:p>
            <a:endParaRPr lang="en-AU" sz="1600" dirty="0">
              <a:latin typeface="Public Sans" pitchFamily="2" charset="0"/>
              <a:cs typeface="Arial" panose="020B0604020202020204" pitchFamily="34" charset="0"/>
            </a:endParaRPr>
          </a:p>
          <a:p>
            <a:r>
              <a:rPr lang="en-AU" sz="1600" dirty="0">
                <a:latin typeface="Public Sans" pitchFamily="2" charset="0"/>
                <a:cs typeface="Arial"/>
              </a:rPr>
              <a:t>You will have 9 minutes to complete this.</a:t>
            </a:r>
            <a:endParaRPr lang="en-AU" sz="1600" dirty="0">
              <a:latin typeface="Public Sans" pitchFamily="2" charset="0"/>
              <a:cs typeface="Arial" panose="020B0604020202020204" pitchFamily="34" charset="0"/>
            </a:endParaRPr>
          </a:p>
          <a:p>
            <a:endParaRPr lang="en-AU" sz="1600" b="1" i="1" dirty="0">
              <a:latin typeface="Public Sans" pitchFamily="2" charset="0"/>
              <a:cs typeface="Arial" panose="020B0604020202020204" pitchFamily="34" charset="0"/>
            </a:endParaRPr>
          </a:p>
          <a:p>
            <a:r>
              <a:rPr lang="en-AU" sz="1600" b="1" i="1" dirty="0">
                <a:latin typeface="Public Sans" pitchFamily="2" charset="0"/>
                <a:cs typeface="Arial"/>
              </a:rPr>
              <a:t>[After 4 minutes – prompt that there is 5 minutes left.]</a:t>
            </a:r>
          </a:p>
          <a:p>
            <a:endParaRPr lang="en-AU" sz="1600" b="1" i="1" dirty="0">
              <a:latin typeface="Public Sans" pitchFamily="2"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i="1" dirty="0">
                <a:solidFill>
                  <a:srgbClr val="000000"/>
                </a:solidFill>
                <a:effectLst/>
                <a:latin typeface="Public Sans" pitchFamily="2" charset="0"/>
                <a:cs typeface="Arial"/>
              </a:rPr>
              <a:t>[At the end of the 9 minutes]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i="0" dirty="0">
              <a:solidFill>
                <a:srgbClr val="000000"/>
              </a:solidFill>
              <a:effectLst/>
              <a:latin typeface="Public Sans" pitchFamily="2" charset="0"/>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i="0" dirty="0">
                <a:solidFill>
                  <a:srgbClr val="000000"/>
                </a:solidFill>
                <a:effectLst/>
                <a:latin typeface="Public Sans" pitchFamily="2" charset="0"/>
                <a:cs typeface="Arial"/>
              </a:rPr>
              <a:t>Thank you for engaging in that activity.  </a:t>
            </a:r>
            <a:endParaRPr lang="en-AU" sz="1600" b="1" i="1" dirty="0">
              <a:latin typeface="Public Sans" pitchFamily="2" charset="0"/>
              <a:cs typeface="Arial" panose="020B0604020202020204" pitchFamily="34" charset="0"/>
            </a:endParaRPr>
          </a:p>
          <a:p>
            <a:endParaRPr lang="en-AU" sz="1600" dirty="0">
              <a:latin typeface="Public Sans" pitchFamily="2" charset="0"/>
              <a:cs typeface="Arial" panose="020B0604020202020204" pitchFamily="34" charset="0"/>
            </a:endParaRPr>
          </a:p>
          <a:p>
            <a:r>
              <a:rPr lang="en-AU" sz="1600" dirty="0">
                <a:latin typeface="Public Sans" pitchFamily="2" charset="0"/>
                <a:cs typeface="Arial"/>
              </a:rPr>
              <a:t>[NEXT SLIDE] </a:t>
            </a:r>
          </a:p>
        </p:txBody>
      </p:sp>
      <p:sp>
        <p:nvSpPr>
          <p:cNvPr id="4" name="Slide Number Placeholder 3">
            <a:extLst>
              <a:ext uri="{FF2B5EF4-FFF2-40B4-BE49-F238E27FC236}">
                <a16:creationId xmlns:a16="http://schemas.microsoft.com/office/drawing/2014/main" id="{7A1028CF-D027-93D2-A60C-AB3C653956BD}"/>
              </a:ext>
            </a:extLst>
          </p:cNvPr>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2009200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05F7E-DC1E-BAA5-28D1-20CA304389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A07F99-7E27-E458-E5C5-A87B001194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D268BA-1EFB-D4A3-A0C7-4CC95E01E74F}"/>
              </a:ext>
            </a:extLst>
          </p:cNvPr>
          <p:cNvSpPr>
            <a:spLocks noGrp="1"/>
          </p:cNvSpPr>
          <p:nvPr>
            <p:ph type="body" idx="1"/>
          </p:nvPr>
        </p:nvSpPr>
        <p:spPr/>
        <p:txBody>
          <a:bodyPr/>
          <a:lstStyle/>
          <a:p>
            <a:pPr fontAlgn="base"/>
            <a:r>
              <a:rPr lang="en-AU" sz="1600" b="1" dirty="0">
                <a:solidFill>
                  <a:srgbClr val="000000"/>
                </a:solidFill>
                <a:latin typeface="Public Sans" pitchFamily="2" charset="0"/>
                <a:cs typeface="Arial"/>
              </a:rPr>
              <a:t>18. Purpose</a:t>
            </a:r>
            <a:r>
              <a:rPr lang="en-AU" sz="1600" b="1" i="0" dirty="0">
                <a:solidFill>
                  <a:srgbClr val="000000"/>
                </a:solidFill>
                <a:effectLst/>
                <a:latin typeface="Public Sans" pitchFamily="2" charset="0"/>
                <a:cs typeface="Arial"/>
              </a:rPr>
              <a:t>: </a:t>
            </a:r>
            <a:r>
              <a:rPr lang="en-AU" sz="1600" b="0" i="0" dirty="0">
                <a:solidFill>
                  <a:srgbClr val="000000"/>
                </a:solidFill>
                <a:effectLst/>
                <a:latin typeface="Public Sans" pitchFamily="2" charset="0"/>
                <a:cs typeface="Arial"/>
              </a:rPr>
              <a:t>To provide answers and explanation for the activity completed.</a:t>
            </a:r>
          </a:p>
          <a:p>
            <a:pPr fontAlgn="base"/>
            <a:endParaRPr lang="en-AU" sz="1600" b="0" dirty="0">
              <a:solidFill>
                <a:srgbClr val="000000"/>
              </a:solidFill>
              <a:latin typeface="Public Sans" pitchFamily="2" charset="0"/>
              <a:cs typeface="Arial"/>
            </a:endParaRPr>
          </a:p>
          <a:p>
            <a:pPr algn="l"/>
            <a:r>
              <a:rPr lang="en-AU" sz="1600" b="1" i="0" dirty="0">
                <a:solidFill>
                  <a:srgbClr val="000000"/>
                </a:solidFill>
                <a:effectLst/>
                <a:latin typeface="Public Sans" pitchFamily="2" charset="0"/>
                <a:cs typeface="Arial"/>
              </a:rPr>
              <a:t>Time: </a:t>
            </a:r>
            <a:r>
              <a:rPr lang="en-AU" sz="1600" b="0" i="0" dirty="0">
                <a:solidFill>
                  <a:srgbClr val="000000"/>
                </a:solidFill>
                <a:effectLst/>
                <a:latin typeface="Public Sans" pitchFamily="2" charset="0"/>
                <a:cs typeface="Arial"/>
              </a:rPr>
              <a:t>2 mins </a:t>
            </a:r>
          </a:p>
          <a:p>
            <a:pPr algn="l"/>
            <a:endParaRPr lang="en-AU" sz="1600" b="0" i="0" dirty="0">
              <a:solidFill>
                <a:srgbClr val="000000"/>
              </a:solidFill>
              <a:effectLst/>
              <a:latin typeface="Public Sans" pitchFamily="2" charset="0"/>
              <a:cs typeface="Arial"/>
            </a:endParaRPr>
          </a:p>
          <a:p>
            <a:pPr algn="l" rtl="0" fontAlgn="base"/>
            <a:r>
              <a:rPr lang="en-AU" sz="1600" b="1" i="0" dirty="0">
                <a:solidFill>
                  <a:srgbClr val="000000"/>
                </a:solidFill>
                <a:effectLst/>
                <a:latin typeface="Public Sans" pitchFamily="2" charset="0"/>
                <a:cs typeface="Arial"/>
              </a:rPr>
              <a:t>Presenter notes: </a:t>
            </a:r>
            <a:r>
              <a:rPr lang="en-AU" sz="1600" b="0" i="0" dirty="0">
                <a:solidFill>
                  <a:srgbClr val="000000"/>
                </a:solidFill>
                <a:effectLst/>
                <a:latin typeface="Public Sans" pitchFamily="2" charset="0"/>
                <a:cs typeface="Arial"/>
              </a:rPr>
              <a:t> </a:t>
            </a:r>
          </a:p>
          <a:p>
            <a:pPr algn="l" rtl="0" fontAlgn="base"/>
            <a:endParaRPr lang="en-AU" sz="1600" b="0" i="0" dirty="0">
              <a:solidFill>
                <a:srgbClr val="000000"/>
              </a:solidFill>
              <a:effectLst/>
              <a:latin typeface="Public Sans" pitchFamily="2" charset="0"/>
              <a:cs typeface="Arial" panose="020B0604020202020204" pitchFamily="34" charset="0"/>
            </a:endParaRPr>
          </a:p>
          <a:p>
            <a:pPr algn="l" rtl="0" fontAlgn="base"/>
            <a:r>
              <a:rPr lang="en-AU" sz="1600" b="0" i="0" dirty="0">
                <a:solidFill>
                  <a:srgbClr val="000000"/>
                </a:solidFill>
                <a:effectLst/>
                <a:latin typeface="Public Sans" pitchFamily="2" charset="0"/>
                <a:cs typeface="Arial"/>
              </a:rPr>
              <a:t>Let’s check how you went with matching the names and descriptions. We’ll look at each stage, and you may like to make any adjustments needed in your workbook. </a:t>
            </a:r>
          </a:p>
          <a:p>
            <a:pPr algn="l" rtl="0" fontAlgn="base"/>
            <a:endParaRPr lang="en-AU" sz="1600" b="0" i="0" dirty="0">
              <a:solidFill>
                <a:srgbClr val="000000"/>
              </a:solidFill>
              <a:effectLst/>
              <a:latin typeface="Public Sans" pitchFamily="2" charset="0"/>
              <a:cs typeface="Arial"/>
            </a:endParaRPr>
          </a:p>
          <a:p>
            <a:pPr algn="l" rtl="0" fontAlgn="base"/>
            <a:r>
              <a:rPr lang="en-AU" sz="1600" b="0" i="0" dirty="0">
                <a:solidFill>
                  <a:srgbClr val="000000"/>
                </a:solidFill>
                <a:effectLst/>
                <a:latin typeface="Public Sans" pitchFamily="2" charset="0"/>
                <a:cs typeface="Arial"/>
              </a:rPr>
              <a:t>From Early Stage One, students use world maps and globes as sources of geographical information. </a:t>
            </a:r>
          </a:p>
          <a:p>
            <a:pPr algn="l" rtl="0" fontAlgn="base"/>
            <a:endParaRPr lang="en-AU" sz="1600" b="0" i="0" dirty="0">
              <a:solidFill>
                <a:srgbClr val="000000"/>
              </a:solidFill>
              <a:effectLst/>
              <a:latin typeface="Public Sans" pitchFamily="2" charset="0"/>
              <a:cs typeface="Arial" panose="020B0604020202020204" pitchFamily="34" charset="0"/>
            </a:endParaRPr>
          </a:p>
          <a:p>
            <a:endParaRPr lang="en-AU" sz="1600" dirty="0">
              <a:latin typeface="Public Sans" pitchFamily="2"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600" dirty="0">
                <a:solidFill>
                  <a:srgbClr val="000000"/>
                </a:solidFill>
                <a:effectLst/>
                <a:latin typeface="Public Sans" pitchFamily="2" charset="0"/>
                <a:cs typeface="Arial"/>
              </a:rPr>
              <a:t>[NEXT SLIDE]</a:t>
            </a:r>
          </a:p>
          <a:p>
            <a:endParaRPr lang="en-AU" sz="1100" dirty="0">
              <a:latin typeface="Arial"/>
              <a:cs typeface="Arial"/>
            </a:endParaRPr>
          </a:p>
        </p:txBody>
      </p:sp>
      <p:sp>
        <p:nvSpPr>
          <p:cNvPr id="4" name="Slide Number Placeholder 3">
            <a:extLst>
              <a:ext uri="{FF2B5EF4-FFF2-40B4-BE49-F238E27FC236}">
                <a16:creationId xmlns:a16="http://schemas.microsoft.com/office/drawing/2014/main" id="{3045E323-6A68-E149-24FC-F2761B4B206A}"/>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20223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15905-1232-9EEE-1AEF-518BFD1AC6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A16B5C-C88A-E163-4BA2-A6E9328C9E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CB0F40-4C3B-6BF2-3604-8E1184AEE522}"/>
              </a:ext>
            </a:extLst>
          </p:cNvPr>
          <p:cNvSpPr>
            <a:spLocks noGrp="1"/>
          </p:cNvSpPr>
          <p:nvPr>
            <p:ph type="body" idx="1"/>
          </p:nvPr>
        </p:nvSpPr>
        <p:spPr/>
        <p:txBody>
          <a:bodyPr/>
          <a:lstStyle/>
          <a:p>
            <a:pPr fontAlgn="base"/>
            <a:r>
              <a:rPr lang="en-AU" sz="1600" b="1" dirty="0">
                <a:solidFill>
                  <a:srgbClr val="000000"/>
                </a:solidFill>
                <a:latin typeface="Public Sans" pitchFamily="2" charset="0"/>
                <a:cs typeface="Arial"/>
              </a:rPr>
              <a:t>19. Purpose</a:t>
            </a:r>
            <a:r>
              <a:rPr lang="en-AU" sz="1600" b="1" i="0" dirty="0">
                <a:solidFill>
                  <a:srgbClr val="000000"/>
                </a:solidFill>
                <a:effectLst/>
                <a:latin typeface="Public Sans" pitchFamily="2" charset="0"/>
                <a:cs typeface="Arial"/>
              </a:rPr>
              <a:t>: </a:t>
            </a:r>
            <a:r>
              <a:rPr lang="en-AU" sz="1600" b="0" i="0" dirty="0">
                <a:solidFill>
                  <a:srgbClr val="000000"/>
                </a:solidFill>
                <a:effectLst/>
                <a:latin typeface="Public Sans" pitchFamily="2" charset="0"/>
                <a:cs typeface="Arial"/>
              </a:rPr>
              <a:t>To provide answers and explanation for the activity completed.</a:t>
            </a:r>
          </a:p>
          <a:p>
            <a:pPr fontAlgn="base"/>
            <a:endParaRPr lang="en-AU" sz="1600" b="0" dirty="0">
              <a:solidFill>
                <a:srgbClr val="000000"/>
              </a:solidFill>
              <a:latin typeface="Public Sans" pitchFamily="2" charset="0"/>
              <a:cs typeface="Arial"/>
            </a:endParaRPr>
          </a:p>
          <a:p>
            <a:pPr algn="l"/>
            <a:r>
              <a:rPr lang="en-AU" sz="1600" b="1" i="0" dirty="0">
                <a:solidFill>
                  <a:srgbClr val="000000"/>
                </a:solidFill>
                <a:effectLst/>
                <a:latin typeface="Public Sans" pitchFamily="2" charset="0"/>
                <a:cs typeface="Arial"/>
              </a:rPr>
              <a:t>Time: </a:t>
            </a:r>
            <a:r>
              <a:rPr lang="en-AU" sz="1600" b="0" i="0" dirty="0">
                <a:solidFill>
                  <a:srgbClr val="000000"/>
                </a:solidFill>
                <a:effectLst/>
                <a:latin typeface="Public Sans" pitchFamily="2" charset="0"/>
                <a:cs typeface="Arial"/>
              </a:rPr>
              <a:t>2 mins </a:t>
            </a:r>
          </a:p>
          <a:p>
            <a:pPr algn="l"/>
            <a:endParaRPr lang="en-AU" sz="1600" b="0" i="0" dirty="0">
              <a:solidFill>
                <a:srgbClr val="000000"/>
              </a:solidFill>
              <a:effectLst/>
              <a:latin typeface="Public Sans" pitchFamily="2" charset="0"/>
              <a:cs typeface="Arial"/>
            </a:endParaRPr>
          </a:p>
          <a:p>
            <a:pPr algn="l" rtl="0" fontAlgn="base"/>
            <a:r>
              <a:rPr lang="en-AU" sz="1600" b="1" i="0" dirty="0">
                <a:solidFill>
                  <a:srgbClr val="000000"/>
                </a:solidFill>
                <a:effectLst/>
                <a:latin typeface="Public Sans" pitchFamily="2" charset="0"/>
                <a:cs typeface="Arial"/>
              </a:rPr>
              <a:t>Presenter notes: </a:t>
            </a:r>
            <a:r>
              <a:rPr lang="en-AU" sz="1600" b="0" i="0" dirty="0">
                <a:solidFill>
                  <a:srgbClr val="000000"/>
                </a:solidFill>
                <a:effectLst/>
                <a:latin typeface="Public Sans" pitchFamily="2" charset="0"/>
                <a:cs typeface="Arial"/>
              </a:rPr>
              <a:t> </a:t>
            </a:r>
          </a:p>
          <a:p>
            <a:pPr algn="l" rtl="0" fontAlgn="base"/>
            <a:endParaRPr lang="en-AU" sz="1600" b="0" i="0" dirty="0">
              <a:solidFill>
                <a:srgbClr val="000000"/>
              </a:solidFill>
              <a:effectLst/>
              <a:latin typeface="Public Sans" pitchFamily="2" charset="0"/>
              <a:cs typeface="Arial" panose="020B0604020202020204" pitchFamily="34" charset="0"/>
            </a:endParaRPr>
          </a:p>
          <a:p>
            <a:pPr algn="l" rtl="0" fontAlgn="base"/>
            <a:r>
              <a:rPr lang="en-AU" sz="1600" b="0" i="0" dirty="0">
                <a:solidFill>
                  <a:srgbClr val="000000"/>
                </a:solidFill>
                <a:effectLst/>
                <a:latin typeface="Public Sans" pitchFamily="2" charset="0"/>
                <a:cs typeface="Arial"/>
              </a:rPr>
              <a:t>In Stage 1 students explore physical maps that show natural features</a:t>
            </a:r>
            <a:endParaRPr lang="en-AU" sz="1600" dirty="0">
              <a:latin typeface="Public Sans" pitchFamily="2"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600" dirty="0">
              <a:solidFill>
                <a:srgbClr val="000000"/>
              </a:solidFill>
              <a:effectLst/>
              <a:latin typeface="Public Sans" pitchFamily="2" charset="0"/>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600" dirty="0">
                <a:solidFill>
                  <a:srgbClr val="000000"/>
                </a:solidFill>
                <a:effectLst/>
                <a:latin typeface="Public Sans" pitchFamily="2" charset="0"/>
                <a:cs typeface="Arial"/>
              </a:rPr>
              <a:t>[NEXT SLIDE]</a:t>
            </a:r>
          </a:p>
          <a:p>
            <a:endParaRPr lang="en-AU" sz="1100" dirty="0">
              <a:latin typeface="Arial"/>
              <a:cs typeface="Arial"/>
            </a:endParaRPr>
          </a:p>
        </p:txBody>
      </p:sp>
      <p:sp>
        <p:nvSpPr>
          <p:cNvPr id="4" name="Slide Number Placeholder 3">
            <a:extLst>
              <a:ext uri="{FF2B5EF4-FFF2-40B4-BE49-F238E27FC236}">
                <a16:creationId xmlns:a16="http://schemas.microsoft.com/office/drawing/2014/main" id="{1B77399A-05DA-6CA6-DAEF-AC088CE4F5D5}"/>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119054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i="0" u="none" strike="noStrike" kern="1200" cap="none" spc="0" normalizeH="0" baseline="0" noProof="0">
                <a:ln>
                  <a:noFill/>
                </a:ln>
                <a:solidFill>
                  <a:prstClr val="black"/>
                </a:solidFill>
                <a:effectLst/>
                <a:uLnTx/>
                <a:uFillTx/>
                <a:latin typeface="Public Sans"/>
                <a:cs typeface="Calibri"/>
              </a:rPr>
              <a:t>2. Purpose: </a:t>
            </a:r>
            <a:r>
              <a:rPr lang="en-AU" b="0" i="0" u="none" strike="noStrike" kern="1200" cap="none" spc="0" normalizeH="0" baseline="0" noProof="0">
                <a:ln>
                  <a:noFill/>
                </a:ln>
                <a:solidFill>
                  <a:prstClr val="black"/>
                </a:solidFill>
                <a:effectLst/>
                <a:uLnTx/>
                <a:uFillTx/>
                <a:latin typeface="Public Sans"/>
                <a:cs typeface="Calibri"/>
              </a:rPr>
              <a:t>Acknowledgement of Country</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endParaRPr lang="en-AU" b="0" i="0" u="none" strike="noStrike" kern="1200" cap="none" spc="0" normalizeH="0" baseline="0" noProof="0">
              <a:ln>
                <a:noFill/>
              </a:ln>
              <a:solidFill>
                <a:prstClr val="black"/>
              </a:solidFill>
              <a:effectLst/>
              <a:uLnTx/>
              <a:uFillTx/>
              <a:latin typeface="Public Sans"/>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i="0" u="none" strike="noStrike" kern="1200" cap="none" spc="0" normalizeH="0" baseline="0" noProof="0">
                <a:ln>
                  <a:noFill/>
                </a:ln>
                <a:solidFill>
                  <a:prstClr val="black"/>
                </a:solidFill>
                <a:effectLst/>
                <a:uLnTx/>
                <a:uFillTx/>
                <a:latin typeface="Public Sans"/>
                <a:cs typeface="Calibri"/>
              </a:rPr>
              <a:t>Time: </a:t>
            </a:r>
            <a:r>
              <a:rPr lang="en-AU" b="0" i="0" u="none" strike="noStrike" kern="1200" cap="none" spc="0" normalizeH="0" baseline="0" noProof="0">
                <a:ln>
                  <a:noFill/>
                </a:ln>
                <a:solidFill>
                  <a:prstClr val="black"/>
                </a:solidFill>
                <a:effectLst/>
                <a:uLnTx/>
                <a:uFillTx/>
                <a:latin typeface="Public Sans"/>
                <a:cs typeface="Calibri"/>
              </a:rPr>
              <a:t>30 sec</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i="0" u="none" strike="noStrike" kern="1200" cap="none" spc="0" normalizeH="0" baseline="0" noProof="0">
              <a:ln>
                <a:noFill/>
              </a:ln>
              <a:solidFill>
                <a:prstClr val="black"/>
              </a:solidFill>
              <a:effectLst/>
              <a:uLnTx/>
              <a:uFillTx/>
              <a:latin typeface="Public Sans"/>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i="0" u="none" strike="noStrike" kern="1200" cap="none" spc="0" normalizeH="0" baseline="0" noProof="0">
                <a:ln>
                  <a:noFill/>
                </a:ln>
                <a:solidFill>
                  <a:prstClr val="black"/>
                </a:solidFill>
                <a:effectLst/>
                <a:uLnTx/>
                <a:uFillTx/>
                <a:latin typeface="Public Sans"/>
                <a:cs typeface="Calibri"/>
              </a:rPr>
              <a:t>Presenter notes:</a:t>
            </a:r>
            <a:endParaRPr lang="en-AU" b="0" i="0" u="none" strike="noStrike" kern="1200" cap="none" spc="0" normalizeH="0" baseline="0" noProof="0">
              <a:ln>
                <a:noFill/>
              </a:ln>
              <a:solidFill>
                <a:prstClr val="black"/>
              </a:solidFill>
              <a:effectLst/>
              <a:uLnTx/>
              <a:uFillTx/>
              <a:latin typeface="Public Sans"/>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i="0" u="none" strike="noStrike" kern="1200" cap="none" spc="0" normalizeH="0" baseline="0" noProof="0">
              <a:ln>
                <a:noFill/>
              </a:ln>
              <a:solidFill>
                <a:prstClr val="black"/>
              </a:solidFill>
              <a:effectLst/>
              <a:uLnTx/>
              <a:uFillTx/>
              <a:latin typeface="Public Sans"/>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i="0">
                <a:solidFill>
                  <a:srgbClr val="333333"/>
                </a:solidFill>
                <a:effectLst/>
                <a:latin typeface="Public Sans" pitchFamily="2" charset="0"/>
              </a:rPr>
              <a:t>I would like to pay my respect and acknowledge the Ongoing Custodians of the lands on which we meet. I pay respect to Elders past and present and extend that respect to other Aboriginal and Torres Strait people with us here today.</a:t>
            </a:r>
            <a:endParaRPr lang="en-AU" b="0" i="0" u="none" strike="noStrike" kern="1200" cap="none" spc="0" normalizeH="0" baseline="0" noProof="0">
              <a:ln>
                <a:noFill/>
              </a:ln>
              <a:solidFill>
                <a:prstClr val="black"/>
              </a:solidFill>
              <a:effectLst/>
              <a:uLnTx/>
              <a:uFillTx/>
              <a:latin typeface="Public Sans"/>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i="0" u="none" strike="noStrike" kern="1200" cap="none" spc="0" normalizeH="0" baseline="0" noProof="0">
              <a:ln>
                <a:noFill/>
              </a:ln>
              <a:solidFill>
                <a:prstClr val="black"/>
              </a:solidFill>
              <a:effectLst/>
              <a:uLnTx/>
              <a:uFillTx/>
              <a:latin typeface="Public Sans"/>
              <a:cs typeface="Calibri"/>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1081783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2138D-E4E2-669D-10AF-80D405B5C8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832CB3-7B52-49FB-CE27-69BE9CDD8F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07B561-FD8C-3D28-A040-79DB70A6D17D}"/>
              </a:ext>
            </a:extLst>
          </p:cNvPr>
          <p:cNvSpPr>
            <a:spLocks noGrp="1"/>
          </p:cNvSpPr>
          <p:nvPr>
            <p:ph type="body" idx="1"/>
          </p:nvPr>
        </p:nvSpPr>
        <p:spPr/>
        <p:txBody>
          <a:bodyPr/>
          <a:lstStyle/>
          <a:p>
            <a:pPr fontAlgn="base"/>
            <a:r>
              <a:rPr lang="en-AU" sz="1600" b="1" dirty="0">
                <a:solidFill>
                  <a:srgbClr val="000000"/>
                </a:solidFill>
                <a:latin typeface="Public Sans" pitchFamily="2" charset="0"/>
                <a:cs typeface="Arial"/>
              </a:rPr>
              <a:t>20. Purpose</a:t>
            </a:r>
            <a:r>
              <a:rPr lang="en-AU" sz="1600" b="1" i="0" dirty="0">
                <a:solidFill>
                  <a:srgbClr val="000000"/>
                </a:solidFill>
                <a:effectLst/>
                <a:latin typeface="Public Sans" pitchFamily="2" charset="0"/>
                <a:cs typeface="Arial"/>
              </a:rPr>
              <a:t>: </a:t>
            </a:r>
            <a:r>
              <a:rPr lang="en-AU" sz="1600" b="0" i="0" dirty="0">
                <a:solidFill>
                  <a:srgbClr val="000000"/>
                </a:solidFill>
                <a:effectLst/>
                <a:latin typeface="Public Sans" pitchFamily="2" charset="0"/>
                <a:cs typeface="Arial"/>
              </a:rPr>
              <a:t>To provide answers and explanation for the activity completed.</a:t>
            </a:r>
          </a:p>
          <a:p>
            <a:pPr fontAlgn="base"/>
            <a:endParaRPr lang="en-AU" sz="1600" b="0" dirty="0">
              <a:solidFill>
                <a:srgbClr val="000000"/>
              </a:solidFill>
              <a:latin typeface="Public Sans" pitchFamily="2" charset="0"/>
              <a:cs typeface="Arial"/>
            </a:endParaRPr>
          </a:p>
          <a:p>
            <a:pPr algn="l"/>
            <a:r>
              <a:rPr lang="en-AU" sz="1600" b="1" i="0" dirty="0">
                <a:solidFill>
                  <a:srgbClr val="000000"/>
                </a:solidFill>
                <a:effectLst/>
                <a:latin typeface="Public Sans" pitchFamily="2" charset="0"/>
                <a:cs typeface="Arial"/>
              </a:rPr>
              <a:t>Time: </a:t>
            </a:r>
            <a:r>
              <a:rPr lang="en-AU" sz="1600" b="0" i="0" dirty="0">
                <a:solidFill>
                  <a:srgbClr val="000000"/>
                </a:solidFill>
                <a:effectLst/>
                <a:latin typeface="Public Sans" pitchFamily="2" charset="0"/>
                <a:cs typeface="Arial"/>
              </a:rPr>
              <a:t>2 mins </a:t>
            </a:r>
          </a:p>
          <a:p>
            <a:pPr algn="l"/>
            <a:endParaRPr lang="en-AU" sz="1600" b="0" i="0" dirty="0">
              <a:solidFill>
                <a:srgbClr val="000000"/>
              </a:solidFill>
              <a:effectLst/>
              <a:latin typeface="Public Sans" pitchFamily="2" charset="0"/>
              <a:cs typeface="Arial"/>
            </a:endParaRPr>
          </a:p>
          <a:p>
            <a:pPr algn="l" rtl="0" fontAlgn="base"/>
            <a:r>
              <a:rPr lang="en-AU" sz="1600" b="1" i="0" dirty="0">
                <a:solidFill>
                  <a:srgbClr val="000000"/>
                </a:solidFill>
                <a:effectLst/>
                <a:latin typeface="Public Sans" pitchFamily="2" charset="0"/>
                <a:cs typeface="Arial"/>
              </a:rPr>
              <a:t>Presenter notes: </a:t>
            </a:r>
            <a:r>
              <a:rPr lang="en-AU" sz="1600" b="0" i="0" dirty="0">
                <a:solidFill>
                  <a:srgbClr val="000000"/>
                </a:solidFill>
                <a:effectLst/>
                <a:latin typeface="Public Sans" pitchFamily="2" charset="0"/>
                <a:cs typeface="Arial"/>
              </a:rPr>
              <a:t> </a:t>
            </a:r>
          </a:p>
          <a:p>
            <a:pPr algn="l" rtl="0" fontAlgn="base"/>
            <a:endParaRPr lang="en-AU" sz="1600" b="0" i="0" dirty="0">
              <a:solidFill>
                <a:srgbClr val="000000"/>
              </a:solidFill>
              <a:effectLst/>
              <a:latin typeface="Public Sans" pitchFamily="2" charset="0"/>
              <a:cs typeface="Arial"/>
            </a:endParaRPr>
          </a:p>
          <a:p>
            <a:pPr algn="l" rtl="0" fontAlgn="base"/>
            <a:r>
              <a:rPr lang="en-AU" sz="1600" b="0" i="0" dirty="0">
                <a:solidFill>
                  <a:srgbClr val="000000"/>
                </a:solidFill>
                <a:effectLst/>
                <a:latin typeface="Public Sans" pitchFamily="2" charset="0"/>
                <a:cs typeface="Arial"/>
              </a:rPr>
              <a:t>and political maps with human features such as state borders.</a:t>
            </a:r>
          </a:p>
          <a:p>
            <a:endParaRPr lang="en-AU" sz="1600" dirty="0">
              <a:latin typeface="Public Sans" pitchFamily="2"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600" dirty="0">
                <a:solidFill>
                  <a:srgbClr val="000000"/>
                </a:solidFill>
                <a:effectLst/>
                <a:latin typeface="Public Sans" pitchFamily="2" charset="0"/>
                <a:cs typeface="Arial"/>
              </a:rPr>
              <a:t>[NEXT SLIDE]</a:t>
            </a:r>
          </a:p>
          <a:p>
            <a:endParaRPr lang="en-AU" sz="1100" dirty="0">
              <a:latin typeface="Arial"/>
              <a:cs typeface="Arial"/>
            </a:endParaRPr>
          </a:p>
        </p:txBody>
      </p:sp>
      <p:sp>
        <p:nvSpPr>
          <p:cNvPr id="4" name="Slide Number Placeholder 3">
            <a:extLst>
              <a:ext uri="{FF2B5EF4-FFF2-40B4-BE49-F238E27FC236}">
                <a16:creationId xmlns:a16="http://schemas.microsoft.com/office/drawing/2014/main" id="{E327CE1A-2365-D45D-067F-254F384267B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430495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D9807-FFC5-C9D7-4D32-56110AB3FB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38D584-43B5-F609-A6BE-9B60FF357E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D1DA1E-B647-AAD5-EA46-C705BCD186ED}"/>
              </a:ext>
            </a:extLst>
          </p:cNvPr>
          <p:cNvSpPr>
            <a:spLocks noGrp="1"/>
          </p:cNvSpPr>
          <p:nvPr>
            <p:ph type="body" idx="1"/>
          </p:nvPr>
        </p:nvSpPr>
        <p:spPr/>
        <p:txBody>
          <a:bodyPr/>
          <a:lstStyle/>
          <a:p>
            <a:pPr fontAlgn="base"/>
            <a:r>
              <a:rPr lang="en-AU" sz="1100" b="1" dirty="0">
                <a:solidFill>
                  <a:srgbClr val="000000"/>
                </a:solidFill>
                <a:latin typeface="Arial"/>
                <a:cs typeface="Arial"/>
              </a:rPr>
              <a:t>21. Purpose</a:t>
            </a:r>
            <a:r>
              <a:rPr lang="en-AU" sz="1100" b="1" i="0" dirty="0">
                <a:solidFill>
                  <a:srgbClr val="000000"/>
                </a:solidFill>
                <a:effectLst/>
                <a:latin typeface="Arial"/>
                <a:cs typeface="Arial"/>
              </a:rPr>
              <a:t>: </a:t>
            </a:r>
            <a:r>
              <a:rPr lang="en-AU" sz="1100" b="0" i="0" dirty="0">
                <a:solidFill>
                  <a:srgbClr val="000000"/>
                </a:solidFill>
                <a:effectLst/>
                <a:latin typeface="Arial"/>
                <a:cs typeface="Arial"/>
              </a:rPr>
              <a:t>To provide answers and explanation for the activity completed.</a:t>
            </a:r>
          </a:p>
          <a:p>
            <a:pPr fontAlgn="base"/>
            <a:endParaRPr lang="en-AU" sz="1100" b="0" dirty="0">
              <a:solidFill>
                <a:srgbClr val="000000"/>
              </a:solidFill>
              <a:latin typeface="Arial"/>
              <a:cs typeface="Arial"/>
            </a:endParaRPr>
          </a:p>
          <a:p>
            <a:pPr algn="l"/>
            <a:r>
              <a:rPr lang="en-AU" sz="1100" b="1" i="0" dirty="0">
                <a:solidFill>
                  <a:srgbClr val="000000"/>
                </a:solidFill>
                <a:effectLst/>
                <a:latin typeface="Arial"/>
                <a:cs typeface="Arial"/>
              </a:rPr>
              <a:t>Time: </a:t>
            </a:r>
            <a:r>
              <a:rPr lang="en-AU" sz="1100" b="0" i="0" dirty="0">
                <a:solidFill>
                  <a:srgbClr val="000000"/>
                </a:solidFill>
                <a:effectLst/>
                <a:latin typeface="Arial"/>
                <a:cs typeface="Arial"/>
              </a:rPr>
              <a:t>2 mins </a:t>
            </a:r>
          </a:p>
          <a:p>
            <a:pPr algn="l"/>
            <a:endParaRPr lang="en-AU" sz="1100" b="0" i="0" dirty="0">
              <a:solidFill>
                <a:srgbClr val="000000"/>
              </a:solidFill>
              <a:effectLst/>
              <a:latin typeface="Arial"/>
              <a:cs typeface="Arial"/>
            </a:endParaRPr>
          </a:p>
          <a:p>
            <a:pPr algn="l" rtl="0" fontAlgn="base"/>
            <a:r>
              <a:rPr lang="en-AU" sz="1100" b="1" i="0" dirty="0">
                <a:solidFill>
                  <a:srgbClr val="000000"/>
                </a:solidFill>
                <a:effectLst/>
                <a:latin typeface="Arial"/>
                <a:cs typeface="Arial"/>
              </a:rPr>
              <a:t>Presenter notes: </a:t>
            </a:r>
            <a:r>
              <a:rPr lang="en-AU" sz="1100" b="0" i="0" dirty="0">
                <a:solidFill>
                  <a:srgbClr val="000000"/>
                </a:solidFill>
                <a:effectLst/>
                <a:latin typeface="Arial"/>
                <a:cs typeface="Arial"/>
              </a:rPr>
              <a:t> </a:t>
            </a:r>
          </a:p>
          <a:p>
            <a:pPr algn="l" rtl="0" fontAlgn="base"/>
            <a:endParaRPr lang="en-AU" sz="1100" b="0" i="0" dirty="0">
              <a:solidFill>
                <a:srgbClr val="000000"/>
              </a:solidFill>
              <a:effectLst/>
              <a:latin typeface="Arial"/>
              <a:cs typeface="Arial"/>
            </a:endParaRPr>
          </a:p>
          <a:p>
            <a:pPr fontAlgn="base"/>
            <a:r>
              <a:rPr lang="en-AU" sz="1100" b="0" i="0" dirty="0">
                <a:solidFill>
                  <a:srgbClr val="000000"/>
                </a:solidFill>
                <a:effectLst/>
                <a:latin typeface="Arial"/>
                <a:cs typeface="Arial"/>
              </a:rPr>
              <a:t>Choropleth maps are introduced in Stage 2</a:t>
            </a:r>
            <a:r>
              <a:rPr lang="en-AU" sz="1100" dirty="0">
                <a:solidFill>
                  <a:srgbClr val="000000"/>
                </a:solidFill>
                <a:latin typeface="Arial"/>
                <a:cs typeface="Arial"/>
              </a:rPr>
              <a:t> which</a:t>
            </a:r>
            <a:r>
              <a:rPr lang="en-AU" sz="1100" b="0" i="0" dirty="0">
                <a:solidFill>
                  <a:srgbClr val="000000"/>
                </a:solidFill>
                <a:effectLst/>
                <a:latin typeface="Arial"/>
                <a:cs typeface="Arial"/>
              </a:rPr>
              <a:t> </a:t>
            </a:r>
            <a:r>
              <a:rPr lang="en-AU" sz="1100" dirty="0">
                <a:solidFill>
                  <a:srgbClr val="000000"/>
                </a:solidFill>
                <a:latin typeface="Arial"/>
                <a:cs typeface="Arial"/>
              </a:rPr>
              <a:t>are </a:t>
            </a:r>
            <a:r>
              <a:rPr lang="en-AU" sz="1100" b="0" i="0" dirty="0">
                <a:solidFill>
                  <a:srgbClr val="000000"/>
                </a:solidFill>
                <a:effectLst/>
                <a:latin typeface="Arial"/>
                <a:cs typeface="Arial"/>
              </a:rPr>
              <a:t>maps of a thematic nature, shaded to show information such as temperature or rainfall.</a:t>
            </a:r>
          </a:p>
          <a:p>
            <a:pPr fontAlgn="base"/>
            <a:endParaRPr lang="en-AU" sz="1100" b="0" i="0" dirty="0">
              <a:solidFill>
                <a:srgbClr val="000000"/>
              </a:solidFill>
              <a:effectLst/>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100" dirty="0">
                <a:solidFill>
                  <a:srgbClr val="000000"/>
                </a:solidFill>
                <a:effectLst/>
                <a:latin typeface="Arial"/>
                <a:cs typeface="Arial"/>
              </a:rPr>
              <a:t>[NEXT SLIDE]</a:t>
            </a:r>
          </a:p>
          <a:p>
            <a:endParaRPr lang="en-AU" sz="1100" dirty="0">
              <a:latin typeface="Arial"/>
              <a:cs typeface="Arial"/>
            </a:endParaRPr>
          </a:p>
        </p:txBody>
      </p:sp>
      <p:sp>
        <p:nvSpPr>
          <p:cNvPr id="4" name="Slide Number Placeholder 3">
            <a:extLst>
              <a:ext uri="{FF2B5EF4-FFF2-40B4-BE49-F238E27FC236}">
                <a16:creationId xmlns:a16="http://schemas.microsoft.com/office/drawing/2014/main" id="{27008364-7257-2FA0-CAEE-66E83B976F9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053590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EA75B-D114-BA24-726E-54768566E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1FF83-CA18-6F5E-6D23-F0524F4678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8DF6B6-1D17-A6A6-A42C-97A493E95475}"/>
              </a:ext>
            </a:extLst>
          </p:cNvPr>
          <p:cNvSpPr>
            <a:spLocks noGrp="1"/>
          </p:cNvSpPr>
          <p:nvPr>
            <p:ph type="body" idx="1"/>
          </p:nvPr>
        </p:nvSpPr>
        <p:spPr/>
        <p:txBody>
          <a:bodyPr/>
          <a:lstStyle/>
          <a:p>
            <a:pPr fontAlgn="base"/>
            <a:r>
              <a:rPr lang="en-AU" sz="1100" b="1" dirty="0">
                <a:solidFill>
                  <a:srgbClr val="000000"/>
                </a:solidFill>
                <a:latin typeface="Arial"/>
                <a:cs typeface="Arial"/>
              </a:rPr>
              <a:t>22. Purpose</a:t>
            </a:r>
            <a:r>
              <a:rPr lang="en-AU" sz="1100" b="1" i="0" dirty="0">
                <a:solidFill>
                  <a:srgbClr val="000000"/>
                </a:solidFill>
                <a:effectLst/>
                <a:latin typeface="Arial"/>
                <a:cs typeface="Arial"/>
              </a:rPr>
              <a:t>: </a:t>
            </a:r>
            <a:r>
              <a:rPr lang="en-AU" sz="1100" b="0" i="0" dirty="0">
                <a:solidFill>
                  <a:srgbClr val="000000"/>
                </a:solidFill>
                <a:effectLst/>
                <a:latin typeface="Arial"/>
                <a:cs typeface="Arial"/>
              </a:rPr>
              <a:t>To provide answers and explanation for the activity completed.</a:t>
            </a:r>
          </a:p>
          <a:p>
            <a:pPr fontAlgn="base"/>
            <a:endParaRPr lang="en-AU" sz="1100" b="0" dirty="0">
              <a:solidFill>
                <a:srgbClr val="000000"/>
              </a:solidFill>
              <a:latin typeface="Arial"/>
              <a:cs typeface="Arial"/>
            </a:endParaRPr>
          </a:p>
          <a:p>
            <a:pPr algn="l"/>
            <a:r>
              <a:rPr lang="en-AU" sz="1100" b="1" i="0" dirty="0">
                <a:solidFill>
                  <a:srgbClr val="000000"/>
                </a:solidFill>
                <a:effectLst/>
                <a:latin typeface="Arial"/>
                <a:cs typeface="Arial"/>
              </a:rPr>
              <a:t>Time: </a:t>
            </a:r>
            <a:r>
              <a:rPr lang="en-AU" sz="1100" b="0" i="0" dirty="0">
                <a:solidFill>
                  <a:srgbClr val="000000"/>
                </a:solidFill>
                <a:effectLst/>
                <a:latin typeface="Arial"/>
                <a:cs typeface="Arial"/>
              </a:rPr>
              <a:t>2 mins </a:t>
            </a:r>
          </a:p>
          <a:p>
            <a:pPr algn="l"/>
            <a:endParaRPr lang="en-AU" sz="1100" b="0" i="0" dirty="0">
              <a:solidFill>
                <a:srgbClr val="000000"/>
              </a:solidFill>
              <a:effectLst/>
              <a:latin typeface="Arial"/>
              <a:cs typeface="Arial"/>
            </a:endParaRPr>
          </a:p>
          <a:p>
            <a:pPr algn="l" rtl="0" fontAlgn="base"/>
            <a:r>
              <a:rPr lang="en-AU" sz="1100" b="1" i="0" dirty="0">
                <a:solidFill>
                  <a:srgbClr val="000000"/>
                </a:solidFill>
                <a:effectLst/>
                <a:latin typeface="Arial"/>
                <a:cs typeface="Arial"/>
              </a:rPr>
              <a:t>Presenter notes: </a:t>
            </a:r>
            <a:r>
              <a:rPr lang="en-AU" sz="1100" b="0" i="0" dirty="0">
                <a:solidFill>
                  <a:srgbClr val="000000"/>
                </a:solidFill>
                <a:effectLst/>
                <a:latin typeface="Arial"/>
                <a:cs typeface="Arial"/>
              </a:rPr>
              <a:t> </a:t>
            </a:r>
          </a:p>
          <a:p>
            <a:pPr algn="l" rtl="0" fontAlgn="base"/>
            <a:endParaRPr lang="en-AU" sz="1100" b="0" i="0" dirty="0">
              <a:solidFill>
                <a:srgbClr val="000000"/>
              </a:solidFill>
              <a:effectLst/>
              <a:latin typeface="Arial"/>
              <a:cs typeface="Arial"/>
            </a:endParaRPr>
          </a:p>
          <a:p>
            <a:pPr algn="l" rtl="0" fontAlgn="base"/>
            <a:endParaRPr lang="en-AU" sz="1100" b="0" i="0" dirty="0">
              <a:solidFill>
                <a:srgbClr val="000000"/>
              </a:solidFill>
              <a:effectLst/>
              <a:latin typeface="Arial" panose="020B0604020202020204" pitchFamily="34" charset="0"/>
              <a:cs typeface="Arial" panose="020B0604020202020204" pitchFamily="34" charset="0"/>
            </a:endParaRPr>
          </a:p>
          <a:p>
            <a:pPr fontAlgn="base"/>
            <a:r>
              <a:rPr lang="en-AU" sz="1100" b="0" i="0" dirty="0">
                <a:solidFill>
                  <a:srgbClr val="000000"/>
                </a:solidFill>
                <a:effectLst/>
                <a:latin typeface="Arial"/>
                <a:cs typeface="Arial"/>
              </a:rPr>
              <a:t>Grid maps are those divided up by a grid, including those which show </a:t>
            </a:r>
            <a:r>
              <a:rPr lang="en-AU" sz="1100" b="0" i="0" kern="1200" dirty="0">
                <a:solidFill>
                  <a:schemeClr val="dk1"/>
                </a:solidFill>
                <a:effectLst/>
                <a:latin typeface="+mn-lt"/>
                <a:ea typeface="+mn-ea"/>
                <a:cs typeface="+mn-cs"/>
              </a:rPr>
              <a:t>latitude and longitude</a:t>
            </a:r>
            <a:r>
              <a:rPr lang="en-AU" sz="1100" dirty="0">
                <a:solidFill>
                  <a:schemeClr val="dk1"/>
                </a:solidFill>
                <a:latin typeface="+mn-lt"/>
              </a:rPr>
              <a:t>,</a:t>
            </a:r>
            <a:r>
              <a:rPr lang="en-AU" sz="1100" b="0" i="0" kern="1200" dirty="0">
                <a:solidFill>
                  <a:schemeClr val="dk1"/>
                </a:solidFill>
                <a:effectLst/>
                <a:latin typeface="+mn-lt"/>
                <a:ea typeface="+mn-ea"/>
                <a:cs typeface="+mn-cs"/>
              </a:rPr>
              <a:t> and </a:t>
            </a:r>
          </a:p>
          <a:p>
            <a:pPr fontAlgn="base"/>
            <a:endParaRPr lang="en-AU" sz="1100" b="0" i="0" dirty="0">
              <a:solidFill>
                <a:srgbClr val="000000"/>
              </a:solidFill>
              <a:effectLst/>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100" dirty="0">
                <a:solidFill>
                  <a:srgbClr val="000000"/>
                </a:solidFill>
                <a:effectLst/>
                <a:latin typeface="Arial"/>
                <a:cs typeface="Arial"/>
              </a:rPr>
              <a:t>[NEXT SLIDE]</a:t>
            </a:r>
          </a:p>
          <a:p>
            <a:endParaRPr lang="en-AU" sz="1100" dirty="0">
              <a:latin typeface="Arial"/>
              <a:cs typeface="Arial"/>
            </a:endParaRPr>
          </a:p>
        </p:txBody>
      </p:sp>
      <p:sp>
        <p:nvSpPr>
          <p:cNvPr id="4" name="Slide Number Placeholder 3">
            <a:extLst>
              <a:ext uri="{FF2B5EF4-FFF2-40B4-BE49-F238E27FC236}">
                <a16:creationId xmlns:a16="http://schemas.microsoft.com/office/drawing/2014/main" id="{DD317E5B-AAF6-B331-FF15-159D6F83928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22</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668306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965A3-92B9-5DC9-F70F-B6E5E2168C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FE1C7A-1ADD-C0CF-F13E-E327BB8095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3FBFC4-4B62-C457-7135-FE1DCB1ED8CF}"/>
              </a:ext>
            </a:extLst>
          </p:cNvPr>
          <p:cNvSpPr>
            <a:spLocks noGrp="1"/>
          </p:cNvSpPr>
          <p:nvPr>
            <p:ph type="body" idx="1"/>
          </p:nvPr>
        </p:nvSpPr>
        <p:spPr/>
        <p:txBody>
          <a:bodyPr/>
          <a:lstStyle/>
          <a:p>
            <a:pPr fontAlgn="base"/>
            <a:r>
              <a:rPr lang="en-AU" sz="1100" b="1" dirty="0">
                <a:solidFill>
                  <a:srgbClr val="000000"/>
                </a:solidFill>
                <a:latin typeface="Arial"/>
                <a:cs typeface="Arial"/>
              </a:rPr>
              <a:t>23. Purpose</a:t>
            </a:r>
            <a:r>
              <a:rPr lang="en-AU" sz="1100" b="1" i="0" dirty="0">
                <a:solidFill>
                  <a:srgbClr val="000000"/>
                </a:solidFill>
                <a:effectLst/>
                <a:latin typeface="Arial"/>
                <a:cs typeface="Arial"/>
              </a:rPr>
              <a:t>: </a:t>
            </a:r>
            <a:r>
              <a:rPr lang="en-AU" sz="1100" b="0" i="0" dirty="0">
                <a:solidFill>
                  <a:srgbClr val="000000"/>
                </a:solidFill>
                <a:effectLst/>
                <a:latin typeface="Arial"/>
                <a:cs typeface="Arial"/>
              </a:rPr>
              <a:t>To provide answers and explanation for the activity completed.</a:t>
            </a:r>
          </a:p>
          <a:p>
            <a:pPr fontAlgn="base"/>
            <a:endParaRPr lang="en-AU" sz="1100" b="0" dirty="0">
              <a:solidFill>
                <a:srgbClr val="000000"/>
              </a:solidFill>
              <a:latin typeface="Arial"/>
              <a:cs typeface="Arial"/>
            </a:endParaRPr>
          </a:p>
          <a:p>
            <a:pPr algn="l"/>
            <a:r>
              <a:rPr lang="en-AU" sz="1100" b="1" i="0" dirty="0">
                <a:solidFill>
                  <a:srgbClr val="000000"/>
                </a:solidFill>
                <a:effectLst/>
                <a:latin typeface="Arial"/>
                <a:cs typeface="Arial"/>
              </a:rPr>
              <a:t>Time: </a:t>
            </a:r>
            <a:r>
              <a:rPr lang="en-AU" sz="1100" b="0" i="0" dirty="0">
                <a:solidFill>
                  <a:srgbClr val="000000"/>
                </a:solidFill>
                <a:effectLst/>
                <a:latin typeface="Arial"/>
                <a:cs typeface="Arial"/>
              </a:rPr>
              <a:t>2 mins </a:t>
            </a:r>
          </a:p>
          <a:p>
            <a:pPr algn="l"/>
            <a:endParaRPr lang="en-AU" sz="1100" b="0" i="0" dirty="0">
              <a:solidFill>
                <a:srgbClr val="000000"/>
              </a:solidFill>
              <a:effectLst/>
              <a:latin typeface="Arial"/>
              <a:cs typeface="Arial"/>
            </a:endParaRPr>
          </a:p>
          <a:p>
            <a:pPr algn="l" rtl="0" fontAlgn="base"/>
            <a:r>
              <a:rPr lang="en-AU" sz="1100" b="1" i="0" dirty="0">
                <a:solidFill>
                  <a:srgbClr val="000000"/>
                </a:solidFill>
                <a:effectLst/>
                <a:latin typeface="Arial"/>
                <a:cs typeface="Arial"/>
              </a:rPr>
              <a:t>Presenter notes: </a:t>
            </a:r>
            <a:r>
              <a:rPr lang="en-AU" sz="1100" b="0" i="0" dirty="0">
                <a:solidFill>
                  <a:srgbClr val="000000"/>
                </a:solidFill>
                <a:effectLst/>
                <a:latin typeface="Arial"/>
                <a:cs typeface="Arial"/>
              </a:rPr>
              <a:t> </a:t>
            </a:r>
          </a:p>
          <a:p>
            <a:pPr algn="l" rtl="0" fontAlgn="base"/>
            <a:endParaRPr lang="en-AU" sz="1100" b="0" i="0" dirty="0">
              <a:solidFill>
                <a:srgbClr val="000000"/>
              </a:solidFill>
              <a:effectLst/>
              <a:latin typeface="Arial"/>
              <a:cs typeface="Arial"/>
            </a:endParaRPr>
          </a:p>
          <a:p>
            <a:pPr fontAlgn="base"/>
            <a:r>
              <a:rPr lang="en-AU" sz="1100" b="0" i="0" kern="1200" dirty="0">
                <a:solidFill>
                  <a:schemeClr val="dk1"/>
                </a:solidFill>
                <a:effectLst/>
                <a:latin typeface="+mn-lt"/>
                <a:ea typeface="+mn-ea"/>
                <a:cs typeface="+mn-cs"/>
              </a:rPr>
              <a:t>satellite images are</a:t>
            </a:r>
            <a:r>
              <a:rPr lang="en-AU" sz="1100" dirty="0">
                <a:solidFill>
                  <a:schemeClr val="dk1"/>
                </a:solidFill>
                <a:latin typeface="+mn-lt"/>
              </a:rPr>
              <a:t> </a:t>
            </a:r>
            <a:r>
              <a:rPr lang="en-AU" sz="1100" b="0" i="0" kern="1200" dirty="0">
                <a:solidFill>
                  <a:schemeClr val="dk1"/>
                </a:solidFill>
                <a:effectLst/>
                <a:latin typeface="+mn-lt"/>
                <a:ea typeface="+mn-ea"/>
                <a:cs typeface="+mn-cs"/>
              </a:rPr>
              <a:t>images of Earth collected by satellites.</a:t>
            </a:r>
          </a:p>
          <a:p>
            <a:pPr fontAlgn="base"/>
            <a:endParaRPr lang="en-AU" sz="1100" b="0" i="0" dirty="0">
              <a:solidFill>
                <a:srgbClr val="000000"/>
              </a:solidFill>
              <a:effectLst/>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100" dirty="0">
                <a:solidFill>
                  <a:srgbClr val="000000"/>
                </a:solidFill>
                <a:effectLst/>
                <a:latin typeface="Arial"/>
                <a:cs typeface="Arial"/>
              </a:rPr>
              <a:t>[NEXT SLIDE]</a:t>
            </a:r>
          </a:p>
          <a:p>
            <a:endParaRPr lang="en-AU" sz="1100" dirty="0">
              <a:latin typeface="Arial"/>
              <a:cs typeface="Arial"/>
            </a:endParaRPr>
          </a:p>
        </p:txBody>
      </p:sp>
      <p:sp>
        <p:nvSpPr>
          <p:cNvPr id="4" name="Slide Number Placeholder 3">
            <a:extLst>
              <a:ext uri="{FF2B5EF4-FFF2-40B4-BE49-F238E27FC236}">
                <a16:creationId xmlns:a16="http://schemas.microsoft.com/office/drawing/2014/main" id="{82B2EC73-5332-AF3E-EE2D-BFCD175DDF8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092376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900A9-1AAA-36D1-A2B2-3AB0F283B6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B0DAB1-7858-A6EE-4CFF-4747CFD18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562622-A388-5BE8-050F-75DF1C25C8A9}"/>
              </a:ext>
            </a:extLst>
          </p:cNvPr>
          <p:cNvSpPr>
            <a:spLocks noGrp="1"/>
          </p:cNvSpPr>
          <p:nvPr>
            <p:ph type="body" idx="1"/>
          </p:nvPr>
        </p:nvSpPr>
        <p:spPr/>
        <p:txBody>
          <a:bodyPr/>
          <a:lstStyle/>
          <a:p>
            <a:pPr fontAlgn="base"/>
            <a:r>
              <a:rPr lang="en-AU" sz="1100" b="1" dirty="0">
                <a:solidFill>
                  <a:srgbClr val="000000"/>
                </a:solidFill>
                <a:latin typeface="Arial"/>
                <a:cs typeface="Arial"/>
              </a:rPr>
              <a:t>24. Purpose</a:t>
            </a:r>
            <a:r>
              <a:rPr lang="en-AU" sz="1100" b="1" i="0" dirty="0">
                <a:solidFill>
                  <a:srgbClr val="000000"/>
                </a:solidFill>
                <a:effectLst/>
                <a:latin typeface="Arial"/>
                <a:cs typeface="Arial"/>
              </a:rPr>
              <a:t>: </a:t>
            </a:r>
            <a:r>
              <a:rPr lang="en-AU" sz="1100" b="0" i="0" dirty="0">
                <a:solidFill>
                  <a:srgbClr val="000000"/>
                </a:solidFill>
                <a:effectLst/>
                <a:latin typeface="Arial"/>
                <a:cs typeface="Arial"/>
              </a:rPr>
              <a:t>To provide answers and explanation for the activity completed.</a:t>
            </a:r>
          </a:p>
          <a:p>
            <a:pPr fontAlgn="base"/>
            <a:endParaRPr lang="en-AU" sz="1100" b="0" dirty="0">
              <a:solidFill>
                <a:srgbClr val="000000"/>
              </a:solidFill>
              <a:latin typeface="Arial"/>
              <a:cs typeface="Arial"/>
            </a:endParaRPr>
          </a:p>
          <a:p>
            <a:pPr algn="l"/>
            <a:r>
              <a:rPr lang="en-AU" sz="1100" b="1" i="0" dirty="0">
                <a:solidFill>
                  <a:srgbClr val="000000"/>
                </a:solidFill>
                <a:effectLst/>
                <a:latin typeface="Arial"/>
                <a:cs typeface="Arial"/>
              </a:rPr>
              <a:t>Time: </a:t>
            </a:r>
            <a:r>
              <a:rPr lang="en-AU" sz="1100" b="0" i="0" dirty="0">
                <a:solidFill>
                  <a:srgbClr val="000000"/>
                </a:solidFill>
                <a:effectLst/>
                <a:latin typeface="Arial"/>
                <a:cs typeface="Arial"/>
              </a:rPr>
              <a:t>2 mins </a:t>
            </a:r>
          </a:p>
          <a:p>
            <a:pPr algn="l"/>
            <a:endParaRPr lang="en-AU" sz="1100" b="0" i="0" dirty="0">
              <a:solidFill>
                <a:srgbClr val="000000"/>
              </a:solidFill>
              <a:effectLst/>
              <a:latin typeface="Arial"/>
              <a:cs typeface="Arial"/>
            </a:endParaRPr>
          </a:p>
          <a:p>
            <a:pPr algn="l" rtl="0" fontAlgn="base"/>
            <a:r>
              <a:rPr lang="en-AU" sz="1100" b="1" i="0" dirty="0">
                <a:solidFill>
                  <a:srgbClr val="000000"/>
                </a:solidFill>
                <a:effectLst/>
                <a:latin typeface="Arial"/>
                <a:cs typeface="Arial"/>
              </a:rPr>
              <a:t>Presenter notes: </a:t>
            </a:r>
            <a:r>
              <a:rPr lang="en-AU" sz="1100" b="0" i="0" dirty="0">
                <a:solidFill>
                  <a:srgbClr val="000000"/>
                </a:solidFill>
                <a:effectLst/>
                <a:latin typeface="Arial"/>
                <a:cs typeface="Arial"/>
              </a:rPr>
              <a:t> </a:t>
            </a:r>
          </a:p>
          <a:p>
            <a:pPr fontAlgn="base"/>
            <a:endParaRPr lang="en-AU" sz="1100" b="0" i="0" kern="1200" dirty="0">
              <a:solidFill>
                <a:schemeClr val="dk1"/>
              </a:solidFill>
              <a:effectLst/>
              <a:latin typeface="+mn-lt"/>
              <a:ea typeface="+mn-ea"/>
              <a:cs typeface="+mn-cs"/>
            </a:endParaRPr>
          </a:p>
          <a:p>
            <a:pPr marL="0" marR="0" lvl="0" indent="0" algn="l" defTabSz="1219170" rtl="0" eaLnBrk="1" fontAlgn="base" latinLnBrk="0" hangingPunct="1">
              <a:lnSpc>
                <a:spcPct val="100000"/>
              </a:lnSpc>
              <a:spcBef>
                <a:spcPts val="0"/>
              </a:spcBef>
              <a:spcAft>
                <a:spcPts val="0"/>
              </a:spcAft>
              <a:buClrTx/>
              <a:buSzTx/>
              <a:buFontTx/>
              <a:buNone/>
              <a:tabLst/>
              <a:defRPr/>
            </a:pPr>
            <a:r>
              <a:rPr lang="en-AU" sz="1100" b="0" i="0" dirty="0">
                <a:solidFill>
                  <a:srgbClr val="000000"/>
                </a:solidFill>
                <a:effectLst/>
                <a:latin typeface="Arial"/>
                <a:cs typeface="Arial"/>
              </a:rPr>
              <a:t>Relief maps are our final map </a:t>
            </a:r>
            <a:r>
              <a:rPr lang="en-AU" sz="1100" dirty="0">
                <a:solidFill>
                  <a:srgbClr val="000000"/>
                </a:solidFill>
                <a:latin typeface="Arial"/>
                <a:cs typeface="Arial"/>
              </a:rPr>
              <a:t>type, </a:t>
            </a:r>
            <a:r>
              <a:rPr lang="en-AU" sz="1100" b="0" i="0" dirty="0">
                <a:solidFill>
                  <a:srgbClr val="000000"/>
                </a:solidFill>
                <a:effectLst/>
                <a:latin typeface="Arial"/>
                <a:cs typeface="Arial"/>
              </a:rPr>
              <a:t>first introduced in stage 2.</a:t>
            </a:r>
          </a:p>
          <a:p>
            <a:endParaRPr lang="en-AU" sz="11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100" dirty="0">
                <a:solidFill>
                  <a:srgbClr val="000000"/>
                </a:solidFill>
                <a:effectLst/>
                <a:latin typeface="Arial"/>
                <a:cs typeface="Arial"/>
              </a:rPr>
              <a:t>[NEXT SLIDE]</a:t>
            </a:r>
          </a:p>
          <a:p>
            <a:endParaRPr lang="en-AU" sz="1100" dirty="0">
              <a:latin typeface="Arial"/>
              <a:cs typeface="Arial"/>
            </a:endParaRPr>
          </a:p>
        </p:txBody>
      </p:sp>
      <p:sp>
        <p:nvSpPr>
          <p:cNvPr id="4" name="Slide Number Placeholder 3">
            <a:extLst>
              <a:ext uri="{FF2B5EF4-FFF2-40B4-BE49-F238E27FC236}">
                <a16:creationId xmlns:a16="http://schemas.microsoft.com/office/drawing/2014/main" id="{25E1F3D9-9E57-BB92-8B64-D1CDBBE2229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5746306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9C285-5857-442F-F695-C12EFF813C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199E56-0D2E-1B5E-83B8-E89CDF8FF3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0EF177-4D16-1274-B0BE-EF9CD4CA7D45}"/>
              </a:ext>
            </a:extLst>
          </p:cNvPr>
          <p:cNvSpPr>
            <a:spLocks noGrp="1"/>
          </p:cNvSpPr>
          <p:nvPr>
            <p:ph type="body" idx="1"/>
          </p:nvPr>
        </p:nvSpPr>
        <p:spPr/>
        <p:txBody>
          <a:bodyPr/>
          <a:lstStyle/>
          <a:p>
            <a:pPr fontAlgn="base"/>
            <a:r>
              <a:rPr lang="en-AU" sz="1100" b="1" dirty="0">
                <a:solidFill>
                  <a:srgbClr val="000000"/>
                </a:solidFill>
                <a:latin typeface="Arial"/>
                <a:cs typeface="Arial"/>
              </a:rPr>
              <a:t>25. Purpose</a:t>
            </a:r>
            <a:r>
              <a:rPr lang="en-AU" sz="1100" b="1" i="0" dirty="0">
                <a:solidFill>
                  <a:srgbClr val="000000"/>
                </a:solidFill>
                <a:effectLst/>
                <a:latin typeface="Arial"/>
                <a:cs typeface="Arial"/>
              </a:rPr>
              <a:t>: </a:t>
            </a:r>
            <a:r>
              <a:rPr lang="en-AU" sz="1100" b="0" i="0" dirty="0">
                <a:solidFill>
                  <a:srgbClr val="000000"/>
                </a:solidFill>
                <a:effectLst/>
                <a:latin typeface="Arial"/>
                <a:cs typeface="Arial"/>
              </a:rPr>
              <a:t>To provide answers and explanation for the activity completed.</a:t>
            </a:r>
          </a:p>
          <a:p>
            <a:pPr fontAlgn="base"/>
            <a:endParaRPr lang="en-AU" sz="1100" b="0" dirty="0">
              <a:solidFill>
                <a:srgbClr val="000000"/>
              </a:solidFill>
              <a:latin typeface="Arial"/>
              <a:cs typeface="Arial"/>
            </a:endParaRPr>
          </a:p>
          <a:p>
            <a:pPr algn="l"/>
            <a:r>
              <a:rPr lang="en-AU" sz="1100" b="1" i="0" dirty="0">
                <a:solidFill>
                  <a:srgbClr val="000000"/>
                </a:solidFill>
                <a:effectLst/>
                <a:latin typeface="Arial"/>
                <a:cs typeface="Arial"/>
              </a:rPr>
              <a:t>Time: </a:t>
            </a:r>
            <a:r>
              <a:rPr lang="en-AU" sz="1100" b="0" i="0" dirty="0">
                <a:solidFill>
                  <a:srgbClr val="000000"/>
                </a:solidFill>
                <a:effectLst/>
                <a:latin typeface="Arial"/>
                <a:cs typeface="Arial"/>
              </a:rPr>
              <a:t>2 mins </a:t>
            </a:r>
          </a:p>
          <a:p>
            <a:pPr algn="l"/>
            <a:endParaRPr lang="en-AU" sz="1100" b="0" i="0" dirty="0">
              <a:solidFill>
                <a:srgbClr val="000000"/>
              </a:solidFill>
              <a:effectLst/>
              <a:latin typeface="Arial"/>
              <a:cs typeface="Arial"/>
            </a:endParaRPr>
          </a:p>
          <a:p>
            <a:pPr algn="l" rtl="0" fontAlgn="base"/>
            <a:r>
              <a:rPr lang="en-AU" sz="1100" b="1" i="0" dirty="0">
                <a:solidFill>
                  <a:srgbClr val="000000"/>
                </a:solidFill>
                <a:effectLst/>
                <a:latin typeface="Arial"/>
                <a:cs typeface="Arial"/>
              </a:rPr>
              <a:t>Presenter notes: </a:t>
            </a:r>
            <a:r>
              <a:rPr lang="en-AU" sz="1100" b="0" i="0" dirty="0">
                <a:solidFill>
                  <a:srgbClr val="000000"/>
                </a:solidFill>
                <a:effectLst/>
                <a:latin typeface="Arial"/>
                <a:cs typeface="Arial"/>
              </a:rPr>
              <a:t> </a:t>
            </a:r>
          </a:p>
          <a:p>
            <a:pPr algn="l" rtl="0" fontAlgn="base"/>
            <a:endParaRPr lang="en-AU" sz="1100" b="0" i="0" dirty="0">
              <a:solidFill>
                <a:srgbClr val="000000"/>
              </a:solidFill>
              <a:effectLst/>
              <a:latin typeface="Arial"/>
              <a:cs typeface="Arial"/>
            </a:endParaRPr>
          </a:p>
          <a:p>
            <a:pPr fontAlgn="base"/>
            <a:r>
              <a:rPr lang="en-AU" sz="1100" b="0" i="0" dirty="0">
                <a:solidFill>
                  <a:srgbClr val="000000"/>
                </a:solidFill>
                <a:effectLst/>
                <a:latin typeface="Arial"/>
                <a:cs typeface="Arial"/>
              </a:rPr>
              <a:t>Moving into Stage 3, road maps and freight maps are introduced. </a:t>
            </a:r>
          </a:p>
          <a:p>
            <a:pPr fontAlgn="base"/>
            <a:endParaRPr lang="en-AU" sz="11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100" dirty="0">
                <a:solidFill>
                  <a:srgbClr val="000000"/>
                </a:solidFill>
                <a:effectLst/>
                <a:latin typeface="Arial"/>
                <a:cs typeface="Arial"/>
              </a:rPr>
              <a:t>[NEXT SLIDE]</a:t>
            </a:r>
          </a:p>
          <a:p>
            <a:endParaRPr lang="en-AU" sz="1100" dirty="0">
              <a:latin typeface="Arial"/>
              <a:cs typeface="Arial"/>
            </a:endParaRPr>
          </a:p>
        </p:txBody>
      </p:sp>
      <p:sp>
        <p:nvSpPr>
          <p:cNvPr id="4" name="Slide Number Placeholder 3">
            <a:extLst>
              <a:ext uri="{FF2B5EF4-FFF2-40B4-BE49-F238E27FC236}">
                <a16:creationId xmlns:a16="http://schemas.microsoft.com/office/drawing/2014/main" id="{FBEA0706-834C-A763-D88B-A574D0D7DEE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7683012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6F61F-5D42-513E-E5EC-3DEA887CB3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1103D6-BAE2-2FB2-ECCC-EB5BBD1CA6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8E2CBF-FBBC-D818-8D4B-5C4A4D899CB7}"/>
              </a:ext>
            </a:extLst>
          </p:cNvPr>
          <p:cNvSpPr>
            <a:spLocks noGrp="1"/>
          </p:cNvSpPr>
          <p:nvPr>
            <p:ph type="body" idx="1"/>
          </p:nvPr>
        </p:nvSpPr>
        <p:spPr/>
        <p:txBody>
          <a:bodyPr/>
          <a:lstStyle/>
          <a:p>
            <a:pPr fontAlgn="base"/>
            <a:r>
              <a:rPr lang="en-AU" sz="1100" b="1" dirty="0">
                <a:solidFill>
                  <a:srgbClr val="000000"/>
                </a:solidFill>
                <a:latin typeface="Arial"/>
                <a:cs typeface="Arial"/>
              </a:rPr>
              <a:t>26. Purpose</a:t>
            </a:r>
            <a:r>
              <a:rPr lang="en-AU" sz="1100" b="1" i="0" dirty="0">
                <a:solidFill>
                  <a:srgbClr val="000000"/>
                </a:solidFill>
                <a:effectLst/>
                <a:latin typeface="Arial"/>
                <a:cs typeface="Arial"/>
              </a:rPr>
              <a:t>: </a:t>
            </a:r>
            <a:r>
              <a:rPr lang="en-AU" sz="1100" b="0" i="0" dirty="0">
                <a:solidFill>
                  <a:srgbClr val="000000"/>
                </a:solidFill>
                <a:effectLst/>
                <a:latin typeface="Arial"/>
                <a:cs typeface="Arial"/>
              </a:rPr>
              <a:t>To provide answers and explanation for the activity completed.</a:t>
            </a:r>
          </a:p>
          <a:p>
            <a:pPr fontAlgn="base"/>
            <a:endParaRPr lang="en-AU" sz="1100" b="0" dirty="0">
              <a:solidFill>
                <a:srgbClr val="000000"/>
              </a:solidFill>
              <a:latin typeface="Arial"/>
              <a:cs typeface="Arial"/>
            </a:endParaRPr>
          </a:p>
          <a:p>
            <a:pPr algn="l"/>
            <a:r>
              <a:rPr lang="en-AU" sz="1100" b="1" i="0" dirty="0">
                <a:solidFill>
                  <a:srgbClr val="000000"/>
                </a:solidFill>
                <a:effectLst/>
                <a:latin typeface="Arial"/>
                <a:cs typeface="Arial"/>
              </a:rPr>
              <a:t>Time: </a:t>
            </a:r>
            <a:r>
              <a:rPr lang="en-AU" sz="1100" b="0" i="0" dirty="0">
                <a:solidFill>
                  <a:srgbClr val="000000"/>
                </a:solidFill>
                <a:effectLst/>
                <a:latin typeface="Arial"/>
                <a:cs typeface="Arial"/>
              </a:rPr>
              <a:t>2 mins </a:t>
            </a:r>
          </a:p>
          <a:p>
            <a:pPr algn="l"/>
            <a:endParaRPr lang="en-AU" sz="1100" b="0" i="0" dirty="0">
              <a:solidFill>
                <a:srgbClr val="000000"/>
              </a:solidFill>
              <a:effectLst/>
              <a:latin typeface="Arial"/>
              <a:cs typeface="Arial"/>
            </a:endParaRPr>
          </a:p>
          <a:p>
            <a:pPr algn="l" rtl="0" fontAlgn="base"/>
            <a:r>
              <a:rPr lang="en-AU" sz="1100" b="1" i="0" dirty="0">
                <a:solidFill>
                  <a:srgbClr val="000000"/>
                </a:solidFill>
                <a:effectLst/>
                <a:latin typeface="Arial"/>
                <a:cs typeface="Arial"/>
              </a:rPr>
              <a:t>Presenter notes: </a:t>
            </a:r>
            <a:r>
              <a:rPr lang="en-AU" sz="1100" b="0" i="0" dirty="0">
                <a:solidFill>
                  <a:srgbClr val="000000"/>
                </a:solidFill>
                <a:effectLst/>
                <a:latin typeface="Arial"/>
                <a:cs typeface="Arial"/>
              </a:rPr>
              <a:t> </a:t>
            </a:r>
          </a:p>
          <a:p>
            <a:pPr algn="l" rtl="0" fontAlgn="base"/>
            <a:endParaRPr lang="en-AU" sz="1100" b="0" i="0" dirty="0">
              <a:solidFill>
                <a:srgbClr val="000000"/>
              </a:solidFill>
              <a:effectLst/>
              <a:latin typeface="Arial"/>
              <a:cs typeface="Arial"/>
            </a:endParaRPr>
          </a:p>
          <a:p>
            <a:pPr fontAlgn="base"/>
            <a:r>
              <a:rPr lang="en-AU" sz="1100" b="0" i="0" dirty="0">
                <a:solidFill>
                  <a:srgbClr val="000000"/>
                </a:solidFill>
                <a:effectLst/>
                <a:latin typeface="Arial"/>
                <a:cs typeface="Arial"/>
              </a:rPr>
              <a:t>We also have two types of images</a:t>
            </a:r>
            <a:r>
              <a:rPr lang="en-AU" sz="1100" dirty="0">
                <a:solidFill>
                  <a:srgbClr val="000000"/>
                </a:solidFill>
                <a:latin typeface="Arial"/>
                <a:cs typeface="Arial"/>
              </a:rPr>
              <a:t>:</a:t>
            </a:r>
            <a:r>
              <a:rPr lang="en-AU" sz="1100" b="0" i="0" dirty="0">
                <a:solidFill>
                  <a:srgbClr val="000000"/>
                </a:solidFill>
                <a:effectLst/>
                <a:latin typeface="Arial"/>
                <a:cs typeface="Arial"/>
              </a:rPr>
              <a:t> </a:t>
            </a:r>
            <a:r>
              <a:rPr lang="en-AU" sz="1100" dirty="0">
                <a:solidFill>
                  <a:srgbClr val="000000"/>
                </a:solidFill>
                <a:latin typeface="Arial"/>
                <a:cs typeface="Arial"/>
              </a:rPr>
              <a:t>Oblique</a:t>
            </a:r>
            <a:r>
              <a:rPr lang="en-AU" sz="1100" b="0" i="0" dirty="0">
                <a:solidFill>
                  <a:srgbClr val="000000"/>
                </a:solidFill>
                <a:effectLst/>
                <a:latin typeface="Arial"/>
                <a:cs typeface="Arial"/>
              </a:rPr>
              <a:t>, which are those taken on an angle to give a 3D perspective</a:t>
            </a:r>
            <a:r>
              <a:rPr lang="en-AU" sz="1100" dirty="0">
                <a:solidFill>
                  <a:srgbClr val="000000"/>
                </a:solidFill>
                <a:latin typeface="Arial"/>
                <a:cs typeface="Arial"/>
              </a:rPr>
              <a:t>,</a:t>
            </a:r>
            <a:r>
              <a:rPr lang="en-AU" sz="1100" b="0" i="0" dirty="0">
                <a:solidFill>
                  <a:srgbClr val="000000"/>
                </a:solidFill>
                <a:effectLst/>
                <a:latin typeface="Arial"/>
                <a:cs typeface="Arial"/>
              </a:rPr>
              <a:t> and vertical images which are</a:t>
            </a:r>
            <a:r>
              <a:rPr lang="en-AU" sz="1100" dirty="0">
                <a:solidFill>
                  <a:srgbClr val="000000"/>
                </a:solidFill>
                <a:latin typeface="Arial"/>
                <a:cs typeface="Arial"/>
              </a:rPr>
              <a:t> </a:t>
            </a:r>
            <a:r>
              <a:rPr lang="en-AU" sz="1100" b="0" i="0" dirty="0">
                <a:solidFill>
                  <a:srgbClr val="000000"/>
                </a:solidFill>
                <a:effectLst/>
                <a:latin typeface="Arial"/>
                <a:cs typeface="Arial"/>
              </a:rPr>
              <a:t>taken directly from above.  These are familiar on google maps. </a:t>
            </a:r>
          </a:p>
          <a:p>
            <a:pPr algn="l" rtl="0" fontAlgn="base"/>
            <a:endParaRPr lang="en-AU" sz="1100" b="0" i="0" dirty="0">
              <a:solidFill>
                <a:srgbClr val="000000"/>
              </a:solidFill>
              <a:effectLst/>
              <a:latin typeface="Arial" panose="020B0604020202020204" pitchFamily="34" charset="0"/>
              <a:cs typeface="Arial" panose="020B0604020202020204" pitchFamily="34" charset="0"/>
            </a:endParaRPr>
          </a:p>
          <a:p>
            <a:pPr algn="l" rtl="0" fontAlgn="base"/>
            <a:r>
              <a:rPr lang="en-AU" sz="1100" b="0" i="0" dirty="0">
                <a:solidFill>
                  <a:srgbClr val="000000"/>
                </a:solidFill>
                <a:effectLst/>
                <a:latin typeface="Arial"/>
                <a:cs typeface="Arial"/>
              </a:rPr>
              <a:t>How did you go with that task?  If you would like to make any changes, I will give you a moment now before we move into our next part. </a:t>
            </a:r>
          </a:p>
          <a:p>
            <a:endParaRPr lang="en-AU" sz="11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100" dirty="0">
                <a:solidFill>
                  <a:srgbClr val="000000"/>
                </a:solidFill>
                <a:effectLst/>
                <a:latin typeface="Arial"/>
                <a:cs typeface="Arial"/>
              </a:rPr>
              <a:t>[NEXT SLIDE]</a:t>
            </a:r>
          </a:p>
          <a:p>
            <a:endParaRPr lang="en-AU" sz="1100" dirty="0">
              <a:latin typeface="Arial"/>
              <a:cs typeface="Arial"/>
            </a:endParaRPr>
          </a:p>
        </p:txBody>
      </p:sp>
      <p:sp>
        <p:nvSpPr>
          <p:cNvPr id="4" name="Slide Number Placeholder 3">
            <a:extLst>
              <a:ext uri="{FF2B5EF4-FFF2-40B4-BE49-F238E27FC236}">
                <a16:creationId xmlns:a16="http://schemas.microsoft.com/office/drawing/2014/main" id="{F687E09B-4413-6FA7-7CC2-B27E3AC2A8C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7253331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pitchFamily="2" charset="0"/>
              </a:rPr>
              <a:t>27. Purpose: </a:t>
            </a:r>
            <a:r>
              <a:rPr lang="en-AU" b="0" dirty="0">
                <a:latin typeface="Public Sans" pitchFamily="2" charset="0"/>
              </a:rPr>
              <a:t>To provide time for reflection on geographical information.</a:t>
            </a:r>
          </a:p>
          <a:p>
            <a:endParaRPr lang="en-AU" b="0" dirty="0">
              <a:latin typeface="Public Sans" pitchFamily="2" charset="0"/>
            </a:endParaRPr>
          </a:p>
          <a:p>
            <a:r>
              <a:rPr lang="en-AU" b="1" dirty="0">
                <a:latin typeface="Public Sans" pitchFamily="2" charset="0"/>
              </a:rPr>
              <a:t>Time: </a:t>
            </a:r>
            <a:r>
              <a:rPr lang="en-AU" b="0" dirty="0">
                <a:latin typeface="Public Sans" pitchFamily="2" charset="0"/>
              </a:rPr>
              <a:t>2 mins</a:t>
            </a:r>
          </a:p>
          <a:p>
            <a:endParaRPr lang="en-AU" b="0" dirty="0">
              <a:latin typeface="Public Sans" pitchFamily="2" charset="0"/>
            </a:endParaRPr>
          </a:p>
          <a:p>
            <a:r>
              <a:rPr lang="en-AU" b="1" dirty="0">
                <a:latin typeface="Public Sans" pitchFamily="2" charset="0"/>
              </a:rPr>
              <a:t>Presenter notes: </a:t>
            </a:r>
          </a:p>
          <a:p>
            <a:endParaRPr lang="en-AU" b="1" dirty="0">
              <a:latin typeface="Public Sans" pitchFamily="2" charset="0"/>
            </a:endParaRPr>
          </a:p>
          <a:p>
            <a:r>
              <a:rPr lang="en-AU" b="0" dirty="0">
                <a:latin typeface="Public Sans" pitchFamily="2" charset="0"/>
              </a:rPr>
              <a:t>I’ll just give you a moment to reflect on how geographical information is included in the HSIE syllabus. You may like to record in the notes section of your workbook some of the possible implications for you and your staff in terms of resourcing, knowledge and skills that you might need to look further into given the information we explored today. </a:t>
            </a:r>
          </a:p>
          <a:p>
            <a:r>
              <a:rPr lang="en-AU" b="0" dirty="0">
                <a:latin typeface="Public Sans" pitchFamily="2" charset="0"/>
              </a:rPr>
              <a:t>For example:</a:t>
            </a:r>
          </a:p>
          <a:p>
            <a:pPr marL="285750" indent="-285750">
              <a:buFont typeface="Arial" panose="020B0604020202020204" pitchFamily="34" charset="0"/>
              <a:buChar char="•"/>
            </a:pPr>
            <a:r>
              <a:rPr lang="en-AU" b="0" dirty="0">
                <a:latin typeface="Public Sans" pitchFamily="2" charset="0"/>
              </a:rPr>
              <a:t>What resources do you currently have in your school?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dirty="0">
                <a:latin typeface="Public Sans" pitchFamily="2" charset="0"/>
              </a:rPr>
              <a:t>Will staff require professional learning to be able to effectively teach the different types of maps and images?</a:t>
            </a:r>
            <a:endParaRPr lang="en-GB" b="0" dirty="0">
              <a:latin typeface="Public Sans" pitchFamily="2" charset="0"/>
            </a:endParaRPr>
          </a:p>
          <a:p>
            <a:pPr marL="285750" indent="-285750">
              <a:buFont typeface="Arial" panose="020B0604020202020204" pitchFamily="34" charset="0"/>
              <a:buChar char="•"/>
            </a:pPr>
            <a:r>
              <a:rPr lang="en-AU" b="0" dirty="0">
                <a:latin typeface="Public Sans" pitchFamily="2" charset="0"/>
              </a:rPr>
              <a:t>Will you need to look at purchasing maps or globes to support syllabus implementation?</a:t>
            </a:r>
          </a:p>
          <a:p>
            <a:pPr marL="285750" indent="-285750">
              <a:buFont typeface="Arial" panose="020B0604020202020204" pitchFamily="34" charset="0"/>
              <a:buChar char="•"/>
            </a:pPr>
            <a:endParaRPr lang="en-AU" b="0"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solidFill>
                  <a:srgbClr val="000000"/>
                </a:solidFill>
                <a:effectLst/>
                <a:latin typeface="Public Sans" pitchFamily="2" charset="0"/>
                <a:cs typeface="Arial"/>
              </a:rPr>
              <a:t>[NEXT SLIDE]</a:t>
            </a:r>
          </a:p>
          <a:p>
            <a:pPr marL="0" indent="0">
              <a:buFont typeface="Arial" panose="020B0604020202020204" pitchFamily="34" charset="0"/>
              <a:buNone/>
            </a:pPr>
            <a:endParaRPr lang="en-AU" b="0"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3782211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pitchFamily="2" charset="0"/>
              </a:rPr>
              <a:t>28. Purpose: </a:t>
            </a:r>
            <a:r>
              <a:rPr lang="en-AU" b="0" dirty="0">
                <a:latin typeface="Public Sans" pitchFamily="2" charset="0"/>
              </a:rPr>
              <a:t>Transition into historical sources. </a:t>
            </a:r>
          </a:p>
          <a:p>
            <a:endParaRPr lang="en-AU" b="0" dirty="0">
              <a:latin typeface="Public Sans" pitchFamily="2" charset="0"/>
            </a:endParaRPr>
          </a:p>
          <a:p>
            <a:r>
              <a:rPr lang="en-AU" b="1" dirty="0">
                <a:latin typeface="Public Sans" pitchFamily="2" charset="0"/>
              </a:rPr>
              <a:t>Time: </a:t>
            </a:r>
            <a:r>
              <a:rPr lang="en-AU" b="0" dirty="0">
                <a:latin typeface="Public Sans" pitchFamily="2" charset="0"/>
              </a:rPr>
              <a:t>10</a:t>
            </a:r>
            <a:r>
              <a:rPr lang="en-AU" b="1" dirty="0">
                <a:latin typeface="Public Sans" pitchFamily="2" charset="0"/>
              </a:rPr>
              <a:t> </a:t>
            </a:r>
            <a:r>
              <a:rPr lang="en-AU" b="0" dirty="0">
                <a:latin typeface="Public Sans" pitchFamily="2" charset="0"/>
              </a:rPr>
              <a:t>sec</a:t>
            </a:r>
          </a:p>
          <a:p>
            <a:endParaRPr lang="en-AU" b="0"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pitchFamily="2" charset="0"/>
              </a:rPr>
              <a:t>Presenter notes: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latin typeface="Public Sans" pitchFamily="2" charset="0"/>
              </a:rPr>
              <a:t>Now let’s explore how historical sources are used as evidence.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600" dirty="0">
                <a:solidFill>
                  <a:srgbClr val="000000"/>
                </a:solidFill>
                <a:effectLst/>
                <a:latin typeface="Public Sans" pitchFamily="2" charset="0"/>
                <a:cs typeface="Arial"/>
              </a:rPr>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22187276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32C10-BC98-0C4F-7320-299EF5BC2C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25E21B-C0B0-13AE-3E7A-5B8B24065B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384990-24B6-32E8-5B5A-E2C6CE9E0369}"/>
              </a:ext>
            </a:extLst>
          </p:cNvPr>
          <p:cNvSpPr>
            <a:spLocks noGrp="1"/>
          </p:cNvSpPr>
          <p:nvPr>
            <p:ph type="body" idx="1"/>
          </p:nvPr>
        </p:nvSpPr>
        <p:spPr/>
        <p:txBody>
          <a:bodyPr/>
          <a:lstStyle/>
          <a:p>
            <a:r>
              <a:rPr lang="en-AU" b="1" dirty="0">
                <a:latin typeface="Public Sans" pitchFamily="2" charset="0"/>
              </a:rPr>
              <a:t>29. Purpose</a:t>
            </a:r>
            <a:r>
              <a:rPr lang="en-AU" dirty="0">
                <a:effectLst/>
                <a:latin typeface="Public Sans" pitchFamily="2" charset="0"/>
              </a:rPr>
              <a:t>: </a:t>
            </a:r>
            <a:r>
              <a:rPr lang="en-US" b="0" dirty="0">
                <a:latin typeface="Public Sans" pitchFamily="2" charset="0"/>
              </a:rPr>
              <a:t>Why is using historical sources important?</a:t>
            </a:r>
          </a:p>
          <a:p>
            <a:endParaRPr lang="en-AU" dirty="0">
              <a:effectLst/>
              <a:latin typeface="Public Sans" pitchFamily="2" charset="0"/>
            </a:endParaRPr>
          </a:p>
          <a:p>
            <a:r>
              <a:rPr lang="en-AU" b="1" dirty="0">
                <a:effectLst/>
                <a:latin typeface="Public Sans" pitchFamily="2" charset="0"/>
              </a:rPr>
              <a:t>Time: </a:t>
            </a:r>
            <a:r>
              <a:rPr lang="en-AU" b="0" dirty="0">
                <a:effectLst/>
                <a:latin typeface="Public Sans" pitchFamily="2" charset="0"/>
              </a:rPr>
              <a:t>15 sec</a:t>
            </a:r>
          </a:p>
          <a:p>
            <a:endParaRPr lang="en-AU" dirty="0">
              <a:effectLst/>
              <a:latin typeface="Public Sans" pitchFamily="2" charset="0"/>
            </a:endParaRPr>
          </a:p>
          <a:p>
            <a:r>
              <a:rPr lang="en-AU" b="1" dirty="0">
                <a:effectLst/>
                <a:latin typeface="Public Sans" pitchFamily="2" charset="0"/>
              </a:rPr>
              <a:t>Presenter notes:</a:t>
            </a:r>
            <a:r>
              <a:rPr lang="en-AU" b="1" dirty="0">
                <a:latin typeface="Public Sans" pitchFamily="2" charset="0"/>
              </a:rPr>
              <a:t> </a:t>
            </a:r>
          </a:p>
          <a:p>
            <a:endParaRPr lang="en-AU" dirty="0">
              <a:latin typeface="Public Sans" pitchFamily="2" charset="0"/>
            </a:endParaRPr>
          </a:p>
          <a:p>
            <a:r>
              <a:rPr lang="en-AU" dirty="0">
                <a:latin typeface="Public Sans" pitchFamily="2" charset="0"/>
              </a:rPr>
              <a:t>Through the study of history, students learn about when and where events happened and how these events shape cultural stories. </a:t>
            </a:r>
            <a:r>
              <a:rPr lang="en-AU" b="1" dirty="0">
                <a:latin typeface="Public Sans" pitchFamily="2" charset="0"/>
              </a:rPr>
              <a:t>Historical sources provide context</a:t>
            </a:r>
            <a:r>
              <a:rPr lang="en-AU" dirty="0">
                <a:latin typeface="Public Sans" pitchFamily="2" charset="0"/>
              </a:rPr>
              <a:t> for understanding past events, cultures, and generations. </a:t>
            </a:r>
          </a:p>
          <a:p>
            <a:endParaRPr lang="en-AU" dirty="0">
              <a:latin typeface="Public Sans" pitchFamily="2" charset="0"/>
              <a:ea typeface="Times New Roman" panose="02020603050405020304" pitchFamily="18" charset="0"/>
              <a:cs typeface="Arial"/>
            </a:endParaRPr>
          </a:p>
          <a:p>
            <a:pPr>
              <a:buFont typeface="Arial" panose="020B0604020202020204" pitchFamily="34" charset="0"/>
            </a:pPr>
            <a:r>
              <a:rPr lang="en-AU" sz="1800" dirty="0">
                <a:latin typeface="Public Sans" pitchFamily="2" charset="0"/>
                <a:ea typeface="Times New Roman" panose="02020603050405020304" pitchFamily="18" charset="0"/>
                <a:cs typeface="Arial"/>
              </a:rPr>
              <a:t>[NEXT SLIDE]</a:t>
            </a:r>
          </a:p>
          <a:p>
            <a:endParaRPr lang="en-AU" dirty="0"/>
          </a:p>
          <a:p>
            <a:pPr>
              <a:buFont typeface="Arial" panose="020B0604020202020204" pitchFamily="34" charset="0"/>
            </a:pPr>
            <a:endParaRPr lang="en-AU" sz="1800" dirty="0">
              <a:latin typeface="Arial" panose="020B0604020202020204" pitchFamily="34" charset="0"/>
              <a:ea typeface="Times New Roman" panose="02020603050405020304" pitchFamily="18" charset="0"/>
              <a:cs typeface="Arial"/>
            </a:endParaRPr>
          </a:p>
        </p:txBody>
      </p:sp>
      <p:sp>
        <p:nvSpPr>
          <p:cNvPr id="4" name="Slide Number Placeholder 3">
            <a:extLst>
              <a:ext uri="{FF2B5EF4-FFF2-40B4-BE49-F238E27FC236}">
                <a16:creationId xmlns:a16="http://schemas.microsoft.com/office/drawing/2014/main" id="{C73A3196-C1FD-3394-249A-FE718FEB059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29</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690909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B4A1E-3DAF-FBC6-8CBD-50101A292E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6C6FBA-5A6A-AD74-0125-FD01688285A5}"/>
              </a:ext>
            </a:extLst>
          </p:cNvPr>
          <p:cNvSpPr>
            <a:spLocks noGrp="1" noRot="1" noChangeAspect="1"/>
          </p:cNvSpPr>
          <p:nvPr>
            <p:ph type="sldImg"/>
          </p:nvPr>
        </p:nvSpPr>
        <p:spPr>
          <a:xfrm>
            <a:off x="1898650" y="282575"/>
            <a:ext cx="3060700" cy="1720850"/>
          </a:xfrm>
        </p:spPr>
      </p:sp>
      <p:sp>
        <p:nvSpPr>
          <p:cNvPr id="3" name="Notes Placeholder 2">
            <a:extLst>
              <a:ext uri="{FF2B5EF4-FFF2-40B4-BE49-F238E27FC236}">
                <a16:creationId xmlns:a16="http://schemas.microsoft.com/office/drawing/2014/main" id="{22BEF5CF-AF27-3003-7947-2AC0DEFD2E11}"/>
              </a:ext>
            </a:extLst>
          </p:cNvPr>
          <p:cNvSpPr>
            <a:spLocks noGrp="1"/>
          </p:cNvSpPr>
          <p:nvPr>
            <p:ph type="body" idx="1"/>
          </p:nvPr>
        </p:nvSpPr>
        <p:spPr/>
        <p:txBody>
          <a:bodyPr/>
          <a:lstStyle/>
          <a:p>
            <a:pPr>
              <a:defRPr/>
            </a:pPr>
            <a:r>
              <a:rPr lang="en-AU" b="1">
                <a:latin typeface="Public Sans"/>
              </a:rPr>
              <a:t>3</a:t>
            </a:r>
            <a:r>
              <a:rPr lang="en-AU" sz="1600" b="1">
                <a:latin typeface="Public Sans"/>
              </a:rPr>
              <a:t>. Purpose: </a:t>
            </a:r>
            <a:r>
              <a:rPr lang="en-AU" sz="1600">
                <a:latin typeface="Public Sans"/>
              </a:rPr>
              <a:t>To outline the teaching standards addressed in this professional learning.</a:t>
            </a:r>
            <a:endParaRPr lang="en-AU"/>
          </a:p>
          <a:p>
            <a:pPr>
              <a:defRPr/>
            </a:pPr>
            <a:endParaRPr lang="en-US"/>
          </a:p>
          <a:p>
            <a:pPr>
              <a:defRPr/>
            </a:pPr>
            <a:r>
              <a:rPr lang="en-AU" sz="1600" b="1">
                <a:latin typeface="Public Sans"/>
              </a:rPr>
              <a:t>Time: </a:t>
            </a:r>
            <a:r>
              <a:rPr lang="en-AU" sz="1600" b="0">
                <a:latin typeface="Public Sans"/>
              </a:rPr>
              <a:t>15 sec</a:t>
            </a:r>
            <a:endParaRPr lang="en-AU" b="0"/>
          </a:p>
          <a:p>
            <a:pPr>
              <a:defRPr/>
            </a:pPr>
            <a:endParaRPr lang="en-AU"/>
          </a:p>
          <a:p>
            <a:pPr>
              <a:defRPr/>
            </a:pPr>
            <a:r>
              <a:rPr lang="en-AU" sz="1600" b="1">
                <a:latin typeface="Public Sans"/>
              </a:rPr>
              <a:t>Presenter notes: </a:t>
            </a:r>
          </a:p>
          <a:p>
            <a:pPr>
              <a:defRPr/>
            </a:pPr>
            <a:endParaRPr lang="en-AU" sz="1600" b="1">
              <a:latin typeface="Public Sans"/>
            </a:endParaRPr>
          </a:p>
          <a:p>
            <a:pPr>
              <a:defRPr/>
            </a:pPr>
            <a:r>
              <a:rPr lang="en-AU" sz="1600">
                <a:latin typeface="Public Sans"/>
              </a:rPr>
              <a:t>Here are the Australian Professional Standards for Teachers that today’s presentation will address. Please take a moment to read through them.</a:t>
            </a:r>
          </a:p>
          <a:p>
            <a:pPr>
              <a:defRPr/>
            </a:pPr>
            <a:endParaRPr lang="en-AU" sz="1600">
              <a:latin typeface="Public Sans"/>
            </a:endParaRPr>
          </a:p>
          <a:p>
            <a:pPr>
              <a:defRPr/>
            </a:pPr>
            <a:r>
              <a:rPr lang="en-AU" sz="1600" i="1">
                <a:latin typeface="Public Sans"/>
              </a:rPr>
              <a:t>Pause 10 seconds</a:t>
            </a:r>
            <a:endParaRPr lang="en-AU" i="1"/>
          </a:p>
          <a:p>
            <a:pPr>
              <a:defRPr/>
            </a:pPr>
            <a:endParaRPr lang="en-AU" sz="1600"/>
          </a:p>
          <a:p>
            <a:pPr>
              <a:defRPr/>
            </a:pPr>
            <a:r>
              <a:rPr lang="en-AU" sz="1600">
                <a:latin typeface="Public Sans"/>
              </a:rPr>
              <a:t>[NEXT SLIDE]</a:t>
            </a:r>
            <a:endParaRPr lang="en-AU"/>
          </a:p>
          <a:p>
            <a:pPr>
              <a:defRPr/>
            </a:pPr>
            <a:endParaRPr lang="en-AU"/>
          </a:p>
        </p:txBody>
      </p:sp>
      <p:sp>
        <p:nvSpPr>
          <p:cNvPr id="4" name="Slide Number Placeholder 3">
            <a:extLst>
              <a:ext uri="{FF2B5EF4-FFF2-40B4-BE49-F238E27FC236}">
                <a16:creationId xmlns:a16="http://schemas.microsoft.com/office/drawing/2014/main" id="{3DCFCF78-5D57-EA29-69C0-03CBF104E48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2137427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29270-C594-7BE7-1816-79E1491188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40FFA9-E941-DE09-6C99-43387442A8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3B4B1C-C693-17BF-C9C7-FA9144BB366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latin typeface="Public Sans" pitchFamily="2" charset="0"/>
              </a:rPr>
              <a:t>30. Purpose: </a:t>
            </a:r>
            <a:r>
              <a:rPr lang="en-AU" sz="1600" b="0" dirty="0">
                <a:latin typeface="Public Sans" pitchFamily="2" charset="0"/>
              </a:rPr>
              <a:t>To highlight historical sources in focus areas.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dirty="0">
              <a:latin typeface="Public Sans" pitchFamily="2" charset="0"/>
            </a:endParaRPr>
          </a:p>
          <a:p>
            <a:r>
              <a:rPr lang="en-AU" sz="1600" b="1" dirty="0">
                <a:latin typeface="Public Sans" pitchFamily="2" charset="0"/>
              </a:rPr>
              <a:t>Time: </a:t>
            </a:r>
            <a:r>
              <a:rPr lang="en-AU" sz="1600" b="0" dirty="0">
                <a:latin typeface="Public Sans" pitchFamily="2" charset="0"/>
              </a:rPr>
              <a:t>30 sec</a:t>
            </a:r>
          </a:p>
          <a:p>
            <a:endParaRPr lang="en-AU" sz="1600" b="0" dirty="0">
              <a:latin typeface="Public Sans" pitchFamily="2" charset="0"/>
            </a:endParaRPr>
          </a:p>
          <a:p>
            <a:r>
              <a:rPr lang="en-AU" sz="1600" b="1" dirty="0">
                <a:latin typeface="Public Sans" pitchFamily="2" charset="0"/>
              </a:rPr>
              <a:t>Presenter</a:t>
            </a:r>
            <a:r>
              <a:rPr lang="en-AU" sz="1600" b="1" dirty="0">
                <a:effectLst/>
                <a:latin typeface="Public Sans" pitchFamily="2" charset="0"/>
              </a:rPr>
              <a:t> notes:</a:t>
            </a:r>
          </a:p>
          <a:p>
            <a:endParaRPr lang="en-AU" sz="1600" dirty="0">
              <a:latin typeface="Public Sans" pitchFamily="2" charset="0"/>
            </a:endParaRPr>
          </a:p>
          <a:p>
            <a:pPr marL="228600" indent="-228600" algn="l">
              <a:lnSpc>
                <a:spcPct val="150000"/>
              </a:lnSpc>
              <a:spcBef>
                <a:spcPts val="400"/>
              </a:spcBef>
              <a:buNone/>
              <a:tabLst>
                <a:tab pos="228600" algn="l"/>
                <a:tab pos="414020" algn="l"/>
                <a:tab pos="457200" algn="l"/>
              </a:tabLst>
            </a:pPr>
            <a:r>
              <a:rPr lang="en-AU" sz="1600" dirty="0">
                <a:effectLst/>
                <a:latin typeface="Public Sans" pitchFamily="2" charset="0"/>
                <a:ea typeface="Arial" panose="020B0604020202020204" pitchFamily="34" charset="0"/>
                <a:cs typeface="Arial"/>
              </a:rPr>
              <a:t>This image shows the 4 focus areas for </a:t>
            </a:r>
            <a:r>
              <a:rPr lang="en-AU" sz="1600" dirty="0">
                <a:latin typeface="Public Sans" pitchFamily="2" charset="0"/>
                <a:ea typeface="Arial" panose="020B0604020202020204" pitchFamily="34" charset="0"/>
                <a:cs typeface="Arial"/>
              </a:rPr>
              <a:t>history</a:t>
            </a:r>
            <a:r>
              <a:rPr lang="en-AU" sz="1600" dirty="0">
                <a:effectLst/>
                <a:latin typeface="Public Sans" pitchFamily="2" charset="0"/>
                <a:ea typeface="Arial" panose="020B0604020202020204" pitchFamily="34" charset="0"/>
                <a:cs typeface="Arial"/>
              </a:rPr>
              <a:t>, one for each stage. </a:t>
            </a:r>
          </a:p>
          <a:p>
            <a:pPr marL="228600" indent="-228600" algn="l">
              <a:lnSpc>
                <a:spcPct val="150000"/>
              </a:lnSpc>
              <a:spcBef>
                <a:spcPts val="400"/>
              </a:spcBef>
              <a:buNone/>
              <a:tabLst>
                <a:tab pos="228600" algn="l"/>
                <a:tab pos="414020" algn="l"/>
                <a:tab pos="457200" algn="l"/>
              </a:tabLst>
            </a:pPr>
            <a:endParaRPr lang="en-AU" sz="1600" dirty="0">
              <a:effectLst/>
              <a:latin typeface="Public Sans" pitchFamily="2" charset="0"/>
              <a:ea typeface="Calibri" panose="020F0502020204030204" pitchFamily="34" charset="0"/>
              <a:cs typeface="Arial" panose="020B0604020202020204" pitchFamily="34" charset="0"/>
            </a:endParaRPr>
          </a:p>
          <a:p>
            <a:pPr marL="228600" indent="-228600">
              <a:lnSpc>
                <a:spcPct val="150000"/>
              </a:lnSpc>
              <a:spcBef>
                <a:spcPts val="400"/>
              </a:spcBef>
              <a:tabLst>
                <a:tab pos="228600" algn="l"/>
                <a:tab pos="414020" algn="l"/>
                <a:tab pos="457200" algn="l"/>
              </a:tabLst>
            </a:pPr>
            <a:r>
              <a:rPr lang="en-AU" sz="1600" dirty="0">
                <a:effectLst/>
                <a:latin typeface="Public Sans" pitchFamily="2" charset="0"/>
                <a:ea typeface="Arial" panose="020B0604020202020204" pitchFamily="34" charset="0"/>
                <a:cs typeface="Arial"/>
              </a:rPr>
              <a:t>[CLICK] We can see that </a:t>
            </a:r>
            <a:r>
              <a:rPr lang="en-AU" sz="1600" b="1" dirty="0">
                <a:latin typeface="Public Sans" pitchFamily="2" charset="0"/>
                <a:ea typeface="Arial" panose="020B0604020202020204" pitchFamily="34" charset="0"/>
                <a:cs typeface="Arial"/>
              </a:rPr>
              <a:t>using historical sources </a:t>
            </a:r>
            <a:r>
              <a:rPr lang="en-AU" sz="1600" dirty="0">
                <a:effectLst/>
                <a:latin typeface="Public Sans" pitchFamily="2" charset="0"/>
                <a:ea typeface="Arial" panose="020B0604020202020204" pitchFamily="34" charset="0"/>
                <a:cs typeface="Arial"/>
              </a:rPr>
              <a:t>is called out in the stage </a:t>
            </a:r>
            <a:r>
              <a:rPr lang="en-AU" sz="1600" dirty="0">
                <a:latin typeface="Public Sans" pitchFamily="2" charset="0"/>
                <a:ea typeface="Arial" panose="020B0604020202020204" pitchFamily="34" charset="0"/>
                <a:cs typeface="Arial"/>
              </a:rPr>
              <a:t>1, 2</a:t>
            </a:r>
            <a:r>
              <a:rPr lang="en-AU" sz="1600" dirty="0">
                <a:effectLst/>
                <a:latin typeface="Public Sans" pitchFamily="2" charset="0"/>
                <a:ea typeface="Arial" panose="020B0604020202020204" pitchFamily="34" charset="0"/>
                <a:cs typeface="Arial"/>
              </a:rPr>
              <a:t> and stage 3 focus areas. </a:t>
            </a:r>
          </a:p>
          <a:p>
            <a:pPr marL="228600" indent="-228600">
              <a:lnSpc>
                <a:spcPct val="150000"/>
              </a:lnSpc>
              <a:spcBef>
                <a:spcPts val="400"/>
              </a:spcBef>
              <a:tabLst>
                <a:tab pos="228600" algn="l"/>
                <a:tab pos="414020" algn="l"/>
                <a:tab pos="457200" algn="l"/>
              </a:tabLst>
            </a:pPr>
            <a:r>
              <a:rPr lang="en-AU" sz="1600" dirty="0">
                <a:latin typeface="Public Sans" pitchFamily="2" charset="0"/>
              </a:rPr>
              <a:t>By engaging with stories, images, objects and sites as evidence of the past, students learn the essential schema by which people locate and understand themselves, the environment and others in the world and in time. </a:t>
            </a:r>
          </a:p>
          <a:p>
            <a:pPr marL="228600" indent="-228600">
              <a:lnSpc>
                <a:spcPct val="150000"/>
              </a:lnSpc>
              <a:spcBef>
                <a:spcPts val="400"/>
              </a:spcBef>
            </a:pPr>
            <a:endParaRPr lang="en-AU" sz="1600" dirty="0">
              <a:latin typeface="Public Sans" pitchFamily="2" charset="0"/>
              <a:ea typeface="Calibri" panose="020F0502020204030204" pitchFamily="34" charset="0"/>
              <a:cs typeface="Arial" panose="020B0604020202020204" pitchFamily="34" charset="0"/>
            </a:endParaRPr>
          </a:p>
          <a:p>
            <a:endParaRPr lang="en-AU" sz="1600"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latin typeface="Public Sans" pitchFamily="2" charset="0"/>
              </a:rPr>
              <a:t>[NEXT SLIDE]</a:t>
            </a:r>
          </a:p>
          <a:p>
            <a:endParaRPr lang="en-AU" dirty="0">
              <a:latin typeface="Public Sans"/>
            </a:endParaRPr>
          </a:p>
          <a:p>
            <a:endParaRPr lang="en-AU" dirty="0">
              <a:latin typeface="Public Sans"/>
            </a:endParaRPr>
          </a:p>
        </p:txBody>
      </p:sp>
      <p:sp>
        <p:nvSpPr>
          <p:cNvPr id="4" name="Slide Number Placeholder 3">
            <a:extLst>
              <a:ext uri="{FF2B5EF4-FFF2-40B4-BE49-F238E27FC236}">
                <a16:creationId xmlns:a16="http://schemas.microsoft.com/office/drawing/2014/main" id="{6295DF49-412E-ECB7-82D2-635D2FAB4D6B}"/>
              </a:ext>
            </a:extLst>
          </p:cNvPr>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3714454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18F5C-C336-8C52-842C-7671CEB02C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BB7024-D551-2D0C-F187-752CE2E7FA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BA27FD-94D3-F5AB-D3AB-7544FBC2D27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latin typeface="Public Sans" pitchFamily="2" charset="0"/>
                <a:cs typeface="Arial"/>
              </a:rPr>
              <a:t>31. Purpose: </a:t>
            </a:r>
            <a:r>
              <a:rPr lang="en-AU" sz="1600" b="0" dirty="0">
                <a:latin typeface="Public Sans" pitchFamily="2" charset="0"/>
              </a:rPr>
              <a:t>To highlight historical sources in outcomes.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dirty="0">
              <a:latin typeface="Public Sans" pitchFamily="2" charset="0"/>
              <a:cs typeface="Arial" panose="020B0604020202020204" pitchFamily="34" charset="0"/>
            </a:endParaRPr>
          </a:p>
          <a:p>
            <a:r>
              <a:rPr lang="en-AU" sz="1600" b="1" dirty="0">
                <a:latin typeface="Public Sans" pitchFamily="2" charset="0"/>
                <a:cs typeface="Arial"/>
              </a:rPr>
              <a:t>Time: </a:t>
            </a:r>
            <a:r>
              <a:rPr lang="en-AU" sz="1600" b="0" dirty="0">
                <a:latin typeface="Public Sans" pitchFamily="2" charset="0"/>
                <a:cs typeface="Arial"/>
              </a:rPr>
              <a:t>10 sec</a:t>
            </a:r>
          </a:p>
          <a:p>
            <a:endParaRPr lang="en-AU" sz="1600" b="0" dirty="0">
              <a:latin typeface="Public Sans" pitchFamily="2" charset="0"/>
              <a:cs typeface="Arial"/>
            </a:endParaRPr>
          </a:p>
          <a:p>
            <a:r>
              <a:rPr lang="en-AU" sz="1600" b="1" dirty="0">
                <a:latin typeface="Public Sans" pitchFamily="2" charset="0"/>
                <a:cs typeface="Arial"/>
              </a:rPr>
              <a:t>Presenter notes: </a:t>
            </a:r>
          </a:p>
          <a:p>
            <a:endParaRPr lang="en-AU" sz="1600" b="1" dirty="0">
              <a:latin typeface="Public Sans" pitchFamily="2" charset="0"/>
              <a:cs typeface="Arial"/>
            </a:endParaRPr>
          </a:p>
          <a:p>
            <a:pPr marL="228600" indent="-228600">
              <a:lnSpc>
                <a:spcPct val="150000"/>
              </a:lnSpc>
              <a:spcBef>
                <a:spcPts val="400"/>
              </a:spcBef>
              <a:tabLst>
                <a:tab pos="228600" algn="l"/>
                <a:tab pos="414020" algn="l"/>
                <a:tab pos="457200" algn="l"/>
              </a:tabLst>
            </a:pPr>
            <a:r>
              <a:rPr lang="en-AU" sz="1600" dirty="0">
                <a:effectLst/>
                <a:latin typeface="Public Sans" pitchFamily="2" charset="0"/>
                <a:ea typeface="Arial" panose="020B0604020202020204" pitchFamily="34" charset="0"/>
                <a:cs typeface="Arial"/>
              </a:rPr>
              <a:t>We can also see that </a:t>
            </a:r>
            <a:r>
              <a:rPr lang="en-AU" sz="1600" dirty="0">
                <a:latin typeface="Public Sans" pitchFamily="2" charset="0"/>
                <a:ea typeface="Arial" panose="020B0604020202020204" pitchFamily="34" charset="0"/>
                <a:cs typeface="Arial"/>
              </a:rPr>
              <a:t>the skill of using sources as evidence is explicitly called out </a:t>
            </a:r>
            <a:r>
              <a:rPr lang="en-AU" sz="1600" dirty="0">
                <a:effectLst/>
                <a:latin typeface="Public Sans" pitchFamily="2" charset="0"/>
                <a:ea typeface="Arial" panose="020B0604020202020204" pitchFamily="34" charset="0"/>
                <a:cs typeface="Arial"/>
              </a:rPr>
              <a:t>in </a:t>
            </a:r>
            <a:r>
              <a:rPr lang="en-AU" sz="1600" b="1" dirty="0">
                <a:effectLst/>
                <a:latin typeface="Public Sans" pitchFamily="2" charset="0"/>
                <a:ea typeface="Arial" panose="020B0604020202020204" pitchFamily="34" charset="0"/>
                <a:cs typeface="Arial"/>
              </a:rPr>
              <a:t>every </a:t>
            </a:r>
            <a:r>
              <a:rPr lang="en-AU" sz="1600" b="1" dirty="0">
                <a:latin typeface="Public Sans" pitchFamily="2" charset="0"/>
                <a:ea typeface="Arial" panose="020B0604020202020204" pitchFamily="34" charset="0"/>
                <a:cs typeface="Arial"/>
              </a:rPr>
              <a:t>history outcome</a:t>
            </a:r>
            <a:r>
              <a:rPr lang="en-AU" sz="1600" dirty="0">
                <a:effectLst/>
                <a:latin typeface="Public Sans" pitchFamily="2" charset="0"/>
                <a:ea typeface="Arial" panose="020B0604020202020204" pitchFamily="34" charset="0"/>
                <a:cs typeface="Arial"/>
              </a:rPr>
              <a:t> from Early Stage 1 through to Stage 3.</a:t>
            </a:r>
          </a:p>
          <a:p>
            <a:pPr marL="228600" indent="-228600">
              <a:lnSpc>
                <a:spcPct val="150000"/>
              </a:lnSpc>
              <a:spcBef>
                <a:spcPts val="400"/>
              </a:spcBef>
              <a:tabLst>
                <a:tab pos="228600" algn="l"/>
                <a:tab pos="414020" algn="l"/>
                <a:tab pos="457200" algn="l"/>
              </a:tabLst>
            </a:pPr>
            <a:endParaRPr lang="en-AU" sz="1600" dirty="0">
              <a:effectLst/>
              <a:latin typeface="Public Sans" pitchFamily="2" charset="0"/>
              <a:ea typeface="Calibri" panose="020F0502020204030204" pitchFamily="34" charset="0"/>
              <a:cs typeface="Arial"/>
            </a:endParaRPr>
          </a:p>
          <a:p>
            <a:pPr marL="228600" indent="-228600">
              <a:lnSpc>
                <a:spcPct val="150000"/>
              </a:lnSpc>
              <a:spcBef>
                <a:spcPts val="400"/>
              </a:spcBef>
              <a:tabLst>
                <a:tab pos="228600" algn="l"/>
                <a:tab pos="414020" algn="l"/>
                <a:tab pos="457200" algn="l"/>
              </a:tabLst>
            </a:pPr>
            <a:r>
              <a:rPr lang="en-AU" sz="1600" dirty="0">
                <a:effectLst/>
                <a:latin typeface="Public Sans" pitchFamily="2" charset="0"/>
                <a:ea typeface="Calibri" panose="020F0502020204030204" pitchFamily="34" charset="0"/>
                <a:cs typeface="Arial"/>
              </a:rPr>
              <a:t>We will give you a moment to read the outcomes on screen.</a:t>
            </a:r>
          </a:p>
          <a:p>
            <a:pPr marL="228600" indent="-228600">
              <a:lnSpc>
                <a:spcPct val="150000"/>
              </a:lnSpc>
              <a:spcBef>
                <a:spcPts val="400"/>
              </a:spcBef>
              <a:tabLst>
                <a:tab pos="228600" algn="l"/>
                <a:tab pos="414020" algn="l"/>
                <a:tab pos="457200" algn="l"/>
              </a:tabLst>
            </a:pPr>
            <a:endParaRPr lang="en-AU" sz="1600" dirty="0">
              <a:effectLst/>
              <a:latin typeface="Public Sans" pitchFamily="2" charset="0"/>
              <a:ea typeface="Calibri" panose="020F0502020204030204" pitchFamily="34" charset="0"/>
              <a:cs typeface="Arial"/>
            </a:endParaRPr>
          </a:p>
          <a:p>
            <a:pPr marL="228600" indent="-228600">
              <a:lnSpc>
                <a:spcPct val="150000"/>
              </a:lnSpc>
              <a:spcBef>
                <a:spcPts val="400"/>
              </a:spcBef>
              <a:tabLst>
                <a:tab pos="228600" algn="l"/>
                <a:tab pos="414020" algn="l"/>
                <a:tab pos="457200" algn="l"/>
              </a:tabLst>
            </a:pPr>
            <a:r>
              <a:rPr lang="en-AU" sz="1600" i="1" dirty="0">
                <a:effectLst/>
                <a:latin typeface="Public Sans" pitchFamily="2" charset="0"/>
                <a:ea typeface="Calibri" panose="020F0502020204030204" pitchFamily="34" charset="0"/>
                <a:cs typeface="Arial"/>
              </a:rPr>
              <a:t>‘Pause 15 seconds]</a:t>
            </a:r>
          </a:p>
          <a:p>
            <a:endParaRPr lang="en-AU" sz="1600" dirty="0">
              <a:latin typeface="Public Sans" pitchFamily="2" charset="0"/>
              <a:cs typeface="Arial" panose="020B0604020202020204" pitchFamily="34" charset="0"/>
            </a:endParaRPr>
          </a:p>
          <a:p>
            <a:r>
              <a:rPr lang="en-AU" sz="1600" dirty="0">
                <a:latin typeface="Public Sans" pitchFamily="2" charset="0"/>
                <a:cs typeface="Arial"/>
              </a:rPr>
              <a:t>[NEXT SLIDE]</a:t>
            </a:r>
          </a:p>
        </p:txBody>
      </p:sp>
      <p:sp>
        <p:nvSpPr>
          <p:cNvPr id="4" name="Slide Number Placeholder 3">
            <a:extLst>
              <a:ext uri="{FF2B5EF4-FFF2-40B4-BE49-F238E27FC236}">
                <a16:creationId xmlns:a16="http://schemas.microsoft.com/office/drawing/2014/main" id="{B35642C6-F946-41EF-2B3F-1E79BF323EAA}"/>
              </a:ext>
            </a:extLst>
          </p:cNvPr>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30437378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59A00-37C9-029D-D2A8-DAF31F51FE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2B5ABB-5B7A-0710-7497-ADA2864380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625DB2-A5C8-8812-0EB3-1E6B1F78CA2F}"/>
              </a:ext>
            </a:extLst>
          </p:cNvPr>
          <p:cNvSpPr>
            <a:spLocks noGrp="1"/>
          </p:cNvSpPr>
          <p:nvPr>
            <p:ph type="body" idx="1"/>
          </p:nvPr>
        </p:nvSpPr>
        <p:spPr/>
        <p:txBody>
          <a:bodyPr/>
          <a:lstStyle/>
          <a:p>
            <a:r>
              <a:rPr lang="en-AU" b="1" dirty="0">
                <a:latin typeface="Public Sans"/>
              </a:rPr>
              <a:t>32. Purpose: </a:t>
            </a:r>
            <a:r>
              <a:rPr lang="en-AU" b="0" dirty="0">
                <a:latin typeface="Public Sans"/>
              </a:rPr>
              <a:t>To highlight historical sources in content groups.</a:t>
            </a:r>
          </a:p>
          <a:p>
            <a:endParaRPr lang="en-AU" b="0" dirty="0">
              <a:latin typeface="Public Sans"/>
            </a:endParaRPr>
          </a:p>
          <a:p>
            <a:r>
              <a:rPr lang="en-AU" b="1" dirty="0">
                <a:latin typeface="Public Sans"/>
              </a:rPr>
              <a:t>Time: </a:t>
            </a:r>
            <a:r>
              <a:rPr lang="en-AU" b="0" dirty="0">
                <a:latin typeface="Public Sans"/>
              </a:rPr>
              <a:t>10 sec</a:t>
            </a:r>
          </a:p>
          <a:p>
            <a:endParaRPr lang="en-AU" b="0" dirty="0">
              <a:latin typeface="Public Sans"/>
            </a:endParaRPr>
          </a:p>
          <a:p>
            <a:r>
              <a:rPr lang="en-AU" b="1" dirty="0">
                <a:latin typeface="Public Sans"/>
              </a:rPr>
              <a:t>Presenter notes:</a:t>
            </a:r>
          </a:p>
          <a:p>
            <a:endParaRPr lang="en-AU" dirty="0"/>
          </a:p>
          <a:p>
            <a:pPr marL="228600" indent="-228600">
              <a:lnSpc>
                <a:spcPct val="150000"/>
              </a:lnSpc>
              <a:spcBef>
                <a:spcPts val="400"/>
              </a:spcBef>
            </a:pPr>
            <a:r>
              <a:rPr lang="en-AU" dirty="0">
                <a:latin typeface="Public Sans"/>
              </a:rPr>
              <a:t>[CLICK] Using historical sources is also embedded within each </a:t>
            </a:r>
            <a:r>
              <a:rPr lang="en-AU" b="1" dirty="0">
                <a:latin typeface="Public Sans"/>
              </a:rPr>
              <a:t>content group in every focus area</a:t>
            </a:r>
            <a:r>
              <a:rPr lang="en-AU" dirty="0">
                <a:latin typeface="Public Sans"/>
              </a:rPr>
              <a:t>. So, what are historical sources of information, and why do they matter?</a:t>
            </a:r>
            <a:endParaRPr lang="en-US" dirty="0">
              <a:latin typeface="Public Sans"/>
            </a:endParaRPr>
          </a:p>
          <a:p>
            <a:endParaRPr lang="en-AU" dirty="0"/>
          </a:p>
          <a:p>
            <a:r>
              <a:rPr lang="en-AU" dirty="0">
                <a:latin typeface="Public Sans"/>
              </a:rPr>
              <a:t>[NEXT SLIDE]</a:t>
            </a:r>
          </a:p>
        </p:txBody>
      </p:sp>
      <p:sp>
        <p:nvSpPr>
          <p:cNvPr id="4" name="Slide Number Placeholder 3">
            <a:extLst>
              <a:ext uri="{FF2B5EF4-FFF2-40B4-BE49-F238E27FC236}">
                <a16:creationId xmlns:a16="http://schemas.microsoft.com/office/drawing/2014/main" id="{F352F5A7-3C65-8FC0-4C58-E2C4B21D3E96}"/>
              </a:ext>
            </a:extLst>
          </p:cNvPr>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22586009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33. Purpose</a:t>
            </a:r>
            <a:r>
              <a:rPr lang="en-AU" dirty="0">
                <a:latin typeface="Public Sans"/>
              </a:rPr>
              <a:t>: Explain what historical sources are.</a:t>
            </a:r>
          </a:p>
          <a:p>
            <a:endParaRPr lang="en-AU" dirty="0"/>
          </a:p>
          <a:p>
            <a:r>
              <a:rPr lang="en-AU" b="1" dirty="0">
                <a:latin typeface="Public Sans"/>
              </a:rPr>
              <a:t>Time: </a:t>
            </a:r>
            <a:r>
              <a:rPr lang="en-AU" b="0" dirty="0">
                <a:latin typeface="Public Sans"/>
              </a:rPr>
              <a:t>20</a:t>
            </a:r>
            <a:r>
              <a:rPr lang="en-AU" dirty="0">
                <a:latin typeface="Public Sans"/>
              </a:rPr>
              <a:t> sec</a:t>
            </a:r>
          </a:p>
          <a:p>
            <a:endParaRPr lang="en-AU" dirty="0"/>
          </a:p>
          <a:p>
            <a:r>
              <a:rPr lang="en-AU" b="1" dirty="0">
                <a:latin typeface="Public Sans"/>
              </a:rPr>
              <a:t>Presenter notes:</a:t>
            </a:r>
          </a:p>
          <a:p>
            <a:endParaRPr lang="en-AU" dirty="0"/>
          </a:p>
          <a:p>
            <a:r>
              <a:rPr lang="en-AU" dirty="0">
                <a:latin typeface="Public Sans"/>
              </a:rPr>
              <a:t>The HSIE syllabus glossary outlines that sources are any written or non-written materials that can be used to investigate the past.</a:t>
            </a:r>
          </a:p>
          <a:p>
            <a:endParaRPr lang="en-AU" i="1" dirty="0"/>
          </a:p>
          <a:p>
            <a:r>
              <a:rPr lang="en-AU" dirty="0">
                <a:latin typeface="Public Sans"/>
              </a:rPr>
              <a:t>It is important to note that in the HSIE K-6 syllabus, there is no reference to primary or secondary sources. </a:t>
            </a:r>
            <a:endParaRPr lang="en-AU" dirty="0"/>
          </a:p>
          <a:p>
            <a:endParaRPr lang="en-AU" dirty="0"/>
          </a:p>
          <a:p>
            <a:r>
              <a:rPr lang="en-AU" dirty="0">
                <a:latin typeface="Public Sans"/>
              </a:rPr>
              <a:t>[NEXT SLIDE]</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19955010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4D1E0-1BC0-C2E2-4CB4-F2C32B3658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01AF13-8DD0-B522-6C3F-F6717A1A75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0B9EF9-B87D-0F76-8220-589ED82D5D87}"/>
              </a:ext>
            </a:extLst>
          </p:cNvPr>
          <p:cNvSpPr>
            <a:spLocks noGrp="1"/>
          </p:cNvSpPr>
          <p:nvPr>
            <p:ph type="body" idx="1"/>
          </p:nvPr>
        </p:nvSpPr>
        <p:spPr/>
        <p:txBody>
          <a:bodyPr/>
          <a:lstStyle/>
          <a:p>
            <a:r>
              <a:rPr lang="en-AU" b="1" dirty="0">
                <a:latin typeface="Public Sans"/>
              </a:rPr>
              <a:t>34. Purpose: </a:t>
            </a:r>
            <a:r>
              <a:rPr lang="en-AU" b="0" dirty="0">
                <a:latin typeface="Public Sans"/>
              </a:rPr>
              <a:t>To highlight the sources of evidence embedded within content points.</a:t>
            </a:r>
          </a:p>
          <a:p>
            <a:endParaRPr lang="en-AU" b="0" dirty="0">
              <a:latin typeface="Public Sans"/>
            </a:endParaRPr>
          </a:p>
          <a:p>
            <a:r>
              <a:rPr lang="en-AU" b="1" dirty="0"/>
              <a:t>Time: </a:t>
            </a:r>
            <a:r>
              <a:rPr lang="en-AU" b="0" dirty="0"/>
              <a:t>30 sec</a:t>
            </a:r>
          </a:p>
          <a:p>
            <a:endParaRPr lang="en-AU" b="0" dirty="0"/>
          </a:p>
          <a:p>
            <a:r>
              <a:rPr lang="en-AU" b="1" dirty="0">
                <a:latin typeface="Public Sans"/>
              </a:rPr>
              <a:t>Presenter notes: </a:t>
            </a:r>
          </a:p>
          <a:p>
            <a:endParaRPr lang="en-AU" dirty="0"/>
          </a:p>
          <a:p>
            <a:r>
              <a:rPr lang="en-AU" dirty="0">
                <a:latin typeface="Public Sans"/>
              </a:rPr>
              <a:t>By exploring the content points in each Stage, the integral nature of using historical sources to understand the content of the HSIE syllabus is evident. </a:t>
            </a:r>
          </a:p>
          <a:p>
            <a:endParaRPr lang="en-US" dirty="0">
              <a:latin typeface="Public Sans"/>
            </a:endParaRPr>
          </a:p>
          <a:p>
            <a:r>
              <a:rPr lang="en-AU" dirty="0">
                <a:latin typeface="Public Sans"/>
              </a:rPr>
              <a:t>[CLICK]</a:t>
            </a:r>
          </a:p>
          <a:p>
            <a:endParaRPr lang="en-AU" dirty="0">
              <a:latin typeface="Public Sans"/>
            </a:endParaRPr>
          </a:p>
          <a:p>
            <a:r>
              <a:rPr lang="en-AU" dirty="0">
                <a:latin typeface="Public Sans"/>
              </a:rPr>
              <a:t>This Stage 2 example highlights students' use of maps, globes, images, objects, designs, sites and structures as well as cultural works and inventions as sources of evidence to construct narratives of the past.</a:t>
            </a:r>
            <a:endParaRPr lang="en-US" dirty="0"/>
          </a:p>
          <a:p>
            <a:endParaRPr lang="en-AU" dirty="0"/>
          </a:p>
          <a:p>
            <a:pPr>
              <a:lnSpc>
                <a:spcPct val="114999"/>
              </a:lnSpc>
              <a:spcBef>
                <a:spcPts val="1200"/>
              </a:spcBef>
            </a:pPr>
            <a:r>
              <a:rPr lang="en-AU" dirty="0">
                <a:latin typeface="Public Sans"/>
              </a:rPr>
              <a:t>[NEXT SLIDE]</a:t>
            </a:r>
          </a:p>
        </p:txBody>
      </p:sp>
      <p:sp>
        <p:nvSpPr>
          <p:cNvPr id="4" name="Slide Number Placeholder 3">
            <a:extLst>
              <a:ext uri="{FF2B5EF4-FFF2-40B4-BE49-F238E27FC236}">
                <a16:creationId xmlns:a16="http://schemas.microsoft.com/office/drawing/2014/main" id="{C271D11A-ED2D-72CE-280A-C5DAE4D4B323}"/>
              </a:ext>
            </a:extLst>
          </p:cNvPr>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38075615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35. Purpose: </a:t>
            </a:r>
            <a:r>
              <a:rPr lang="en-AU" b="0" dirty="0">
                <a:latin typeface="Public Sans"/>
              </a:rPr>
              <a:t>To highlight the progression of historical sources K-6.</a:t>
            </a:r>
          </a:p>
          <a:p>
            <a:endParaRPr lang="en-AU" b="0" dirty="0"/>
          </a:p>
          <a:p>
            <a:r>
              <a:rPr lang="en-AU" b="1" dirty="0"/>
              <a:t>Time: </a:t>
            </a:r>
            <a:r>
              <a:rPr lang="en-AU" b="0" dirty="0"/>
              <a:t>1 min</a:t>
            </a:r>
          </a:p>
          <a:p>
            <a:endParaRPr lang="en-AU" b="0" dirty="0"/>
          </a:p>
          <a:p>
            <a:r>
              <a:rPr lang="en-AU" b="1" dirty="0">
                <a:latin typeface="Public Sans"/>
              </a:rPr>
              <a:t>Presenter notes: </a:t>
            </a:r>
          </a:p>
          <a:p>
            <a:endParaRPr lang="en-AU" b="1" dirty="0">
              <a:latin typeface="Public Sans"/>
            </a:endParaRPr>
          </a:p>
          <a:p>
            <a:r>
              <a:rPr lang="en-AU" dirty="0">
                <a:latin typeface="Public Sans"/>
              </a:rPr>
              <a:t>Here we can see how students' use of sources as evidence builds through each stage of learning. </a:t>
            </a:r>
            <a:endParaRPr lang="en-AU" dirty="0"/>
          </a:p>
          <a:p>
            <a:endParaRPr lang="en-AU" dirty="0"/>
          </a:p>
          <a:p>
            <a:r>
              <a:rPr lang="en-AU" dirty="0">
                <a:latin typeface="Public Sans"/>
                <a:ea typeface="Calibri"/>
                <a:cs typeface="Calibri"/>
              </a:rPr>
              <a:t>I will give you a moment to review the sources and observe how they build progressively from </a:t>
            </a:r>
            <a:r>
              <a:rPr lang="en-AU" b="0" i="0" dirty="0">
                <a:solidFill>
                  <a:srgbClr val="000000"/>
                </a:solidFill>
                <a:effectLst/>
                <a:latin typeface="Roboto"/>
                <a:ea typeface="Roboto"/>
                <a:cs typeface="Roboto"/>
              </a:rPr>
              <a:t>Early Stage 1 to Stage 3.</a:t>
            </a:r>
            <a:r>
              <a:rPr lang="en-AU" b="0" i="0" dirty="0">
                <a:solidFill>
                  <a:srgbClr val="000000"/>
                </a:solidFill>
                <a:effectLst/>
                <a:latin typeface="Public Sans"/>
                <a:ea typeface="Calibri"/>
                <a:cs typeface="Calibri"/>
              </a:rPr>
              <a:t> </a:t>
            </a:r>
            <a:r>
              <a:rPr lang="en-AU" dirty="0">
                <a:latin typeface="Public Sans"/>
                <a:ea typeface="Calibri"/>
                <a:cs typeface="Calibri"/>
              </a:rPr>
              <a:t>You may also note that some of the sources from geography, such as maps and globes, are also used in history.</a:t>
            </a:r>
          </a:p>
          <a:p>
            <a:endParaRPr lang="en-AU" dirty="0">
              <a:latin typeface="Public Sans"/>
              <a:ea typeface="Calibri"/>
              <a:cs typeface="Calibri"/>
            </a:endParaRPr>
          </a:p>
          <a:p>
            <a:r>
              <a:rPr lang="en-AU" b="0" i="1" dirty="0">
                <a:latin typeface="Public Sans"/>
                <a:ea typeface="Calibri"/>
                <a:cs typeface="Calibri"/>
              </a:rPr>
              <a:t>Pause 30 seconds</a:t>
            </a:r>
            <a:endParaRPr lang="en-AU" b="0" i="1" dirty="0">
              <a:ea typeface="Calibri"/>
              <a:cs typeface="Calibri"/>
            </a:endParaRPr>
          </a:p>
          <a:p>
            <a:endParaRPr lang="en-AU" dirty="0">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latin typeface="Public Sans"/>
              </a:rPr>
              <a:t>[NEXT SLIDE]</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35</a:t>
            </a:fld>
            <a:endParaRPr lang="en-AU"/>
          </a:p>
        </p:txBody>
      </p:sp>
    </p:spTree>
    <p:extLst>
      <p:ext uri="{BB962C8B-B14F-4D97-AF65-F5344CB8AC3E}">
        <p14:creationId xmlns:p14="http://schemas.microsoft.com/office/powerpoint/2010/main" val="3111021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36. Purpose: </a:t>
            </a:r>
            <a:r>
              <a:rPr lang="en-AU" b="0" dirty="0">
                <a:latin typeface="Public Sans"/>
              </a:rPr>
              <a:t>To outline how the additional teaching advice suggests students are supported to select, record and organise key information.</a:t>
            </a:r>
          </a:p>
          <a:p>
            <a:endParaRPr lang="en-AU" b="0" dirty="0"/>
          </a:p>
          <a:p>
            <a:r>
              <a:rPr lang="en-AU" b="1" dirty="0">
                <a:latin typeface="Public Sans"/>
              </a:rPr>
              <a:t>Time: </a:t>
            </a:r>
            <a:r>
              <a:rPr lang="en-AU" b="0" dirty="0">
                <a:latin typeface="Public Sans"/>
              </a:rPr>
              <a:t>1 min</a:t>
            </a:r>
          </a:p>
          <a:p>
            <a:endParaRPr lang="en-AU" b="0" dirty="0">
              <a:latin typeface="Public Sans"/>
            </a:endParaRPr>
          </a:p>
          <a:p>
            <a:r>
              <a:rPr lang="en-AU" b="1" dirty="0">
                <a:latin typeface="Public Sans"/>
              </a:rPr>
              <a:t>Presenter notes:</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Public Sans"/>
              </a:rPr>
              <a:t>Having explored the content, let’s now shift focus to</a:t>
            </a:r>
            <a:r>
              <a:rPr lang="en-AU" b="1" dirty="0">
                <a:latin typeface="Public Sans"/>
              </a:rPr>
              <a:t> using historical sources to support students' historical understanding</a:t>
            </a:r>
            <a:r>
              <a:rPr lang="en-AU" dirty="0">
                <a:latin typeface="Public Sans"/>
              </a:rPr>
              <a:t>. The additional teaching advice outlines how teachers can support students to select, record and organise key historical information by:</a:t>
            </a:r>
            <a:endParaRPr lang="en-US" dirty="0">
              <a:latin typeface="Public Sans"/>
            </a:endParaRPr>
          </a:p>
          <a:p>
            <a:br>
              <a:rPr lang="en-AU" dirty="0">
                <a:latin typeface="Public Sans"/>
              </a:rPr>
            </a:br>
            <a:r>
              <a:rPr lang="en-AU" dirty="0">
                <a:latin typeface="Public Sans"/>
              </a:rPr>
              <a:t>[CLICK]</a:t>
            </a:r>
            <a:endParaRPr lang="en-US" dirty="0">
              <a:latin typeface="Public Sans"/>
            </a:endParaRPr>
          </a:p>
          <a:p>
            <a:endParaRPr lang="en-AU" dirty="0">
              <a:latin typeface="Public Sans"/>
            </a:endParaRPr>
          </a:p>
          <a:p>
            <a:pPr marL="285750" indent="-285750">
              <a:buFont typeface="Arial" panose="020B0604020202020204" pitchFamily="34" charset="0"/>
              <a:buChar char="•"/>
            </a:pPr>
            <a:r>
              <a:rPr lang="en-AU" dirty="0">
                <a:latin typeface="Public Sans"/>
              </a:rPr>
              <a:t>Providing access to appropriate sources for students to </a:t>
            </a:r>
            <a:r>
              <a:rPr lang="en-AU" b="1" dirty="0">
                <a:latin typeface="Public Sans"/>
              </a:rPr>
              <a:t>acquire</a:t>
            </a:r>
            <a:r>
              <a:rPr lang="en-AU" dirty="0">
                <a:latin typeface="Public Sans"/>
              </a:rPr>
              <a:t> information</a:t>
            </a:r>
          </a:p>
          <a:p>
            <a:pPr marL="0" indent="0">
              <a:buFont typeface="Arial" panose="020B0604020202020204" pitchFamily="34" charset="0"/>
              <a:buNone/>
            </a:pPr>
            <a:endParaRPr lang="en-AU" dirty="0">
              <a:latin typeface="Public Sans"/>
            </a:endParaRPr>
          </a:p>
          <a:p>
            <a:pPr marL="285750" indent="-285750">
              <a:buFont typeface="Arial" panose="020B0604020202020204" pitchFamily="34" charset="0"/>
              <a:buChar char="•"/>
            </a:pPr>
            <a:r>
              <a:rPr lang="en-AU" dirty="0">
                <a:latin typeface="Public Sans"/>
              </a:rPr>
              <a:t>Engaging students in discussions and encouraging them to pose and answer questions about the sources to </a:t>
            </a:r>
            <a:r>
              <a:rPr lang="en-AU" b="1" dirty="0">
                <a:latin typeface="Public Sans"/>
              </a:rPr>
              <a:t>process</a:t>
            </a:r>
            <a:r>
              <a:rPr lang="en-AU" dirty="0">
                <a:latin typeface="Public Sans"/>
              </a:rPr>
              <a:t> information and draw conclusions</a:t>
            </a:r>
          </a:p>
          <a:p>
            <a:pPr marL="0" indent="0">
              <a:buFont typeface="Arial" panose="020B0604020202020204" pitchFamily="34" charset="0"/>
              <a:buNone/>
            </a:pPr>
            <a:endParaRPr lang="en-AU" dirty="0">
              <a:latin typeface="Public Sans"/>
            </a:endParaRPr>
          </a:p>
          <a:p>
            <a:pPr marL="285750" indent="-285750">
              <a:buFont typeface="Arial" panose="020B0604020202020204" pitchFamily="34" charset="0"/>
              <a:buChar char="•"/>
            </a:pPr>
            <a:r>
              <a:rPr lang="en-AU" dirty="0">
                <a:latin typeface="Public Sans"/>
              </a:rPr>
              <a:t>Supporting students to </a:t>
            </a:r>
            <a:r>
              <a:rPr lang="en-AU" b="1" dirty="0">
                <a:latin typeface="Public Sans"/>
              </a:rPr>
              <a:t>communicate</a:t>
            </a:r>
            <a:r>
              <a:rPr lang="en-AU" dirty="0">
                <a:latin typeface="Public Sans"/>
              </a:rPr>
              <a:t> their understanding with the use of scaffolds and prompts</a:t>
            </a:r>
          </a:p>
          <a:p>
            <a:endParaRPr lang="en-AU" dirty="0"/>
          </a:p>
          <a:p>
            <a:r>
              <a:rPr lang="en-AU" dirty="0">
                <a:latin typeface="Public Sans"/>
              </a:rPr>
              <a:t>As teachers, we need to explicitly teach students how to acquire and process evidence and communicate their understanding of what the evidence tells them. This provides a strong foundation for students and is built upon in the 7-10 History syllabus.</a:t>
            </a:r>
            <a:endParaRPr lang="en-US" dirty="0">
              <a:latin typeface="Public Sans"/>
            </a:endParaRPr>
          </a:p>
          <a:p>
            <a:endParaRPr lang="en-AU" dirty="0"/>
          </a:p>
          <a:p>
            <a:r>
              <a:rPr lang="en-AU" dirty="0">
                <a:latin typeface="Public Sans"/>
              </a:rPr>
              <a:t>[NEXT SLIDE]</a:t>
            </a:r>
          </a:p>
          <a:p>
            <a:endParaRPr lang="en-AU" dirty="0">
              <a:latin typeface="Public Sans"/>
            </a:endParaRPr>
          </a:p>
          <a:p>
            <a:r>
              <a:rPr lang="en-AU" i="1" dirty="0">
                <a:latin typeface="Public Sans"/>
              </a:rPr>
              <a:t>Additional information for presenters:</a:t>
            </a:r>
          </a:p>
          <a:p>
            <a:r>
              <a:rPr lang="en-AU" i="1" dirty="0">
                <a:latin typeface="Public Sans"/>
              </a:rPr>
              <a:t>The text in the blue boxes has been sourced from </a:t>
            </a:r>
            <a:r>
              <a:rPr lang="en-AU" sz="1600" i="1" dirty="0">
                <a:solidFill>
                  <a:srgbClr val="444444"/>
                </a:solidFill>
                <a:latin typeface="Public Sans"/>
              </a:rPr>
              <a:t>NESA Teaching advice (additional): Stage 2 History</a:t>
            </a:r>
            <a:endParaRPr lang="en-US" i="1" dirty="0">
              <a:latin typeface="Public Sans"/>
            </a:endParaRPr>
          </a:p>
          <a:p>
            <a:pPr marL="228600" indent="-228600">
              <a:lnSpc>
                <a:spcPct val="150000"/>
              </a:lnSpc>
              <a:spcBef>
                <a:spcPts val="400"/>
              </a:spcBef>
            </a:pPr>
            <a:endParaRPr lang="en-AU"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18946982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5B9A1-FED9-900A-DAA2-B6B9D4AE47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838FC9-B97A-A32E-8473-48C4916FAD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608F58-89A3-CB4D-3C39-55F2430E811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37. Purpose: </a:t>
            </a:r>
            <a:r>
              <a:rPr lang="en-AU" b="0" dirty="0">
                <a:latin typeface="Public Sans"/>
              </a:rPr>
              <a:t>To outline how students can be supported to acquire information from historical sources.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dirty="0"/>
          </a:p>
          <a:p>
            <a:r>
              <a:rPr lang="en-AU" b="1" dirty="0">
                <a:latin typeface="Public Sans"/>
              </a:rPr>
              <a:t>Time: </a:t>
            </a:r>
            <a:r>
              <a:rPr lang="en-AU" b="0" dirty="0">
                <a:latin typeface="Public Sans"/>
              </a:rPr>
              <a:t>35 sec</a:t>
            </a:r>
          </a:p>
          <a:p>
            <a:endParaRPr lang="en-AU" b="0" dirty="0">
              <a:latin typeface="Public Sans"/>
            </a:endParaRPr>
          </a:p>
          <a:p>
            <a:r>
              <a:rPr lang="en-AU" b="1" dirty="0">
                <a:latin typeface="Public Sans"/>
              </a:rPr>
              <a:t>Presenter notes:</a:t>
            </a:r>
          </a:p>
          <a:p>
            <a:endParaRPr lang="en-AU" dirty="0"/>
          </a:p>
          <a:p>
            <a:r>
              <a:rPr lang="en-AU" dirty="0">
                <a:latin typeface="Public Sans"/>
              </a:rPr>
              <a:t>To support students to acquire information from sources, the 4 additional teaching advice documents suggest: </a:t>
            </a:r>
          </a:p>
          <a:p>
            <a:endParaRPr lang="en-AU" dirty="0">
              <a:latin typeface="Public Sans"/>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latin typeface="Public Sans"/>
              </a:rPr>
              <a:t>[CLICK] </a:t>
            </a:r>
            <a:r>
              <a:rPr lang="en-AU" b="1" dirty="0">
                <a:latin typeface="Public Sans"/>
              </a:rPr>
              <a:t>Engaging</a:t>
            </a:r>
            <a:r>
              <a:rPr lang="en-AU" dirty="0">
                <a:latin typeface="Public Sans"/>
              </a:rPr>
              <a:t> with a wide variety of sources and </a:t>
            </a:r>
            <a:r>
              <a:rPr lang="en-AU" b="1" dirty="0">
                <a:latin typeface="Public Sans"/>
              </a:rPr>
              <a:t>selecting</a:t>
            </a:r>
            <a:r>
              <a:rPr lang="en-AU" dirty="0">
                <a:latin typeface="Public Sans"/>
              </a:rPr>
              <a:t> images and objects from different time periods</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latin typeface="Public Sans"/>
              </a:rPr>
              <a:t>[CLICK] Providing students with opportunities to </a:t>
            </a:r>
            <a:r>
              <a:rPr lang="en-AU" b="1" dirty="0">
                <a:latin typeface="Public Sans"/>
              </a:rPr>
              <a:t>explore and compare different sources </a:t>
            </a:r>
            <a:r>
              <a:rPr lang="en-AU" dirty="0">
                <a:latin typeface="Public Sans"/>
              </a:rPr>
              <a:t>that provide information about the same historical event as well as comparing past and present objects, images, stories and sites</a:t>
            </a:r>
          </a:p>
          <a:p>
            <a:pPr marL="0" indent="0">
              <a:buFont typeface="Arial" panose="020B0604020202020204" pitchFamily="34" charset="0"/>
              <a:buNone/>
            </a:pPr>
            <a:r>
              <a:rPr lang="en-AU" dirty="0">
                <a:latin typeface="Public Sans"/>
              </a:rPr>
              <a:t>[CLICK] Supporting students to review a range of evidence to determine the reliability of sources</a:t>
            </a:r>
          </a:p>
          <a:p>
            <a:endParaRPr lang="en-AU" dirty="0"/>
          </a:p>
          <a:p>
            <a:r>
              <a:rPr lang="en-AU" dirty="0">
                <a:latin typeface="Public Sans"/>
              </a:rPr>
              <a:t>[NEXT SLIDE]</a:t>
            </a:r>
            <a:endParaRPr lang="en-US" dirty="0">
              <a:latin typeface="Public Sans"/>
            </a:endParaRPr>
          </a:p>
          <a:p>
            <a:pPr marL="228600" indent="-228600">
              <a:lnSpc>
                <a:spcPct val="150000"/>
              </a:lnSpc>
              <a:spcBef>
                <a:spcPts val="400"/>
              </a:spcBef>
            </a:pPr>
            <a:endParaRPr lang="en-AU" dirty="0"/>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11070BDF-0287-4D64-4EEE-7CB351EA4640}"/>
              </a:ext>
            </a:extLst>
          </p:cNvPr>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37550667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5C8CF-4B8A-DA8E-F044-DAD6779E67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BA644-1F8D-89A5-45FA-B6FC2AC2AA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4EE1E4-B577-4F63-B7A9-A17EE9F235D3}"/>
              </a:ext>
            </a:extLst>
          </p:cNvPr>
          <p:cNvSpPr>
            <a:spLocks noGrp="1"/>
          </p:cNvSpPr>
          <p:nvPr>
            <p:ph type="body" idx="1"/>
          </p:nvPr>
        </p:nvSpPr>
        <p:spPr/>
        <p:txBody>
          <a:bodyPr/>
          <a:lstStyle/>
          <a:p>
            <a:r>
              <a:rPr lang="en-AU" b="1" dirty="0">
                <a:latin typeface="Public Sans"/>
              </a:rPr>
              <a:t>38. Purpose: </a:t>
            </a:r>
            <a:r>
              <a:rPr lang="en-AU" b="0" dirty="0">
                <a:latin typeface="Public Sans"/>
              </a:rPr>
              <a:t>To outline how students can be supported to process information from historical sources</a:t>
            </a:r>
          </a:p>
          <a:p>
            <a:endParaRPr lang="en-AU" b="0" dirty="0"/>
          </a:p>
          <a:p>
            <a:r>
              <a:rPr lang="en-AU" b="1" dirty="0">
                <a:latin typeface="Public Sans"/>
              </a:rPr>
              <a:t>Time: </a:t>
            </a:r>
            <a:r>
              <a:rPr lang="en-AU" b="0" dirty="0">
                <a:latin typeface="Public Sans"/>
              </a:rPr>
              <a:t>30 sec</a:t>
            </a:r>
          </a:p>
          <a:p>
            <a:endParaRPr lang="en-AU" b="0" dirty="0">
              <a:latin typeface="Public Sans"/>
            </a:endParaRPr>
          </a:p>
          <a:p>
            <a:r>
              <a:rPr lang="en-AU" b="1" dirty="0">
                <a:latin typeface="Public Sans"/>
              </a:rPr>
              <a:t>Presenter notes:</a:t>
            </a:r>
          </a:p>
          <a:p>
            <a:endParaRPr lang="en-AU" dirty="0"/>
          </a:p>
          <a:p>
            <a:r>
              <a:rPr lang="en-AU" dirty="0"/>
              <a:t>We can support students to process the information that sources provide by:</a:t>
            </a:r>
          </a:p>
          <a:p>
            <a:endParaRPr lang="en-AU"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t>[CLICK] Allowing students with time to </a:t>
            </a:r>
            <a:r>
              <a:rPr lang="en-AU" b="1" dirty="0"/>
              <a:t>explore</a:t>
            </a:r>
            <a:r>
              <a:rPr lang="en-AU" dirty="0"/>
              <a:t> the selected sources and describe what they see, notice and wonder</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t>[CLICK] Teaching students to </a:t>
            </a:r>
            <a:r>
              <a:rPr lang="en-AU" b="1" dirty="0"/>
              <a:t>pose questions </a:t>
            </a:r>
            <a:r>
              <a:rPr lang="en-AU" dirty="0"/>
              <a:t>and think critically about the context and purpose of the source</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t>[CLICK] Having students </a:t>
            </a:r>
            <a:r>
              <a:rPr lang="en-AU" b="1" dirty="0"/>
              <a:t>answer questions </a:t>
            </a:r>
            <a:r>
              <a:rPr lang="en-AU" dirty="0"/>
              <a:t>related to their prior knowledge and allow them to make connections and draw conclusions about the significance of historical sources.</a:t>
            </a:r>
          </a:p>
          <a:p>
            <a:endParaRPr lang="en-AU" dirty="0"/>
          </a:p>
          <a:p>
            <a:r>
              <a:rPr lang="en-AU" dirty="0">
                <a:latin typeface="Public Sans"/>
              </a:rPr>
              <a:t>[NEXT SLIDE]</a:t>
            </a:r>
            <a:endParaRPr lang="en-US" dirty="0">
              <a:latin typeface="Public Sans"/>
            </a:endParaRPr>
          </a:p>
          <a:p>
            <a:pPr marL="228600" indent="-228600">
              <a:lnSpc>
                <a:spcPct val="150000"/>
              </a:lnSpc>
              <a:spcBef>
                <a:spcPts val="400"/>
              </a:spcBef>
            </a:pPr>
            <a:endParaRPr lang="en-AU" dirty="0"/>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76C5CEF3-61B8-274A-2C5D-7F4455768CA5}"/>
              </a:ext>
            </a:extLst>
          </p:cNvPr>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28041645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A9F0A-BD93-A29E-1507-D1CF94C210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654B1C-5CB5-E547-5ED5-03ADB92C02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C17DEE-415E-7A9D-F230-1F6956C41838}"/>
              </a:ext>
            </a:extLst>
          </p:cNvPr>
          <p:cNvSpPr>
            <a:spLocks noGrp="1"/>
          </p:cNvSpPr>
          <p:nvPr>
            <p:ph type="body" idx="1"/>
          </p:nvPr>
        </p:nvSpPr>
        <p:spPr/>
        <p:txBody>
          <a:bodyPr/>
          <a:lstStyle/>
          <a:p>
            <a:r>
              <a:rPr lang="en-AU" b="1" dirty="0">
                <a:latin typeface="Public Sans"/>
              </a:rPr>
              <a:t>39. Purpose: </a:t>
            </a:r>
            <a:r>
              <a:rPr lang="en-AU" b="0" dirty="0">
                <a:latin typeface="Public Sans"/>
              </a:rPr>
              <a:t>To outline how students can be supported to communicate their understanding.</a:t>
            </a:r>
          </a:p>
          <a:p>
            <a:endParaRPr lang="en-AU" b="0" dirty="0">
              <a:latin typeface="Public Sans"/>
            </a:endParaRPr>
          </a:p>
          <a:p>
            <a:r>
              <a:rPr lang="en-AU" b="1" dirty="0">
                <a:latin typeface="Public Sans"/>
              </a:rPr>
              <a:t>Time: </a:t>
            </a:r>
            <a:r>
              <a:rPr lang="en-AU" b="0" dirty="0">
                <a:latin typeface="Public Sans"/>
              </a:rPr>
              <a:t>35 sec</a:t>
            </a:r>
          </a:p>
          <a:p>
            <a:endParaRPr lang="en-AU" b="0" dirty="0">
              <a:latin typeface="Public Sans"/>
            </a:endParaRPr>
          </a:p>
          <a:p>
            <a:r>
              <a:rPr lang="en-AU" b="1" dirty="0">
                <a:latin typeface="Public Sans"/>
              </a:rPr>
              <a:t>Presenter notes: </a:t>
            </a:r>
          </a:p>
          <a:p>
            <a:endParaRPr lang="en-AU" dirty="0"/>
          </a:p>
          <a:p>
            <a:r>
              <a:rPr lang="en-AU" dirty="0"/>
              <a:t>The additional teaching advice also outlines some of the ways in which we can support students to communicate their thinking. It is suggested that:</a:t>
            </a:r>
          </a:p>
          <a:p>
            <a:endParaRPr lang="en-AU"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t>[CLICK] Students are provided with </a:t>
            </a:r>
            <a:r>
              <a:rPr lang="en-AU" b="1" dirty="0"/>
              <a:t>scaffolds</a:t>
            </a:r>
            <a:r>
              <a:rPr lang="en-AU" dirty="0"/>
              <a:t> to help organise information</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t>[CLICK] Verbal or written </a:t>
            </a:r>
            <a:r>
              <a:rPr lang="en-AU" b="1" dirty="0"/>
              <a:t>prompts</a:t>
            </a:r>
            <a:r>
              <a:rPr lang="en-AU" dirty="0"/>
              <a:t> are provided to assist students in structuring oral or written narratives</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t>[CLICK] A range of graphic organisers such as Venn diagrams, charts, timelines and tables are used to organise and compare ideas</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t>[CLICK] Students use historical sources of evidence to </a:t>
            </a:r>
            <a:r>
              <a:rPr lang="en-AU" b="1" dirty="0"/>
              <a:t>create written texts</a:t>
            </a:r>
          </a:p>
          <a:p>
            <a:endParaRPr lang="en-AU" dirty="0"/>
          </a:p>
          <a:p>
            <a:r>
              <a:rPr lang="en-AU" dirty="0">
                <a:latin typeface="Public Sans"/>
              </a:rPr>
              <a:t>[NEXT SLIDE]</a:t>
            </a:r>
            <a:endParaRPr lang="en-US" dirty="0">
              <a:latin typeface="Public Sans"/>
            </a:endParaRPr>
          </a:p>
          <a:p>
            <a:pPr marL="228600" indent="-228600">
              <a:lnSpc>
                <a:spcPct val="150000"/>
              </a:lnSpc>
              <a:spcBef>
                <a:spcPts val="400"/>
              </a:spcBef>
            </a:pPr>
            <a:endParaRPr lang="en-AU" dirty="0"/>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F96A65CA-68D7-D4EA-A75D-7ABBDE63EDC6}"/>
              </a:ext>
            </a:extLst>
          </p:cNvPr>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3857166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A598A-730B-F353-EDB5-35F52ACD66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47456A-B949-2B75-495D-FE841F3FB33D}"/>
              </a:ext>
            </a:extLst>
          </p:cNvPr>
          <p:cNvSpPr>
            <a:spLocks noGrp="1" noRot="1" noChangeAspect="1"/>
          </p:cNvSpPr>
          <p:nvPr>
            <p:ph type="sldImg"/>
          </p:nvPr>
        </p:nvSpPr>
        <p:spPr>
          <a:xfrm>
            <a:off x="1898650" y="282575"/>
            <a:ext cx="3060700" cy="1720850"/>
          </a:xfrm>
        </p:spPr>
      </p:sp>
      <p:sp>
        <p:nvSpPr>
          <p:cNvPr id="3" name="Notes Placeholder 2">
            <a:extLst>
              <a:ext uri="{FF2B5EF4-FFF2-40B4-BE49-F238E27FC236}">
                <a16:creationId xmlns:a16="http://schemas.microsoft.com/office/drawing/2014/main" id="{29EC93B3-BAE9-39EF-4CC7-3FEF34F1B82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i="0" u="none" strike="noStrike" kern="1200" cap="none" spc="0" normalizeH="0" baseline="0" noProof="0" dirty="0">
                <a:ln>
                  <a:noFill/>
                </a:ln>
                <a:solidFill>
                  <a:prstClr val="black"/>
                </a:solidFill>
                <a:effectLst/>
                <a:uLnTx/>
                <a:uFillTx/>
                <a:latin typeface="Public Sans"/>
                <a:cs typeface="Calibri"/>
              </a:rPr>
              <a:t>4. Purpose: </a:t>
            </a:r>
            <a:r>
              <a:rPr lang="en-AU" b="0" i="0" u="none" strike="noStrike" kern="1200" cap="none" spc="0" normalizeH="0" baseline="0" noProof="0" dirty="0">
                <a:ln>
                  <a:noFill/>
                </a:ln>
                <a:solidFill>
                  <a:prstClr val="black"/>
                </a:solidFill>
                <a:effectLst/>
                <a:uLnTx/>
                <a:uFillTx/>
                <a:latin typeface="Public Sans"/>
                <a:cs typeface="Calibri"/>
              </a:rPr>
              <a:t>To outline the learning intention and success criteria for the workshop</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i="0" u="none" strike="noStrike" kern="1200" cap="none" spc="0" normalizeH="0" baseline="0" noProof="0" dirty="0">
              <a:ln>
                <a:noFill/>
              </a:ln>
              <a:solidFill>
                <a:prstClr val="black"/>
              </a:solidFill>
              <a:effectLst/>
              <a:uLnTx/>
              <a:uFillTx/>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i="0" u="none" strike="noStrike" kern="1200" cap="none" spc="0" normalizeH="0" baseline="0" noProof="0" dirty="0">
                <a:ln>
                  <a:noFill/>
                </a:ln>
                <a:solidFill>
                  <a:prstClr val="black"/>
                </a:solidFill>
                <a:effectLst/>
                <a:uLnTx/>
                <a:uFillTx/>
                <a:latin typeface="Public Sans"/>
                <a:cs typeface="Calibri"/>
              </a:rPr>
              <a:t>Time: </a:t>
            </a:r>
            <a:r>
              <a:rPr lang="en-AU" b="0" i="0" u="none" strike="noStrike" kern="1200" cap="none" spc="0" normalizeH="0" baseline="0" noProof="0" dirty="0">
                <a:ln>
                  <a:noFill/>
                </a:ln>
                <a:solidFill>
                  <a:prstClr val="black"/>
                </a:solidFill>
                <a:effectLst/>
                <a:uLnTx/>
                <a:uFillTx/>
                <a:latin typeface="Public Sans"/>
                <a:cs typeface="Calibri"/>
              </a:rPr>
              <a:t>30 sec</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i="0" u="none" strike="noStrike" kern="1200" cap="none" spc="0" normalizeH="0" baseline="0" noProof="0" dirty="0">
              <a:ln>
                <a:noFill/>
              </a:ln>
              <a:solidFill>
                <a:prstClr val="black"/>
              </a:solidFill>
              <a:effectLst/>
              <a:uLnTx/>
              <a:uFillTx/>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i="0" u="none" strike="noStrike" kern="1200" cap="none" spc="0" normalizeH="0" baseline="0" noProof="0" dirty="0">
                <a:ln>
                  <a:noFill/>
                </a:ln>
                <a:solidFill>
                  <a:prstClr val="black"/>
                </a:solidFill>
                <a:effectLst/>
                <a:uLnTx/>
                <a:uFillTx/>
                <a:latin typeface="Public Sans"/>
                <a:cs typeface="Calibri"/>
              </a:rPr>
              <a:t>Presenter notes: </a:t>
            </a:r>
          </a:p>
          <a:p>
            <a:endParaRPr lang="en-AU" dirty="0">
              <a:latin typeface="Public Sans"/>
            </a:endParaRPr>
          </a:p>
          <a:p>
            <a:r>
              <a:rPr lang="en-AU" dirty="0">
                <a:latin typeface="Public Sans"/>
              </a:rPr>
              <a:t>We are learning to deepen our understanding of HSIE K-6 syllabus content.</a:t>
            </a:r>
            <a:endParaRPr lang="en-US" dirty="0">
              <a:latin typeface="Public Sans"/>
            </a:endParaRPr>
          </a:p>
          <a:p>
            <a:pPr marL="285750" indent="-285750" defTabSz="914400">
              <a:lnSpc>
                <a:spcPct val="114999"/>
              </a:lnSpc>
              <a:spcBef>
                <a:spcPts val="600"/>
              </a:spcBef>
              <a:spcAft>
                <a:spcPts val="600"/>
              </a:spcAft>
              <a:buFont typeface="Public Sans" panose="020B0604020202020204" pitchFamily="34" charset="0"/>
              <a:buChar char="•"/>
              <a:defRPr/>
            </a:pPr>
            <a:endParaRPr lang="en-AU" dirty="0">
              <a:solidFill>
                <a:prstClr val="black"/>
              </a:solidFill>
              <a:cs typeface="Calibri"/>
            </a:endParaRPr>
          </a:p>
          <a:p>
            <a:pPr marL="0" marR="0" lvl="0" indent="0" algn="l" defTabSz="1219170" rtl="0" eaLnBrk="1" fontAlgn="auto" latinLnBrk="0" hangingPunct="1">
              <a:lnSpc>
                <a:spcPct val="100000"/>
              </a:lnSpc>
              <a:spcBef>
                <a:spcPts val="0"/>
              </a:spcBef>
              <a:spcAft>
                <a:spcPts val="0"/>
              </a:spcAft>
              <a:buClrTx/>
              <a:buSzTx/>
              <a:buFont typeface="Public Sans" panose="020B0604020202020204" pitchFamily="34" charset="0"/>
              <a:buNone/>
              <a:tabLst/>
              <a:defRPr/>
            </a:pPr>
            <a:r>
              <a:rPr lang="en-AU" b="0" i="0" u="none" strike="noStrike" kern="1200" cap="none" spc="0" normalizeH="0" baseline="0" noProof="0" dirty="0">
                <a:ln>
                  <a:noFill/>
                </a:ln>
                <a:solidFill>
                  <a:prstClr val="black"/>
                </a:solidFill>
                <a:effectLst/>
                <a:uLnTx/>
                <a:uFillTx/>
                <a:latin typeface="Public Sans"/>
                <a:cs typeface="Calibri"/>
              </a:rPr>
              <a:t>By the end of this workshop, we will be successful if we can:</a:t>
            </a:r>
          </a:p>
          <a:p>
            <a:pPr marL="285750" marR="0" lvl="0" indent="-285750" algn="l" defTabSz="1219170" rtl="0" eaLnBrk="1" fontAlgn="auto" latinLnBrk="0" hangingPunct="1">
              <a:lnSpc>
                <a:spcPct val="100000"/>
              </a:lnSpc>
              <a:spcBef>
                <a:spcPts val="0"/>
              </a:spcBef>
              <a:spcAft>
                <a:spcPts val="0"/>
              </a:spcAft>
              <a:buClrTx/>
              <a:buSzTx/>
              <a:buFont typeface="Public Sans" panose="020B0604020202020204" pitchFamily="34" charset="0"/>
              <a:buChar char="•"/>
              <a:tabLst/>
              <a:defRPr/>
            </a:pPr>
            <a:endParaRPr lang="en-AU" b="0" i="0" u="none" strike="noStrike" kern="1200" cap="none" spc="0" normalizeH="0" baseline="0" noProof="0" dirty="0">
              <a:ln>
                <a:noFill/>
              </a:ln>
              <a:solidFill>
                <a:prstClr val="black"/>
              </a:solidFill>
              <a:effectLst/>
              <a:uLnTx/>
              <a:uFillTx/>
              <a:cs typeface="Calibri"/>
            </a:endParaRPr>
          </a:p>
          <a:p>
            <a:pPr marL="285750" indent="-285750" defTabSz="533400">
              <a:lnSpc>
                <a:spcPct val="114000"/>
              </a:lnSpc>
              <a:spcBef>
                <a:spcPct val="0"/>
              </a:spcBef>
              <a:spcAft>
                <a:spcPts val="600"/>
              </a:spcAft>
              <a:buFont typeface="Arial" panose="020B0604020202020204" pitchFamily="34" charset="0"/>
              <a:buChar char="•"/>
              <a:defRPr/>
            </a:pPr>
            <a:r>
              <a:rPr lang="en-GB" sz="1600" dirty="0">
                <a:solidFill>
                  <a:schemeClr val="accent1"/>
                </a:solidFill>
                <a:cs typeface="Public Sans"/>
              </a:rPr>
              <a:t>identify and evaluate geographical information and historical sources as evidence in the HSIE K-6 Syllabus to draw evidence-based conclusions</a:t>
            </a:r>
            <a:endParaRPr lang="en-AU" sz="1600" b="0" i="0" u="none" strike="noStrike" kern="1200" cap="none" spc="0" normalizeH="0" baseline="0" noProof="0" dirty="0">
              <a:ln>
                <a:noFill/>
              </a:ln>
              <a:solidFill>
                <a:schemeClr val="accent1"/>
              </a:solidFill>
              <a:effectLst/>
              <a:uLnTx/>
              <a:uFillTx/>
              <a:cs typeface="Public Sans"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solidFill>
                <a:prstClr val="black"/>
              </a:solidFill>
              <a:latin typeface="Public Sans"/>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solidFill>
                  <a:prstClr val="black"/>
                </a:solidFill>
                <a:latin typeface="Public Sans"/>
                <a:cs typeface="Calibri"/>
              </a:rPr>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solidFill>
                <a:prstClr val="black"/>
              </a:solidFill>
              <a:latin typeface="Public Sans"/>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solidFill>
                <a:prstClr val="black"/>
              </a:solidFill>
              <a:latin typeface="Public Sans"/>
              <a:cs typeface="Calibri"/>
            </a:endParaRPr>
          </a:p>
        </p:txBody>
      </p:sp>
      <p:sp>
        <p:nvSpPr>
          <p:cNvPr id="4" name="Slide Number Placeholder 3">
            <a:extLst>
              <a:ext uri="{FF2B5EF4-FFF2-40B4-BE49-F238E27FC236}">
                <a16:creationId xmlns:a16="http://schemas.microsoft.com/office/drawing/2014/main" id="{4BAEE192-71EE-492C-8514-655AF45FAD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CC790-B39B-3749-AD09-DE446100E6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7190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992D9-3BC5-B396-C1A7-2E164BCFA9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E38169-8BDA-FBB6-0793-6C93E4D755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CCBE28-50C2-39FA-4ED7-CBB22B272177}"/>
              </a:ext>
            </a:extLst>
          </p:cNvPr>
          <p:cNvSpPr>
            <a:spLocks noGrp="1"/>
          </p:cNvSpPr>
          <p:nvPr>
            <p:ph type="body" idx="1"/>
          </p:nvPr>
        </p:nvSpPr>
        <p:spPr/>
        <p:txBody>
          <a:bodyPr/>
          <a:lstStyle/>
          <a:p>
            <a:r>
              <a:rPr lang="en-AU" b="1" dirty="0">
                <a:latin typeface="Public Sans"/>
              </a:rPr>
              <a:t>40. Purpose: </a:t>
            </a:r>
            <a:r>
              <a:rPr lang="en-AU" b="0" dirty="0">
                <a:latin typeface="Public Sans"/>
              </a:rPr>
              <a:t>To highlight the additional teaching advice in regard to using evidence</a:t>
            </a:r>
          </a:p>
          <a:p>
            <a:endParaRPr lang="en-AU" dirty="0">
              <a:latin typeface="Public Sans"/>
            </a:endParaRPr>
          </a:p>
          <a:p>
            <a:r>
              <a:rPr lang="en-AU" b="1" dirty="0">
                <a:latin typeface="Public Sans"/>
              </a:rPr>
              <a:t>Time: </a:t>
            </a:r>
            <a:r>
              <a:rPr lang="en-AU" b="0" dirty="0">
                <a:latin typeface="Public Sans"/>
              </a:rPr>
              <a:t>1 min 45 sec</a:t>
            </a:r>
          </a:p>
          <a:p>
            <a:endParaRPr lang="en-AU" b="0" dirty="0">
              <a:latin typeface="Public Sans"/>
            </a:endParaRPr>
          </a:p>
          <a:p>
            <a:r>
              <a:rPr lang="en-AU" b="1" dirty="0">
                <a:latin typeface="Public Sans"/>
              </a:rPr>
              <a:t>Presenter notes: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i="1" dirty="0">
              <a:latin typeface="Public Sans"/>
            </a:endParaRPr>
          </a:p>
          <a:p>
            <a:r>
              <a:rPr lang="en-US" dirty="0">
                <a:latin typeface="Public Sans"/>
              </a:rPr>
              <a:t>The </a:t>
            </a:r>
            <a:r>
              <a:rPr lang="en-US" b="1" dirty="0">
                <a:latin typeface="Public Sans"/>
              </a:rPr>
              <a:t>additional teaching advice</a:t>
            </a:r>
            <a:r>
              <a:rPr lang="en-US" dirty="0">
                <a:latin typeface="Public Sans"/>
              </a:rPr>
              <a:t>, available as downloadable word documents for each stage, provide examples and information regarding using historical sources in your classroom.</a:t>
            </a:r>
          </a:p>
          <a:p>
            <a:endParaRPr lang="en-US" dirty="0"/>
          </a:p>
          <a:p>
            <a:r>
              <a:rPr lang="en-US" dirty="0">
                <a:latin typeface="Public Sans"/>
              </a:rPr>
              <a:t>Take this Early Stage 1 extract for example. </a:t>
            </a:r>
          </a:p>
          <a:p>
            <a:endParaRPr lang="en-AU" i="1" dirty="0"/>
          </a:p>
          <a:p>
            <a:r>
              <a:rPr lang="en-AU" dirty="0">
                <a:latin typeface="Public Sans"/>
              </a:rPr>
              <a:t>The additional teaching advice provides explicit information and examples that can support teachers to acquire objects, images and stories, suggestions on how to support students to process the information these sources provide, as well as ideas on how students could communicate their understanding.</a:t>
            </a:r>
          </a:p>
          <a:p>
            <a:endParaRPr lang="en-AU" dirty="0">
              <a:latin typeface="Public Sans"/>
            </a:endParaRPr>
          </a:p>
          <a:p>
            <a:r>
              <a:rPr lang="en-AU" dirty="0">
                <a:latin typeface="Public Sans"/>
              </a:rPr>
              <a:t>I will give you a moment to read this.</a:t>
            </a:r>
          </a:p>
          <a:p>
            <a:endParaRPr lang="en-AU"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i="1" dirty="0">
                <a:latin typeface="Public Sans"/>
              </a:rPr>
              <a:t>Click on the teaching advice (additional) history link to the Teaching and learning support tab in the syllabus. Show participants where the additional teaching advice documents for history can be located and downloaded. </a:t>
            </a:r>
          </a:p>
          <a:p>
            <a:endParaRPr lang="en-AU"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latin typeface="Public Sans"/>
              </a:rPr>
              <a:t>[NEXT SLIDE]</a:t>
            </a:r>
          </a:p>
          <a:p>
            <a:endParaRPr lang="en-AU" dirty="0"/>
          </a:p>
        </p:txBody>
      </p:sp>
      <p:sp>
        <p:nvSpPr>
          <p:cNvPr id="4" name="Slide Number Placeholder 3">
            <a:extLst>
              <a:ext uri="{FF2B5EF4-FFF2-40B4-BE49-F238E27FC236}">
                <a16:creationId xmlns:a16="http://schemas.microsoft.com/office/drawing/2014/main" id="{0094D310-8F0A-ED2B-A828-17F9C38E6A78}"/>
              </a:ext>
            </a:extLst>
          </p:cNvPr>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30834414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dirty="0">
                <a:latin typeface="Public Sans" pitchFamily="2" charset="0"/>
                <a:cs typeface="Arial"/>
              </a:rPr>
              <a:t>41. Purpose: </a:t>
            </a:r>
            <a:r>
              <a:rPr lang="en-AU" sz="1600" dirty="0">
                <a:latin typeface="Public Sans" pitchFamily="2" charset="0"/>
                <a:cs typeface="Arial"/>
              </a:rPr>
              <a:t>To provide instruction and time for participants to explore the additional teaching advice</a:t>
            </a:r>
          </a:p>
          <a:p>
            <a:endParaRPr lang="en-AU" sz="1600" dirty="0">
              <a:latin typeface="Public Sans" pitchFamily="2" charset="0"/>
              <a:cs typeface="Arial"/>
            </a:endParaRPr>
          </a:p>
          <a:p>
            <a:r>
              <a:rPr lang="en-AU" sz="1600" b="1" dirty="0">
                <a:latin typeface="Public Sans" pitchFamily="2" charset="0"/>
                <a:cs typeface="Arial"/>
              </a:rPr>
              <a:t>Time:</a:t>
            </a:r>
            <a:r>
              <a:rPr lang="en-AU" sz="1600" dirty="0">
                <a:latin typeface="Public Sans" pitchFamily="2" charset="0"/>
                <a:cs typeface="Arial"/>
              </a:rPr>
              <a:t> 20 </a:t>
            </a:r>
            <a:r>
              <a:rPr lang="en-AU" sz="1600" b="0" dirty="0">
                <a:latin typeface="Public Sans" pitchFamily="2" charset="0"/>
                <a:cs typeface="Arial"/>
              </a:rPr>
              <a:t>mins (1 min intro + 19 mins activity)</a:t>
            </a:r>
          </a:p>
          <a:p>
            <a:endParaRPr lang="en-AU" sz="1600" dirty="0">
              <a:latin typeface="Public Sans" pitchFamily="2" charset="0"/>
              <a:cs typeface="Arial" panose="020B0604020202020204" pitchFamily="34" charset="0"/>
            </a:endParaRPr>
          </a:p>
          <a:p>
            <a:r>
              <a:rPr lang="en-AU" sz="1600" b="1" dirty="0">
                <a:latin typeface="Public Sans" pitchFamily="2" charset="0"/>
                <a:cs typeface="Arial"/>
              </a:rPr>
              <a:t>Presenter notes: </a:t>
            </a:r>
          </a:p>
          <a:p>
            <a:pPr marL="228600" indent="-228600">
              <a:lnSpc>
                <a:spcPct val="150000"/>
              </a:lnSpc>
              <a:spcBef>
                <a:spcPts val="400"/>
              </a:spcBef>
              <a:tabLst>
                <a:tab pos="228600" algn="l"/>
                <a:tab pos="414020" algn="l"/>
                <a:tab pos="457200" algn="l"/>
              </a:tabLst>
            </a:pPr>
            <a:r>
              <a:rPr lang="en-AU" sz="1600" dirty="0">
                <a:effectLst/>
                <a:latin typeface="Public Sans" pitchFamily="2" charset="0"/>
                <a:ea typeface="Calibri" panose="020F0502020204030204" pitchFamily="34" charset="0"/>
                <a:cs typeface="Arial"/>
              </a:rPr>
              <a:t>We have just seen how the Additional Teaching Advice for Early Stage 1 provides information to support the teaching of essential content in history. </a:t>
            </a:r>
          </a:p>
          <a:p>
            <a:pPr marL="228600" indent="-228600">
              <a:lnSpc>
                <a:spcPct val="150000"/>
              </a:lnSpc>
              <a:spcBef>
                <a:spcPts val="400"/>
              </a:spcBef>
              <a:tabLst>
                <a:tab pos="228600" algn="l"/>
                <a:tab pos="414020" algn="l"/>
                <a:tab pos="457200" algn="l"/>
              </a:tabLst>
            </a:pPr>
            <a:endParaRPr lang="en-AU" sz="1600" dirty="0">
              <a:effectLst/>
              <a:latin typeface="Public Sans" pitchFamily="2" charset="0"/>
              <a:ea typeface="Calibri" panose="020F0502020204030204" pitchFamily="34" charset="0"/>
              <a:cs typeface="Arial"/>
            </a:endParaRPr>
          </a:p>
          <a:p>
            <a:pPr marL="228600" indent="-228600">
              <a:lnSpc>
                <a:spcPct val="150000"/>
              </a:lnSpc>
              <a:spcBef>
                <a:spcPts val="400"/>
              </a:spcBef>
              <a:tabLst>
                <a:tab pos="228600" algn="l"/>
                <a:tab pos="414020" algn="l"/>
                <a:tab pos="457200" algn="l"/>
              </a:tabLst>
            </a:pPr>
            <a:r>
              <a:rPr lang="en-AU" sz="1600" dirty="0">
                <a:effectLst/>
                <a:latin typeface="Public Sans" pitchFamily="2" charset="0"/>
                <a:ea typeface="Calibri" panose="020F0502020204030204" pitchFamily="34" charset="0"/>
                <a:cs typeface="Arial"/>
              </a:rPr>
              <a:t>In this task you will be using the additional teaching advice for a Stage most appropriate to your teaching. We ask that you download the additional teaching advice document for your selected Stage from the teaching and learning tab in the syllabus. </a:t>
            </a:r>
          </a:p>
          <a:p>
            <a:pPr marL="228600" indent="-228600">
              <a:lnSpc>
                <a:spcPct val="150000"/>
              </a:lnSpc>
              <a:spcBef>
                <a:spcPts val="400"/>
              </a:spcBef>
              <a:tabLst>
                <a:tab pos="228600" algn="l"/>
                <a:tab pos="414020" algn="l"/>
                <a:tab pos="457200" algn="l"/>
              </a:tabLst>
            </a:pPr>
            <a:endParaRPr lang="en-AU" sz="1600" dirty="0">
              <a:effectLst/>
              <a:latin typeface="Public Sans" pitchFamily="2" charset="0"/>
              <a:ea typeface="Calibri" panose="020F0502020204030204" pitchFamily="34" charset="0"/>
              <a:cs typeface="Arial"/>
            </a:endParaRPr>
          </a:p>
          <a:p>
            <a:pPr marL="228600" indent="-228600">
              <a:lnSpc>
                <a:spcPct val="150000"/>
              </a:lnSpc>
              <a:spcBef>
                <a:spcPts val="400"/>
              </a:spcBef>
              <a:tabLst>
                <a:tab pos="228600" algn="l"/>
                <a:tab pos="414020" algn="l"/>
                <a:tab pos="457200" algn="l"/>
              </a:tabLst>
            </a:pPr>
            <a:r>
              <a:rPr lang="en-AU" sz="1600" dirty="0">
                <a:effectLst/>
                <a:latin typeface="Public Sans" pitchFamily="2" charset="0"/>
                <a:ea typeface="Calibri" panose="020F0502020204030204" pitchFamily="34" charset="0"/>
                <a:cs typeface="Arial"/>
              </a:rPr>
              <a:t>Look at the content points in your workbook for your chosen stage and read the additional teaching advice thinking about how sources of evidence support students.</a:t>
            </a:r>
          </a:p>
          <a:p>
            <a:pPr marL="228600" indent="-228600">
              <a:lnSpc>
                <a:spcPct val="150000"/>
              </a:lnSpc>
              <a:spcBef>
                <a:spcPts val="400"/>
              </a:spcBef>
              <a:tabLst>
                <a:tab pos="228600" algn="l"/>
                <a:tab pos="414020" algn="l"/>
                <a:tab pos="457200" algn="l"/>
              </a:tabLst>
            </a:pPr>
            <a:endParaRPr lang="en-AU" sz="1600" dirty="0">
              <a:effectLst/>
              <a:latin typeface="Public Sans" pitchFamily="2" charset="0"/>
              <a:ea typeface="Calibri" panose="020F0502020204030204" pitchFamily="34" charset="0"/>
              <a:cs typeface="Arial"/>
            </a:endParaRPr>
          </a:p>
          <a:p>
            <a:pPr marL="228600" indent="-228600">
              <a:lnSpc>
                <a:spcPct val="150000"/>
              </a:lnSpc>
              <a:spcBef>
                <a:spcPts val="400"/>
              </a:spcBef>
              <a:tabLst>
                <a:tab pos="228600" algn="l"/>
                <a:tab pos="414020" algn="l"/>
                <a:tab pos="457200" algn="l"/>
              </a:tabLst>
            </a:pPr>
            <a:r>
              <a:rPr lang="en-AU" sz="1600" dirty="0">
                <a:effectLst/>
                <a:latin typeface="Public Sans" pitchFamily="2" charset="0"/>
                <a:ea typeface="Calibri" panose="020F0502020204030204" pitchFamily="34" charset="0"/>
                <a:cs typeface="Arial"/>
              </a:rPr>
              <a:t>Reflect on how the teaching advice suggests students acquire, process and communicate information using historical sources.  There is a space in your workbook and an additional notes </a:t>
            </a:r>
          </a:p>
          <a:p>
            <a:pPr marL="228600" indent="-228600">
              <a:lnSpc>
                <a:spcPct val="150000"/>
              </a:lnSpc>
              <a:spcBef>
                <a:spcPts val="400"/>
              </a:spcBef>
              <a:tabLst>
                <a:tab pos="228600" algn="l"/>
                <a:tab pos="414020" algn="l"/>
                <a:tab pos="457200" algn="l"/>
              </a:tabLst>
            </a:pPr>
            <a:r>
              <a:rPr lang="en-AU" sz="1600" dirty="0">
                <a:effectLst/>
                <a:latin typeface="Public Sans" pitchFamily="2" charset="0"/>
                <a:ea typeface="Calibri" panose="020F0502020204030204" pitchFamily="34" charset="0"/>
                <a:cs typeface="Arial"/>
              </a:rPr>
              <a:t>section if you would like to add anything else.  You will have about 20 minutes to complete this activity.  We will then come together and share our findings. </a:t>
            </a:r>
          </a:p>
          <a:p>
            <a:pPr marL="228600" indent="-228600">
              <a:lnSpc>
                <a:spcPct val="150000"/>
              </a:lnSpc>
              <a:spcBef>
                <a:spcPts val="400"/>
              </a:spcBef>
              <a:tabLst>
                <a:tab pos="228600" algn="l"/>
                <a:tab pos="414020" algn="l"/>
                <a:tab pos="457200" algn="l"/>
              </a:tabLst>
            </a:pPr>
            <a:endParaRPr lang="en-AU" sz="1600" dirty="0">
              <a:effectLst/>
              <a:latin typeface="Public Sans" pitchFamily="2" charset="0"/>
              <a:ea typeface="Calibri" panose="020F0502020204030204" pitchFamily="34" charset="0"/>
              <a:cs typeface="Arial"/>
            </a:endParaRPr>
          </a:p>
          <a:p>
            <a:pPr marL="228600" indent="-228600">
              <a:lnSpc>
                <a:spcPct val="150000"/>
              </a:lnSpc>
              <a:spcBef>
                <a:spcPts val="400"/>
              </a:spcBef>
              <a:tabLst>
                <a:tab pos="228600" algn="l"/>
                <a:tab pos="414020" algn="l"/>
                <a:tab pos="457200" algn="l"/>
              </a:tabLst>
            </a:pPr>
            <a:r>
              <a:rPr lang="en-AU" sz="1600" b="0" i="1" dirty="0">
                <a:effectLst/>
                <a:latin typeface="Public Sans" pitchFamily="2" charset="0"/>
                <a:ea typeface="Calibri" panose="020F0502020204030204" pitchFamily="34" charset="0"/>
                <a:cs typeface="Arial"/>
              </a:rPr>
              <a:t>After 15 minutes let participants know, they have 5 minutes remaining or clearly call out end time. </a:t>
            </a:r>
          </a:p>
          <a:p>
            <a:pPr marL="228600" indent="-228600">
              <a:lnSpc>
                <a:spcPct val="150000"/>
              </a:lnSpc>
              <a:spcBef>
                <a:spcPts val="400"/>
              </a:spcBef>
              <a:tabLst>
                <a:tab pos="228600" algn="l"/>
                <a:tab pos="414020" algn="l"/>
                <a:tab pos="457200" algn="l"/>
              </a:tabLst>
            </a:pPr>
            <a:endParaRPr lang="en-AU" sz="1600" i="1" dirty="0">
              <a:effectLst/>
              <a:latin typeface="Public Sans" pitchFamily="2" charset="0"/>
              <a:ea typeface="Calibri" panose="020F0502020204030204" pitchFamily="34" charset="0"/>
              <a:cs typeface="Arial"/>
            </a:endParaRPr>
          </a:p>
          <a:p>
            <a:pPr marL="228600" indent="-228600">
              <a:lnSpc>
                <a:spcPct val="150000"/>
              </a:lnSpc>
              <a:spcBef>
                <a:spcPts val="400"/>
              </a:spcBef>
              <a:tabLst>
                <a:tab pos="228600" algn="l"/>
                <a:tab pos="414020" algn="l"/>
                <a:tab pos="457200" algn="l"/>
              </a:tabLst>
            </a:pPr>
            <a:r>
              <a:rPr lang="en-AU" sz="1600" i="0" dirty="0">
                <a:effectLst/>
                <a:latin typeface="Public Sans" pitchFamily="2" charset="0"/>
                <a:ea typeface="Calibri" panose="020F0502020204030204" pitchFamily="34" charset="0"/>
                <a:cs typeface="Arial"/>
              </a:rPr>
              <a:t>Thank you I hope you have found that useful in supporting your understanding of how the additional teaching advice can support the teaching of History outcomes and content. </a:t>
            </a:r>
          </a:p>
          <a:p>
            <a:pPr marL="228600" indent="-228600">
              <a:lnSpc>
                <a:spcPct val="150000"/>
              </a:lnSpc>
              <a:spcBef>
                <a:spcPts val="400"/>
              </a:spcBef>
              <a:tabLst>
                <a:tab pos="228600" algn="l"/>
                <a:tab pos="414020" algn="l"/>
                <a:tab pos="457200" algn="l"/>
              </a:tabLst>
            </a:pPr>
            <a:endParaRPr lang="en-AU" sz="1600" dirty="0">
              <a:latin typeface="Arial" panose="020B0604020202020204" pitchFamily="34" charset="0"/>
              <a:cs typeface="Arial" panose="020B0604020202020204" pitchFamily="34" charset="0"/>
            </a:endParaRPr>
          </a:p>
          <a:p>
            <a:r>
              <a:rPr lang="en-AU" sz="1600" dirty="0">
                <a:latin typeface="Arial"/>
                <a:cs typeface="Arial"/>
              </a:rPr>
              <a:t>[NEXT SLIDE]</a:t>
            </a:r>
          </a:p>
          <a:p>
            <a:endParaRPr lang="en-AU" sz="1600" dirty="0">
              <a:latin typeface="Arial"/>
              <a:cs typeface="Arial"/>
            </a:endParaRPr>
          </a:p>
          <a:p>
            <a:r>
              <a:rPr lang="en-AU" sz="1600" b="0" i="1" dirty="0">
                <a:latin typeface="Arial"/>
                <a:cs typeface="Arial"/>
              </a:rPr>
              <a:t>NOTE: wrap up activity 5 minutes before next session is due to start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28653026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4C2CE-7ECE-0AF8-1F70-0B68D75870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68A8CB-3A5A-BEFE-6746-0346B470ED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B17424-0678-5F28-104D-13B8001BB394}"/>
              </a:ext>
            </a:extLst>
          </p:cNvPr>
          <p:cNvSpPr>
            <a:spLocks noGrp="1"/>
          </p:cNvSpPr>
          <p:nvPr>
            <p:ph type="body" idx="1"/>
          </p:nvPr>
        </p:nvSpPr>
        <p:spPr/>
        <p:txBody>
          <a:bodyPr/>
          <a:lstStyle/>
          <a:p>
            <a:r>
              <a:rPr lang="en-AU" sz="1600" b="1" dirty="0">
                <a:latin typeface="Public Sans" pitchFamily="2" charset="0"/>
              </a:rPr>
              <a:t>42. Purpose: </a:t>
            </a:r>
            <a:r>
              <a:rPr lang="en-AU" sz="1600" b="0" dirty="0">
                <a:latin typeface="Public Sans" pitchFamily="2" charset="0"/>
              </a:rPr>
              <a:t>To share reflections.</a:t>
            </a:r>
          </a:p>
          <a:p>
            <a:r>
              <a:rPr lang="en-AU" sz="1600" b="0" dirty="0">
                <a:latin typeface="Public Sans" pitchFamily="2" charset="0"/>
              </a:rPr>
              <a:t> </a:t>
            </a:r>
          </a:p>
          <a:p>
            <a:r>
              <a:rPr lang="en-AU" sz="1600" b="1" dirty="0">
                <a:latin typeface="Public Sans" pitchFamily="2" charset="0"/>
              </a:rPr>
              <a:t>Time: </a:t>
            </a:r>
            <a:r>
              <a:rPr lang="en-AU" sz="1600" b="0" dirty="0">
                <a:latin typeface="Public Sans" pitchFamily="2" charset="0"/>
              </a:rPr>
              <a:t>4 mins sharing time </a:t>
            </a:r>
          </a:p>
          <a:p>
            <a:endParaRPr lang="en-AU" sz="1600" b="0" dirty="0">
              <a:latin typeface="Public Sans" pitchFamily="2" charset="0"/>
            </a:endParaRPr>
          </a:p>
          <a:p>
            <a:r>
              <a:rPr lang="en-AU" sz="1600" b="1" dirty="0">
                <a:latin typeface="Public Sans" pitchFamily="2" charset="0"/>
              </a:rPr>
              <a:t>Presenter notes: </a:t>
            </a:r>
          </a:p>
          <a:p>
            <a:r>
              <a:rPr lang="en-AU" sz="1600" b="0" dirty="0">
                <a:latin typeface="Public Sans" pitchFamily="2" charset="0"/>
              </a:rPr>
              <a:t>Would anyone like to share back to the group?</a:t>
            </a:r>
          </a:p>
          <a:p>
            <a:endParaRPr lang="en-AU" sz="1600" b="1" dirty="0">
              <a:latin typeface="Public Sans" pitchFamily="2" charset="0"/>
            </a:endParaRPr>
          </a:p>
          <a:p>
            <a:r>
              <a:rPr lang="en-AU" sz="1600" b="0" i="1" dirty="0">
                <a:latin typeface="Public Sans" pitchFamily="2" charset="0"/>
              </a:rPr>
              <a:t>Allow 4 minutes maximum for discussion. </a:t>
            </a:r>
          </a:p>
          <a:p>
            <a:endParaRPr lang="en-AU" sz="1600" i="1" dirty="0">
              <a:latin typeface="Public Sans" pitchFamily="2" charset="0"/>
              <a:cs typeface="Arial" panose="020B0604020202020204" pitchFamily="34" charset="0"/>
            </a:endParaRPr>
          </a:p>
          <a:p>
            <a:r>
              <a:rPr lang="en-AU" sz="1600" dirty="0">
                <a:latin typeface="Public Sans" pitchFamily="2" charset="0"/>
                <a:cs typeface="Arial"/>
              </a:rPr>
              <a:t>[NEXT SLIDE] </a:t>
            </a:r>
          </a:p>
        </p:txBody>
      </p:sp>
      <p:sp>
        <p:nvSpPr>
          <p:cNvPr id="4" name="Slide Number Placeholder 3">
            <a:extLst>
              <a:ext uri="{FF2B5EF4-FFF2-40B4-BE49-F238E27FC236}">
                <a16:creationId xmlns:a16="http://schemas.microsoft.com/office/drawing/2014/main" id="{3D5BFB34-C2F2-84AC-D643-2B45C9B1D81A}"/>
              </a:ext>
            </a:extLst>
          </p:cNvPr>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32494444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54CB2-04C8-17B4-AD82-8E6C1E2388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55137A-E89C-35AB-C37B-7133A07E89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39E503-F8DF-C60D-445A-D2539F53EF47}"/>
              </a:ext>
            </a:extLst>
          </p:cNvPr>
          <p:cNvSpPr>
            <a:spLocks noGrp="1"/>
          </p:cNvSpPr>
          <p:nvPr>
            <p:ph type="body" idx="1"/>
          </p:nvPr>
        </p:nvSpPr>
        <p:spPr/>
        <p:txBody>
          <a:bodyPr/>
          <a:lstStyle/>
          <a:p>
            <a:r>
              <a:rPr lang="en-AU" sz="1600" b="1" dirty="0">
                <a:latin typeface="Public Sans" pitchFamily="2" charset="0"/>
              </a:rPr>
              <a:t>43. Purpose: </a:t>
            </a:r>
            <a:r>
              <a:rPr lang="en-AU" sz="1600" dirty="0">
                <a:latin typeface="Public Sans" pitchFamily="2" charset="0"/>
              </a:rPr>
              <a:t>To reflect on the key takeaways of the HSIE presentation.</a:t>
            </a:r>
          </a:p>
          <a:p>
            <a:endParaRPr lang="en-AU" sz="1600" b="1" dirty="0">
              <a:latin typeface="Public Sans" pitchFamily="2" charset="0"/>
            </a:endParaRPr>
          </a:p>
          <a:p>
            <a:r>
              <a:rPr lang="en-AU" sz="1600" b="1" dirty="0">
                <a:latin typeface="Public Sans" pitchFamily="2" charset="0"/>
              </a:rPr>
              <a:t>Time: </a:t>
            </a:r>
            <a:r>
              <a:rPr lang="en-AU" sz="1600" dirty="0">
                <a:latin typeface="Public Sans" pitchFamily="2" charset="0"/>
              </a:rPr>
              <a:t>1 min</a:t>
            </a:r>
            <a:endParaRPr lang="en-AU" sz="1600" b="1" dirty="0">
              <a:latin typeface="Public Sans" pitchFamily="2" charset="0"/>
            </a:endParaRPr>
          </a:p>
          <a:p>
            <a:endParaRPr lang="en-AU" sz="1600" b="1" dirty="0">
              <a:latin typeface="Public Sans" pitchFamily="2" charset="0"/>
            </a:endParaRPr>
          </a:p>
          <a:p>
            <a:r>
              <a:rPr lang="en-AU" sz="1600" b="1" dirty="0">
                <a:latin typeface="Public Sans" pitchFamily="2" charset="0"/>
              </a:rPr>
              <a:t>Presenter notes:</a:t>
            </a:r>
          </a:p>
          <a:p>
            <a:endParaRPr lang="en-US" sz="1600" dirty="0">
              <a:latin typeface="Public Sans" pitchFamily="2" charset="0"/>
            </a:endParaRPr>
          </a:p>
          <a:p>
            <a:pPr algn="l" rtl="0" fontAlgn="base">
              <a:buNone/>
            </a:pPr>
            <a:r>
              <a:rPr lang="en-AU" sz="1600" b="0" i="0" u="none" strike="noStrike">
                <a:solidFill>
                  <a:srgbClr val="000000"/>
                </a:solidFill>
                <a:effectLst/>
                <a:latin typeface="Public Sans" pitchFamily="2" charset="0"/>
              </a:rPr>
              <a:t>We </a:t>
            </a:r>
            <a:r>
              <a:rPr lang="en-AU" sz="1600" b="0" i="0" u="none" strike="noStrike" dirty="0">
                <a:solidFill>
                  <a:srgbClr val="000000"/>
                </a:solidFill>
                <a:effectLst/>
                <a:latin typeface="Public Sans" pitchFamily="2" charset="0"/>
              </a:rPr>
              <a:t>would like you to take a moment to pause and reflect on HSIE.</a:t>
            </a:r>
            <a:r>
              <a:rPr lang="en-US" sz="1600" b="0" i="0" dirty="0">
                <a:solidFill>
                  <a:srgbClr val="444444"/>
                </a:solidFill>
                <a:effectLst/>
                <a:latin typeface="Public Sans" pitchFamily="2" charset="0"/>
              </a:rPr>
              <a:t>​</a:t>
            </a:r>
          </a:p>
          <a:p>
            <a:pPr algn="l" rtl="0" fontAlgn="base">
              <a:buNone/>
            </a:pPr>
            <a:r>
              <a:rPr lang="en-AU" sz="1600" b="0" i="0" dirty="0">
                <a:solidFill>
                  <a:srgbClr val="444444"/>
                </a:solidFill>
                <a:effectLst/>
                <a:latin typeface="Public Sans" pitchFamily="2" charset="0"/>
              </a:rPr>
              <a:t>​</a:t>
            </a:r>
          </a:p>
          <a:p>
            <a:pPr algn="l" rtl="0" fontAlgn="base">
              <a:buNone/>
            </a:pPr>
            <a:r>
              <a:rPr lang="en-AU" sz="1600" b="0" i="0" u="none" strike="noStrike" dirty="0">
                <a:solidFill>
                  <a:srgbClr val="000000"/>
                </a:solidFill>
                <a:effectLst/>
                <a:latin typeface="Public Sans" pitchFamily="2" charset="0"/>
              </a:rPr>
              <a:t>Think about your current context and your curriculum implementation journey so far. Consider where you are right now in terms of your planning for the engage phase.</a:t>
            </a:r>
            <a:r>
              <a:rPr lang="en-US" sz="1600" b="0" i="0" dirty="0">
                <a:solidFill>
                  <a:srgbClr val="444444"/>
                </a:solidFill>
                <a:effectLst/>
                <a:latin typeface="Public Sans" pitchFamily="2" charset="0"/>
              </a:rPr>
              <a:t>​</a:t>
            </a:r>
          </a:p>
          <a:p>
            <a:pPr algn="l" rtl="0" fontAlgn="base">
              <a:buFont typeface="+mj-lt"/>
              <a:buNone/>
            </a:pPr>
            <a:endParaRPr lang="en-AU" sz="1600" b="0" i="0" dirty="0">
              <a:solidFill>
                <a:srgbClr val="444444"/>
              </a:solidFill>
              <a:effectLst/>
              <a:latin typeface="Public Sans" pitchFamily="2" charset="0"/>
            </a:endParaRPr>
          </a:p>
          <a:p>
            <a:pPr algn="l" rtl="0" fontAlgn="base">
              <a:buNone/>
            </a:pPr>
            <a:r>
              <a:rPr lang="en-AU" sz="1600" b="0" i="0" u="none" strike="noStrike" dirty="0">
                <a:solidFill>
                  <a:srgbClr val="000000"/>
                </a:solidFill>
                <a:effectLst/>
                <a:latin typeface="Public Sans" pitchFamily="2" charset="0"/>
              </a:rPr>
              <a:t>In your planning session, we would like you to think about:</a:t>
            </a:r>
            <a:r>
              <a:rPr lang="en-US" sz="1600" b="0" i="0" dirty="0">
                <a:solidFill>
                  <a:srgbClr val="444444"/>
                </a:solidFill>
                <a:effectLst/>
                <a:latin typeface="Public Sans" pitchFamily="2" charset="0"/>
              </a:rPr>
              <a:t>​</a:t>
            </a:r>
          </a:p>
          <a:p>
            <a:pPr algn="l" rtl="0" fontAlgn="base">
              <a:buNone/>
            </a:pPr>
            <a:r>
              <a:rPr lang="en-AU" sz="1600" b="0" i="0" dirty="0">
                <a:solidFill>
                  <a:srgbClr val="444444"/>
                </a:solidFill>
                <a:effectLst/>
                <a:latin typeface="Public Sans" pitchFamily="2" charset="0"/>
              </a:rPr>
              <a:t>​</a:t>
            </a:r>
          </a:p>
          <a:p>
            <a:pPr algn="l" rtl="0" fontAlgn="base">
              <a:buNone/>
            </a:pPr>
            <a:r>
              <a:rPr lang="en-AU" sz="1600" b="0" i="0" u="none" strike="noStrike" dirty="0">
                <a:solidFill>
                  <a:srgbClr val="000000"/>
                </a:solidFill>
                <a:effectLst/>
                <a:latin typeface="Public Sans" pitchFamily="2" charset="0"/>
              </a:rPr>
              <a:t>What's next?</a:t>
            </a:r>
            <a:r>
              <a:rPr lang="en-US" sz="1600" b="0" i="0" dirty="0">
                <a:solidFill>
                  <a:srgbClr val="444444"/>
                </a:solidFill>
                <a:effectLst/>
                <a:latin typeface="Public Sans" pitchFamily="2" charset="0"/>
              </a:rPr>
              <a:t>​</a:t>
            </a:r>
          </a:p>
          <a:p>
            <a:pPr algn="l" rtl="0" fontAlgn="base">
              <a:buFont typeface="Arial" panose="020B0604020202020204" pitchFamily="34" charset="0"/>
              <a:buChar char="•"/>
            </a:pPr>
            <a:r>
              <a:rPr lang="en-AU" sz="1600" b="0" i="0" u="none" strike="noStrike" dirty="0">
                <a:solidFill>
                  <a:srgbClr val="4472C4"/>
                </a:solidFill>
                <a:effectLst/>
                <a:latin typeface="Public Sans" pitchFamily="2" charset="0"/>
              </a:rPr>
              <a:t> How can you use the teaching advice and additional teaching advice to deepen your understanding of the knowledge, understanding and skills embedded in the HSIE syllabus?</a:t>
            </a:r>
            <a:r>
              <a:rPr lang="en-US" sz="1600" b="0" i="0" dirty="0">
                <a:solidFill>
                  <a:srgbClr val="444444"/>
                </a:solidFill>
                <a:effectLst/>
                <a:latin typeface="Public Sans" pitchFamily="2" charset="0"/>
              </a:rPr>
              <a:t>​</a:t>
            </a:r>
          </a:p>
          <a:p>
            <a:pPr algn="l" rtl="0" fontAlgn="base">
              <a:buFont typeface="Arial" panose="020B0604020202020204" pitchFamily="34" charset="0"/>
              <a:buChar char="•"/>
            </a:pPr>
            <a:r>
              <a:rPr lang="en-AU" sz="1600" b="0" i="0" u="none" strike="noStrike" dirty="0">
                <a:solidFill>
                  <a:srgbClr val="4472C4"/>
                </a:solidFill>
                <a:effectLst/>
                <a:latin typeface="Public Sans" pitchFamily="2" charset="0"/>
              </a:rPr>
              <a:t> How might you use geographical information and historical sources to support students to draw evidenced based conclusions?</a:t>
            </a:r>
            <a:endParaRPr lang="en-US" sz="1600" b="0" i="0" dirty="0">
              <a:solidFill>
                <a:srgbClr val="444444"/>
              </a:solidFill>
              <a:effectLst/>
              <a:latin typeface="Public Sans" pitchFamily="2" charset="0"/>
            </a:endParaRPr>
          </a:p>
          <a:p>
            <a:endParaRPr lang="en-US" sz="1600" b="1" dirty="0">
              <a:latin typeface="Public Sans" pitchFamily="2" charset="0"/>
            </a:endParaRPr>
          </a:p>
          <a:p>
            <a:r>
              <a:rPr lang="en-AU" sz="1600" dirty="0">
                <a:latin typeface="Public Sans" pitchFamily="2" charset="0"/>
              </a:rPr>
              <a:t>[NEXT SLIDE]</a:t>
            </a:r>
            <a:endParaRPr lang="en-US" sz="1600" dirty="0">
              <a:latin typeface="Public Sans" pitchFamily="2" charset="0"/>
            </a:endParaRPr>
          </a:p>
        </p:txBody>
      </p:sp>
      <p:sp>
        <p:nvSpPr>
          <p:cNvPr id="4" name="Slide Number Placeholder 3">
            <a:extLst>
              <a:ext uri="{FF2B5EF4-FFF2-40B4-BE49-F238E27FC236}">
                <a16:creationId xmlns:a16="http://schemas.microsoft.com/office/drawing/2014/main" id="{1D63E477-6AA0-918B-8C96-7FA49AE785F0}"/>
              </a:ext>
            </a:extLst>
          </p:cNvPr>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17919128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44. Purpose: </a:t>
            </a:r>
            <a:r>
              <a:rPr lang="en-AU" dirty="0">
                <a:latin typeface="Public Sans"/>
              </a:rPr>
              <a:t>Contact details for the Primary Curriculum team</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r>
              <a:rPr lang="en-US" b="1" dirty="0">
                <a:latin typeface="Public Sans"/>
                <a:cs typeface="Public Sans"/>
              </a:rPr>
              <a:t>Time: </a:t>
            </a:r>
            <a:r>
              <a:rPr lang="en-US" b="0" dirty="0">
                <a:latin typeface="Public Sans"/>
                <a:cs typeface="Public Sans"/>
              </a:rPr>
              <a:t>30 sec</a:t>
            </a:r>
          </a:p>
          <a:p>
            <a:endParaRPr lang="en-AU" dirty="0">
              <a:latin typeface="Public Sans" pitchFamily="2" charset="0"/>
              <a:cs typeface="Public Sans" panose="020B0604020202020204" pitchFamily="34" charset="0"/>
            </a:endParaRPr>
          </a:p>
          <a:p>
            <a:pPr defTabSz="1221243">
              <a:defRPr/>
            </a:pPr>
            <a:r>
              <a:rPr lang="en-AU" b="1" dirty="0">
                <a:latin typeface="Public Sans"/>
                <a:cs typeface="Public Sans"/>
              </a:rPr>
              <a:t>Presenter notes:</a:t>
            </a:r>
            <a:endParaRPr lang="en-AU" b="0" dirty="0"/>
          </a:p>
          <a:p>
            <a:endParaRPr lang="en-AU" dirty="0"/>
          </a:p>
          <a:p>
            <a:r>
              <a:rPr lang="en-AU" dirty="0">
                <a:latin typeface="Public Sans"/>
              </a:rPr>
              <a:t>If you have any questions or would like to reach out to the Primary Curriculum team, please contact us via this email address, or through the Statewide Staffroom.  </a:t>
            </a:r>
          </a:p>
          <a:p>
            <a:endParaRPr lang="en-AU" dirty="0">
              <a:latin typeface="Public Sans"/>
            </a:endParaRPr>
          </a:p>
          <a:p>
            <a:r>
              <a:rPr lang="en-AU" dirty="0">
                <a:latin typeface="Public Sans"/>
              </a:rPr>
              <a:t>This QR code takes you to the enrolment page to</a:t>
            </a:r>
            <a:r>
              <a:rPr lang="en-AU" b="1" dirty="0">
                <a:latin typeface="Public Sans"/>
              </a:rPr>
              <a:t> join the statewide staffroom. </a:t>
            </a:r>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Public Sans"/>
              </a:rPr>
              <a:t>[NEXT SLIDE]</a:t>
            </a: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44</a:t>
            </a:fld>
            <a:endParaRPr lang="en-AU"/>
          </a:p>
        </p:txBody>
      </p:sp>
    </p:spTree>
    <p:extLst>
      <p:ext uri="{BB962C8B-B14F-4D97-AF65-F5344CB8AC3E}">
        <p14:creationId xmlns:p14="http://schemas.microsoft.com/office/powerpoint/2010/main" val="3021276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B1E1F-40E4-AC5F-B2D4-45E86CB0E6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581C78-B1F0-37BE-A104-4B6791A327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352B0C-92D4-9C59-7D9B-96083E7885C9}"/>
              </a:ext>
            </a:extLst>
          </p:cNvPr>
          <p:cNvSpPr>
            <a:spLocks noGrp="1"/>
          </p:cNvSpPr>
          <p:nvPr>
            <p:ph type="body" idx="1"/>
          </p:nvPr>
        </p:nvSpPr>
        <p:spPr/>
        <p:txBody>
          <a:bodyPr/>
          <a:lstStyle/>
          <a:p>
            <a:r>
              <a:rPr lang="en-AU" sz="1600" b="1" dirty="0">
                <a:latin typeface="Public Sans" pitchFamily="2" charset="0"/>
              </a:rPr>
              <a:t>5. Purpose</a:t>
            </a:r>
            <a:r>
              <a:rPr lang="en-AU" sz="1600" dirty="0">
                <a:latin typeface="Public Sans" pitchFamily="2" charset="0"/>
              </a:rPr>
              <a:t>: </a:t>
            </a:r>
            <a:r>
              <a:rPr lang="en-US" sz="1600" dirty="0">
                <a:latin typeface="Public Sans" pitchFamily="2" charset="0"/>
              </a:rPr>
              <a:t>Where is evidence in the rationale?</a:t>
            </a:r>
            <a:endParaRPr lang="en-AU" sz="1600" dirty="0">
              <a:latin typeface="Public Sans" pitchFamily="2" charset="0"/>
            </a:endParaRPr>
          </a:p>
          <a:p>
            <a:endParaRPr lang="en-AU" sz="1600" b="1" dirty="0">
              <a:latin typeface="Public Sans" pitchFamily="2" charset="0"/>
            </a:endParaRPr>
          </a:p>
          <a:p>
            <a:r>
              <a:rPr lang="en-AU" sz="1600" b="1" dirty="0">
                <a:latin typeface="Public Sans" pitchFamily="2" charset="0"/>
              </a:rPr>
              <a:t>Time: </a:t>
            </a:r>
            <a:r>
              <a:rPr lang="en-AU" sz="1600" b="0" dirty="0">
                <a:latin typeface="Public Sans" pitchFamily="2" charset="0"/>
              </a:rPr>
              <a:t>45</a:t>
            </a:r>
            <a:r>
              <a:rPr lang="en-AU" sz="1600" dirty="0">
                <a:latin typeface="Public Sans" pitchFamily="2" charset="0"/>
              </a:rPr>
              <a:t> sec</a:t>
            </a:r>
            <a:endParaRPr lang="en-US" sz="1600" dirty="0">
              <a:latin typeface="Public Sans" pitchFamily="2" charset="0"/>
            </a:endParaRPr>
          </a:p>
          <a:p>
            <a:endParaRPr lang="en-AU" sz="1600" dirty="0">
              <a:latin typeface="Public Sans" pitchFamily="2" charset="0"/>
            </a:endParaRPr>
          </a:p>
          <a:p>
            <a:r>
              <a:rPr lang="en-AU" sz="1600" b="1" dirty="0">
                <a:latin typeface="Public Sans" pitchFamily="2" charset="0"/>
              </a:rPr>
              <a:t>Presenter notes: </a:t>
            </a:r>
            <a:endParaRPr lang="en-US" sz="1600" dirty="0">
              <a:latin typeface="Public Sans" pitchFamily="2" charset="0"/>
            </a:endParaRPr>
          </a:p>
          <a:p>
            <a:pPr>
              <a:lnSpc>
                <a:spcPct val="114999"/>
              </a:lnSpc>
              <a:spcBef>
                <a:spcPts val="1200"/>
              </a:spcBef>
            </a:pPr>
            <a:endParaRPr lang="en-AU" sz="1600" dirty="0">
              <a:latin typeface="Public Sans" pitchFamily="2" charset="0"/>
              <a:cs typeface="Arial"/>
            </a:endParaRPr>
          </a:p>
          <a:p>
            <a:pPr>
              <a:lnSpc>
                <a:spcPct val="114999"/>
              </a:lnSpc>
              <a:spcBef>
                <a:spcPts val="1200"/>
              </a:spcBef>
            </a:pPr>
            <a:r>
              <a:rPr lang="en-AU" sz="1600" dirty="0">
                <a:latin typeface="Public Sans" pitchFamily="2" charset="0"/>
                <a:cs typeface="Arial"/>
              </a:rPr>
              <a:t>As you can see here, the</a:t>
            </a:r>
            <a:r>
              <a:rPr lang="en-AU" sz="1600" dirty="0">
                <a:latin typeface="Public Sans" pitchFamily="2" charset="0"/>
                <a:ea typeface="Arial" panose="020B0604020202020204" pitchFamily="34" charset="0"/>
                <a:cs typeface="Arial"/>
              </a:rPr>
              <a:t> </a:t>
            </a:r>
            <a:r>
              <a:rPr lang="en-AU" sz="1600" dirty="0">
                <a:effectLst/>
                <a:latin typeface="Public Sans" pitchFamily="2" charset="0"/>
                <a:ea typeface="Arial" panose="020B0604020202020204" pitchFamily="34" charset="0"/>
                <a:cs typeface="Arial"/>
              </a:rPr>
              <a:t>rationale explains that </a:t>
            </a:r>
            <a:r>
              <a:rPr lang="en-AU" sz="1600" dirty="0">
                <a:latin typeface="Public Sans" pitchFamily="2" charset="0"/>
                <a:ea typeface="Arial" panose="020B0604020202020204" pitchFamily="34" charset="0"/>
                <a:cs typeface="Arial"/>
              </a:rPr>
              <a:t>the</a:t>
            </a:r>
            <a:r>
              <a:rPr lang="en-AU" sz="1600" dirty="0">
                <a:effectLst/>
                <a:latin typeface="Public Sans" pitchFamily="2" charset="0"/>
                <a:ea typeface="Arial" panose="020B0604020202020204" pitchFamily="34" charset="0"/>
                <a:cs typeface="Arial"/>
              </a:rPr>
              <a:t> ‘...syllabus acts as a mirror to reflect a student’s personal experiences and a window through which to view the world at different times and places. </a:t>
            </a:r>
            <a:endParaRPr lang="en-AU" sz="1600" dirty="0">
              <a:latin typeface="Public Sans" pitchFamily="2" charset="0"/>
              <a:ea typeface="Calibri" panose="020F0502020204030204" pitchFamily="34" charset="0"/>
              <a:cs typeface="Arial"/>
            </a:endParaRPr>
          </a:p>
          <a:p>
            <a:pPr>
              <a:lnSpc>
                <a:spcPct val="114999"/>
              </a:lnSpc>
              <a:spcBef>
                <a:spcPts val="1200"/>
              </a:spcBef>
            </a:pPr>
            <a:endParaRPr lang="en-AU" sz="1600" dirty="0">
              <a:effectLst/>
              <a:latin typeface="Public Sans" pitchFamily="2" charset="0"/>
              <a:ea typeface="Arial" panose="020B0604020202020204" pitchFamily="34" charset="0"/>
              <a:cs typeface="Arial"/>
            </a:endParaRPr>
          </a:p>
          <a:p>
            <a:pPr>
              <a:lnSpc>
                <a:spcPct val="114999"/>
              </a:lnSpc>
              <a:spcBef>
                <a:spcPts val="1200"/>
              </a:spcBef>
            </a:pPr>
            <a:r>
              <a:rPr lang="en-AU" sz="1600" dirty="0">
                <a:effectLst/>
                <a:latin typeface="Public Sans" pitchFamily="2" charset="0"/>
                <a:ea typeface="Arial" panose="020B0604020202020204" pitchFamily="34" charset="0"/>
                <a:cs typeface="Arial"/>
              </a:rPr>
              <a:t>By </a:t>
            </a:r>
            <a:r>
              <a:rPr lang="en-AU" sz="1600" dirty="0">
                <a:latin typeface="Public Sans" pitchFamily="2" charset="0"/>
              </a:rPr>
              <a:t>[CLICK] </a:t>
            </a:r>
            <a:r>
              <a:rPr lang="en-AU" sz="1600" b="1" dirty="0">
                <a:effectLst/>
                <a:latin typeface="Public Sans" pitchFamily="2" charset="0"/>
                <a:ea typeface="Arial" panose="020B0604020202020204" pitchFamily="34" charset="0"/>
                <a:cs typeface="Arial"/>
              </a:rPr>
              <a:t>engaging with stories, images, objects and sites as evidence of the </a:t>
            </a:r>
            <a:r>
              <a:rPr lang="en-AU" sz="1600" b="1" dirty="0">
                <a:latin typeface="Public Sans" pitchFamily="2" charset="0"/>
                <a:ea typeface="Arial" panose="020B0604020202020204" pitchFamily="34" charset="0"/>
                <a:cs typeface="Arial"/>
              </a:rPr>
              <a:t>past </a:t>
            </a:r>
            <a:r>
              <a:rPr lang="en-AU" sz="1600" dirty="0">
                <a:latin typeface="Public Sans" pitchFamily="2" charset="0"/>
                <a:ea typeface="Arial" panose="020B0604020202020204" pitchFamily="34" charset="0"/>
                <a:cs typeface="Arial"/>
              </a:rPr>
              <a:t>and</a:t>
            </a:r>
            <a:r>
              <a:rPr lang="en-AU" sz="1600" dirty="0">
                <a:effectLst/>
                <a:latin typeface="Public Sans" pitchFamily="2" charset="0"/>
                <a:ea typeface="Arial" panose="020B0604020202020204" pitchFamily="34" charset="0"/>
                <a:cs typeface="Arial"/>
              </a:rPr>
              <a:t> with </a:t>
            </a:r>
            <a:r>
              <a:rPr lang="en-AU" sz="1600" dirty="0">
                <a:latin typeface="Public Sans" pitchFamily="2" charset="0"/>
              </a:rPr>
              <a:t>[CLICK] </a:t>
            </a:r>
            <a:r>
              <a:rPr lang="en-AU" sz="1600" dirty="0">
                <a:effectLst/>
                <a:latin typeface="Public Sans" pitchFamily="2" charset="0"/>
                <a:ea typeface="Arial" panose="020B0604020202020204" pitchFamily="34" charset="0"/>
                <a:cs typeface="Arial"/>
              </a:rPr>
              <a:t> </a:t>
            </a:r>
            <a:r>
              <a:rPr lang="en-AU" sz="1600" b="1" dirty="0">
                <a:effectLst/>
                <a:latin typeface="Public Sans" pitchFamily="2" charset="0"/>
                <a:ea typeface="Arial" panose="020B0604020202020204" pitchFamily="34" charset="0"/>
                <a:cs typeface="Arial"/>
              </a:rPr>
              <a:t>geographical information presented in maps, globes and graphs</a:t>
            </a:r>
            <a:r>
              <a:rPr lang="en-AU" sz="1600" dirty="0">
                <a:effectLst/>
                <a:latin typeface="Public Sans" pitchFamily="2" charset="0"/>
                <a:ea typeface="Arial" panose="020B0604020202020204" pitchFamily="34" charset="0"/>
                <a:cs typeface="Arial"/>
              </a:rPr>
              <a:t> students learn the essential schema by which people locate and understand themselves, the environment and others in the world and in time...’</a:t>
            </a:r>
          </a:p>
          <a:p>
            <a:pPr>
              <a:lnSpc>
                <a:spcPct val="114999"/>
              </a:lnSpc>
              <a:spcBef>
                <a:spcPts val="1200"/>
              </a:spcBef>
            </a:pPr>
            <a:endParaRPr lang="en-AU" sz="1600" dirty="0">
              <a:effectLst/>
              <a:latin typeface="Public Sans" pitchFamily="2" charset="0"/>
              <a:ea typeface="Arial" panose="020B0604020202020204" pitchFamily="34" charset="0"/>
              <a:cs typeface="Arial"/>
            </a:endParaRPr>
          </a:p>
          <a:p>
            <a:pPr marL="0" marR="0" lvl="0" indent="0" algn="l" defTabSz="1219170" rtl="0" eaLnBrk="1" fontAlgn="auto" latinLnBrk="0" hangingPunct="1">
              <a:lnSpc>
                <a:spcPct val="114999"/>
              </a:lnSpc>
              <a:spcBef>
                <a:spcPts val="1200"/>
              </a:spcBef>
              <a:spcAft>
                <a:spcPts val="0"/>
              </a:spcAft>
              <a:buClrTx/>
              <a:buSzTx/>
              <a:buFontTx/>
              <a:buNone/>
              <a:tabLst/>
              <a:defRPr/>
            </a:pPr>
            <a:r>
              <a:rPr lang="en-AU" sz="1600" dirty="0">
                <a:latin typeface="Public Sans" pitchFamily="2" charset="0"/>
              </a:rPr>
              <a:t>We’re now going to explore the use of </a:t>
            </a:r>
            <a:r>
              <a:rPr lang="en-AU" sz="1600" b="0" dirty="0">
                <a:latin typeface="Public Sans" pitchFamily="2" charset="0"/>
              </a:rPr>
              <a:t>evidence</a:t>
            </a:r>
            <a:r>
              <a:rPr lang="en-AU" sz="1600" dirty="0">
                <a:latin typeface="Public Sans" pitchFamily="2" charset="0"/>
              </a:rPr>
              <a:t> in the HSIE syllabus, including the role of geographical information and historical sources.</a:t>
            </a:r>
            <a:endParaRPr lang="en-AU" sz="1600" dirty="0">
              <a:latin typeface="Public Sans" pitchFamily="2" charset="0"/>
              <a:ea typeface="Calibri" panose="020F0502020204030204" pitchFamily="34" charset="0"/>
              <a:cs typeface="Arial"/>
            </a:endParaRPr>
          </a:p>
          <a:p>
            <a:pPr>
              <a:lnSpc>
                <a:spcPct val="114999"/>
              </a:lnSpc>
              <a:spcBef>
                <a:spcPts val="1200"/>
              </a:spcBef>
            </a:pPr>
            <a:endParaRPr lang="en-AU" sz="1600" dirty="0">
              <a:effectLst/>
              <a:latin typeface="Public Sans" pitchFamily="2" charset="0"/>
              <a:ea typeface="Arial" panose="020B0604020202020204" pitchFamily="34" charset="0"/>
              <a:cs typeface="Arial"/>
            </a:endParaRPr>
          </a:p>
          <a:p>
            <a:pPr>
              <a:lnSpc>
                <a:spcPct val="114999"/>
              </a:lnSpc>
              <a:spcBef>
                <a:spcPts val="1200"/>
              </a:spcBef>
            </a:pPr>
            <a:endParaRPr lang="en-AU" sz="1600" dirty="0">
              <a:effectLst/>
              <a:latin typeface="Public Sans" pitchFamily="2" charset="0"/>
              <a:ea typeface="Arial" panose="020B0604020202020204" pitchFamily="34" charset="0"/>
              <a:cs typeface="Arial"/>
            </a:endParaRPr>
          </a:p>
          <a:p>
            <a:pPr marL="0" marR="0" lvl="0" indent="0" algn="l" defTabSz="1219170" rtl="0" eaLnBrk="1" fontAlgn="auto" latinLnBrk="0" hangingPunct="1">
              <a:lnSpc>
                <a:spcPct val="114999"/>
              </a:lnSpc>
              <a:spcBef>
                <a:spcPts val="1200"/>
              </a:spcBef>
              <a:spcAft>
                <a:spcPts val="0"/>
              </a:spcAft>
              <a:buClrTx/>
              <a:buSzTx/>
              <a:buFontTx/>
              <a:buNone/>
              <a:tabLst/>
              <a:defRPr/>
            </a:pPr>
            <a:r>
              <a:rPr lang="en-AU" sz="1600" dirty="0">
                <a:latin typeface="Public Sans" pitchFamily="2" charset="0"/>
              </a:rPr>
              <a:t>[NEXT SLIDE]</a:t>
            </a:r>
          </a:p>
          <a:p>
            <a:pPr>
              <a:lnSpc>
                <a:spcPct val="114999"/>
              </a:lnSpc>
              <a:spcBef>
                <a:spcPts val="1200"/>
              </a:spcBef>
            </a:pPr>
            <a:endParaRPr lang="en-AU" sz="1100" dirty="0">
              <a:effectLst/>
              <a:latin typeface="Arial"/>
              <a:ea typeface="Calibri" panose="020F0502020204030204" pitchFamily="34" charset="0"/>
              <a:cs typeface="Arial"/>
            </a:endParaRPr>
          </a:p>
          <a:p>
            <a:pPr algn="l" fontAlgn="base">
              <a:buNone/>
            </a:pPr>
            <a:endParaRPr lang="en-AU"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F407ED7-5A7C-543D-414D-0229D115EA7A}"/>
              </a:ext>
            </a:extLst>
          </p:cNvPr>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248942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pitchFamily="2" charset="0"/>
              </a:rPr>
              <a:t>6. Purpose</a:t>
            </a:r>
            <a:r>
              <a:rPr lang="en-AU" dirty="0">
                <a:latin typeface="Public Sans" pitchFamily="2" charset="0"/>
              </a:rPr>
              <a:t>: </a:t>
            </a:r>
            <a:r>
              <a:rPr lang="en-US" dirty="0">
                <a:latin typeface="Public Sans" pitchFamily="2" charset="0"/>
              </a:rPr>
              <a:t>Introduce geography</a:t>
            </a:r>
          </a:p>
          <a:p>
            <a:endParaRPr lang="en-AU" dirty="0">
              <a:latin typeface="Public Sans" pitchFamily="2" charset="0"/>
            </a:endParaRPr>
          </a:p>
          <a:p>
            <a:r>
              <a:rPr lang="en-AU" b="1" dirty="0">
                <a:latin typeface="Public Sans" pitchFamily="2" charset="0"/>
              </a:rPr>
              <a:t>Time: </a:t>
            </a:r>
            <a:r>
              <a:rPr lang="en-AU" b="0" dirty="0">
                <a:latin typeface="Public Sans" pitchFamily="2" charset="0"/>
              </a:rPr>
              <a:t>5</a:t>
            </a:r>
            <a:r>
              <a:rPr lang="en-AU" dirty="0">
                <a:latin typeface="Public Sans" pitchFamily="2" charset="0"/>
              </a:rPr>
              <a:t> sec</a:t>
            </a:r>
            <a:endParaRPr lang="en-US" dirty="0">
              <a:latin typeface="Public Sans" pitchFamily="2" charset="0"/>
            </a:endParaRPr>
          </a:p>
          <a:p>
            <a:endParaRPr lang="en-AU" dirty="0">
              <a:latin typeface="Public Sans" pitchFamily="2" charset="0"/>
            </a:endParaRPr>
          </a:p>
          <a:p>
            <a:r>
              <a:rPr lang="en-AU" b="1" dirty="0">
                <a:latin typeface="Public Sans" pitchFamily="2" charset="0"/>
              </a:rPr>
              <a:t>Presenter notes: </a:t>
            </a:r>
          </a:p>
          <a:p>
            <a:endParaRPr lang="en-US" dirty="0">
              <a:latin typeface="Public Sans" pitchFamily="2" charset="0"/>
              <a:ea typeface="Calibri"/>
              <a:cs typeface="Calibri"/>
            </a:endParaRPr>
          </a:p>
          <a:p>
            <a:r>
              <a:rPr lang="en-US" dirty="0">
                <a:latin typeface="Public Sans" pitchFamily="2" charset="0"/>
                <a:ea typeface="Calibri"/>
                <a:cs typeface="Calibri"/>
              </a:rPr>
              <a:t>We’ll start by looking at </a:t>
            </a:r>
            <a:r>
              <a:rPr lang="en-US" b="0" dirty="0">
                <a:latin typeface="Public Sans" pitchFamily="2" charset="0"/>
                <a:ea typeface="Calibri"/>
                <a:cs typeface="Calibri"/>
              </a:rPr>
              <a:t>geographical information. </a:t>
            </a:r>
          </a:p>
          <a:p>
            <a:endParaRPr lang="en-US"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latin typeface="Public Sans" pitchFamily="2" charset="0"/>
              </a:rPr>
              <a:t>[NEXT SLIDE]</a:t>
            </a:r>
          </a:p>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4058654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537DF-B00C-0460-FE29-C494D8764D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360935-F83E-D22C-CAF1-446593B1C9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06BDDE-A8E1-F7EC-A76B-7B34A4EED219}"/>
              </a:ext>
            </a:extLst>
          </p:cNvPr>
          <p:cNvSpPr>
            <a:spLocks noGrp="1"/>
          </p:cNvSpPr>
          <p:nvPr>
            <p:ph type="body" idx="1"/>
          </p:nvPr>
        </p:nvSpPr>
        <p:spPr/>
        <p:txBody>
          <a:bodyPr/>
          <a:lstStyle/>
          <a:p>
            <a:r>
              <a:rPr lang="en-AU" sz="1600" b="1" dirty="0">
                <a:latin typeface="Public Sans" pitchFamily="2" charset="0"/>
              </a:rPr>
              <a:t>7. Purpose</a:t>
            </a:r>
            <a:r>
              <a:rPr lang="en-AU" sz="1600" dirty="0">
                <a:effectLst/>
                <a:latin typeface="Public Sans" pitchFamily="2" charset="0"/>
              </a:rPr>
              <a:t>: </a:t>
            </a:r>
            <a:r>
              <a:rPr lang="en-US" sz="1600" b="0" dirty="0">
                <a:latin typeface="Public Sans" pitchFamily="2" charset="0"/>
              </a:rPr>
              <a:t>Why is </a:t>
            </a:r>
            <a:r>
              <a:rPr lang="en-US" sz="1600" dirty="0">
                <a:latin typeface="Public Sans" pitchFamily="2" charset="0"/>
              </a:rPr>
              <a:t>geographical information as</a:t>
            </a:r>
            <a:r>
              <a:rPr lang="en-US" sz="1600" b="0" dirty="0">
                <a:latin typeface="Public Sans" pitchFamily="2" charset="0"/>
              </a:rPr>
              <a:t> </a:t>
            </a:r>
            <a:r>
              <a:rPr lang="en-US" sz="1600" dirty="0">
                <a:latin typeface="Public Sans" pitchFamily="2" charset="0"/>
              </a:rPr>
              <a:t>evidence </a:t>
            </a:r>
            <a:r>
              <a:rPr lang="en-US" sz="1600" b="0" dirty="0">
                <a:latin typeface="Public Sans" pitchFamily="2" charset="0"/>
              </a:rPr>
              <a:t>important?</a:t>
            </a:r>
            <a:endParaRPr lang="en-AU" sz="1600" dirty="0">
              <a:effectLst/>
              <a:latin typeface="Public Sans" pitchFamily="2" charset="0"/>
            </a:endParaRPr>
          </a:p>
          <a:p>
            <a:endParaRPr lang="en-AU" sz="1600" b="1" dirty="0">
              <a:effectLst/>
              <a:latin typeface="Public Sans" pitchFamily="2" charset="0"/>
            </a:endParaRPr>
          </a:p>
          <a:p>
            <a:r>
              <a:rPr lang="en-AU" sz="1600" b="1" dirty="0">
                <a:effectLst/>
                <a:latin typeface="Public Sans" pitchFamily="2" charset="0"/>
              </a:rPr>
              <a:t>Time: </a:t>
            </a:r>
            <a:r>
              <a:rPr lang="en-AU" sz="1600" b="0" dirty="0">
                <a:effectLst/>
                <a:latin typeface="Public Sans" pitchFamily="2" charset="0"/>
              </a:rPr>
              <a:t>20</a:t>
            </a:r>
            <a:r>
              <a:rPr lang="en-AU" sz="1600" dirty="0">
                <a:effectLst/>
                <a:latin typeface="Public Sans" pitchFamily="2" charset="0"/>
              </a:rPr>
              <a:t> sec</a:t>
            </a:r>
          </a:p>
          <a:p>
            <a:endParaRPr lang="en-AU" sz="1600" dirty="0">
              <a:effectLst/>
              <a:latin typeface="Public Sans" pitchFamily="2" charset="0"/>
            </a:endParaRPr>
          </a:p>
          <a:p>
            <a:r>
              <a:rPr lang="en-AU" sz="1600" b="1" dirty="0">
                <a:effectLst/>
                <a:latin typeface="Public Sans" pitchFamily="2" charset="0"/>
              </a:rPr>
              <a:t>Presenter notes:</a:t>
            </a:r>
            <a:r>
              <a:rPr lang="en-AU" sz="1600" b="1" dirty="0">
                <a:latin typeface="Public Sans" pitchFamily="2" charset="0"/>
              </a:rPr>
              <a:t> </a:t>
            </a:r>
          </a:p>
          <a:p>
            <a:endParaRPr lang="en-AU" sz="1600"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latin typeface="Public Sans" pitchFamily="2" charset="0"/>
                <a:ea typeface="Times New Roman" panose="02020603050405020304" pitchFamily="18" charset="0"/>
                <a:cs typeface="Arial"/>
              </a:rPr>
              <a:t>The Stage 1 teaching advice articulates how "</a:t>
            </a:r>
            <a:r>
              <a:rPr lang="en-AU" sz="1600" dirty="0">
                <a:latin typeface="Public Sans" pitchFamily="2" charset="0"/>
              </a:rPr>
              <a:t>Students are provided with opportunities to build and broaden their </a:t>
            </a:r>
            <a:r>
              <a:rPr lang="en-AU" sz="1600" b="1" dirty="0">
                <a:latin typeface="Public Sans" pitchFamily="2" charset="0"/>
              </a:rPr>
              <a:t>geographical knowledge, understanding and skills</a:t>
            </a:r>
            <a:r>
              <a:rPr lang="en-AU" sz="1600" dirty="0">
                <a:latin typeface="Public Sans" pitchFamily="2" charset="0"/>
              </a:rPr>
              <a:t> by using </a:t>
            </a:r>
            <a:r>
              <a:rPr lang="en-AU" sz="1600" b="1" dirty="0">
                <a:latin typeface="Public Sans" pitchFamily="2" charset="0"/>
              </a:rPr>
              <a:t>maps, images and observations to gather information</a:t>
            </a:r>
            <a:r>
              <a:rPr lang="en-AU" sz="1600" dirty="0">
                <a:latin typeface="Public Sans" pitchFamily="2" charset="0"/>
              </a:rPr>
              <a:t> about the location of places at local, national and international scales."</a:t>
            </a:r>
          </a:p>
          <a:p>
            <a:pPr>
              <a:buFont typeface="Arial" panose="020B0604020202020204" pitchFamily="34" charset="0"/>
            </a:pPr>
            <a:endParaRPr lang="en-AU" sz="1600" dirty="0">
              <a:latin typeface="Public Sans" pitchFamily="2" charset="0"/>
              <a:ea typeface="Times New Roman" panose="02020603050405020304" pitchFamily="18" charset="0"/>
              <a:cs typeface="Arial"/>
            </a:endParaRPr>
          </a:p>
          <a:p>
            <a:pPr>
              <a:buFont typeface="Arial" panose="020B0604020202020204" pitchFamily="34" charset="0"/>
            </a:pPr>
            <a:r>
              <a:rPr lang="en-AU" sz="1600" dirty="0">
                <a:latin typeface="Public Sans" pitchFamily="2" charset="0"/>
                <a:ea typeface="Times New Roman" panose="02020603050405020304" pitchFamily="18" charset="0"/>
                <a:cs typeface="Arial"/>
              </a:rPr>
              <a:t>[NEXT SLIDE]</a:t>
            </a:r>
          </a:p>
        </p:txBody>
      </p:sp>
      <p:sp>
        <p:nvSpPr>
          <p:cNvPr id="4" name="Slide Number Placeholder 3">
            <a:extLst>
              <a:ext uri="{FF2B5EF4-FFF2-40B4-BE49-F238E27FC236}">
                <a16:creationId xmlns:a16="http://schemas.microsoft.com/office/drawing/2014/main" id="{9EEA409B-04B4-5CD3-D2E3-72472F75485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333438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8F51C-490E-F40F-0FFF-231EA0EF9F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C0477B-3FC7-171D-8486-110B2534D4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1D4A4A-FD9E-3F31-776C-73DEDDCC50EF}"/>
              </a:ext>
            </a:extLst>
          </p:cNvPr>
          <p:cNvSpPr>
            <a:spLocks noGrp="1"/>
          </p:cNvSpPr>
          <p:nvPr>
            <p:ph type="body" idx="1"/>
          </p:nvPr>
        </p:nvSpPr>
        <p:spPr/>
        <p:txBody>
          <a:bodyPr/>
          <a:lstStyle/>
          <a:p>
            <a:r>
              <a:rPr lang="en-AU" b="1" dirty="0">
                <a:latin typeface="Public Sans" pitchFamily="2" charset="0"/>
              </a:rPr>
              <a:t>8. Purpose</a:t>
            </a:r>
            <a:r>
              <a:rPr lang="en-AU" dirty="0">
                <a:latin typeface="Public Sans" pitchFamily="2" charset="0"/>
              </a:rPr>
              <a:t>: To identify geographical information in the focus areas</a:t>
            </a:r>
            <a:endParaRPr lang="en-AU" b="1" dirty="0">
              <a:latin typeface="Public Sans" pitchFamily="2" charset="0"/>
            </a:endParaRPr>
          </a:p>
          <a:p>
            <a:endParaRPr lang="en-AU" b="1" dirty="0">
              <a:latin typeface="Public Sans" pitchFamily="2" charset="0"/>
            </a:endParaRPr>
          </a:p>
          <a:p>
            <a:r>
              <a:rPr lang="en-AU" b="1" dirty="0">
                <a:latin typeface="Public Sans" pitchFamily="2" charset="0"/>
              </a:rPr>
              <a:t>Time: </a:t>
            </a:r>
            <a:r>
              <a:rPr lang="en-AU" b="0" dirty="0">
                <a:latin typeface="Public Sans" pitchFamily="2" charset="0"/>
              </a:rPr>
              <a:t>10</a:t>
            </a:r>
            <a:r>
              <a:rPr lang="en-AU" dirty="0">
                <a:latin typeface="Public Sans" pitchFamily="2" charset="0"/>
              </a:rPr>
              <a:t> sec</a:t>
            </a:r>
            <a:endParaRPr lang="en-AU" b="1" dirty="0">
              <a:latin typeface="Public Sans" pitchFamily="2" charset="0"/>
            </a:endParaRPr>
          </a:p>
          <a:p>
            <a:endParaRPr lang="en-AU" b="1" dirty="0">
              <a:effectLst/>
              <a:latin typeface="Public Sans" pitchFamily="2" charset="0"/>
            </a:endParaRPr>
          </a:p>
          <a:p>
            <a:r>
              <a:rPr lang="en-AU" b="1" dirty="0">
                <a:effectLst/>
                <a:latin typeface="Public Sans" pitchFamily="2" charset="0"/>
              </a:rPr>
              <a:t>Presenter notes:</a:t>
            </a:r>
            <a:endParaRPr lang="en-AU" dirty="0">
              <a:latin typeface="Public Sans" pitchFamily="2" charset="0"/>
            </a:endParaRPr>
          </a:p>
          <a:p>
            <a:endParaRPr lang="en-AU" dirty="0">
              <a:latin typeface="Public Sans" pitchFamily="2" charset="0"/>
            </a:endParaRPr>
          </a:p>
          <a:p>
            <a:pPr marL="228600" indent="-228600">
              <a:lnSpc>
                <a:spcPct val="150000"/>
              </a:lnSpc>
              <a:spcBef>
                <a:spcPts val="400"/>
              </a:spcBef>
              <a:tabLst>
                <a:tab pos="228600" algn="l"/>
                <a:tab pos="414020" algn="l"/>
                <a:tab pos="457200" algn="l"/>
              </a:tabLst>
            </a:pPr>
            <a:r>
              <a:rPr lang="en-AU" sz="1800" dirty="0">
                <a:effectLst/>
                <a:latin typeface="Public Sans" pitchFamily="2" charset="0"/>
                <a:ea typeface="Arial" panose="020B0604020202020204" pitchFamily="34" charset="0"/>
                <a:cs typeface="Arial"/>
              </a:rPr>
              <a:t>This image shows the focus </a:t>
            </a:r>
            <a:r>
              <a:rPr lang="en-AU" sz="1800" dirty="0">
                <a:latin typeface="Public Sans" pitchFamily="2" charset="0"/>
                <a:ea typeface="Arial" panose="020B0604020202020204" pitchFamily="34" charset="0"/>
                <a:cs typeface="Arial"/>
              </a:rPr>
              <a:t>area</a:t>
            </a:r>
            <a:r>
              <a:rPr lang="en-AU" sz="1800" dirty="0">
                <a:effectLst/>
                <a:latin typeface="Public Sans" pitchFamily="2" charset="0"/>
                <a:ea typeface="Arial" panose="020B0604020202020204" pitchFamily="34" charset="0"/>
                <a:cs typeface="Arial"/>
              </a:rPr>
              <a:t> for </a:t>
            </a:r>
            <a:r>
              <a:rPr lang="en-AU" dirty="0">
                <a:latin typeface="Public Sans" pitchFamily="2" charset="0"/>
              </a:rPr>
              <a:t>each stage </a:t>
            </a:r>
            <a:r>
              <a:rPr lang="en-AU" dirty="0">
                <a:latin typeface="Public Sans" pitchFamily="2" charset="0"/>
                <a:cs typeface="Arial"/>
              </a:rPr>
              <a:t>in </a:t>
            </a:r>
            <a:r>
              <a:rPr lang="en-AU" sz="1800" dirty="0">
                <a:latin typeface="Public Sans" pitchFamily="2" charset="0"/>
                <a:cs typeface="Arial"/>
              </a:rPr>
              <a:t>geography.</a:t>
            </a:r>
            <a:endParaRPr lang="en-AU" sz="1800" dirty="0">
              <a:effectLst/>
              <a:latin typeface="Public Sans" pitchFamily="2" charset="0"/>
              <a:ea typeface="Arial" panose="020B0604020202020204" pitchFamily="34" charset="0"/>
              <a:cs typeface="Arial"/>
            </a:endParaRPr>
          </a:p>
          <a:p>
            <a:pPr marL="228600" indent="-228600" algn="l">
              <a:lnSpc>
                <a:spcPct val="150000"/>
              </a:lnSpc>
              <a:spcBef>
                <a:spcPts val="400"/>
              </a:spcBef>
              <a:buNone/>
              <a:tabLst>
                <a:tab pos="228600" algn="l"/>
                <a:tab pos="414020" algn="l"/>
                <a:tab pos="457200" algn="l"/>
              </a:tabLst>
            </a:pPr>
            <a:endParaRPr lang="en-AU" sz="1800" dirty="0">
              <a:effectLst/>
              <a:latin typeface="Public Sans" pitchFamily="2" charset="0"/>
              <a:ea typeface="Calibri" panose="020F0502020204030204" pitchFamily="34" charset="0"/>
              <a:cs typeface="Arial" panose="020B0604020202020204" pitchFamily="34" charset="0"/>
            </a:endParaRPr>
          </a:p>
          <a:p>
            <a:pPr marL="228600" indent="-228600">
              <a:lnSpc>
                <a:spcPct val="150000"/>
              </a:lnSpc>
              <a:spcBef>
                <a:spcPts val="400"/>
              </a:spcBef>
              <a:tabLst>
                <a:tab pos="228600" algn="l"/>
                <a:tab pos="414020" algn="l"/>
                <a:tab pos="457200" algn="l"/>
              </a:tabLst>
            </a:pPr>
            <a:r>
              <a:rPr lang="en-AU" sz="1800" dirty="0">
                <a:effectLst/>
                <a:latin typeface="Public Sans" pitchFamily="2" charset="0"/>
                <a:ea typeface="Arial" panose="020B0604020202020204" pitchFamily="34" charset="0"/>
                <a:cs typeface="Arial"/>
              </a:rPr>
              <a:t>[CLICK] We can see that </a:t>
            </a:r>
            <a:r>
              <a:rPr lang="en-AU" sz="1800" b="0" dirty="0">
                <a:effectLst/>
                <a:latin typeface="Public Sans" pitchFamily="2" charset="0"/>
                <a:ea typeface="Arial" panose="020B0604020202020204" pitchFamily="34" charset="0"/>
                <a:cs typeface="Arial"/>
              </a:rPr>
              <a:t>geographical information </a:t>
            </a:r>
            <a:r>
              <a:rPr lang="en-AU" sz="1800" dirty="0">
                <a:effectLst/>
                <a:latin typeface="Public Sans" pitchFamily="2" charset="0"/>
                <a:ea typeface="Arial" panose="020B0604020202020204" pitchFamily="34" charset="0"/>
                <a:cs typeface="Arial"/>
              </a:rPr>
              <a:t>is </a:t>
            </a:r>
            <a:r>
              <a:rPr lang="en-AU" sz="1800" dirty="0">
                <a:latin typeface="Public Sans" pitchFamily="2" charset="0"/>
                <a:ea typeface="Arial" panose="020B0604020202020204" pitchFamily="34" charset="0"/>
                <a:cs typeface="Arial"/>
              </a:rPr>
              <a:t>explicitly identified </a:t>
            </a:r>
            <a:r>
              <a:rPr lang="en-AU" sz="1800" dirty="0">
                <a:effectLst/>
                <a:latin typeface="Public Sans" pitchFamily="2" charset="0"/>
                <a:ea typeface="Arial" panose="020B0604020202020204" pitchFamily="34" charset="0"/>
                <a:cs typeface="Arial"/>
              </a:rPr>
              <a:t>in</a:t>
            </a:r>
            <a:r>
              <a:rPr lang="en-AU" sz="1800" dirty="0">
                <a:latin typeface="Public Sans" pitchFamily="2" charset="0"/>
                <a:ea typeface="Arial" panose="020B0604020202020204" pitchFamily="34" charset="0"/>
                <a:cs typeface="Arial"/>
              </a:rPr>
              <a:t> </a:t>
            </a:r>
            <a:r>
              <a:rPr lang="en-AU" sz="1800" dirty="0">
                <a:effectLst/>
                <a:latin typeface="Public Sans" pitchFamily="2" charset="0"/>
                <a:ea typeface="Arial" panose="020B0604020202020204" pitchFamily="34" charset="0"/>
                <a:cs typeface="Arial"/>
              </a:rPr>
              <a:t>stage 2 and stage 3. </a:t>
            </a:r>
          </a:p>
          <a:p>
            <a:endParaRPr lang="en-AU" dirty="0">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latin typeface="Public Sans" pitchFamily="2" charset="0"/>
              </a:rPr>
              <a:t>[NEXT SLIDE]</a:t>
            </a:r>
            <a:endParaRPr lang="en-AU" dirty="0">
              <a:latin typeface="Public Sans" pitchFamily="2" charset="0"/>
            </a:endParaRPr>
          </a:p>
          <a:p>
            <a:endParaRPr lang="en-AU" dirty="0">
              <a:latin typeface="Public Sans"/>
            </a:endParaRPr>
          </a:p>
          <a:p>
            <a:endParaRPr lang="en-AU" dirty="0">
              <a:latin typeface="Public Sans"/>
            </a:endParaRPr>
          </a:p>
        </p:txBody>
      </p:sp>
      <p:sp>
        <p:nvSpPr>
          <p:cNvPr id="4" name="Slide Number Placeholder 3">
            <a:extLst>
              <a:ext uri="{FF2B5EF4-FFF2-40B4-BE49-F238E27FC236}">
                <a16:creationId xmlns:a16="http://schemas.microsoft.com/office/drawing/2014/main" id="{CE51D0AA-8F2A-414F-CDF7-47AA1D777A26}"/>
              </a:ext>
            </a:extLst>
          </p:cNvPr>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3410327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b="1" dirty="0">
                <a:latin typeface="Arial"/>
                <a:cs typeface="Arial"/>
              </a:rPr>
              <a:t>9</a:t>
            </a:r>
            <a:r>
              <a:rPr lang="en-AU" sz="1600" b="1" dirty="0">
                <a:latin typeface="Public Sans" pitchFamily="2" charset="0"/>
                <a:cs typeface="Arial"/>
              </a:rPr>
              <a:t>. Purpose: </a:t>
            </a:r>
            <a:r>
              <a:rPr lang="en-AU" sz="1600" b="0" dirty="0">
                <a:latin typeface="Public Sans" pitchFamily="2" charset="0"/>
                <a:cs typeface="Arial"/>
              </a:rPr>
              <a:t>To i</a:t>
            </a:r>
            <a:r>
              <a:rPr lang="en-AU" sz="1600" b="0" dirty="0">
                <a:latin typeface="Public Sans" pitchFamily="2" charset="0"/>
              </a:rPr>
              <a:t>dentify </a:t>
            </a:r>
            <a:r>
              <a:rPr lang="en-AU" sz="1600" dirty="0">
                <a:latin typeface="Public Sans" pitchFamily="2" charset="0"/>
              </a:rPr>
              <a:t>geographical information in the outcomes</a:t>
            </a:r>
          </a:p>
          <a:p>
            <a:endParaRPr lang="en-AU" sz="1600" b="1" dirty="0">
              <a:latin typeface="Public Sans" pitchFamily="2" charset="0"/>
              <a:cs typeface="Arial"/>
            </a:endParaRPr>
          </a:p>
          <a:p>
            <a:r>
              <a:rPr lang="en-AU" sz="1600" b="1" dirty="0">
                <a:latin typeface="Public Sans" pitchFamily="2" charset="0"/>
                <a:cs typeface="Arial"/>
              </a:rPr>
              <a:t>Time: </a:t>
            </a:r>
            <a:r>
              <a:rPr lang="en-AU" sz="1600" b="0" dirty="0">
                <a:latin typeface="Public Sans" pitchFamily="2" charset="0"/>
                <a:cs typeface="Arial"/>
              </a:rPr>
              <a:t>30</a:t>
            </a:r>
            <a:r>
              <a:rPr lang="en-AU" sz="1600" dirty="0">
                <a:latin typeface="Public Sans" pitchFamily="2" charset="0"/>
                <a:cs typeface="Arial"/>
              </a:rPr>
              <a:t> sec</a:t>
            </a:r>
            <a:endParaRPr lang="en-AU" sz="1600" dirty="0">
              <a:latin typeface="Public Sans" pitchFamily="2" charset="0"/>
            </a:endParaRPr>
          </a:p>
          <a:p>
            <a:endParaRPr lang="en-AU" sz="1600" b="1" dirty="0">
              <a:latin typeface="Public Sans" pitchFamily="2" charset="0"/>
              <a:cs typeface="Arial"/>
            </a:endParaRPr>
          </a:p>
          <a:p>
            <a:r>
              <a:rPr lang="en-AU" sz="1600" b="1" dirty="0">
                <a:latin typeface="Public Sans" pitchFamily="2" charset="0"/>
                <a:cs typeface="Arial"/>
              </a:rPr>
              <a:t>Presenter notes:</a:t>
            </a:r>
          </a:p>
          <a:p>
            <a:endParaRPr lang="en-AU" sz="1600" b="1" dirty="0">
              <a:latin typeface="Public Sans" pitchFamily="2" charset="0"/>
              <a:cs typeface="Arial"/>
            </a:endParaRPr>
          </a:p>
          <a:p>
            <a:r>
              <a:rPr lang="en-AU" sz="1600" dirty="0">
                <a:effectLst/>
                <a:latin typeface="Public Sans" pitchFamily="2" charset="0"/>
                <a:ea typeface="Arial" panose="020B0604020202020204" pitchFamily="34" charset="0"/>
                <a:cs typeface="Arial"/>
              </a:rPr>
              <a:t>We can also see that </a:t>
            </a:r>
            <a:r>
              <a:rPr lang="en-AU" sz="1600" b="1" dirty="0">
                <a:latin typeface="Public Sans" pitchFamily="2" charset="0"/>
                <a:ea typeface="Arial" panose="020B0604020202020204" pitchFamily="34" charset="0"/>
                <a:cs typeface="Arial"/>
              </a:rPr>
              <a:t>geographical information</a:t>
            </a:r>
            <a:r>
              <a:rPr lang="en-AU" sz="1600" dirty="0">
                <a:latin typeface="Public Sans" pitchFamily="2" charset="0"/>
                <a:ea typeface="Arial" panose="020B0604020202020204" pitchFamily="34" charset="0"/>
                <a:cs typeface="Arial"/>
              </a:rPr>
              <a:t> </a:t>
            </a:r>
            <a:r>
              <a:rPr lang="en-AU" sz="1600" dirty="0">
                <a:effectLst/>
                <a:latin typeface="Public Sans" pitchFamily="2" charset="0"/>
                <a:ea typeface="Arial" panose="020B0604020202020204" pitchFamily="34" charset="0"/>
                <a:cs typeface="Arial"/>
              </a:rPr>
              <a:t>is included in </a:t>
            </a:r>
            <a:r>
              <a:rPr lang="en-AU" sz="1600" b="1" dirty="0">
                <a:effectLst/>
                <a:latin typeface="Public Sans" pitchFamily="2" charset="0"/>
                <a:ea typeface="Arial" panose="020B0604020202020204" pitchFamily="34" charset="0"/>
                <a:cs typeface="Arial"/>
              </a:rPr>
              <a:t>every geography outcome</a:t>
            </a:r>
            <a:r>
              <a:rPr lang="en-AU" sz="1600" dirty="0">
                <a:effectLst/>
                <a:latin typeface="Public Sans" pitchFamily="2" charset="0"/>
                <a:ea typeface="Arial" panose="020B0604020202020204" pitchFamily="34" charset="0"/>
                <a:cs typeface="Arial"/>
              </a:rPr>
              <a:t>.</a:t>
            </a:r>
          </a:p>
          <a:p>
            <a:endParaRPr lang="en-AU" sz="1600" dirty="0">
              <a:effectLst/>
              <a:latin typeface="Public Sans" pitchFamily="2" charset="0"/>
              <a:ea typeface="Arial" panose="020B0604020202020204" pitchFamily="34" charset="0"/>
              <a:cs typeface="Arial"/>
            </a:endParaRPr>
          </a:p>
          <a:p>
            <a:r>
              <a:rPr lang="en-AU" sz="1600" dirty="0">
                <a:effectLst/>
                <a:latin typeface="Public Sans" pitchFamily="2" charset="0"/>
                <a:ea typeface="Arial" panose="020B0604020202020204" pitchFamily="34" charset="0"/>
                <a:cs typeface="Arial"/>
              </a:rPr>
              <a:t>I’ll give you a moment to read through the syllabus outcomes for each stage.</a:t>
            </a:r>
          </a:p>
          <a:p>
            <a:endParaRPr lang="en-AU" sz="1600" b="0" dirty="0">
              <a:effectLst/>
              <a:latin typeface="Public Sans" pitchFamily="2" charset="0"/>
              <a:ea typeface="Calibri" panose="020F0502020204030204" pitchFamily="34" charset="0"/>
              <a:cs typeface="Arial"/>
            </a:endParaRPr>
          </a:p>
          <a:p>
            <a:r>
              <a:rPr lang="en-AU" sz="1600" b="0" i="1" dirty="0">
                <a:effectLst/>
                <a:latin typeface="Public Sans" pitchFamily="2" charset="0"/>
                <a:ea typeface="Calibri" panose="020F0502020204030204" pitchFamily="34" charset="0"/>
                <a:cs typeface="Arial"/>
              </a:rPr>
              <a:t>Pause 15 seconds</a:t>
            </a:r>
          </a:p>
          <a:p>
            <a:endParaRPr lang="en-AU" sz="1600" dirty="0">
              <a:latin typeface="Public Sans" pitchFamily="2" charset="0"/>
              <a:cs typeface="Arial" panose="020B0604020202020204" pitchFamily="34" charset="0"/>
            </a:endParaRPr>
          </a:p>
          <a:p>
            <a:r>
              <a:rPr lang="en-AU" sz="1600" dirty="0">
                <a:latin typeface="Public Sans" pitchFamily="2" charset="0"/>
                <a:cs typeface="Arial"/>
              </a:rPr>
              <a:t>[NEXT SLIDE]</a:t>
            </a:r>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20574201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156418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51233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237966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233548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364350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39697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a:p>
        </p:txBody>
      </p:sp>
    </p:spTree>
    <p:extLst>
      <p:ext uri="{BB962C8B-B14F-4D97-AF65-F5344CB8AC3E}">
        <p14:creationId xmlns:p14="http://schemas.microsoft.com/office/powerpoint/2010/main" val="12175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a:t>Document image</a:t>
            </a:r>
          </a:p>
        </p:txBody>
      </p:sp>
    </p:spTree>
    <p:extLst>
      <p:ext uri="{BB962C8B-B14F-4D97-AF65-F5344CB8AC3E}">
        <p14:creationId xmlns:p14="http://schemas.microsoft.com/office/powerpoint/2010/main" val="297006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1980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Public Sans" panose="020B0604020202020204" pitchFamily="34" charset="0"/>
              <a:buNone/>
              <a:defRPr lang="en-US" sz="2400" b="0" kern="1200" dirty="0" smtClean="0">
                <a:solidFill>
                  <a:schemeClr val="accent1"/>
                </a:solidFill>
                <a:latin typeface="+mj-lt"/>
                <a:ea typeface="+mn-ea"/>
                <a:cs typeface="+mn-cs"/>
              </a:defRPr>
            </a:lvl1pPr>
          </a:lstStyle>
          <a:p>
            <a:pPr lvl="0"/>
            <a:r>
              <a:rPr lang="en-US"/>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Public Sans" panose="020B0604020202020204" pitchFamily="34" charset="0"/>
              <a:buNone/>
              <a:defRPr lang="en-US" sz="1800" b="0" kern="1200" dirty="0" smtClean="0">
                <a:solidFill>
                  <a:schemeClr val="accent1"/>
                </a:solidFill>
                <a:latin typeface="+mj-lt"/>
                <a:ea typeface="+mn-ea"/>
                <a:cs typeface="+mn-cs"/>
              </a:defRPr>
            </a:lvl1pPr>
          </a:lstStyle>
          <a:p>
            <a:pPr lvl="0"/>
            <a:r>
              <a:rPr lang="en-US"/>
              <a:t>– Author (</a:t>
            </a:r>
            <a:r>
              <a:rPr lang="en-US" err="1"/>
              <a:t>YYYY:page</a:t>
            </a:r>
            <a:r>
              <a:rPr lang="en-US"/>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Public Sans" panose="020B0604020202020204" pitchFamily="34" charset="0"/>
              <a:buNone/>
              <a:defRPr lang="en-US" sz="1200" b="0" kern="1200" dirty="0" smtClean="0">
                <a:solidFill>
                  <a:schemeClr val="tx1"/>
                </a:solidFill>
                <a:latin typeface="+mj-lt"/>
                <a:ea typeface="+mn-ea"/>
                <a:cs typeface="+mn-cs"/>
              </a:defRPr>
            </a:lvl1pPr>
          </a:lstStyle>
          <a:p>
            <a:pPr lvl="0"/>
            <a:r>
              <a:rPr lang="en-US"/>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11874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036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365775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585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353011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43931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263995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160324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61624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57167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766778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27523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369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a:t>
            </a:r>
            <a:endParaRPr lang="en-AU"/>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endParaRPr lang="en-AU"/>
          </a:p>
        </p:txBody>
      </p:sp>
    </p:spTree>
    <p:extLst>
      <p:ext uri="{BB962C8B-B14F-4D97-AF65-F5344CB8AC3E}">
        <p14:creationId xmlns:p14="http://schemas.microsoft.com/office/powerpoint/2010/main" val="170419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1992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196B32-D0A9-4327-9A9A-1F77D2B83F7D}"/>
              </a:ext>
              <a:ext uri="{C183D7F6-B498-43B3-948B-1728B52AA6E4}">
                <adec:decorative xmlns:adec="http://schemas.microsoft.com/office/drawing/2017/decorative" val="1"/>
              </a:ext>
            </a:extLst>
          </p:cNvPr>
          <p:cNvSpPr/>
          <p:nvPr userDrawn="1"/>
        </p:nvSpPr>
        <p:spPr>
          <a:xfrm>
            <a:off x="1" y="0"/>
            <a:ext cx="370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4" name="Picture Placeholder 4">
            <a:extLst>
              <a:ext uri="{FF2B5EF4-FFF2-40B4-BE49-F238E27FC236}">
                <a16:creationId xmlns:a16="http://schemas.microsoft.com/office/drawing/2014/main" id="{B24BD980-DAE8-D72E-7B9D-1F923CDA4E62}"/>
              </a:ext>
              <a:ext uri="{C183D7F6-B498-43B3-948B-1728B52AA6E4}">
                <adec:decorative xmlns:adec="http://schemas.microsoft.com/office/drawing/2017/decorative" val="1"/>
              </a:ext>
            </a:extLst>
          </p:cNvPr>
          <p:cNvSpPr>
            <a:spLocks noGrp="1"/>
          </p:cNvSpPr>
          <p:nvPr>
            <p:ph type="pic" sz="quarter" idx="20"/>
          </p:nvPr>
        </p:nvSpPr>
        <p:spPr>
          <a:xfrm>
            <a:off x="0" y="0"/>
            <a:ext cx="3708000" cy="6858000"/>
          </a:xfrm>
          <a:prstGeom prst="rect">
            <a:avLst/>
          </a:prstGeom>
        </p:spPr>
        <p:txBody>
          <a:bodyPr/>
          <a:lstStyle/>
          <a:p>
            <a:r>
              <a:rPr lang="en-GB"/>
              <a:t>Click icon to add picture</a:t>
            </a:r>
            <a:endParaRPr lang="en-AU"/>
          </a:p>
        </p:txBody>
      </p:sp>
      <p:sp>
        <p:nvSpPr>
          <p:cNvPr id="10" name="Text Placeholder 5">
            <a:extLst>
              <a:ext uri="{FF2B5EF4-FFF2-40B4-BE49-F238E27FC236}">
                <a16:creationId xmlns:a16="http://schemas.microsoft.com/office/drawing/2014/main" id="{0ED77813-F3CC-A07C-B8C2-28765B8DEC5C}"/>
              </a:ext>
            </a:extLst>
          </p:cNvPr>
          <p:cNvSpPr>
            <a:spLocks noGrp="1"/>
          </p:cNvSpPr>
          <p:nvPr>
            <p:ph type="body" sz="quarter" idx="13" hasCustomPrompt="1"/>
          </p:nvPr>
        </p:nvSpPr>
        <p:spPr>
          <a:xfrm>
            <a:off x="4068000" y="1056266"/>
            <a:ext cx="6804002" cy="4127353"/>
          </a:xfrm>
        </p:spPr>
        <p:txBody>
          <a:bodyPr/>
          <a:lstStyle>
            <a:lvl1pPr>
              <a:defRPr sz="3600">
                <a:solidFill>
                  <a:schemeClr val="accent1"/>
                </a:solidFill>
              </a:defRPr>
            </a:lvl1pPr>
          </a:lstStyle>
          <a:p>
            <a:r>
              <a:rPr lang="en-AU"/>
              <a:t>“The real test is not whether you avoid this failure, because you won't. It's whether you let it harden or shame you into inaction, or whether you learn from it; whether you choose to persevere.</a:t>
            </a:r>
          </a:p>
        </p:txBody>
      </p:sp>
      <p:sp>
        <p:nvSpPr>
          <p:cNvPr id="7" name="Slide Number Placeholder 6"/>
          <p:cNvSpPr>
            <a:spLocks noGrp="1"/>
          </p:cNvSpPr>
          <p:nvPr>
            <p:ph type="sldNum" sz="quarter" idx="12"/>
          </p:nvPr>
        </p:nvSpPr>
        <p:spPr>
          <a:xfrm>
            <a:off x="11124000" y="6516000"/>
            <a:ext cx="720000" cy="180000"/>
          </a:xfrm>
          <a:prstGeom prst="rect">
            <a:avLst/>
          </a:prstGeom>
        </p:spPr>
        <p:txBody>
          <a:bodyPr/>
          <a:lstStyle/>
          <a:p>
            <a:fld id="{10A01DC5-1685-4615-8240-15192985C6A2}" type="slidenum">
              <a:rPr lang="en-AU" smtClean="0"/>
              <a:t>‹#›</a:t>
            </a:fld>
            <a:endParaRPr lang="en-AU"/>
          </a:p>
        </p:txBody>
      </p:sp>
      <p:sp>
        <p:nvSpPr>
          <p:cNvPr id="11" name="Text Placeholder 5">
            <a:extLst>
              <a:ext uri="{FF2B5EF4-FFF2-40B4-BE49-F238E27FC236}">
                <a16:creationId xmlns:a16="http://schemas.microsoft.com/office/drawing/2014/main" id="{0D7F6DA0-FD4A-3780-1E01-DD23067B3E31}"/>
              </a:ext>
            </a:extLst>
          </p:cNvPr>
          <p:cNvSpPr>
            <a:spLocks noGrp="1"/>
          </p:cNvSpPr>
          <p:nvPr>
            <p:ph type="body" sz="quarter" idx="19" hasCustomPrompt="1"/>
          </p:nvPr>
        </p:nvSpPr>
        <p:spPr>
          <a:xfrm>
            <a:off x="4068000" y="5301264"/>
            <a:ext cx="6804002" cy="453395"/>
          </a:xfrm>
        </p:spPr>
        <p:txBody>
          <a:bodyPr/>
          <a:lstStyle>
            <a:lvl1pPr>
              <a:defRPr sz="2800" b="1">
                <a:solidFill>
                  <a:schemeClr val="accent1"/>
                </a:solidFill>
              </a:defRPr>
            </a:lvl1pPr>
          </a:lstStyle>
          <a:p>
            <a:r>
              <a:rPr lang="en-AU"/>
              <a:t>Barack Obama</a:t>
            </a:r>
          </a:p>
        </p:txBody>
      </p:sp>
    </p:spTree>
    <p:extLst>
      <p:ext uri="{BB962C8B-B14F-4D97-AF65-F5344CB8AC3E}">
        <p14:creationId xmlns:p14="http://schemas.microsoft.com/office/powerpoint/2010/main" val="10719361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209079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169440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114897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408796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241151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359229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3"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Public Sans"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Public Sans"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Public Sans"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Public Sans"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Public Sans"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a:ea typeface="+mn-ea"/>
                <a:cs typeface="+mn-cs"/>
              </a:rPr>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346303658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 id="2147483775" r:id="rId30"/>
    <p:sldLayoutId id="2147483776"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Public Sans"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Public Sans"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Public Sans"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Public Sans"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Public Sans"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Public Sans"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Public Sans"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Public Sans"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7.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2.xml"/><Relationship Id="rId7" Type="http://schemas.openxmlformats.org/officeDocument/2006/relationships/image" Target="../media/image27.png"/><Relationship Id="rId2" Type="http://schemas.openxmlformats.org/officeDocument/2006/relationships/slideLayout" Target="../slideLayouts/slideLayout27.xml"/><Relationship Id="rId1" Type="http://schemas.openxmlformats.org/officeDocument/2006/relationships/tags" Target="../tags/tag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7.xml"/><Relationship Id="rId1" Type="http://schemas.openxmlformats.org/officeDocument/2006/relationships/tags" Target="../tags/tag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4.xml"/><Relationship Id="rId7" Type="http://schemas.openxmlformats.org/officeDocument/2006/relationships/image" Target="../media/image35.png"/><Relationship Id="rId2" Type="http://schemas.openxmlformats.org/officeDocument/2006/relationships/slideLayout" Target="../slideLayouts/slideLayout27.xml"/><Relationship Id="rId1" Type="http://schemas.openxmlformats.org/officeDocument/2006/relationships/tags" Target="../tags/tag9.xml"/><Relationship Id="rId6" Type="http://schemas.openxmlformats.org/officeDocument/2006/relationships/image" Target="../media/image34.png"/><Relationship Id="rId5" Type="http://schemas.openxmlformats.org/officeDocument/2006/relationships/image" Target="../media/image25.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hyperlink" Target="https://curriculum.nsw.edu.au/learning-areas/hsie/hsie-k-6-2024/content" TargetMode="External"/><Relationship Id="rId3" Type="http://schemas.openxmlformats.org/officeDocument/2006/relationships/notesSlide" Target="../notesSlides/notesSlide15.xml"/><Relationship Id="rId7" Type="http://schemas.openxmlformats.org/officeDocument/2006/relationships/image" Target="../media/image40.svg"/><Relationship Id="rId2" Type="http://schemas.openxmlformats.org/officeDocument/2006/relationships/slideLayout" Target="../slideLayouts/slideLayout27.xml"/><Relationship Id="rId1" Type="http://schemas.openxmlformats.org/officeDocument/2006/relationships/tags" Target="../tags/tag1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6.xml"/><Relationship Id="rId1" Type="http://schemas.openxmlformats.org/officeDocument/2006/relationships/tags" Target="../tags/tag11.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5.xml"/><Relationship Id="rId1" Type="http://schemas.openxmlformats.org/officeDocument/2006/relationships/tags" Target="../tags/tag12.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xml"/><Relationship Id="rId1" Type="http://schemas.openxmlformats.org/officeDocument/2006/relationships/tags" Target="../tags/tag13.xml"/><Relationship Id="rId4" Type="http://schemas.openxmlformats.org/officeDocument/2006/relationships/image" Target="../media/image46.gif"/></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tags" Target="../tags/tag14.xml"/><Relationship Id="rId5" Type="http://schemas.openxmlformats.org/officeDocument/2006/relationships/image" Target="../media/image48.sv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7.xml"/><Relationship Id="rId1" Type="http://schemas.openxmlformats.org/officeDocument/2006/relationships/tags" Target="../tags/tag15.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7.xml"/><Relationship Id="rId1" Type="http://schemas.openxmlformats.org/officeDocument/2006/relationships/tags" Target="../tags/tag16.xml"/><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7.xml"/><Relationship Id="rId1" Type="http://schemas.openxmlformats.org/officeDocument/2006/relationships/tags" Target="../tags/tag17.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7.xml"/><Relationship Id="rId1" Type="http://schemas.openxmlformats.org/officeDocument/2006/relationships/tags" Target="../tags/tag18.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7.xml"/><Relationship Id="rId1" Type="http://schemas.openxmlformats.org/officeDocument/2006/relationships/tags" Target="../tags/tag19.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7.xml"/><Relationship Id="rId1" Type="http://schemas.openxmlformats.org/officeDocument/2006/relationships/tags" Target="../tags/tag20.xml"/><Relationship Id="rId5" Type="http://schemas.openxmlformats.org/officeDocument/2006/relationships/image" Target="../media/image56.jpe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7.xml"/><Relationship Id="rId1" Type="http://schemas.openxmlformats.org/officeDocument/2006/relationships/tags" Target="../tags/tag21.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7.xml"/><Relationship Id="rId1" Type="http://schemas.openxmlformats.org/officeDocument/2006/relationships/tags" Target="../tags/tag22.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2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34.xml"/><Relationship Id="rId7" Type="http://schemas.openxmlformats.org/officeDocument/2006/relationships/image" Target="../media/image65.png"/><Relationship Id="rId2" Type="http://schemas.openxmlformats.org/officeDocument/2006/relationships/slideLayout" Target="../slideLayouts/slideLayout27.xml"/><Relationship Id="rId1" Type="http://schemas.openxmlformats.org/officeDocument/2006/relationships/tags" Target="../tags/tag23.xml"/><Relationship Id="rId6" Type="http://schemas.openxmlformats.org/officeDocument/2006/relationships/image" Target="../media/image64.png"/><Relationship Id="rId5" Type="http://schemas.openxmlformats.org/officeDocument/2006/relationships/image" Target="../media/image25.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26.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69.sv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67.sv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71.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3.xml"/><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14.xml"/><Relationship Id="rId5" Type="http://schemas.openxmlformats.org/officeDocument/2006/relationships/hyperlink" Target="https://curriculum.nsw.edu.au/learning-areas/hsie/hsie-k-6-2024/teaching-and-learning" TargetMode="External"/><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19.xml"/><Relationship Id="rId5" Type="http://schemas.openxmlformats.org/officeDocument/2006/relationships/hyperlink" Target="https://curriculum.nsw.edu.au/learning-areas/hsie/hsie-k-6-2024/content" TargetMode="Externa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7.xml"/><Relationship Id="rId1" Type="http://schemas.openxmlformats.org/officeDocument/2006/relationships/tags" Target="../tags/tag24.xml"/><Relationship Id="rId5" Type="http://schemas.openxmlformats.org/officeDocument/2006/relationships/image" Target="../media/image76.pn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hyperlink" Target="mailto:primarycurriculum@det.nsw.edu.au" TargetMode="External"/><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7.svg"/><Relationship Id="rId2" Type="http://schemas.openxmlformats.org/officeDocument/2006/relationships/slideLayout" Target="../slideLayouts/slideLayout27.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7.xml"/><Relationship Id="rId1" Type="http://schemas.openxmlformats.org/officeDocument/2006/relationships/tags" Target="../tags/tag5.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BE5D8-E5E8-8E81-0FBE-7DABC2471CB2}"/>
            </a:ext>
          </a:extLst>
        </p:cNvPr>
        <p:cNvGrpSpPr/>
        <p:nvPr/>
      </p:nvGrpSpPr>
      <p:grpSpPr>
        <a:xfrm>
          <a:off x="0" y="0"/>
          <a:ext cx="0" cy="0"/>
          <a:chOff x="0" y="0"/>
          <a:chExt cx="0" cy="0"/>
        </a:xfrm>
      </p:grpSpPr>
      <p:sp>
        <p:nvSpPr>
          <p:cNvPr id="5" name="Title 4" descr="Image is of 4 students working on a jigsaw puzzle">
            <a:extLst>
              <a:ext uri="{FF2B5EF4-FFF2-40B4-BE49-F238E27FC236}">
                <a16:creationId xmlns:a16="http://schemas.microsoft.com/office/drawing/2014/main" id="{36F789CF-9988-5A0B-B75A-B9B5439682D3}"/>
              </a:ext>
            </a:extLst>
          </p:cNvPr>
          <p:cNvSpPr>
            <a:spLocks noGrp="1" noRot="1" noMove="1" noResize="1" noEditPoints="1" noAdjustHandles="1" noChangeArrowheads="1" noChangeShapeType="1"/>
          </p:cNvSpPr>
          <p:nvPr>
            <p:ph type="ctrTitle"/>
          </p:nvPr>
        </p:nvSpPr>
        <p:spPr/>
        <p:txBody>
          <a:bodyPr anchor="b">
            <a:normAutofit fontScale="90000"/>
          </a:bodyPr>
          <a:lstStyle/>
          <a:p>
            <a:r>
              <a:rPr lang="en-AU" dirty="0"/>
              <a:t>Human society and its environment</a:t>
            </a:r>
            <a:br>
              <a:rPr lang="en-AU" dirty="0"/>
            </a:br>
            <a:endParaRPr lang="en-AU" dirty="0"/>
          </a:p>
        </p:txBody>
      </p:sp>
      <p:sp>
        <p:nvSpPr>
          <p:cNvPr id="6" name="Text Placeholder 5">
            <a:extLst>
              <a:ext uri="{FF2B5EF4-FFF2-40B4-BE49-F238E27FC236}">
                <a16:creationId xmlns:a16="http://schemas.microsoft.com/office/drawing/2014/main" id="{2B8687A8-5389-DD0F-E3A7-7B8AC403362F}"/>
              </a:ext>
            </a:extLst>
          </p:cNvPr>
          <p:cNvSpPr>
            <a:spLocks noGrp="1"/>
          </p:cNvSpPr>
          <p:nvPr>
            <p:ph type="body" sz="quarter" idx="15"/>
          </p:nvPr>
        </p:nvSpPr>
        <p:spPr/>
        <p:txBody>
          <a:bodyPr/>
          <a:lstStyle/>
          <a:p>
            <a:r>
              <a:rPr lang="en-US" sz="2400" dirty="0"/>
              <a:t>May 2025</a:t>
            </a:r>
            <a:endParaRPr lang="en-AU" sz="2400" dirty="0"/>
          </a:p>
        </p:txBody>
      </p:sp>
      <p:sp>
        <p:nvSpPr>
          <p:cNvPr id="12" name="Footer Placeholder 1">
            <a:extLst>
              <a:ext uri="{FF2B5EF4-FFF2-40B4-BE49-F238E27FC236}">
                <a16:creationId xmlns:a16="http://schemas.microsoft.com/office/drawing/2014/main" id="{ABA81CF8-141F-156A-11F2-0D7A8A4CC90F}"/>
              </a:ext>
            </a:extLst>
          </p:cNvPr>
          <p:cNvSpPr>
            <a:spLocks noGrp="1"/>
          </p:cNvSpPr>
          <p:nvPr>
            <p:ph type="ftr" sz="quarter" idx="3"/>
          </p:nvPr>
        </p:nvSpPr>
        <p:spPr/>
        <p:txBody>
          <a:bodyPr/>
          <a:lstStyle/>
          <a:p>
            <a:pPr>
              <a:spcAft>
                <a:spcPts val="600"/>
              </a:spcAft>
            </a:pPr>
            <a:r>
              <a:rPr lang="en-US"/>
              <a:t>NSW Department of Education</a:t>
            </a:r>
            <a:endParaRPr lang="en-AU"/>
          </a:p>
        </p:txBody>
      </p:sp>
      <p:pic>
        <p:nvPicPr>
          <p:cNvPr id="7" name="Picture Placeholder 6">
            <a:extLst>
              <a:ext uri="{FF2B5EF4-FFF2-40B4-BE49-F238E27FC236}">
                <a16:creationId xmlns:a16="http://schemas.microsoft.com/office/drawing/2014/main" id="{7FC7BE92-C913-43E6-4A1D-CDFEA664792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ph type="pic" sz="quarter" idx="13"/>
          </p:nvPr>
        </p:nvPicPr>
        <p:blipFill>
          <a:blip r:embed="rId3" cstate="screen">
            <a:extLst>
              <a:ext uri="{28A0092B-C50C-407E-A947-70E740481C1C}">
                <a14:useLocalDpi xmlns:a14="http://schemas.microsoft.com/office/drawing/2010/main"/>
              </a:ext>
            </a:extLst>
          </a:blip>
          <a:srcRect t="44" b="44"/>
          <a:stretch/>
        </p:blipFill>
        <p:spPr>
          <a:prstGeom prst="rect">
            <a:avLst/>
          </a:prstGeom>
          <a:noFill/>
        </p:spPr>
      </p:pic>
    </p:spTree>
    <p:extLst>
      <p:ext uri="{BB962C8B-B14F-4D97-AF65-F5344CB8AC3E}">
        <p14:creationId xmlns:p14="http://schemas.microsoft.com/office/powerpoint/2010/main" val="413056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F75EC-0598-A048-4D15-2CE73E7E7AF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FDDD437-2226-9327-C257-62C6FF19CCAA}"/>
              </a:ext>
            </a:extLst>
          </p:cNvPr>
          <p:cNvSpPr>
            <a:spLocks noGrp="1"/>
          </p:cNvSpPr>
          <p:nvPr>
            <p:ph type="title"/>
          </p:nvPr>
        </p:nvSpPr>
        <p:spPr/>
        <p:txBody>
          <a:bodyPr/>
          <a:lstStyle/>
          <a:p>
            <a:r>
              <a:rPr lang="en-AU"/>
              <a:t>Geographical information in content groups</a:t>
            </a:r>
          </a:p>
        </p:txBody>
      </p:sp>
      <p:sp>
        <p:nvSpPr>
          <p:cNvPr id="12" name="horizontal arrow">
            <a:extLst>
              <a:ext uri="{FF2B5EF4-FFF2-40B4-BE49-F238E27FC236}">
                <a16:creationId xmlns:a16="http://schemas.microsoft.com/office/drawing/2014/main" id="{0234BB3F-061F-C1E7-E53C-A78ACC5191E4}"/>
              </a:ext>
              <a:ext uri="{C183D7F6-B498-43B3-948B-1728B52AA6E4}">
                <adec:decorative xmlns:adec="http://schemas.microsoft.com/office/drawing/2017/decorative" val="1"/>
              </a:ext>
            </a:extLst>
          </p:cNvPr>
          <p:cNvSpPr>
            <a:spLocks/>
          </p:cNvSpPr>
          <p:nvPr/>
        </p:nvSpPr>
        <p:spPr>
          <a:xfrm>
            <a:off x="517753" y="1535826"/>
            <a:ext cx="11320248" cy="1406801"/>
          </a:xfrm>
          <a:prstGeom prst="rightArrow">
            <a:avLst/>
          </a:prstGeom>
          <a:solidFill>
            <a:srgbClr val="002664"/>
          </a:solidFill>
          <a:ln w="952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endParaRPr lang="en-AU" sz="1800">
              <a:solidFill>
                <a:sysClr val="windowText" lastClr="000000"/>
              </a:solidFill>
            </a:endParaRPr>
          </a:p>
        </p:txBody>
      </p:sp>
      <p:sp>
        <p:nvSpPr>
          <p:cNvPr id="17" name="ES1">
            <a:extLst>
              <a:ext uri="{FF2B5EF4-FFF2-40B4-BE49-F238E27FC236}">
                <a16:creationId xmlns:a16="http://schemas.microsoft.com/office/drawing/2014/main" id="{28604282-809C-E1E6-E607-56C5F81121D5}"/>
              </a:ext>
            </a:extLst>
          </p:cNvPr>
          <p:cNvSpPr>
            <a:spLocks/>
          </p:cNvSpPr>
          <p:nvPr/>
        </p:nvSpPr>
        <p:spPr>
          <a:xfrm>
            <a:off x="354000" y="2239230"/>
            <a:ext cx="2444486" cy="3742022"/>
          </a:xfrm>
          <a:prstGeom prst="roundRect">
            <a:avLst>
              <a:gd name="adj" fmla="val 3697"/>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nSpc>
                <a:spcPct val="150000"/>
              </a:lnSpc>
              <a:spcAft>
                <a:spcPts val="1200"/>
              </a:spcAft>
            </a:pPr>
            <a:r>
              <a:rPr lang="en-GB" sz="2000" b="1">
                <a:solidFill>
                  <a:schemeClr val="tx1"/>
                </a:solidFill>
                <a:latin typeface="+mj-lt"/>
              </a:rPr>
              <a:t>Early Stage 1</a:t>
            </a:r>
          </a:p>
          <a:p>
            <a:pPr>
              <a:lnSpc>
                <a:spcPct val="150000"/>
              </a:lnSpc>
              <a:spcAft>
                <a:spcPts val="1200"/>
              </a:spcAft>
            </a:pPr>
            <a:r>
              <a:rPr lang="en-GB" sz="2000">
                <a:solidFill>
                  <a:schemeClr val="tx1"/>
                </a:solidFill>
              </a:rPr>
              <a:t>Places can be located and described </a:t>
            </a:r>
            <a:r>
              <a:rPr lang="en-GB" sz="2000" b="1">
                <a:solidFill>
                  <a:schemeClr val="tx1"/>
                </a:solidFill>
              </a:rPr>
              <a:t>using</a:t>
            </a:r>
            <a:r>
              <a:rPr lang="en-GB" sz="2000">
                <a:solidFill>
                  <a:schemeClr val="tx1"/>
                </a:solidFill>
              </a:rPr>
              <a:t> </a:t>
            </a:r>
            <a:r>
              <a:rPr lang="en-GB" sz="2000" b="1">
                <a:solidFill>
                  <a:schemeClr val="tx1"/>
                </a:solidFill>
              </a:rPr>
              <a:t>geographical information</a:t>
            </a:r>
            <a:endParaRPr lang="en-US" sz="2000">
              <a:solidFill>
                <a:schemeClr val="tx1"/>
              </a:solidFill>
            </a:endParaRPr>
          </a:p>
        </p:txBody>
      </p:sp>
      <p:sp>
        <p:nvSpPr>
          <p:cNvPr id="18" name="S1">
            <a:extLst>
              <a:ext uri="{FF2B5EF4-FFF2-40B4-BE49-F238E27FC236}">
                <a16:creationId xmlns:a16="http://schemas.microsoft.com/office/drawing/2014/main" id="{A34F2319-6BDF-79D5-88F7-40538BF2D451}"/>
              </a:ext>
            </a:extLst>
          </p:cNvPr>
          <p:cNvSpPr>
            <a:spLocks/>
          </p:cNvSpPr>
          <p:nvPr/>
        </p:nvSpPr>
        <p:spPr>
          <a:xfrm>
            <a:off x="3091600" y="2241672"/>
            <a:ext cx="2444486" cy="3742022"/>
          </a:xfrm>
          <a:prstGeom prst="roundRect">
            <a:avLst>
              <a:gd name="adj" fmla="val 3697"/>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nSpc>
                <a:spcPct val="150000"/>
              </a:lnSpc>
              <a:spcAft>
                <a:spcPts val="1200"/>
              </a:spcAft>
            </a:pPr>
            <a:r>
              <a:rPr lang="en-GB" sz="2000" b="1">
                <a:solidFill>
                  <a:schemeClr val="tx1"/>
                </a:solidFill>
                <a:latin typeface="+mj-lt"/>
              </a:rPr>
              <a:t>Stage 1</a:t>
            </a:r>
            <a:endParaRPr lang="en-US" sz="2000" b="1">
              <a:solidFill>
                <a:schemeClr val="tx1"/>
              </a:solidFill>
              <a:latin typeface="+mj-lt"/>
            </a:endParaRPr>
          </a:p>
          <a:p>
            <a:pPr>
              <a:lnSpc>
                <a:spcPct val="150000"/>
              </a:lnSpc>
              <a:spcAft>
                <a:spcPts val="1200"/>
              </a:spcAft>
            </a:pPr>
            <a:r>
              <a:rPr lang="en-GB" sz="2000">
                <a:solidFill>
                  <a:schemeClr val="tx1"/>
                </a:solidFill>
              </a:rPr>
              <a:t>People show </a:t>
            </a:r>
            <a:br>
              <a:rPr lang="en-GB" sz="2000">
                <a:solidFill>
                  <a:schemeClr val="tx1"/>
                </a:solidFill>
              </a:rPr>
            </a:br>
            <a:r>
              <a:rPr lang="en-GB" sz="2000">
                <a:solidFill>
                  <a:schemeClr val="tx1"/>
                </a:solidFill>
              </a:rPr>
              <a:t>their connection to places </a:t>
            </a:r>
            <a:r>
              <a:rPr lang="en-GB" sz="2000" b="1">
                <a:solidFill>
                  <a:schemeClr val="tx1"/>
                </a:solidFill>
              </a:rPr>
              <a:t>using geographical information</a:t>
            </a:r>
            <a:endParaRPr lang="en-US" sz="2000">
              <a:solidFill>
                <a:schemeClr val="tx1"/>
              </a:solidFill>
            </a:endParaRPr>
          </a:p>
        </p:txBody>
      </p:sp>
      <p:sp>
        <p:nvSpPr>
          <p:cNvPr id="16" name="S2">
            <a:extLst>
              <a:ext uri="{FF2B5EF4-FFF2-40B4-BE49-F238E27FC236}">
                <a16:creationId xmlns:a16="http://schemas.microsoft.com/office/drawing/2014/main" id="{DC349C95-E519-FAF7-321C-40025DC97224}"/>
              </a:ext>
            </a:extLst>
          </p:cNvPr>
          <p:cNvSpPr>
            <a:spLocks/>
          </p:cNvSpPr>
          <p:nvPr/>
        </p:nvSpPr>
        <p:spPr>
          <a:xfrm>
            <a:off x="5821058" y="2239227"/>
            <a:ext cx="2444486" cy="3742018"/>
          </a:xfrm>
          <a:prstGeom prst="roundRect">
            <a:avLst>
              <a:gd name="adj" fmla="val 3697"/>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nSpc>
                <a:spcPct val="150000"/>
              </a:lnSpc>
              <a:spcAft>
                <a:spcPts val="1200"/>
              </a:spcAft>
            </a:pPr>
            <a:r>
              <a:rPr lang="en-GB" sz="2000" b="1">
                <a:solidFill>
                  <a:schemeClr val="tx1"/>
                </a:solidFill>
                <a:latin typeface="+mj-lt"/>
              </a:rPr>
              <a:t>Stage 2</a:t>
            </a:r>
            <a:endParaRPr lang="en-US" sz="2000" b="1">
              <a:solidFill>
                <a:schemeClr val="tx1"/>
              </a:solidFill>
              <a:latin typeface="+mj-lt"/>
            </a:endParaRPr>
          </a:p>
          <a:p>
            <a:pPr>
              <a:lnSpc>
                <a:spcPct val="150000"/>
              </a:lnSpc>
              <a:spcAft>
                <a:spcPts val="1200"/>
              </a:spcAft>
            </a:pPr>
            <a:r>
              <a:rPr lang="en-GB" sz="2000">
                <a:solidFill>
                  <a:schemeClr val="tx1"/>
                </a:solidFill>
              </a:rPr>
              <a:t>People </a:t>
            </a:r>
            <a:r>
              <a:rPr lang="en-GB" sz="2000" b="1">
                <a:solidFill>
                  <a:schemeClr val="tx1"/>
                </a:solidFill>
              </a:rPr>
              <a:t>use geographical information </a:t>
            </a:r>
            <a:r>
              <a:rPr lang="en-GB" sz="2000">
                <a:solidFill>
                  <a:schemeClr val="tx1"/>
                </a:solidFill>
              </a:rPr>
              <a:t>to understand climates and environments</a:t>
            </a:r>
            <a:endParaRPr lang="en-US" sz="2000">
              <a:solidFill>
                <a:schemeClr val="tx1"/>
              </a:solidFill>
            </a:endParaRPr>
          </a:p>
        </p:txBody>
      </p:sp>
      <p:sp>
        <p:nvSpPr>
          <p:cNvPr id="19" name="S3">
            <a:extLst>
              <a:ext uri="{FF2B5EF4-FFF2-40B4-BE49-F238E27FC236}">
                <a16:creationId xmlns:a16="http://schemas.microsoft.com/office/drawing/2014/main" id="{E6BA5DA3-187C-21E7-B426-D350FD6D7045}"/>
              </a:ext>
            </a:extLst>
          </p:cNvPr>
          <p:cNvSpPr>
            <a:spLocks/>
          </p:cNvSpPr>
          <p:nvPr/>
        </p:nvSpPr>
        <p:spPr>
          <a:xfrm>
            <a:off x="8554587" y="2239230"/>
            <a:ext cx="2444486" cy="3744220"/>
          </a:xfrm>
          <a:prstGeom prst="roundRect">
            <a:avLst>
              <a:gd name="adj" fmla="val 3697"/>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nSpc>
                <a:spcPct val="150000"/>
              </a:lnSpc>
              <a:spcAft>
                <a:spcPts val="1200"/>
              </a:spcAft>
            </a:pPr>
            <a:r>
              <a:rPr lang="en-GB" sz="2000" b="1">
                <a:solidFill>
                  <a:schemeClr val="tx1"/>
                </a:solidFill>
                <a:latin typeface="+mj-lt"/>
              </a:rPr>
              <a:t>Stage 3</a:t>
            </a:r>
            <a:endParaRPr lang="en-US" sz="2000" b="1">
              <a:solidFill>
                <a:schemeClr val="tx1"/>
              </a:solidFill>
              <a:latin typeface="+mj-lt"/>
            </a:endParaRPr>
          </a:p>
          <a:p>
            <a:pPr>
              <a:lnSpc>
                <a:spcPct val="150000"/>
              </a:lnSpc>
              <a:spcAft>
                <a:spcPts val="1200"/>
              </a:spcAft>
            </a:pPr>
            <a:r>
              <a:rPr lang="en-GB" sz="2000">
                <a:solidFill>
                  <a:schemeClr val="tx1"/>
                </a:solidFill>
              </a:rPr>
              <a:t>People organise and manage places </a:t>
            </a:r>
            <a:r>
              <a:rPr lang="en-GB" sz="2000" b="1">
                <a:solidFill>
                  <a:schemeClr val="tx1"/>
                </a:solidFill>
              </a:rPr>
              <a:t>using geographical information</a:t>
            </a:r>
            <a:endParaRPr lang="en-US" sz="2000">
              <a:solidFill>
                <a:schemeClr val="tx1"/>
              </a:solidFill>
            </a:endParaRPr>
          </a:p>
        </p:txBody>
      </p:sp>
      <p:sp>
        <p:nvSpPr>
          <p:cNvPr id="2" name="Slide Number Placeholder 1">
            <a:extLst>
              <a:ext uri="{FF2B5EF4-FFF2-40B4-BE49-F238E27FC236}">
                <a16:creationId xmlns:a16="http://schemas.microsoft.com/office/drawing/2014/main" id="{66447BDF-2031-EEE7-054C-30F3B1ACBCF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a:t>
            </a:fld>
            <a:endParaRPr lang="en-AU"/>
          </a:p>
        </p:txBody>
      </p:sp>
    </p:spTree>
    <p:custDataLst>
      <p:tags r:id="rId1"/>
    </p:custDataLst>
    <p:extLst>
      <p:ext uri="{BB962C8B-B14F-4D97-AF65-F5344CB8AC3E}">
        <p14:creationId xmlns:p14="http://schemas.microsoft.com/office/powerpoint/2010/main" val="158101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C39BB-8721-EEB1-0F7E-397D32C62FAF}"/>
            </a:ext>
          </a:extLst>
        </p:cNvPr>
        <p:cNvGrpSpPr/>
        <p:nvPr/>
      </p:nvGrpSpPr>
      <p:grpSpPr>
        <a:xfrm>
          <a:off x="0" y="0"/>
          <a:ext cx="0" cy="0"/>
          <a:chOff x="0" y="0"/>
          <a:chExt cx="0" cy="0"/>
        </a:xfrm>
      </p:grpSpPr>
      <p:sp>
        <p:nvSpPr>
          <p:cNvPr id="15" name="Title 12">
            <a:extLst>
              <a:ext uri="{FF2B5EF4-FFF2-40B4-BE49-F238E27FC236}">
                <a16:creationId xmlns:a16="http://schemas.microsoft.com/office/drawing/2014/main" id="{DE9FC9BB-85F3-3D40-B1FB-6C0D39780903}"/>
              </a:ext>
            </a:extLst>
          </p:cNvPr>
          <p:cNvSpPr>
            <a:spLocks noGrp="1"/>
          </p:cNvSpPr>
          <p:nvPr>
            <p:ph type="title"/>
          </p:nvPr>
        </p:nvSpPr>
        <p:spPr>
          <a:xfrm>
            <a:off x="360000" y="360000"/>
            <a:ext cx="10080000" cy="1008000"/>
          </a:xfrm>
        </p:spPr>
        <p:txBody>
          <a:bodyPr/>
          <a:lstStyle/>
          <a:p>
            <a:r>
              <a:rPr lang="en-AU"/>
              <a:t>What is geographical information?</a:t>
            </a:r>
          </a:p>
        </p:txBody>
      </p:sp>
      <p:grpSp>
        <p:nvGrpSpPr>
          <p:cNvPr id="13" name="Group 12" descr="The image shows a section of a webpage from the New South Wales curriculum website, specifically within the glossary section of the Human Society and its Environment (HSIE) learning area. At the top is the website navigation bar with links like &quot;Overview,&quot; &quot;Rationale,&quot; &quot;Aim,&quot; &quot;Outcomes,&quot; &quot;Content,&quot; &quot;Assessment,&quot; and &quot;Glossary,&quot; highlighted in red, with &quot;Teaching and learning support&quot; to the right. Below this, the heading &quot;Glossary&quot; is bolded in black with a brief description about the glossary sources. A highlighted search box with the phrase &quot;Geographical information&quot; is visible, and a blue search button beside it. Beneath, the definition of &quot;geographical information&quot; is presented as &quot;quantitative or qualitative information about people, places and environments&quot;. At the bottom is an oval button labeled &quot;Human Society and its Environment K–6.&quot;">
            <a:extLst>
              <a:ext uri="{FF2B5EF4-FFF2-40B4-BE49-F238E27FC236}">
                <a16:creationId xmlns:a16="http://schemas.microsoft.com/office/drawing/2014/main" id="{F9165317-5658-A45B-420D-9DA5F2B542C2}"/>
              </a:ext>
            </a:extLst>
          </p:cNvPr>
          <p:cNvGrpSpPr/>
          <p:nvPr/>
        </p:nvGrpSpPr>
        <p:grpSpPr>
          <a:xfrm>
            <a:off x="2247118" y="1042834"/>
            <a:ext cx="7697764" cy="5653166"/>
            <a:chOff x="2247118" y="1042834"/>
            <a:chExt cx="7697764" cy="5653166"/>
          </a:xfrm>
        </p:grpSpPr>
        <p:grpSp>
          <p:nvGrpSpPr>
            <p:cNvPr id="10" name="Group 9">
              <a:extLst>
                <a:ext uri="{FF2B5EF4-FFF2-40B4-BE49-F238E27FC236}">
                  <a16:creationId xmlns:a16="http://schemas.microsoft.com/office/drawing/2014/main" id="{53E418AC-AAC3-6DBC-61E4-A42B9AF16ED7}"/>
                </a:ext>
                <a:ext uri="{C183D7F6-B498-43B3-948B-1728B52AA6E4}">
                  <adec:decorative xmlns:adec="http://schemas.microsoft.com/office/drawing/2017/decorative" val="1"/>
                </a:ext>
              </a:extLst>
            </p:cNvPr>
            <p:cNvGrpSpPr>
              <a:grpSpLocks/>
            </p:cNvGrpSpPr>
            <p:nvPr/>
          </p:nvGrpSpPr>
          <p:grpSpPr>
            <a:xfrm>
              <a:off x="2247118" y="1042834"/>
              <a:ext cx="7697764" cy="5653166"/>
              <a:chOff x="2086971" y="1020511"/>
              <a:chExt cx="7697764" cy="5653166"/>
            </a:xfrm>
          </p:grpSpPr>
          <p:grpSp>
            <p:nvGrpSpPr>
              <p:cNvPr id="4" name="Browser">
                <a:extLst>
                  <a:ext uri="{FF2B5EF4-FFF2-40B4-BE49-F238E27FC236}">
                    <a16:creationId xmlns:a16="http://schemas.microsoft.com/office/drawing/2014/main" id="{9C561059-3C55-02D9-B86E-FE3E01BABB1B}"/>
                  </a:ext>
                </a:extLst>
              </p:cNvPr>
              <p:cNvGrpSpPr>
                <a:grpSpLocks/>
              </p:cNvGrpSpPr>
              <p:nvPr/>
            </p:nvGrpSpPr>
            <p:grpSpPr>
              <a:xfrm>
                <a:off x="2086971" y="1020511"/>
                <a:ext cx="7697764" cy="5653166"/>
                <a:chOff x="2086971" y="1020511"/>
                <a:chExt cx="7697764" cy="5653166"/>
              </a:xfrm>
            </p:grpSpPr>
            <p:grpSp>
              <p:nvGrpSpPr>
                <p:cNvPr id="2" name="Browser">
                  <a:extLst>
                    <a:ext uri="{FF2B5EF4-FFF2-40B4-BE49-F238E27FC236}">
                      <a16:creationId xmlns:a16="http://schemas.microsoft.com/office/drawing/2014/main" id="{4E606392-3BF6-C800-C017-75A771C53CB1}"/>
                    </a:ext>
                  </a:extLst>
                </p:cNvPr>
                <p:cNvGrpSpPr>
                  <a:grpSpLocks/>
                </p:cNvGrpSpPr>
                <p:nvPr/>
              </p:nvGrpSpPr>
              <p:grpSpPr>
                <a:xfrm>
                  <a:off x="2086971" y="1020511"/>
                  <a:ext cx="7697764" cy="5653166"/>
                  <a:chOff x="2086971" y="1020511"/>
                  <a:chExt cx="7697764" cy="5653166"/>
                </a:xfrm>
              </p:grpSpPr>
              <p:sp>
                <p:nvSpPr>
                  <p:cNvPr id="6" name="Rectangle: Rounded Corners 9">
                    <a:extLst>
                      <a:ext uri="{FF2B5EF4-FFF2-40B4-BE49-F238E27FC236}">
                        <a16:creationId xmlns:a16="http://schemas.microsoft.com/office/drawing/2014/main" id="{8699CCF9-5AB7-B3E9-D65B-D1D938FC1DAF}"/>
                      </a:ext>
                    </a:extLst>
                  </p:cNvPr>
                  <p:cNvSpPr>
                    <a:spLocks/>
                  </p:cNvSpPr>
                  <p:nvPr/>
                </p:nvSpPr>
                <p:spPr>
                  <a:xfrm>
                    <a:off x="2086971" y="1020511"/>
                    <a:ext cx="7697764" cy="5653166"/>
                  </a:xfrm>
                  <a:prstGeom prst="roundRect">
                    <a:avLst>
                      <a:gd name="adj" fmla="val 1898"/>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65E1EC17-6FF2-173F-A0C2-FCB8B963C7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88214" y="1067073"/>
                    <a:ext cx="6115815" cy="312020"/>
                  </a:xfrm>
                  <a:prstGeom prst="rect">
                    <a:avLst/>
                  </a:prstGeom>
                  <a:ln>
                    <a:noFill/>
                  </a:ln>
                </p:spPr>
              </p:pic>
            </p:grpSp>
            <p:sp>
              <p:nvSpPr>
                <p:cNvPr id="3" name="Rectangle 2">
                  <a:extLst>
                    <a:ext uri="{FF2B5EF4-FFF2-40B4-BE49-F238E27FC236}">
                      <a16:creationId xmlns:a16="http://schemas.microsoft.com/office/drawing/2014/main" id="{C17182D3-A453-B2F3-F010-6E55A387B323}"/>
                    </a:ext>
                  </a:extLst>
                </p:cNvPr>
                <p:cNvSpPr>
                  <a:spLocks/>
                </p:cNvSpPr>
                <p:nvPr/>
              </p:nvSpPr>
              <p:spPr>
                <a:xfrm>
                  <a:off x="2140757" y="1379093"/>
                  <a:ext cx="7603913" cy="51604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5" name="Group 24">
                <a:extLst>
                  <a:ext uri="{FF2B5EF4-FFF2-40B4-BE49-F238E27FC236}">
                    <a16:creationId xmlns:a16="http://schemas.microsoft.com/office/drawing/2014/main" id="{25B066CE-015C-1428-8045-BA080189FBF5}"/>
                  </a:ext>
                </a:extLst>
              </p:cNvPr>
              <p:cNvGrpSpPr>
                <a:grpSpLocks/>
              </p:cNvGrpSpPr>
              <p:nvPr/>
            </p:nvGrpSpPr>
            <p:grpSpPr>
              <a:xfrm>
                <a:off x="2565562" y="1425655"/>
                <a:ext cx="7032947" cy="4411834"/>
                <a:chOff x="2565562" y="1425655"/>
                <a:chExt cx="7032947" cy="4411834"/>
              </a:xfrm>
            </p:grpSpPr>
            <p:pic>
              <p:nvPicPr>
                <p:cNvPr id="14" name="Glossary page">
                  <a:extLst>
                    <a:ext uri="{FF2B5EF4-FFF2-40B4-BE49-F238E27FC236}">
                      <a16:creationId xmlns:a16="http://schemas.microsoft.com/office/drawing/2014/main" id="{A986774B-DFAA-D19F-E788-F4FDE55E2E7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41328" y="1425655"/>
                  <a:ext cx="6657181" cy="1732401"/>
                </a:xfrm>
                <a:prstGeom prst="rect">
                  <a:avLst/>
                </a:prstGeom>
                <a:ln>
                  <a:noFill/>
                </a:ln>
              </p:spPr>
            </p:pic>
            <p:sp>
              <p:nvSpPr>
                <p:cNvPr id="38" name="definition text">
                  <a:extLst>
                    <a:ext uri="{FF2B5EF4-FFF2-40B4-BE49-F238E27FC236}">
                      <a16:creationId xmlns:a16="http://schemas.microsoft.com/office/drawing/2014/main" id="{1B7B23F3-4FF1-2269-EA2B-FA2D544C589F}"/>
                    </a:ext>
                  </a:extLst>
                </p:cNvPr>
                <p:cNvSpPr txBox="1">
                  <a:spLocks/>
                </p:cNvSpPr>
                <p:nvPr/>
              </p:nvSpPr>
              <p:spPr>
                <a:xfrm>
                  <a:off x="2614610" y="3716892"/>
                  <a:ext cx="6608133" cy="1092034"/>
                </a:xfrm>
                <a:prstGeom prst="rect">
                  <a:avLst/>
                </a:prstGeom>
                <a:solidFill>
                  <a:schemeClr val="bg1"/>
                </a:solidFill>
                <a:ln w="28575">
                  <a:noFill/>
                </a:ln>
              </p:spPr>
              <p:txBody>
                <a:bodyPr wrap="square" lIns="180000" tIns="180000" rIns="180000" bIns="180000" rtlCol="0">
                  <a:noAutofit/>
                </a:bodyPr>
                <a:lstStyle/>
                <a:p>
                  <a:pPr algn="l">
                    <a:spcAft>
                      <a:spcPts val="600"/>
                    </a:spcAft>
                  </a:pPr>
                  <a:r>
                    <a:rPr lang="en-AU" sz="2000"/>
                    <a:t>quantitative or qualitative information about people, places and environments.</a:t>
                  </a:r>
                </a:p>
              </p:txBody>
            </p:sp>
            <p:pic>
              <p:nvPicPr>
                <p:cNvPr id="18" name="Picture 17">
                  <a:extLst>
                    <a:ext uri="{FF2B5EF4-FFF2-40B4-BE49-F238E27FC236}">
                      <a16:creationId xmlns:a16="http://schemas.microsoft.com/office/drawing/2014/main" id="{CA8D8B04-ED5B-A3C8-C28E-6214652249E0}"/>
                    </a:ext>
                  </a:extLst>
                </p:cNvPr>
                <p:cNvPicPr>
                  <a:picLocks noChangeAspect="1"/>
                </p:cNvPicPr>
                <p:nvPr/>
              </p:nvPicPr>
              <p:blipFill>
                <a:blip r:embed="rId5"/>
                <a:stretch>
                  <a:fillRect/>
                </a:stretch>
              </p:blipFill>
              <p:spPr>
                <a:xfrm>
                  <a:off x="2614610" y="5199225"/>
                  <a:ext cx="4039164" cy="638264"/>
                </a:xfrm>
                <a:prstGeom prst="rect">
                  <a:avLst/>
                </a:prstGeom>
                <a:ln>
                  <a:noFill/>
                </a:ln>
              </p:spPr>
            </p:pic>
            <p:grpSp>
              <p:nvGrpSpPr>
                <p:cNvPr id="24" name="Group 23">
                  <a:extLst>
                    <a:ext uri="{FF2B5EF4-FFF2-40B4-BE49-F238E27FC236}">
                      <a16:creationId xmlns:a16="http://schemas.microsoft.com/office/drawing/2014/main" id="{6551AFD9-7A2F-DE9E-8A96-BE6E896C2631}"/>
                    </a:ext>
                  </a:extLst>
                </p:cNvPr>
                <p:cNvGrpSpPr>
                  <a:grpSpLocks/>
                </p:cNvGrpSpPr>
                <p:nvPr/>
              </p:nvGrpSpPr>
              <p:grpSpPr>
                <a:xfrm>
                  <a:off x="2565562" y="3076524"/>
                  <a:ext cx="6716603" cy="621177"/>
                  <a:chOff x="2565562" y="3076524"/>
                  <a:chExt cx="6716603" cy="621177"/>
                </a:xfrm>
              </p:grpSpPr>
              <p:pic>
                <p:nvPicPr>
                  <p:cNvPr id="34" name="search bar large">
                    <a:extLst>
                      <a:ext uri="{FF2B5EF4-FFF2-40B4-BE49-F238E27FC236}">
                        <a16:creationId xmlns:a16="http://schemas.microsoft.com/office/drawing/2014/main" id="{D3D43505-1B0A-41F0-0C34-F29FF521A8F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65562" y="3076524"/>
                    <a:ext cx="6716603" cy="621177"/>
                  </a:xfrm>
                  <a:prstGeom prst="rect">
                    <a:avLst/>
                  </a:prstGeom>
                  <a:ln>
                    <a:noFill/>
                  </a:ln>
                </p:spPr>
              </p:pic>
              <p:sp>
                <p:nvSpPr>
                  <p:cNvPr id="35" name="geographical informationlarge">
                    <a:extLst>
                      <a:ext uri="{FF2B5EF4-FFF2-40B4-BE49-F238E27FC236}">
                        <a16:creationId xmlns:a16="http://schemas.microsoft.com/office/drawing/2014/main" id="{CD652862-D29F-0F96-ABA7-23BF5A26B2FA}"/>
                      </a:ext>
                    </a:extLst>
                  </p:cNvPr>
                  <p:cNvSpPr txBox="1">
                    <a:spLocks/>
                  </p:cNvSpPr>
                  <p:nvPr/>
                </p:nvSpPr>
                <p:spPr>
                  <a:xfrm>
                    <a:off x="2725766" y="3228664"/>
                    <a:ext cx="3261440" cy="328955"/>
                  </a:xfrm>
                  <a:prstGeom prst="rect">
                    <a:avLst/>
                  </a:prstGeom>
                  <a:solidFill>
                    <a:srgbClr val="F2F2F2"/>
                  </a:solidFill>
                  <a:ln>
                    <a:noFill/>
                  </a:ln>
                </p:spPr>
                <p:txBody>
                  <a:bodyPr wrap="square" lIns="0" tIns="0" rIns="0" bIns="0" rtlCol="0">
                    <a:noAutofit/>
                  </a:bodyPr>
                  <a:lstStyle/>
                  <a:p>
                    <a:pPr algn="l"/>
                    <a:r>
                      <a:rPr lang="en-AU" sz="1800">
                        <a:latin typeface="Public Sans SemiBold" pitchFamily="2" charset="0"/>
                      </a:rPr>
                      <a:t>geographical information</a:t>
                    </a:r>
                  </a:p>
                  <a:p>
                    <a:pPr algn="l"/>
                    <a:endParaRPr lang="en-AU" sz="1800">
                      <a:latin typeface="Public Sans SemiBold" pitchFamily="2" charset="0"/>
                    </a:endParaRPr>
                  </a:p>
                </p:txBody>
              </p:sp>
            </p:grpSp>
          </p:grpSp>
        </p:grpSp>
        <p:sp>
          <p:nvSpPr>
            <p:cNvPr id="12" name="Rectangle 11">
              <a:extLst>
                <a:ext uri="{FF2B5EF4-FFF2-40B4-BE49-F238E27FC236}">
                  <a16:creationId xmlns:a16="http://schemas.microsoft.com/office/drawing/2014/main" id="{63F3382F-DB8E-095E-F961-BD16CA63395E}"/>
                </a:ext>
                <a:ext uri="{C183D7F6-B498-43B3-948B-1728B52AA6E4}">
                  <adec:decorative xmlns:adec="http://schemas.microsoft.com/office/drawing/2017/decorative" val="1"/>
                </a:ext>
              </a:extLst>
            </p:cNvPr>
            <p:cNvSpPr>
              <a:spLocks/>
            </p:cNvSpPr>
            <p:nvPr/>
          </p:nvSpPr>
          <p:spPr>
            <a:xfrm>
              <a:off x="3336335" y="2810085"/>
              <a:ext cx="992458" cy="1631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Rounded Corners 7">
              <a:extLst>
                <a:ext uri="{FF2B5EF4-FFF2-40B4-BE49-F238E27FC236}">
                  <a16:creationId xmlns:a16="http://schemas.microsoft.com/office/drawing/2014/main" id="{632D8D44-F79B-613B-00E8-31665261C18C}"/>
                </a:ext>
                <a:ext uri="{C183D7F6-B498-43B3-948B-1728B52AA6E4}">
                  <adec:decorative xmlns:adec="http://schemas.microsoft.com/office/drawing/2017/decorative" val="1"/>
                </a:ext>
              </a:extLst>
            </p:cNvPr>
            <p:cNvSpPr>
              <a:spLocks/>
            </p:cNvSpPr>
            <p:nvPr/>
          </p:nvSpPr>
          <p:spPr>
            <a:xfrm>
              <a:off x="3309237" y="2751073"/>
              <a:ext cx="2031998" cy="301212"/>
            </a:xfrm>
            <a:prstGeom prst="roundRect">
              <a:avLst/>
            </a:prstGeom>
            <a:solidFill>
              <a:srgbClr val="FFFF00">
                <a:alpha val="25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0ACB1E-142F-A22E-58AB-5156539503A1}"/>
                </a:ext>
              </a:extLst>
            </p:cNvPr>
            <p:cNvSpPr txBox="1">
              <a:spLocks/>
            </p:cNvSpPr>
            <p:nvPr/>
          </p:nvSpPr>
          <p:spPr>
            <a:xfrm>
              <a:off x="3480301" y="1144504"/>
              <a:ext cx="4809772" cy="181322"/>
            </a:xfrm>
            <a:prstGeom prst="rect">
              <a:avLst/>
            </a:prstGeom>
            <a:noFill/>
          </p:spPr>
          <p:txBody>
            <a:bodyPr wrap="square" lIns="0" tIns="0" rIns="0" bIns="0" rtlCol="0">
              <a:noAutofit/>
            </a:bodyPr>
            <a:lstStyle/>
            <a:p>
              <a:pPr algn="l"/>
              <a:r>
                <a:rPr lang="en-US" sz="1100">
                  <a:solidFill>
                    <a:srgbClr val="000000"/>
                  </a:solidFill>
                  <a:effectLst/>
                  <a:ea typeface="Arial" panose="020B0604020202020204" pitchFamily="34" charset="0"/>
                </a:rPr>
                <a:t>curriculum.nsw.edu.au/learning-areas/</a:t>
              </a:r>
              <a:r>
                <a:rPr lang="en-US" sz="1100" err="1">
                  <a:solidFill>
                    <a:srgbClr val="000000"/>
                  </a:solidFill>
                  <a:effectLst/>
                  <a:ea typeface="Arial" panose="020B0604020202020204" pitchFamily="34" charset="0"/>
                </a:rPr>
                <a:t>hsie</a:t>
              </a:r>
              <a:r>
                <a:rPr lang="en-US" sz="1100">
                  <a:solidFill>
                    <a:srgbClr val="000000"/>
                  </a:solidFill>
                  <a:effectLst/>
                  <a:ea typeface="Arial" panose="020B0604020202020204" pitchFamily="34" charset="0"/>
                </a:rPr>
                <a:t>/glossary</a:t>
              </a:r>
              <a:r>
                <a:rPr lang="en-AU" sz="1100">
                  <a:effectLst/>
                </a:rPr>
                <a:t> </a:t>
              </a:r>
              <a:endParaRPr lang="en-US" sz="1100"/>
            </a:p>
          </p:txBody>
        </p:sp>
        <p:sp>
          <p:nvSpPr>
            <p:cNvPr id="11" name="TextBox 10">
              <a:extLst>
                <a:ext uri="{FF2B5EF4-FFF2-40B4-BE49-F238E27FC236}">
                  <a16:creationId xmlns:a16="http://schemas.microsoft.com/office/drawing/2014/main" id="{EEA36615-7BF1-29AC-4E74-DC30954926DB}"/>
                </a:ext>
              </a:extLst>
            </p:cNvPr>
            <p:cNvSpPr txBox="1">
              <a:spLocks/>
            </p:cNvSpPr>
            <p:nvPr/>
          </p:nvSpPr>
          <p:spPr>
            <a:xfrm>
              <a:off x="3355713" y="2816864"/>
              <a:ext cx="2031999"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200"/>
                <a:t>Geographical information</a:t>
              </a:r>
            </a:p>
          </p:txBody>
        </p:sp>
      </p:grpSp>
      <p:sp>
        <p:nvSpPr>
          <p:cNvPr id="9" name="Slide Number Placeholder 8">
            <a:extLst>
              <a:ext uri="{FF2B5EF4-FFF2-40B4-BE49-F238E27FC236}">
                <a16:creationId xmlns:a16="http://schemas.microsoft.com/office/drawing/2014/main" id="{5A64D163-74EA-BEFE-46F6-52924351285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a:lstStyle/>
          <a:p>
            <a:fld id="{10A01DC5-1685-4615-8240-15192985C6A2}" type="slidenum">
              <a:rPr lang="en-AU" smtClean="0"/>
              <a:t>11</a:t>
            </a:fld>
            <a:endParaRPr lang="en-GB"/>
          </a:p>
        </p:txBody>
      </p:sp>
    </p:spTree>
    <p:extLst>
      <p:ext uri="{BB962C8B-B14F-4D97-AF65-F5344CB8AC3E}">
        <p14:creationId xmlns:p14="http://schemas.microsoft.com/office/powerpoint/2010/main" val="186602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24709-E4B5-6E77-8D51-D440F40C640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840DAD0-C93E-30D4-2957-5AFCED50DD13}"/>
              </a:ext>
            </a:extLst>
          </p:cNvPr>
          <p:cNvSpPr>
            <a:spLocks noGrp="1"/>
          </p:cNvSpPr>
          <p:nvPr>
            <p:ph type="title"/>
          </p:nvPr>
        </p:nvSpPr>
        <p:spPr>
          <a:xfrm>
            <a:off x="360000" y="360000"/>
            <a:ext cx="10080000" cy="459484"/>
          </a:xfrm>
        </p:spPr>
        <p:txBody>
          <a:bodyPr/>
          <a:lstStyle/>
          <a:p>
            <a:r>
              <a:rPr lang="en-AU" sz="3200"/>
              <a:t>Why is using geographical information important?</a:t>
            </a:r>
          </a:p>
        </p:txBody>
      </p:sp>
      <p:grpSp>
        <p:nvGrpSpPr>
          <p:cNvPr id="6" name="Browser graphic">
            <a:extLst>
              <a:ext uri="{FF2B5EF4-FFF2-40B4-BE49-F238E27FC236}">
                <a16:creationId xmlns:a16="http://schemas.microsoft.com/office/drawing/2014/main" id="{69FBB7C6-4F44-193D-2365-BCEABBD50C5E}"/>
              </a:ext>
              <a:ext uri="{C183D7F6-B498-43B3-948B-1728B52AA6E4}">
                <adec:decorative xmlns:adec="http://schemas.microsoft.com/office/drawing/2017/decorative" val="1"/>
              </a:ext>
            </a:extLst>
          </p:cNvPr>
          <p:cNvGrpSpPr>
            <a:grpSpLocks/>
          </p:cNvGrpSpPr>
          <p:nvPr/>
        </p:nvGrpSpPr>
        <p:grpSpPr>
          <a:xfrm>
            <a:off x="360000" y="830971"/>
            <a:ext cx="10764000" cy="5865029"/>
            <a:chOff x="1645580" y="865427"/>
            <a:chExt cx="8900840" cy="5835377"/>
          </a:xfrm>
        </p:grpSpPr>
        <p:grpSp>
          <p:nvGrpSpPr>
            <p:cNvPr id="7" name="Group 6">
              <a:extLst>
                <a:ext uri="{FF2B5EF4-FFF2-40B4-BE49-F238E27FC236}">
                  <a16:creationId xmlns:a16="http://schemas.microsoft.com/office/drawing/2014/main" id="{657CEA79-0299-CDB9-F9A9-94D69B54E7CD}"/>
                </a:ext>
              </a:extLst>
            </p:cNvPr>
            <p:cNvGrpSpPr>
              <a:grpSpLocks/>
            </p:cNvGrpSpPr>
            <p:nvPr/>
          </p:nvGrpSpPr>
          <p:grpSpPr>
            <a:xfrm>
              <a:off x="1645580" y="865427"/>
              <a:ext cx="8900840" cy="5835377"/>
              <a:chOff x="1645580" y="865424"/>
              <a:chExt cx="8900840" cy="5835364"/>
            </a:xfrm>
          </p:grpSpPr>
          <p:pic>
            <p:nvPicPr>
              <p:cNvPr id="9" name="Picture 8" descr="Background pattern&#10;&#10;Description automatically generated">
                <a:extLst>
                  <a:ext uri="{FF2B5EF4-FFF2-40B4-BE49-F238E27FC236}">
                    <a16:creationId xmlns:a16="http://schemas.microsoft.com/office/drawing/2014/main" id="{C440E780-E7AF-578C-27D2-BCA88BE42A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45580" y="865424"/>
                <a:ext cx="8900840" cy="457160"/>
              </a:xfrm>
              <a:prstGeom prst="rect">
                <a:avLst/>
              </a:prstGeom>
            </p:spPr>
          </p:pic>
          <p:pic>
            <p:nvPicPr>
              <p:cNvPr id="10" name="Picture 9">
                <a:extLst>
                  <a:ext uri="{FF2B5EF4-FFF2-40B4-BE49-F238E27FC236}">
                    <a16:creationId xmlns:a16="http://schemas.microsoft.com/office/drawing/2014/main" id="{EA4FBBDD-3E69-C780-3796-70B0A943CF5D}"/>
                  </a:ext>
                </a:extLst>
              </p:cNvPr>
              <p:cNvPicPr>
                <a:picLocks noChangeAspect="1"/>
              </p:cNvPicPr>
              <p:nvPr/>
            </p:nvPicPr>
            <p:blipFill>
              <a:blip r:embed="rId5"/>
              <a:stretch>
                <a:fillRect/>
              </a:stretch>
            </p:blipFill>
            <p:spPr>
              <a:xfrm>
                <a:off x="1645580" y="1322583"/>
                <a:ext cx="8900839" cy="5378205"/>
              </a:xfrm>
              <a:prstGeom prst="rect">
                <a:avLst/>
              </a:prstGeom>
            </p:spPr>
          </p:pic>
          <p:sp>
            <p:nvSpPr>
              <p:cNvPr id="11" name="Rectangle 10">
                <a:extLst>
                  <a:ext uri="{FF2B5EF4-FFF2-40B4-BE49-F238E27FC236}">
                    <a16:creationId xmlns:a16="http://schemas.microsoft.com/office/drawing/2014/main" id="{B99EED35-6DB5-C4CB-41D6-06AE15D62870}"/>
                  </a:ext>
                </a:extLst>
              </p:cNvPr>
              <p:cNvSpPr>
                <a:spLocks/>
              </p:cNvSpPr>
              <p:nvPr/>
            </p:nvSpPr>
            <p:spPr>
              <a:xfrm>
                <a:off x="1782416" y="1257300"/>
                <a:ext cx="8627165" cy="5340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8">
                <a:extLst>
                  <a:ext uri="{FF2B5EF4-FFF2-40B4-BE49-F238E27FC236}">
                    <a16:creationId xmlns:a16="http://schemas.microsoft.com/office/drawing/2014/main" id="{288DB43C-AB51-F9E1-7B3B-420E86F7B2B8}"/>
                  </a:ext>
                </a:extLst>
              </p:cNvPr>
              <p:cNvSpPr txBox="1">
                <a:spLocks/>
              </p:cNvSpPr>
              <p:nvPr/>
            </p:nvSpPr>
            <p:spPr>
              <a:xfrm>
                <a:off x="5015508" y="2716492"/>
                <a:ext cx="4619995" cy="3134045"/>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600"/>
                  </a:lnSpc>
                  <a:spcAft>
                    <a:spcPts val="600"/>
                  </a:spcAft>
                </a:pPr>
                <a:r>
                  <a:rPr lang="en-AU" sz="1400" b="1">
                    <a:latin typeface="Public Sans"/>
                  </a:rPr>
                  <a:t> Copy, continue and create patterns</a:t>
                </a:r>
              </a:p>
              <a:p>
                <a:pPr marL="171450" indent="-171450">
                  <a:lnSpc>
                    <a:spcPts val="1200"/>
                  </a:lnSpc>
                  <a:spcAft>
                    <a:spcPts val="300"/>
                  </a:spcAft>
                  <a:buFont typeface="Arial" panose="020B0604020202020204" pitchFamily="34" charset="0"/>
                  <a:buChar char="•"/>
                </a:pPr>
                <a:r>
                  <a:rPr lang="en-AU" sz="1100">
                    <a:latin typeface="Public Sans"/>
                  </a:rPr>
                  <a:t>Copy and continue repeating patterns using sounds and/or actions</a:t>
                </a:r>
              </a:p>
              <a:p>
                <a:pPr marL="171450" indent="-171450">
                  <a:lnSpc>
                    <a:spcPts val="1200"/>
                  </a:lnSpc>
                  <a:spcAft>
                    <a:spcPts val="300"/>
                  </a:spcAft>
                  <a:buFont typeface="Arial" panose="020B0604020202020204" pitchFamily="34" charset="0"/>
                  <a:buChar char="•"/>
                </a:pPr>
                <a:r>
                  <a:rPr lang="en-AU" sz="1100">
                    <a:latin typeface="Public Sans"/>
                  </a:rPr>
                  <a:t>Copy, continue and create repeating patterns using shapes, objects, images or pictures (Reasons about patterns)</a:t>
                </a:r>
              </a:p>
              <a:p>
                <a:pPr marL="171450" indent="-171450">
                  <a:lnSpc>
                    <a:spcPts val="1200"/>
                  </a:lnSpc>
                  <a:spcAft>
                    <a:spcPts val="300"/>
                  </a:spcAft>
                  <a:buFont typeface="Arial" panose="020B0604020202020204" pitchFamily="34" charset="0"/>
                  <a:buChar char="•"/>
                </a:pPr>
                <a:endParaRPr lang="en-AU" sz="1100">
                  <a:latin typeface="Public Sans"/>
                </a:endParaRPr>
              </a:p>
              <a:p>
                <a:pPr>
                  <a:lnSpc>
                    <a:spcPts val="1600"/>
                  </a:lnSpc>
                  <a:spcAft>
                    <a:spcPts val="600"/>
                  </a:spcAft>
                </a:pPr>
                <a:r>
                  <a:rPr lang="en-AU" sz="1400" b="1">
                    <a:latin typeface="Public Sans"/>
                  </a:rPr>
                  <a:t>Investigate and form equal groups by sharing</a:t>
                </a:r>
              </a:p>
              <a:p>
                <a:pPr marL="171450" indent="-171450">
                  <a:lnSpc>
                    <a:spcPts val="1200"/>
                  </a:lnSpc>
                  <a:spcAft>
                    <a:spcPts val="300"/>
                  </a:spcAft>
                  <a:buFont typeface="Arial" panose="020B0604020202020204" pitchFamily="34" charset="0"/>
                  <a:buChar char="•"/>
                </a:pPr>
                <a:r>
                  <a:rPr lang="en-AU" sz="1000">
                    <a:latin typeface="Public Sans"/>
                  </a:rPr>
                  <a:t>Distribute a group of familiar objects into smaller groups and recognise whether the number in each group is equal or not</a:t>
                </a:r>
              </a:p>
              <a:p>
                <a:pPr marL="171450" indent="-171450">
                  <a:lnSpc>
                    <a:spcPts val="1200"/>
                  </a:lnSpc>
                  <a:spcAft>
                    <a:spcPts val="300"/>
                  </a:spcAft>
                  <a:buFont typeface="Arial" panose="020B0604020202020204" pitchFamily="34" charset="0"/>
                  <a:buChar char="•"/>
                </a:pPr>
                <a:r>
                  <a:rPr lang="en-AU" sz="1000">
                    <a:latin typeface="Public Sans"/>
                  </a:rPr>
                  <a:t>Group and share concrete materials by distributing objects one by one or using another method</a:t>
                </a:r>
                <a:endParaRPr lang="en-AU" sz="1100">
                  <a:latin typeface="Public Sans"/>
                </a:endParaRPr>
              </a:p>
              <a:p>
                <a:pPr marL="171450" indent="-171450">
                  <a:lnSpc>
                    <a:spcPts val="1200"/>
                  </a:lnSpc>
                  <a:spcAft>
                    <a:spcPts val="300"/>
                  </a:spcAft>
                  <a:buFont typeface="Arial" panose="020B0604020202020204" pitchFamily="34" charset="0"/>
                  <a:buChar char="•"/>
                </a:pPr>
                <a:endParaRPr lang="en-AU" sz="1100">
                  <a:latin typeface="Public Sans"/>
                </a:endParaRPr>
              </a:p>
              <a:p>
                <a:pPr>
                  <a:lnSpc>
                    <a:spcPts val="1600"/>
                  </a:lnSpc>
                  <a:spcAft>
                    <a:spcPts val="600"/>
                  </a:spcAft>
                </a:pPr>
                <a:r>
                  <a:rPr lang="en-AU" sz="1400" b="1">
                    <a:latin typeface="Public Sans"/>
                  </a:rPr>
                  <a:t>Record grouping and sharing</a:t>
                </a:r>
              </a:p>
              <a:p>
                <a:pPr marL="171450" indent="-171450">
                  <a:lnSpc>
                    <a:spcPts val="1200"/>
                  </a:lnSpc>
                  <a:spcAft>
                    <a:spcPts val="300"/>
                  </a:spcAft>
                  <a:buFont typeface="Arial" panose="020B0604020202020204" pitchFamily="34" charset="0"/>
                  <a:buChar char="•"/>
                </a:pPr>
                <a:r>
                  <a:rPr lang="en-AU" sz="1000">
                    <a:latin typeface="Public Sans"/>
                  </a:rPr>
                  <a:t>Label the number of objects in a group</a:t>
                </a:r>
              </a:p>
              <a:p>
                <a:pPr marL="171450" indent="-171450">
                  <a:lnSpc>
                    <a:spcPts val="1200"/>
                  </a:lnSpc>
                  <a:spcAft>
                    <a:spcPts val="300"/>
                  </a:spcAft>
                  <a:buFont typeface="Arial" panose="020B0604020202020204" pitchFamily="34" charset="0"/>
                  <a:buChar char="•"/>
                </a:pPr>
                <a:r>
                  <a:rPr lang="en-AU" sz="1000">
                    <a:latin typeface="Public Sans"/>
                  </a:rPr>
                  <a:t>Record grouping and sharing using drawings, words and numerals, and explain their thinking (Reasons about relations)</a:t>
                </a:r>
                <a:endParaRPr lang="en-AU" sz="1100">
                  <a:latin typeface="Public Sans"/>
                </a:endParaRPr>
              </a:p>
            </p:txBody>
          </p:sp>
          <p:sp>
            <p:nvSpPr>
              <p:cNvPr id="13" name="TextBox 9">
                <a:extLst>
                  <a:ext uri="{FF2B5EF4-FFF2-40B4-BE49-F238E27FC236}">
                    <a16:creationId xmlns:a16="http://schemas.microsoft.com/office/drawing/2014/main" id="{F0E62D10-A6BF-03E6-4017-839D2B83D963}"/>
                  </a:ext>
                </a:extLst>
              </p:cNvPr>
              <p:cNvSpPr txBox="1">
                <a:spLocks/>
              </p:cNvSpPr>
              <p:nvPr/>
            </p:nvSpPr>
            <p:spPr>
              <a:xfrm>
                <a:off x="5015510" y="2285331"/>
                <a:ext cx="4619994" cy="260492"/>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b="1">
                    <a:latin typeface="Public Sans"/>
                  </a:rPr>
                  <a:t>Forming groups</a:t>
                </a:r>
                <a:endParaRPr lang="en-US" sz="1600" i="1">
                  <a:latin typeface="Public Sans"/>
                </a:endParaRPr>
              </a:p>
            </p:txBody>
          </p:sp>
          <p:pic>
            <p:nvPicPr>
              <p:cNvPr id="14" name="Picture 13">
                <a:extLst>
                  <a:ext uri="{FF2B5EF4-FFF2-40B4-BE49-F238E27FC236}">
                    <a16:creationId xmlns:a16="http://schemas.microsoft.com/office/drawing/2014/main" id="{26BB72A7-6334-08EB-FF77-DB5C922DF012}"/>
                  </a:ext>
                </a:extLst>
              </p:cNvPr>
              <p:cNvPicPr>
                <a:picLocks noChangeAspect="1"/>
              </p:cNvPicPr>
              <p:nvPr/>
            </p:nvPicPr>
            <p:blipFill>
              <a:blip r:embed="rId6"/>
              <a:stretch>
                <a:fillRect/>
              </a:stretch>
            </p:blipFill>
            <p:spPr>
              <a:xfrm>
                <a:off x="1811067" y="6069885"/>
                <a:ext cx="3099559" cy="522604"/>
              </a:xfrm>
              <a:prstGeom prst="rect">
                <a:avLst/>
              </a:prstGeom>
            </p:spPr>
          </p:pic>
          <p:pic>
            <p:nvPicPr>
              <p:cNvPr id="16" name="Picture 15">
                <a:extLst>
                  <a:ext uri="{FF2B5EF4-FFF2-40B4-BE49-F238E27FC236}">
                    <a16:creationId xmlns:a16="http://schemas.microsoft.com/office/drawing/2014/main" id="{8D82C5A3-A61C-42B9-E38A-44180DECB09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785612" y="1295912"/>
                <a:ext cx="8627165" cy="438547"/>
              </a:xfrm>
              <a:prstGeom prst="rect">
                <a:avLst/>
              </a:prstGeom>
            </p:spPr>
          </p:pic>
          <p:pic>
            <p:nvPicPr>
              <p:cNvPr id="17" name="Picture 16">
                <a:extLst>
                  <a:ext uri="{FF2B5EF4-FFF2-40B4-BE49-F238E27FC236}">
                    <a16:creationId xmlns:a16="http://schemas.microsoft.com/office/drawing/2014/main" id="{0CA220C0-52A9-6FA5-952B-8F3ADB77989A}"/>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865556" y="1791704"/>
                <a:ext cx="8242540" cy="378500"/>
              </a:xfrm>
              <a:prstGeom prst="rect">
                <a:avLst/>
              </a:prstGeom>
            </p:spPr>
          </p:pic>
        </p:grpSp>
        <p:sp>
          <p:nvSpPr>
            <p:cNvPr id="8" name="TextBox 7">
              <a:extLst>
                <a:ext uri="{FF2B5EF4-FFF2-40B4-BE49-F238E27FC236}">
                  <a16:creationId xmlns:a16="http://schemas.microsoft.com/office/drawing/2014/main" id="{C98CFC8C-FA4F-B8C4-CEBC-BC05A8DEF9EE}"/>
                </a:ext>
              </a:extLst>
            </p:cNvPr>
            <p:cNvSpPr txBox="1">
              <a:spLocks/>
            </p:cNvSpPr>
            <p:nvPr/>
          </p:nvSpPr>
          <p:spPr>
            <a:xfrm>
              <a:off x="2912996" y="996178"/>
              <a:ext cx="4615178" cy="180405"/>
            </a:xfrm>
            <a:prstGeom prst="rect">
              <a:avLst/>
            </a:prstGeom>
            <a:noFill/>
          </p:spPr>
          <p:txBody>
            <a:bodyPr wrap="square" lIns="0" tIns="0" rIns="0" bIns="0" rtlCol="0">
              <a:noAutofit/>
            </a:bodyPr>
            <a:lstStyle/>
            <a:p>
              <a:pPr algn="l"/>
              <a:r>
                <a:rPr lang="en-US" sz="1100">
                  <a:solidFill>
                    <a:srgbClr val="000000"/>
                  </a:solidFill>
                  <a:effectLst/>
                  <a:ea typeface="Arial" panose="020B0604020202020204" pitchFamily="34" charset="0"/>
                </a:rPr>
                <a:t>curriculum.nsw.edu.au</a:t>
              </a:r>
              <a:r>
                <a:rPr lang="en-AU" sz="1100">
                  <a:effectLst/>
                </a:rPr>
                <a:t> </a:t>
              </a:r>
              <a:endParaRPr lang="en-US" sz="1100"/>
            </a:p>
          </p:txBody>
        </p:sp>
      </p:grpSp>
      <p:sp>
        <p:nvSpPr>
          <p:cNvPr id="18" name="Stage 2 title">
            <a:extLst>
              <a:ext uri="{FF2B5EF4-FFF2-40B4-BE49-F238E27FC236}">
                <a16:creationId xmlns:a16="http://schemas.microsoft.com/office/drawing/2014/main" id="{6CE0F4AE-6170-755B-10B3-89EE866DC510}"/>
              </a:ext>
            </a:extLst>
          </p:cNvPr>
          <p:cNvSpPr txBox="1">
            <a:spLocks/>
          </p:cNvSpPr>
          <p:nvPr/>
        </p:nvSpPr>
        <p:spPr>
          <a:xfrm>
            <a:off x="658929" y="1350320"/>
            <a:ext cx="1049940" cy="241726"/>
          </a:xfrm>
          <a:prstGeom prst="rect">
            <a:avLst/>
          </a:prstGeom>
          <a:solidFill>
            <a:srgbClr val="002664"/>
          </a:solidFill>
        </p:spPr>
        <p:txBody>
          <a:bodyPr wrap="square" lIns="0" tIns="0" rIns="0" bIns="0" rtlCol="0">
            <a:noAutofit/>
          </a:bodyPr>
          <a:lstStyle/>
          <a:p>
            <a:pPr algn="l"/>
            <a:r>
              <a:rPr lang="en-AU" sz="1100">
                <a:solidFill>
                  <a:schemeClr val="bg1"/>
                </a:solidFill>
                <a:latin typeface="Public Sans SemiBold" pitchFamily="2" charset="0"/>
              </a:rPr>
              <a:t>Stage 2</a:t>
            </a:r>
          </a:p>
        </p:txBody>
      </p:sp>
      <p:pic>
        <p:nvPicPr>
          <p:cNvPr id="20" name="Tick button">
            <a:extLst>
              <a:ext uri="{FF2B5EF4-FFF2-40B4-BE49-F238E27FC236}">
                <a16:creationId xmlns:a16="http://schemas.microsoft.com/office/drawing/2014/main" id="{AA207E4F-2C70-3985-7041-97D46C483B18}"/>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8929" y="1805339"/>
            <a:ext cx="389350" cy="331762"/>
          </a:xfrm>
          <a:prstGeom prst="rect">
            <a:avLst/>
          </a:prstGeom>
        </p:spPr>
      </p:pic>
      <p:sp>
        <p:nvSpPr>
          <p:cNvPr id="21" name="Grey background Teaching advice">
            <a:extLst>
              <a:ext uri="{FF2B5EF4-FFF2-40B4-BE49-F238E27FC236}">
                <a16:creationId xmlns:a16="http://schemas.microsoft.com/office/drawing/2014/main" id="{2DC6FD11-8226-B6C4-0F43-63A79282285F}"/>
              </a:ext>
              <a:ext uri="{C183D7F6-B498-43B3-948B-1728B52AA6E4}">
                <adec:decorative xmlns:adec="http://schemas.microsoft.com/office/drawing/2017/decorative" val="1"/>
              </a:ext>
            </a:extLst>
          </p:cNvPr>
          <p:cNvSpPr>
            <a:spLocks/>
          </p:cNvSpPr>
          <p:nvPr/>
        </p:nvSpPr>
        <p:spPr>
          <a:xfrm>
            <a:off x="506021" y="2156729"/>
            <a:ext cx="10452497" cy="44745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Teaching advice text 1">
            <a:extLst>
              <a:ext uri="{FF2B5EF4-FFF2-40B4-BE49-F238E27FC236}">
                <a16:creationId xmlns:a16="http://schemas.microsoft.com/office/drawing/2014/main" id="{CEE258B9-EDE2-B854-36A5-EA6758B5C315}"/>
              </a:ext>
            </a:extLst>
          </p:cNvPr>
          <p:cNvSpPr txBox="1">
            <a:spLocks/>
          </p:cNvSpPr>
          <p:nvPr/>
        </p:nvSpPr>
        <p:spPr>
          <a:xfrm>
            <a:off x="598489" y="2316369"/>
            <a:ext cx="10287016" cy="4185761"/>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8000">
              <a:lnSpc>
                <a:spcPct val="114000"/>
              </a:lnSpc>
              <a:spcAft>
                <a:spcPts val="1200"/>
              </a:spcAft>
            </a:pPr>
            <a:r>
              <a:rPr lang="en-GB" sz="1600" b="1">
                <a:latin typeface="Public Sans SemiBold" pitchFamily="2" charset="0"/>
              </a:rPr>
              <a:t>Teaching advice for Geographical information is used to understand the world</a:t>
            </a:r>
          </a:p>
          <a:p>
            <a:pPr marL="108000">
              <a:lnSpc>
                <a:spcPct val="114000"/>
              </a:lnSpc>
              <a:spcAft>
                <a:spcPts val="1200"/>
              </a:spcAft>
            </a:pPr>
            <a:r>
              <a:rPr lang="en-AU" sz="1400" b="1">
                <a:latin typeface="Public Sans SemiBold" pitchFamily="2" charset="0"/>
              </a:rPr>
              <a:t>Why is it important?</a:t>
            </a:r>
          </a:p>
          <a:p>
            <a:pPr marL="108000">
              <a:lnSpc>
                <a:spcPct val="114000"/>
              </a:lnSpc>
              <a:spcAft>
                <a:spcPts val="1200"/>
              </a:spcAft>
            </a:pPr>
            <a:r>
              <a:rPr lang="en-GB" sz="1400">
                <a:latin typeface="Public Sans"/>
              </a:rPr>
              <a:t>Geographical information can be presented in a range of forms including maps, data (in tables or graphs), images, charts and diagrams. Gathering, interpreting, explaining, and communicating geographical information is important as it supports students to:</a:t>
            </a:r>
          </a:p>
          <a:p>
            <a:pPr marL="108000" indent="-171450">
              <a:lnSpc>
                <a:spcPct val="114000"/>
              </a:lnSpc>
              <a:spcAft>
                <a:spcPts val="1200"/>
              </a:spcAft>
              <a:buFont typeface="Arial" panose="020B0604020202020204" pitchFamily="34" charset="0"/>
              <a:buChar char="•"/>
            </a:pPr>
            <a:r>
              <a:rPr lang="en-GB" sz="1400" b="1">
                <a:latin typeface="Public Sans"/>
              </a:rPr>
              <a:t>connect</a:t>
            </a:r>
            <a:r>
              <a:rPr lang="en-GB" sz="1400">
                <a:latin typeface="Public Sans"/>
              </a:rPr>
              <a:t> new knowledge and understanding about the relationships between people, climates and environments to existing ideas, which helps them develop the ability to make generalisations and comprehend new information</a:t>
            </a:r>
          </a:p>
          <a:p>
            <a:pPr marL="108000" indent="-171450">
              <a:lnSpc>
                <a:spcPct val="114000"/>
              </a:lnSpc>
              <a:spcAft>
                <a:spcPts val="1200"/>
              </a:spcAft>
              <a:buFont typeface="Arial" panose="020B0604020202020204" pitchFamily="34" charset="0"/>
              <a:buChar char="•"/>
            </a:pPr>
            <a:r>
              <a:rPr lang="en-GB" sz="1400" b="1">
                <a:latin typeface="Public Sans"/>
              </a:rPr>
              <a:t>think critically </a:t>
            </a:r>
            <a:r>
              <a:rPr lang="en-GB" sz="1400">
                <a:latin typeface="Public Sans"/>
              </a:rPr>
              <a:t>about information, preparing them for informed decision-making now and into the future.</a:t>
            </a:r>
          </a:p>
          <a:p>
            <a:pPr marL="108000">
              <a:lnSpc>
                <a:spcPct val="114000"/>
              </a:lnSpc>
              <a:spcAft>
                <a:spcPts val="1200"/>
              </a:spcAft>
            </a:pPr>
            <a:r>
              <a:rPr lang="en-GB" sz="1400">
                <a:latin typeface="Public Sans"/>
              </a:rPr>
              <a:t>Geographical information can be gathered by </a:t>
            </a:r>
            <a:r>
              <a:rPr lang="en-GB" sz="1400" b="1">
                <a:latin typeface="Public Sans"/>
              </a:rPr>
              <a:t>interpreting sources</a:t>
            </a:r>
            <a:r>
              <a:rPr lang="en-GB" sz="1400">
                <a:latin typeface="Public Sans"/>
              </a:rPr>
              <a:t>, conducting research or making firsthand observations. Observations can be made using a range of senses, as well as digital and non-digital tools that extend the senses.</a:t>
            </a:r>
          </a:p>
          <a:p>
            <a:pPr marL="108000">
              <a:lnSpc>
                <a:spcPct val="114000"/>
              </a:lnSpc>
              <a:spcAft>
                <a:spcPts val="1200"/>
              </a:spcAft>
            </a:pPr>
            <a:r>
              <a:rPr lang="en-GB" sz="1400">
                <a:latin typeface="Public Sans"/>
              </a:rPr>
              <a:t>Some students with disability may require adjustments to support access to maps, data, images, charts and diagrams. This could include using high colour contrast, ensuring text is provided to support the information conveyed using colour and tactile representations.</a:t>
            </a:r>
            <a:endParaRPr lang="en-AU" sz="1400">
              <a:latin typeface="Public Sans"/>
            </a:endParaRPr>
          </a:p>
        </p:txBody>
      </p:sp>
      <p:sp>
        <p:nvSpPr>
          <p:cNvPr id="2" name="Slide Number Placeholder 1">
            <a:extLst>
              <a:ext uri="{FF2B5EF4-FFF2-40B4-BE49-F238E27FC236}">
                <a16:creationId xmlns:a16="http://schemas.microsoft.com/office/drawing/2014/main" id="{D0D202C5-1719-1282-D2EF-63E4C57633F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a:t>
            </a:fld>
            <a:endParaRPr lang="en-AU"/>
          </a:p>
        </p:txBody>
      </p:sp>
    </p:spTree>
    <p:custDataLst>
      <p:tags r:id="rId1"/>
    </p:custDataLst>
    <p:extLst>
      <p:ext uri="{BB962C8B-B14F-4D97-AF65-F5344CB8AC3E}">
        <p14:creationId xmlns:p14="http://schemas.microsoft.com/office/powerpoint/2010/main" val="57550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CAE71527-3516-9AFE-933C-A99375DDADDA}"/>
              </a:ext>
            </a:extLst>
          </p:cNvPr>
          <p:cNvSpPr>
            <a:spLocks noGrp="1"/>
          </p:cNvSpPr>
          <p:nvPr>
            <p:ph type="title"/>
          </p:nvPr>
        </p:nvSpPr>
        <p:spPr/>
        <p:txBody>
          <a:bodyPr/>
          <a:lstStyle/>
          <a:p>
            <a:r>
              <a:rPr lang="en-US"/>
              <a:t>Examples of geographical</a:t>
            </a:r>
            <a:r>
              <a:rPr lang="en-US" sz="3600">
                <a:latin typeface="+mj-lt"/>
                <a:ea typeface="+mj-ea"/>
                <a:cs typeface="+mj-cs"/>
              </a:rPr>
              <a:t> information</a:t>
            </a:r>
            <a:endParaRPr lang="en-AU"/>
          </a:p>
        </p:txBody>
      </p:sp>
      <p:sp>
        <p:nvSpPr>
          <p:cNvPr id="21" name="Oval 20">
            <a:extLst>
              <a:ext uri="{FF2B5EF4-FFF2-40B4-BE49-F238E27FC236}">
                <a16:creationId xmlns:a16="http://schemas.microsoft.com/office/drawing/2014/main" id="{12D1BDF6-0FFB-70E2-29F8-5EAA7B059D8F}"/>
              </a:ext>
            </a:extLst>
          </p:cNvPr>
          <p:cNvSpPr>
            <a:spLocks/>
          </p:cNvSpPr>
          <p:nvPr/>
        </p:nvSpPr>
        <p:spPr>
          <a:xfrm>
            <a:off x="1076912" y="1892500"/>
            <a:ext cx="3889843" cy="3889843"/>
          </a:xfrm>
          <a:prstGeom prst="ellipse">
            <a:avLst/>
          </a:prstGeom>
          <a:solidFill>
            <a:schemeClr val="accent1"/>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algn="ctr">
              <a:lnSpc>
                <a:spcPct val="114000"/>
              </a:lnSpc>
              <a:spcAft>
                <a:spcPts val="1200"/>
              </a:spcAft>
            </a:pPr>
            <a:r>
              <a:rPr lang="en-GB" sz="2800" b="1">
                <a:latin typeface="+mj-lt"/>
              </a:rPr>
              <a:t>Geographical information includes</a:t>
            </a:r>
            <a:endParaRPr lang="en-AU" sz="2800" b="1">
              <a:latin typeface="+mj-lt"/>
            </a:endParaRPr>
          </a:p>
        </p:txBody>
      </p:sp>
      <p:sp>
        <p:nvSpPr>
          <p:cNvPr id="32" name="Block Arc 31">
            <a:extLst>
              <a:ext uri="{FF2B5EF4-FFF2-40B4-BE49-F238E27FC236}">
                <a16:creationId xmlns:a16="http://schemas.microsoft.com/office/drawing/2014/main" id="{7528DAE0-EC43-A24D-7577-07AB70C18058}"/>
              </a:ext>
              <a:ext uri="{C183D7F6-B498-43B3-948B-1728B52AA6E4}">
                <adec:decorative xmlns:adec="http://schemas.microsoft.com/office/drawing/2017/decorative" val="1"/>
              </a:ext>
            </a:extLst>
          </p:cNvPr>
          <p:cNvSpPr>
            <a:spLocks/>
          </p:cNvSpPr>
          <p:nvPr/>
        </p:nvSpPr>
        <p:spPr>
          <a:xfrm>
            <a:off x="559133" y="863518"/>
            <a:ext cx="5750437" cy="5994482"/>
          </a:xfrm>
          <a:prstGeom prst="blockArc">
            <a:avLst>
              <a:gd name="adj1" fmla="val 17527788"/>
              <a:gd name="adj2" fmla="val 4119114"/>
              <a:gd name="adj3" fmla="val 575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AU"/>
          </a:p>
        </p:txBody>
      </p:sp>
      <p:pic>
        <p:nvPicPr>
          <p:cNvPr id="5" name="Picture 4">
            <a:extLst>
              <a:ext uri="{FF2B5EF4-FFF2-40B4-BE49-F238E27FC236}">
                <a16:creationId xmlns:a16="http://schemas.microsoft.com/office/drawing/2014/main" id="{AF2B696D-5AB6-4F3E-D9FF-BE6A56555B24}"/>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661884" y="3282919"/>
            <a:ext cx="1295371" cy="1294433"/>
          </a:xfrm>
          <a:prstGeom prst="rect">
            <a:avLst/>
          </a:prstGeom>
        </p:spPr>
      </p:pic>
      <p:pic>
        <p:nvPicPr>
          <p:cNvPr id="2" name="Picture 1">
            <a:extLst>
              <a:ext uri="{FF2B5EF4-FFF2-40B4-BE49-F238E27FC236}">
                <a16:creationId xmlns:a16="http://schemas.microsoft.com/office/drawing/2014/main" id="{144DD7E2-8F94-310F-7F22-E9929A0E4D51}"/>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132730" y="4994655"/>
            <a:ext cx="1295371" cy="1285857"/>
          </a:xfrm>
          <a:prstGeom prst="rect">
            <a:avLst/>
          </a:prstGeom>
        </p:spPr>
      </p:pic>
      <p:sp>
        <p:nvSpPr>
          <p:cNvPr id="7" name="Oval 6">
            <a:extLst>
              <a:ext uri="{FF2B5EF4-FFF2-40B4-BE49-F238E27FC236}">
                <a16:creationId xmlns:a16="http://schemas.microsoft.com/office/drawing/2014/main" id="{D51F7252-1866-DEE4-1AC8-18F59FC653C2}"/>
              </a:ext>
              <a:ext uri="{C183D7F6-B498-43B3-948B-1728B52AA6E4}">
                <adec:decorative xmlns:adec="http://schemas.microsoft.com/office/drawing/2017/decorative" val="1"/>
              </a:ext>
            </a:extLst>
          </p:cNvPr>
          <p:cNvSpPr>
            <a:spLocks/>
          </p:cNvSpPr>
          <p:nvPr/>
        </p:nvSpPr>
        <p:spPr>
          <a:xfrm>
            <a:off x="5037921" y="1575471"/>
            <a:ext cx="1295371" cy="1294433"/>
          </a:xfrm>
          <a:prstGeom prst="ellipse">
            <a:avLst/>
          </a:prstGeom>
          <a:blipFill dpi="0" rotWithShape="1">
            <a:blip r:embed="rId6">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Rounded Corners 7">
            <a:extLst>
              <a:ext uri="{FF2B5EF4-FFF2-40B4-BE49-F238E27FC236}">
                <a16:creationId xmlns:a16="http://schemas.microsoft.com/office/drawing/2014/main" id="{F77BA9A5-AC80-1DB3-CC6A-718072138711}"/>
              </a:ext>
            </a:extLst>
          </p:cNvPr>
          <p:cNvSpPr>
            <a:spLocks/>
          </p:cNvSpPr>
          <p:nvPr/>
        </p:nvSpPr>
        <p:spPr>
          <a:xfrm>
            <a:off x="7341500" y="1575471"/>
            <a:ext cx="4234051" cy="1294433"/>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b="1">
                <a:solidFill>
                  <a:srgbClr val="002664"/>
                </a:solidFill>
                <a:latin typeface="+mj-lt"/>
              </a:rPr>
              <a:t>Maps</a:t>
            </a:r>
          </a:p>
        </p:txBody>
      </p:sp>
      <p:sp>
        <p:nvSpPr>
          <p:cNvPr id="10" name="Rectangle: Rounded Corners 9">
            <a:extLst>
              <a:ext uri="{FF2B5EF4-FFF2-40B4-BE49-F238E27FC236}">
                <a16:creationId xmlns:a16="http://schemas.microsoft.com/office/drawing/2014/main" id="{87963507-458C-66F6-8200-1DAD9258A2A8}"/>
              </a:ext>
            </a:extLst>
          </p:cNvPr>
          <p:cNvSpPr>
            <a:spLocks/>
          </p:cNvSpPr>
          <p:nvPr/>
        </p:nvSpPr>
        <p:spPr>
          <a:xfrm>
            <a:off x="7341500" y="3282919"/>
            <a:ext cx="4234051" cy="1294433"/>
          </a:xfrm>
          <a:prstGeom prst="roundRect">
            <a:avLst/>
          </a:prstGeom>
          <a:solidFill>
            <a:schemeClr val="accent4"/>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b="1">
                <a:solidFill>
                  <a:srgbClr val="002664"/>
                </a:solidFill>
                <a:latin typeface="+mj-lt"/>
              </a:rPr>
              <a:t>Data</a:t>
            </a:r>
          </a:p>
        </p:txBody>
      </p:sp>
      <p:sp>
        <p:nvSpPr>
          <p:cNvPr id="6" name="Rectangle: Rounded Corners 5">
            <a:extLst>
              <a:ext uri="{FF2B5EF4-FFF2-40B4-BE49-F238E27FC236}">
                <a16:creationId xmlns:a16="http://schemas.microsoft.com/office/drawing/2014/main" id="{B833748A-02D9-8FB9-C2D7-F4D84A6C3465}"/>
              </a:ext>
            </a:extLst>
          </p:cNvPr>
          <p:cNvSpPr>
            <a:spLocks/>
          </p:cNvSpPr>
          <p:nvPr/>
        </p:nvSpPr>
        <p:spPr>
          <a:xfrm>
            <a:off x="7341500" y="4994655"/>
            <a:ext cx="4234051" cy="1285857"/>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b="1">
                <a:solidFill>
                  <a:srgbClr val="002664"/>
                </a:solidFill>
                <a:latin typeface="+mj-lt"/>
              </a:rPr>
              <a:t>Fieldwork and observations</a:t>
            </a:r>
          </a:p>
        </p:txBody>
      </p:sp>
      <p:sp>
        <p:nvSpPr>
          <p:cNvPr id="9" name="Slide Number Placeholder 2">
            <a:extLst>
              <a:ext uri="{FF2B5EF4-FFF2-40B4-BE49-F238E27FC236}">
                <a16:creationId xmlns:a16="http://schemas.microsoft.com/office/drawing/2014/main" id="{419C910D-1D74-2A4B-7B2E-31E8B3CABA66}"/>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13</a:t>
            </a:fld>
            <a:endParaRPr lang="en-AU"/>
          </a:p>
        </p:txBody>
      </p:sp>
    </p:spTree>
    <p:custDataLst>
      <p:tags r:id="rId1"/>
    </p:custDataLst>
    <p:extLst>
      <p:ext uri="{BB962C8B-B14F-4D97-AF65-F5344CB8AC3E}">
        <p14:creationId xmlns:p14="http://schemas.microsoft.com/office/powerpoint/2010/main" val="206453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08E48-3A76-11F3-D53F-0EE38FD3718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DDBC5BE-04ED-3884-DEF2-7282C6EB4686}"/>
              </a:ext>
            </a:extLst>
          </p:cNvPr>
          <p:cNvSpPr>
            <a:spLocks noGrp="1"/>
          </p:cNvSpPr>
          <p:nvPr>
            <p:ph type="title"/>
          </p:nvPr>
        </p:nvSpPr>
        <p:spPr>
          <a:xfrm>
            <a:off x="360000" y="360000"/>
            <a:ext cx="10080000" cy="430974"/>
          </a:xfrm>
        </p:spPr>
        <p:txBody>
          <a:bodyPr/>
          <a:lstStyle/>
          <a:p>
            <a:r>
              <a:rPr lang="en-AU" sz="2800"/>
              <a:t>Identifying geographical information in content points</a:t>
            </a:r>
          </a:p>
        </p:txBody>
      </p:sp>
      <p:grpSp>
        <p:nvGrpSpPr>
          <p:cNvPr id="5" name="Browser graphic">
            <a:extLst>
              <a:ext uri="{FF2B5EF4-FFF2-40B4-BE49-F238E27FC236}">
                <a16:creationId xmlns:a16="http://schemas.microsoft.com/office/drawing/2014/main" id="{1DDE2DA0-4AD2-A773-7105-2CC38197BD69}"/>
              </a:ext>
              <a:ext uri="{C183D7F6-B498-43B3-948B-1728B52AA6E4}">
                <adec:decorative xmlns:adec="http://schemas.microsoft.com/office/drawing/2017/decorative" val="1"/>
              </a:ext>
            </a:extLst>
          </p:cNvPr>
          <p:cNvGrpSpPr>
            <a:grpSpLocks/>
          </p:cNvGrpSpPr>
          <p:nvPr/>
        </p:nvGrpSpPr>
        <p:grpSpPr>
          <a:xfrm>
            <a:off x="1838382" y="1181074"/>
            <a:ext cx="9123466" cy="5316926"/>
            <a:chOff x="1645580" y="865427"/>
            <a:chExt cx="8900840" cy="5835377"/>
          </a:xfrm>
        </p:grpSpPr>
        <p:grpSp>
          <p:nvGrpSpPr>
            <p:cNvPr id="6" name="Group 5">
              <a:extLst>
                <a:ext uri="{FF2B5EF4-FFF2-40B4-BE49-F238E27FC236}">
                  <a16:creationId xmlns:a16="http://schemas.microsoft.com/office/drawing/2014/main" id="{B8D0E66A-262F-0FD9-A73F-7A119E8804F3}"/>
                </a:ext>
              </a:extLst>
            </p:cNvPr>
            <p:cNvGrpSpPr>
              <a:grpSpLocks/>
            </p:cNvGrpSpPr>
            <p:nvPr/>
          </p:nvGrpSpPr>
          <p:grpSpPr>
            <a:xfrm>
              <a:off x="1645580" y="865427"/>
              <a:ext cx="8900840" cy="5835377"/>
              <a:chOff x="1645580" y="865424"/>
              <a:chExt cx="8900840" cy="5835364"/>
            </a:xfrm>
          </p:grpSpPr>
          <p:pic>
            <p:nvPicPr>
              <p:cNvPr id="25" name="Picture 24" descr="Background pattern&#10;&#10;Description automatically generated">
                <a:extLst>
                  <a:ext uri="{FF2B5EF4-FFF2-40B4-BE49-F238E27FC236}">
                    <a16:creationId xmlns:a16="http://schemas.microsoft.com/office/drawing/2014/main" id="{D161439E-65C1-6F5D-39F3-571526195F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45580" y="865424"/>
                <a:ext cx="8900840" cy="457160"/>
              </a:xfrm>
              <a:prstGeom prst="rect">
                <a:avLst/>
              </a:prstGeom>
            </p:spPr>
          </p:pic>
          <p:pic>
            <p:nvPicPr>
              <p:cNvPr id="27" name="Picture 26">
                <a:extLst>
                  <a:ext uri="{FF2B5EF4-FFF2-40B4-BE49-F238E27FC236}">
                    <a16:creationId xmlns:a16="http://schemas.microsoft.com/office/drawing/2014/main" id="{76501584-878F-2E9C-7469-FACCD0813C0F}"/>
                  </a:ext>
                </a:extLst>
              </p:cNvPr>
              <p:cNvPicPr>
                <a:picLocks noChangeAspect="1"/>
              </p:cNvPicPr>
              <p:nvPr/>
            </p:nvPicPr>
            <p:blipFill>
              <a:blip r:embed="rId5"/>
              <a:stretch>
                <a:fillRect/>
              </a:stretch>
            </p:blipFill>
            <p:spPr>
              <a:xfrm>
                <a:off x="1645580" y="1322583"/>
                <a:ext cx="8900839" cy="5378205"/>
              </a:xfrm>
              <a:prstGeom prst="rect">
                <a:avLst/>
              </a:prstGeom>
            </p:spPr>
          </p:pic>
          <p:sp>
            <p:nvSpPr>
              <p:cNvPr id="29" name="Rectangle 28">
                <a:extLst>
                  <a:ext uri="{FF2B5EF4-FFF2-40B4-BE49-F238E27FC236}">
                    <a16:creationId xmlns:a16="http://schemas.microsoft.com/office/drawing/2014/main" id="{731B2731-A89A-E07A-5186-5722237CF16D}"/>
                  </a:ext>
                </a:extLst>
              </p:cNvPr>
              <p:cNvSpPr>
                <a:spLocks/>
              </p:cNvSpPr>
              <p:nvPr/>
            </p:nvSpPr>
            <p:spPr>
              <a:xfrm>
                <a:off x="1782416" y="1257300"/>
                <a:ext cx="8627165" cy="5340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TextBox 8">
                <a:extLst>
                  <a:ext uri="{FF2B5EF4-FFF2-40B4-BE49-F238E27FC236}">
                    <a16:creationId xmlns:a16="http://schemas.microsoft.com/office/drawing/2014/main" id="{AD856B09-9CC5-DBBB-394B-D2709977242E}"/>
                  </a:ext>
                </a:extLst>
              </p:cNvPr>
              <p:cNvSpPr txBox="1">
                <a:spLocks/>
              </p:cNvSpPr>
              <p:nvPr/>
            </p:nvSpPr>
            <p:spPr>
              <a:xfrm>
                <a:off x="5015508" y="2716492"/>
                <a:ext cx="4619995" cy="3134045"/>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600"/>
                  </a:lnSpc>
                  <a:spcAft>
                    <a:spcPts val="600"/>
                  </a:spcAft>
                </a:pPr>
                <a:r>
                  <a:rPr lang="en-AU" sz="1400" b="1">
                    <a:latin typeface="Public Sans"/>
                  </a:rPr>
                  <a:t> Copy, continue and create patterns</a:t>
                </a:r>
              </a:p>
              <a:p>
                <a:pPr marL="171450" indent="-171450">
                  <a:lnSpc>
                    <a:spcPts val="1200"/>
                  </a:lnSpc>
                  <a:spcAft>
                    <a:spcPts val="300"/>
                  </a:spcAft>
                  <a:buFont typeface="Arial" panose="020B0604020202020204" pitchFamily="34" charset="0"/>
                  <a:buChar char="•"/>
                </a:pPr>
                <a:r>
                  <a:rPr lang="en-AU" sz="1100">
                    <a:latin typeface="Public Sans"/>
                  </a:rPr>
                  <a:t>Copy and continue repeating patterns using sounds and/or actions</a:t>
                </a:r>
              </a:p>
              <a:p>
                <a:pPr marL="171450" indent="-171450">
                  <a:lnSpc>
                    <a:spcPts val="1200"/>
                  </a:lnSpc>
                  <a:spcAft>
                    <a:spcPts val="300"/>
                  </a:spcAft>
                  <a:buFont typeface="Arial" panose="020B0604020202020204" pitchFamily="34" charset="0"/>
                  <a:buChar char="•"/>
                </a:pPr>
                <a:r>
                  <a:rPr lang="en-AU" sz="1100">
                    <a:latin typeface="Public Sans"/>
                  </a:rPr>
                  <a:t>Copy, continue and create repeating patterns using shapes, objects, images or pictures (Reasons about patterns)</a:t>
                </a:r>
              </a:p>
              <a:p>
                <a:pPr marL="171450" indent="-171450">
                  <a:lnSpc>
                    <a:spcPts val="1200"/>
                  </a:lnSpc>
                  <a:spcAft>
                    <a:spcPts val="300"/>
                  </a:spcAft>
                  <a:buFont typeface="Arial" panose="020B0604020202020204" pitchFamily="34" charset="0"/>
                  <a:buChar char="•"/>
                </a:pPr>
                <a:endParaRPr lang="en-AU" sz="1100">
                  <a:latin typeface="Public Sans"/>
                </a:endParaRPr>
              </a:p>
              <a:p>
                <a:pPr>
                  <a:lnSpc>
                    <a:spcPts val="1600"/>
                  </a:lnSpc>
                  <a:spcAft>
                    <a:spcPts val="600"/>
                  </a:spcAft>
                </a:pPr>
                <a:r>
                  <a:rPr lang="en-AU" sz="1400" b="1">
                    <a:latin typeface="Public Sans"/>
                  </a:rPr>
                  <a:t>Investigate and form equal groups by sharing</a:t>
                </a:r>
              </a:p>
              <a:p>
                <a:pPr marL="171450" indent="-171450">
                  <a:lnSpc>
                    <a:spcPts val="1200"/>
                  </a:lnSpc>
                  <a:spcAft>
                    <a:spcPts val="300"/>
                  </a:spcAft>
                  <a:buFont typeface="Arial" panose="020B0604020202020204" pitchFamily="34" charset="0"/>
                  <a:buChar char="•"/>
                </a:pPr>
                <a:r>
                  <a:rPr lang="en-AU" sz="1000">
                    <a:latin typeface="Public Sans"/>
                  </a:rPr>
                  <a:t>Distribute a group of familiar objects into smaller groups and recognise whether the number in each group is equal or not</a:t>
                </a:r>
              </a:p>
              <a:p>
                <a:pPr marL="171450" indent="-171450">
                  <a:lnSpc>
                    <a:spcPts val="1200"/>
                  </a:lnSpc>
                  <a:spcAft>
                    <a:spcPts val="300"/>
                  </a:spcAft>
                  <a:buFont typeface="Arial" panose="020B0604020202020204" pitchFamily="34" charset="0"/>
                  <a:buChar char="•"/>
                </a:pPr>
                <a:r>
                  <a:rPr lang="en-AU" sz="1000">
                    <a:latin typeface="Public Sans"/>
                  </a:rPr>
                  <a:t>Group and share concrete materials by distributing objects one by one or using another method</a:t>
                </a:r>
                <a:endParaRPr lang="en-AU" sz="1100">
                  <a:latin typeface="Public Sans"/>
                </a:endParaRPr>
              </a:p>
              <a:p>
                <a:pPr marL="171450" indent="-171450">
                  <a:lnSpc>
                    <a:spcPts val="1200"/>
                  </a:lnSpc>
                  <a:spcAft>
                    <a:spcPts val="300"/>
                  </a:spcAft>
                  <a:buFont typeface="Arial" panose="020B0604020202020204" pitchFamily="34" charset="0"/>
                  <a:buChar char="•"/>
                </a:pPr>
                <a:endParaRPr lang="en-AU" sz="1100">
                  <a:latin typeface="Public Sans"/>
                </a:endParaRPr>
              </a:p>
              <a:p>
                <a:pPr>
                  <a:lnSpc>
                    <a:spcPts val="1600"/>
                  </a:lnSpc>
                  <a:spcAft>
                    <a:spcPts val="600"/>
                  </a:spcAft>
                </a:pPr>
                <a:r>
                  <a:rPr lang="en-AU" sz="1400" b="1">
                    <a:latin typeface="Public Sans"/>
                  </a:rPr>
                  <a:t>Record grouping and sharing</a:t>
                </a:r>
              </a:p>
              <a:p>
                <a:pPr marL="171450" indent="-171450">
                  <a:lnSpc>
                    <a:spcPts val="1200"/>
                  </a:lnSpc>
                  <a:spcAft>
                    <a:spcPts val="300"/>
                  </a:spcAft>
                  <a:buFont typeface="Arial" panose="020B0604020202020204" pitchFamily="34" charset="0"/>
                  <a:buChar char="•"/>
                </a:pPr>
                <a:r>
                  <a:rPr lang="en-AU" sz="1000">
                    <a:latin typeface="Public Sans"/>
                  </a:rPr>
                  <a:t>Label the number of objects in a group</a:t>
                </a:r>
              </a:p>
              <a:p>
                <a:pPr marL="171450" indent="-171450">
                  <a:lnSpc>
                    <a:spcPts val="1200"/>
                  </a:lnSpc>
                  <a:spcAft>
                    <a:spcPts val="300"/>
                  </a:spcAft>
                  <a:buFont typeface="Arial" panose="020B0604020202020204" pitchFamily="34" charset="0"/>
                  <a:buChar char="•"/>
                </a:pPr>
                <a:r>
                  <a:rPr lang="en-AU" sz="1000">
                    <a:latin typeface="Public Sans"/>
                  </a:rPr>
                  <a:t>Record grouping and sharing using drawings, words and numerals, and explain their thinking (Reasons about relations)</a:t>
                </a:r>
                <a:endParaRPr lang="en-AU" sz="1100">
                  <a:latin typeface="Public Sans"/>
                </a:endParaRPr>
              </a:p>
            </p:txBody>
          </p:sp>
          <p:sp>
            <p:nvSpPr>
              <p:cNvPr id="32" name="TextBox 9">
                <a:extLst>
                  <a:ext uri="{FF2B5EF4-FFF2-40B4-BE49-F238E27FC236}">
                    <a16:creationId xmlns:a16="http://schemas.microsoft.com/office/drawing/2014/main" id="{F021BBF9-20A3-AC7A-311F-A7EBFB913FAC}"/>
                  </a:ext>
                </a:extLst>
              </p:cNvPr>
              <p:cNvSpPr txBox="1">
                <a:spLocks/>
              </p:cNvSpPr>
              <p:nvPr/>
            </p:nvSpPr>
            <p:spPr>
              <a:xfrm>
                <a:off x="5015510" y="2285331"/>
                <a:ext cx="4619994" cy="260492"/>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b="1">
                    <a:latin typeface="Public Sans"/>
                  </a:rPr>
                  <a:t>Forming groups</a:t>
                </a:r>
                <a:endParaRPr lang="en-US" sz="1600" i="1">
                  <a:latin typeface="Public Sans"/>
                </a:endParaRPr>
              </a:p>
            </p:txBody>
          </p:sp>
          <p:pic>
            <p:nvPicPr>
              <p:cNvPr id="33" name="Picture 32">
                <a:extLst>
                  <a:ext uri="{FF2B5EF4-FFF2-40B4-BE49-F238E27FC236}">
                    <a16:creationId xmlns:a16="http://schemas.microsoft.com/office/drawing/2014/main" id="{48954315-E62F-D1E5-F83D-47EDE2EA574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85612" y="1295912"/>
                <a:ext cx="8627165" cy="438547"/>
              </a:xfrm>
              <a:prstGeom prst="rect">
                <a:avLst/>
              </a:prstGeom>
            </p:spPr>
          </p:pic>
          <p:pic>
            <p:nvPicPr>
              <p:cNvPr id="34" name="Picture 33">
                <a:extLst>
                  <a:ext uri="{FF2B5EF4-FFF2-40B4-BE49-F238E27FC236}">
                    <a16:creationId xmlns:a16="http://schemas.microsoft.com/office/drawing/2014/main" id="{6980FD1F-AFC7-7BBB-FD9E-C881A295D5D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865556" y="1791704"/>
                <a:ext cx="8242540" cy="378500"/>
              </a:xfrm>
              <a:prstGeom prst="rect">
                <a:avLst/>
              </a:prstGeom>
            </p:spPr>
          </p:pic>
        </p:grpSp>
        <p:sp>
          <p:nvSpPr>
            <p:cNvPr id="24" name="TextBox 23">
              <a:extLst>
                <a:ext uri="{FF2B5EF4-FFF2-40B4-BE49-F238E27FC236}">
                  <a16:creationId xmlns:a16="http://schemas.microsoft.com/office/drawing/2014/main" id="{EEEF819E-F552-0A97-93ED-BBC579EDCF60}"/>
                </a:ext>
              </a:extLst>
            </p:cNvPr>
            <p:cNvSpPr txBox="1">
              <a:spLocks/>
            </p:cNvSpPr>
            <p:nvPr/>
          </p:nvSpPr>
          <p:spPr>
            <a:xfrm>
              <a:off x="2912996" y="996178"/>
              <a:ext cx="4615178" cy="180405"/>
            </a:xfrm>
            <a:prstGeom prst="rect">
              <a:avLst/>
            </a:prstGeom>
            <a:noFill/>
          </p:spPr>
          <p:txBody>
            <a:bodyPr wrap="square" lIns="0" tIns="0" rIns="0" bIns="0" rtlCol="0">
              <a:noAutofit/>
            </a:bodyPr>
            <a:lstStyle/>
            <a:p>
              <a:pPr algn="l"/>
              <a:r>
                <a:rPr lang="en-US" sz="1100">
                  <a:solidFill>
                    <a:srgbClr val="000000"/>
                  </a:solidFill>
                  <a:effectLst/>
                  <a:ea typeface="Arial" panose="020B0604020202020204" pitchFamily="34" charset="0"/>
                </a:rPr>
                <a:t>curriculum.nsw.edu.au</a:t>
              </a:r>
              <a:r>
                <a:rPr lang="en-AU" sz="1100">
                  <a:effectLst/>
                </a:rPr>
                <a:t> </a:t>
              </a:r>
              <a:endParaRPr lang="en-US" sz="1100"/>
            </a:p>
          </p:txBody>
        </p:sp>
      </p:grpSp>
      <p:sp>
        <p:nvSpPr>
          <p:cNvPr id="36" name="Forming groups outcomes text">
            <a:extLst>
              <a:ext uri="{FF2B5EF4-FFF2-40B4-BE49-F238E27FC236}">
                <a16:creationId xmlns:a16="http://schemas.microsoft.com/office/drawing/2014/main" id="{F8E8CD74-AABC-FF76-C9EA-6957DA364D47}"/>
              </a:ext>
            </a:extLst>
          </p:cNvPr>
          <p:cNvSpPr txBox="1">
            <a:spLocks/>
          </p:cNvSpPr>
          <p:nvPr/>
        </p:nvSpPr>
        <p:spPr>
          <a:xfrm>
            <a:off x="2297215" y="2474831"/>
            <a:ext cx="2238169" cy="3708165"/>
          </a:xfrm>
          <a:prstGeom prst="rect">
            <a:avLst/>
          </a:prstGeom>
          <a:solidFill>
            <a:srgbClr val="002664"/>
          </a:solidFill>
        </p:spPr>
        <p:txBody>
          <a:bodyPr wrap="square" lIns="72000" tIns="72000" rIns="72000" bIns="72000" rtlCol="0" anchor="ctr" anchorCtr="1">
            <a:noAutofit/>
          </a:bodyPr>
          <a:lstStyle/>
          <a:p>
            <a:pPr marL="88900" algn="l">
              <a:lnSpc>
                <a:spcPct val="114000"/>
              </a:lnSpc>
              <a:spcAft>
                <a:spcPts val="600"/>
              </a:spcAft>
            </a:pPr>
            <a:r>
              <a:rPr lang="en-AU" sz="1200" b="1" i="0">
                <a:solidFill>
                  <a:srgbClr val="FFFFFF"/>
                </a:solidFill>
                <a:effectLst/>
              </a:rPr>
              <a:t>People are connected to places</a:t>
            </a:r>
            <a:endParaRPr lang="en-AU" sz="1200" b="1">
              <a:solidFill>
                <a:schemeClr val="bg1"/>
              </a:solidFill>
            </a:endParaRPr>
          </a:p>
          <a:p>
            <a:pPr marL="182563" algn="l">
              <a:lnSpc>
                <a:spcPct val="114000"/>
              </a:lnSpc>
              <a:spcAft>
                <a:spcPts val="600"/>
              </a:spcAft>
            </a:pPr>
            <a:r>
              <a:rPr lang="en-AU" sz="1200" b="1" i="0">
                <a:solidFill>
                  <a:srgbClr val="FFFFFF"/>
                </a:solidFill>
                <a:effectLst/>
              </a:rPr>
              <a:t>HSE-ACH-01</a:t>
            </a:r>
          </a:p>
          <a:p>
            <a:pPr marL="171450" indent="-171450" algn="l">
              <a:lnSpc>
                <a:spcPct val="114000"/>
              </a:lnSpc>
              <a:spcBef>
                <a:spcPts val="900"/>
              </a:spcBef>
              <a:spcAft>
                <a:spcPts val="600"/>
              </a:spcAft>
              <a:buFont typeface="Arial" panose="020B0604020202020204" pitchFamily="34" charset="0"/>
              <a:buChar char="•"/>
            </a:pPr>
            <a:r>
              <a:rPr lang="en-AU" sz="1200" b="0" i="0">
                <a:solidFill>
                  <a:srgbClr val="FFFFFF"/>
                </a:solidFill>
                <a:effectLst/>
              </a:rPr>
              <a:t>identifies ways that Aboriginal Peoples connect with Country, Culture and Community</a:t>
            </a:r>
          </a:p>
          <a:p>
            <a:pPr marL="182563" algn="l">
              <a:lnSpc>
                <a:spcPct val="114000"/>
              </a:lnSpc>
              <a:spcBef>
                <a:spcPts val="900"/>
              </a:spcBef>
              <a:spcAft>
                <a:spcPts val="600"/>
              </a:spcAft>
            </a:pPr>
            <a:r>
              <a:rPr lang="en-AU" sz="1200" b="1" i="0">
                <a:solidFill>
                  <a:srgbClr val="FFFFFF"/>
                </a:solidFill>
                <a:effectLst/>
              </a:rPr>
              <a:t>HSE-GEO-01</a:t>
            </a:r>
          </a:p>
          <a:p>
            <a:pPr marL="171450" indent="-171450" algn="l">
              <a:lnSpc>
                <a:spcPct val="114000"/>
              </a:lnSpc>
              <a:spcBef>
                <a:spcPts val="900"/>
              </a:spcBef>
              <a:spcAft>
                <a:spcPts val="600"/>
              </a:spcAft>
              <a:buFont typeface="Arial" panose="020B0604020202020204" pitchFamily="34" charset="0"/>
              <a:buChar char="•"/>
            </a:pPr>
            <a:r>
              <a:rPr lang="en-AU" sz="1200" b="0" i="0">
                <a:solidFill>
                  <a:srgbClr val="FFFFFF"/>
                </a:solidFill>
                <a:effectLst/>
              </a:rPr>
              <a:t>identifies and locates places people connect with, using geographical information</a:t>
            </a:r>
          </a:p>
        </p:txBody>
      </p:sp>
      <p:sp>
        <p:nvSpPr>
          <p:cNvPr id="40" name="Grey background Teaching advice">
            <a:extLst>
              <a:ext uri="{FF2B5EF4-FFF2-40B4-BE49-F238E27FC236}">
                <a16:creationId xmlns:a16="http://schemas.microsoft.com/office/drawing/2014/main" id="{743E0AEE-4C4C-A482-434C-7DF2E4C37F06}"/>
              </a:ext>
            </a:extLst>
          </p:cNvPr>
          <p:cNvSpPr>
            <a:spLocks/>
          </p:cNvSpPr>
          <p:nvPr/>
        </p:nvSpPr>
        <p:spPr>
          <a:xfrm>
            <a:off x="4675645" y="2474830"/>
            <a:ext cx="5798372" cy="37081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marL="108000">
              <a:lnSpc>
                <a:spcPct val="150000"/>
              </a:lnSpc>
              <a:spcAft>
                <a:spcPts val="600"/>
              </a:spcAft>
            </a:pPr>
            <a:r>
              <a:rPr lang="en-AU" sz="1800" b="1" i="0">
                <a:solidFill>
                  <a:schemeClr val="accent1"/>
                </a:solidFill>
                <a:effectLst/>
              </a:rPr>
              <a:t>Aboriginal Peoples are the Traditional Custodians of Country</a:t>
            </a:r>
          </a:p>
          <a:p>
            <a:pPr marL="342900" lvl="1" indent="-342900">
              <a:lnSpc>
                <a:spcPct val="150000"/>
              </a:lnSpc>
              <a:spcAft>
                <a:spcPts val="600"/>
              </a:spcAft>
              <a:buFont typeface="Arial" panose="020B0604020202020204" pitchFamily="34" charset="0"/>
              <a:buChar char="•"/>
            </a:pPr>
            <a:r>
              <a:rPr lang="en-AU" sz="1600">
                <a:solidFill>
                  <a:schemeClr val="accent1"/>
                </a:solidFill>
              </a:rPr>
              <a:t>Identify the Traditional Custodians and Aboriginal Country where the school is located using </a:t>
            </a:r>
            <a:r>
              <a:rPr lang="en-AU" sz="1600">
                <a:solidFill>
                  <a:schemeClr val="accent1"/>
                </a:solidFill>
                <a:highlight>
                  <a:srgbClr val="CBEDFD"/>
                </a:highlight>
              </a:rPr>
              <a:t>images</a:t>
            </a:r>
          </a:p>
          <a:p>
            <a:pPr marL="342900" lvl="1" indent="-342900">
              <a:lnSpc>
                <a:spcPct val="150000"/>
              </a:lnSpc>
              <a:spcAft>
                <a:spcPts val="600"/>
              </a:spcAft>
              <a:buFont typeface="Arial" panose="020B0604020202020204" pitchFamily="34" charset="0"/>
              <a:buChar char="•"/>
            </a:pPr>
            <a:r>
              <a:rPr lang="en-AU" sz="1600">
                <a:solidFill>
                  <a:schemeClr val="accent1"/>
                </a:solidFill>
              </a:rPr>
              <a:t>Describe natural features of land, water and sky Country by engaging with </a:t>
            </a:r>
            <a:r>
              <a:rPr lang="en-AU" sz="1600">
                <a:solidFill>
                  <a:schemeClr val="accent1"/>
                </a:solidFill>
                <a:highlight>
                  <a:srgbClr val="CBEDFD"/>
                </a:highlight>
              </a:rPr>
              <a:t>Aboriginal Dreaming </a:t>
            </a:r>
            <a:br>
              <a:rPr lang="en-AU" sz="1600">
                <a:solidFill>
                  <a:schemeClr val="accent1"/>
                </a:solidFill>
                <a:highlight>
                  <a:srgbClr val="CBEDFD"/>
                </a:highlight>
              </a:rPr>
            </a:br>
            <a:r>
              <a:rPr lang="en-AU" sz="1600">
                <a:solidFill>
                  <a:schemeClr val="accent1"/>
                </a:solidFill>
                <a:highlight>
                  <a:srgbClr val="CBEDFD"/>
                </a:highlight>
              </a:rPr>
              <a:t>Stories and Languages</a:t>
            </a:r>
          </a:p>
        </p:txBody>
      </p:sp>
      <p:pic>
        <p:nvPicPr>
          <p:cNvPr id="38" name="Picture 37">
            <a:extLst>
              <a:ext uri="{FF2B5EF4-FFF2-40B4-BE49-F238E27FC236}">
                <a16:creationId xmlns:a16="http://schemas.microsoft.com/office/drawing/2014/main" id="{41882034-09C4-2146-ED7E-722E8925075A}"/>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0000" y="2552399"/>
            <a:ext cx="2101729" cy="3653253"/>
          </a:xfrm>
          <a:prstGeom prst="rect">
            <a:avLst/>
          </a:prstGeom>
        </p:spPr>
      </p:pic>
      <p:sp>
        <p:nvSpPr>
          <p:cNvPr id="2" name="Slide Number Placeholder 1">
            <a:extLst>
              <a:ext uri="{FF2B5EF4-FFF2-40B4-BE49-F238E27FC236}">
                <a16:creationId xmlns:a16="http://schemas.microsoft.com/office/drawing/2014/main" id="{A0231B7C-1141-EFD1-2D89-ED03B5CD289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a:p>
        </p:txBody>
      </p:sp>
    </p:spTree>
    <p:custDataLst>
      <p:tags r:id="rId1"/>
    </p:custDataLst>
    <p:extLst>
      <p:ext uri="{BB962C8B-B14F-4D97-AF65-F5344CB8AC3E}">
        <p14:creationId xmlns:p14="http://schemas.microsoft.com/office/powerpoint/2010/main" val="2362845552"/>
      </p:ext>
    </p:extLst>
  </p:cSld>
  <p:clrMapOvr>
    <a:masterClrMapping/>
  </p:clrMapOvr>
  <mc:AlternateContent xmlns:mc="http://schemas.openxmlformats.org/markup-compatibility/2006" xmlns:p14="http://schemas.microsoft.com/office/powerpoint/2010/main">
    <mc:Choice Requires="p14">
      <p:transition spd="med" p14:dur="700" advTm="21898">
        <p:fade/>
      </p:transition>
    </mc:Choice>
    <mc:Fallback xmlns="">
      <p:transition spd="med" advTm="21898">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D450C-F7B8-21A8-29A2-DC4357EA5ED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00A226C-2B61-7A76-F6B4-4BEBB057B3EB}"/>
              </a:ext>
            </a:extLst>
          </p:cNvPr>
          <p:cNvSpPr>
            <a:spLocks noGrp="1"/>
          </p:cNvSpPr>
          <p:nvPr>
            <p:ph type="title"/>
          </p:nvPr>
        </p:nvSpPr>
        <p:spPr/>
        <p:txBody>
          <a:bodyPr/>
          <a:lstStyle/>
          <a:p>
            <a:r>
              <a:rPr lang="en-US"/>
              <a:t>Activity – identifying geographical information </a:t>
            </a:r>
            <a:endParaRPr lang="en-AU"/>
          </a:p>
        </p:txBody>
      </p:sp>
      <p:sp>
        <p:nvSpPr>
          <p:cNvPr id="12" name="Task details heading">
            <a:extLst>
              <a:ext uri="{FF2B5EF4-FFF2-40B4-BE49-F238E27FC236}">
                <a16:creationId xmlns:a16="http://schemas.microsoft.com/office/drawing/2014/main" id="{507B7611-64D7-BA86-DB4D-64735F46F60B}"/>
              </a:ext>
              <a:ext uri="{C183D7F6-B498-43B3-948B-1728B52AA6E4}">
                <adec:decorative xmlns:adec="http://schemas.microsoft.com/office/drawing/2017/decorative" val="1"/>
              </a:ext>
            </a:extLst>
          </p:cNvPr>
          <p:cNvSpPr txBox="1">
            <a:spLocks/>
          </p:cNvSpPr>
          <p:nvPr/>
        </p:nvSpPr>
        <p:spPr>
          <a:xfrm flipH="1">
            <a:off x="1008732" y="1529291"/>
            <a:ext cx="8923047" cy="639468"/>
          </a:xfrm>
          <a:prstGeom prst="homePlate">
            <a:avLst/>
          </a:prstGeom>
          <a:solidFill>
            <a:schemeClr val="accent4"/>
          </a:solidFill>
          <a:ln w="38100">
            <a:solidFill>
              <a:schemeClr val="accent4"/>
            </a:solidFill>
          </a:ln>
        </p:spPr>
        <p:txBody>
          <a:bodyPr lIns="684000" tIns="144000" rIns="144000" bIns="144000"/>
          <a:lstStyle>
            <a:lvl1pPr marL="0" indent="0" algn="just" defTabSz="914377" rtl="0" eaLnBrk="1" latinLnBrk="0" hangingPunct="1">
              <a:lnSpc>
                <a:spcPct val="100000"/>
              </a:lnSpc>
              <a:spcBef>
                <a:spcPts val="600"/>
              </a:spcBef>
              <a:spcAft>
                <a:spcPts val="600"/>
              </a:spcAft>
              <a:buFontTx/>
              <a:buNone/>
              <a:defRPr sz="2000" b="0" kern="1200">
                <a:solidFill>
                  <a:schemeClr val="tx1"/>
                </a:solidFill>
                <a:latin typeface="+mn-lt"/>
                <a:ea typeface="+mn-ea"/>
                <a:cs typeface="+mn-cs"/>
              </a:defRPr>
            </a:lvl1pPr>
            <a:lvl2pPr marL="539750" marR="0" indent="-285750"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sz="1800" b="0" kern="1200">
                <a:solidFill>
                  <a:schemeClr val="tx1"/>
                </a:solidFill>
                <a:latin typeface="+mn-lt"/>
                <a:ea typeface="+mn-ea"/>
                <a:cs typeface="+mn-cs"/>
              </a:defRPr>
            </a:lvl2pPr>
            <a:lvl3pPr marL="804863" indent="-285750" algn="l" defTabSz="914377" rtl="0" eaLnBrk="1" latinLnBrk="0" hangingPunct="1">
              <a:lnSpc>
                <a:spcPct val="100000"/>
              </a:lnSpc>
              <a:spcBef>
                <a:spcPts val="0"/>
              </a:spcBef>
              <a:spcAft>
                <a:spcPts val="600"/>
              </a:spcAft>
              <a:buFont typeface="Public Sans Light" pitchFamily="2" charset="0"/>
              <a:buChar char="−"/>
              <a:defRPr sz="1800" kern="1200">
                <a:solidFill>
                  <a:schemeClr val="tx1"/>
                </a:solidFill>
                <a:latin typeface="+mn-lt"/>
                <a:ea typeface="+mn-ea"/>
                <a:cs typeface="+mn-cs"/>
              </a:defRPr>
            </a:lvl3pPr>
            <a:lvl4pPr marL="1166813" indent="-285750" algn="l" defTabSz="914377" rtl="0" eaLnBrk="1" latinLnBrk="0" hangingPunct="1">
              <a:lnSpc>
                <a:spcPct val="100000"/>
              </a:lnSpc>
              <a:spcBef>
                <a:spcPts val="0"/>
              </a:spcBef>
              <a:spcAft>
                <a:spcPts val="600"/>
              </a:spcAft>
              <a:buFont typeface="Courier New" panose="02070309020205020404" pitchFamily="49" charset="0"/>
              <a:buChar char="o"/>
              <a:defRPr sz="1800" kern="1200">
                <a:solidFill>
                  <a:schemeClr val="tx1"/>
                </a:solidFill>
                <a:latin typeface="+mn-lt"/>
                <a:ea typeface="+mn-ea"/>
                <a:cs typeface="+mn-cs"/>
              </a:defRPr>
            </a:lvl4pPr>
            <a:lvl5pPr marL="1436688" indent="-269875" algn="l" defTabSz="914377"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1436688" indent="-269875" algn="l" defTabSz="914377"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6pPr>
            <a:lvl7pPr marL="1436688" indent="-269875" algn="l" defTabSz="914377"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7pPr>
            <a:lvl8pPr marL="1436688" indent="-269875" algn="l" defTabSz="914377"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8pPr>
            <a:lvl9pPr marL="1436688" indent="-269875" algn="l" defTabSz="914377"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9pPr>
          </a:lstStyle>
          <a:p>
            <a:endParaRPr lang="en-AU">
              <a:solidFill>
                <a:schemeClr val="accent1"/>
              </a:solidFill>
            </a:endParaRPr>
          </a:p>
        </p:txBody>
      </p:sp>
      <p:sp>
        <p:nvSpPr>
          <p:cNvPr id="8" name="Blue rectangle outline">
            <a:extLst>
              <a:ext uri="{FF2B5EF4-FFF2-40B4-BE49-F238E27FC236}">
                <a16:creationId xmlns:a16="http://schemas.microsoft.com/office/drawing/2014/main" id="{21A42C13-CEA4-D351-2405-4BB8DC055B69}"/>
              </a:ext>
              <a:ext uri="{C183D7F6-B498-43B3-948B-1728B52AA6E4}">
                <adec:decorative xmlns:adec="http://schemas.microsoft.com/office/drawing/2017/decorative" val="1"/>
              </a:ext>
            </a:extLst>
          </p:cNvPr>
          <p:cNvSpPr>
            <a:spLocks/>
          </p:cNvSpPr>
          <p:nvPr/>
        </p:nvSpPr>
        <p:spPr>
          <a:xfrm>
            <a:off x="1318633" y="2175439"/>
            <a:ext cx="8613147" cy="4335097"/>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pic>
        <p:nvPicPr>
          <p:cNvPr id="17" name="Picture 16">
            <a:extLst>
              <a:ext uri="{FF2B5EF4-FFF2-40B4-BE49-F238E27FC236}">
                <a16:creationId xmlns:a16="http://schemas.microsoft.com/office/drawing/2014/main" id="{267DA8A8-71BE-9F1B-B5AF-3AA997C2FFE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0000" y="1200681"/>
            <a:ext cx="1293037" cy="1293037"/>
          </a:xfrm>
          <a:prstGeom prst="rect">
            <a:avLst/>
          </a:prstGeom>
        </p:spPr>
      </p:pic>
      <p:grpSp>
        <p:nvGrpSpPr>
          <p:cNvPr id="15" name="Group 14" descr="Your turn">
            <a:extLst>
              <a:ext uri="{FF2B5EF4-FFF2-40B4-BE49-F238E27FC236}">
                <a16:creationId xmlns:a16="http://schemas.microsoft.com/office/drawing/2014/main" id="{588D5378-0433-04AB-93D6-E3FE971B5BEF}"/>
              </a:ext>
              <a:ext uri="{C183D7F6-B498-43B3-948B-1728B52AA6E4}">
                <adec:decorative xmlns:adec="http://schemas.microsoft.com/office/drawing/2017/decorative" val="0"/>
              </a:ext>
            </a:extLst>
          </p:cNvPr>
          <p:cNvGrpSpPr>
            <a:grpSpLocks/>
          </p:cNvGrpSpPr>
          <p:nvPr/>
        </p:nvGrpSpPr>
        <p:grpSpPr>
          <a:xfrm>
            <a:off x="1818156" y="1575120"/>
            <a:ext cx="2227556" cy="544158"/>
            <a:chOff x="1139768" y="5225510"/>
            <a:chExt cx="2192571" cy="679231"/>
          </a:xfrm>
        </p:grpSpPr>
        <p:sp>
          <p:nvSpPr>
            <p:cNvPr id="16" name="Rectangle 15">
              <a:extLst>
                <a:ext uri="{FF2B5EF4-FFF2-40B4-BE49-F238E27FC236}">
                  <a16:creationId xmlns:a16="http://schemas.microsoft.com/office/drawing/2014/main" id="{1C596472-82DB-EB95-B62D-B8275DC40B10}"/>
                </a:ext>
              </a:extLst>
            </p:cNvPr>
            <p:cNvSpPr>
              <a:spLocks/>
            </p:cNvSpPr>
            <p:nvPr/>
          </p:nvSpPr>
          <p:spPr>
            <a:xfrm>
              <a:off x="1638899" y="5310787"/>
              <a:ext cx="1693440" cy="508676"/>
            </a:xfrm>
            <a:prstGeom prst="rect">
              <a:avLst/>
            </a:prstGeom>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mj-lt"/>
                </a:rPr>
                <a:t>  Your turn</a:t>
              </a:r>
            </a:p>
          </p:txBody>
        </p:sp>
        <p:sp>
          <p:nvSpPr>
            <p:cNvPr id="18" name="Oval 17">
              <a:extLst>
                <a:ext uri="{FF2B5EF4-FFF2-40B4-BE49-F238E27FC236}">
                  <a16:creationId xmlns:a16="http://schemas.microsoft.com/office/drawing/2014/main" id="{2691280F-BEED-5C7F-264C-3EC4054D63EC}"/>
                </a:ext>
              </a:extLst>
            </p:cNvPr>
            <p:cNvSpPr>
              <a:spLocks/>
            </p:cNvSpPr>
            <p:nvPr/>
          </p:nvSpPr>
          <p:spPr>
            <a:xfrm>
              <a:off x="1139768" y="5225510"/>
              <a:ext cx="679231" cy="679231"/>
            </a:xfrm>
            <a:prstGeom prst="ellipse">
              <a:avLst/>
            </a:prstGeom>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6">
              <a:extLst>
                <a:ext uri="{FF2B5EF4-FFF2-40B4-BE49-F238E27FC236}">
                  <a16:creationId xmlns:a16="http://schemas.microsoft.com/office/drawing/2014/main" id="{2D2407F8-295B-30E0-0122-114EC78992EA}"/>
                </a:ext>
              </a:extLst>
            </p:cNvPr>
            <p:cNvSpPr>
              <a:spLocks/>
            </p:cNvSpPr>
            <p:nvPr/>
          </p:nvSpPr>
          <p:spPr>
            <a:xfrm>
              <a:off x="1313849" y="5375324"/>
              <a:ext cx="384855" cy="330146"/>
            </a:xfrm>
            <a:custGeom>
              <a:avLst/>
              <a:gdLst>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69850 w 365125"/>
                <a:gd name="connsiteY5" fmla="*/ 238125 h 346075"/>
                <a:gd name="connsiteX6" fmla="*/ 0 w 365125"/>
                <a:gd name="connsiteY6" fmla="*/ 346075 h 346075"/>
                <a:gd name="connsiteX7" fmla="*/ 60325 w 365125"/>
                <a:gd name="connsiteY7" fmla="*/ 149225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69850 w 365125"/>
                <a:gd name="connsiteY5" fmla="*/ 238125 h 346075"/>
                <a:gd name="connsiteX6" fmla="*/ 0 w 365125"/>
                <a:gd name="connsiteY6" fmla="*/ 346075 h 346075"/>
                <a:gd name="connsiteX7" fmla="*/ 60325 w 365125"/>
                <a:gd name="connsiteY7" fmla="*/ 149225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69850 w 365125"/>
                <a:gd name="connsiteY5" fmla="*/ 238125 h 346075"/>
                <a:gd name="connsiteX6" fmla="*/ 0 w 365125"/>
                <a:gd name="connsiteY6" fmla="*/ 346075 h 346075"/>
                <a:gd name="connsiteX7" fmla="*/ 60325 w 365125"/>
                <a:gd name="connsiteY7" fmla="*/ 149225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69850 w 365125"/>
                <a:gd name="connsiteY5" fmla="*/ 238125 h 346075"/>
                <a:gd name="connsiteX6" fmla="*/ 0 w 365125"/>
                <a:gd name="connsiteY6" fmla="*/ 346075 h 346075"/>
                <a:gd name="connsiteX7" fmla="*/ 60325 w 365125"/>
                <a:gd name="connsiteY7" fmla="*/ 149225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69850 w 365125"/>
                <a:gd name="connsiteY5" fmla="*/ 238125 h 346075"/>
                <a:gd name="connsiteX6" fmla="*/ 0 w 365125"/>
                <a:gd name="connsiteY6" fmla="*/ 346075 h 346075"/>
                <a:gd name="connsiteX7" fmla="*/ 60325 w 365125"/>
                <a:gd name="connsiteY7" fmla="*/ 149225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5725 w 365125"/>
                <a:gd name="connsiteY5" fmla="*/ 234950 h 346075"/>
                <a:gd name="connsiteX6" fmla="*/ 0 w 365125"/>
                <a:gd name="connsiteY6" fmla="*/ 346075 h 346075"/>
                <a:gd name="connsiteX7" fmla="*/ 60325 w 365125"/>
                <a:gd name="connsiteY7" fmla="*/ 149225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5725 w 365125"/>
                <a:gd name="connsiteY5" fmla="*/ 234950 h 346075"/>
                <a:gd name="connsiteX6" fmla="*/ 0 w 365125"/>
                <a:gd name="connsiteY6" fmla="*/ 346075 h 346075"/>
                <a:gd name="connsiteX7" fmla="*/ 60325 w 365125"/>
                <a:gd name="connsiteY7" fmla="*/ 149225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5725 w 365125"/>
                <a:gd name="connsiteY5" fmla="*/ 234950 h 346075"/>
                <a:gd name="connsiteX6" fmla="*/ 0 w 365125"/>
                <a:gd name="connsiteY6" fmla="*/ 346075 h 346075"/>
                <a:gd name="connsiteX7" fmla="*/ 50800 w 365125"/>
                <a:gd name="connsiteY7" fmla="*/ 146050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5725 w 365125"/>
                <a:gd name="connsiteY5" fmla="*/ 234950 h 346075"/>
                <a:gd name="connsiteX6" fmla="*/ 0 w 365125"/>
                <a:gd name="connsiteY6" fmla="*/ 346075 h 346075"/>
                <a:gd name="connsiteX7" fmla="*/ 50800 w 365125"/>
                <a:gd name="connsiteY7" fmla="*/ 146050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5725 w 365125"/>
                <a:gd name="connsiteY5" fmla="*/ 234950 h 346075"/>
                <a:gd name="connsiteX6" fmla="*/ 0 w 365125"/>
                <a:gd name="connsiteY6" fmla="*/ 346075 h 346075"/>
                <a:gd name="connsiteX7" fmla="*/ 57150 w 365125"/>
                <a:gd name="connsiteY7" fmla="*/ 133350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5725 w 365125"/>
                <a:gd name="connsiteY5" fmla="*/ 234950 h 346075"/>
                <a:gd name="connsiteX6" fmla="*/ 0 w 365125"/>
                <a:gd name="connsiteY6" fmla="*/ 346075 h 346075"/>
                <a:gd name="connsiteX7" fmla="*/ 57150 w 365125"/>
                <a:gd name="connsiteY7" fmla="*/ 133350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5725 w 365125"/>
                <a:gd name="connsiteY5" fmla="*/ 234950 h 346075"/>
                <a:gd name="connsiteX6" fmla="*/ 0 w 365125"/>
                <a:gd name="connsiteY6" fmla="*/ 346075 h 346075"/>
                <a:gd name="connsiteX7" fmla="*/ 63500 w 365125"/>
                <a:gd name="connsiteY7" fmla="*/ 146050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5725 w 365125"/>
                <a:gd name="connsiteY5" fmla="*/ 234950 h 346075"/>
                <a:gd name="connsiteX6" fmla="*/ 0 w 365125"/>
                <a:gd name="connsiteY6" fmla="*/ 346075 h 346075"/>
                <a:gd name="connsiteX7" fmla="*/ 63500 w 365125"/>
                <a:gd name="connsiteY7" fmla="*/ 146050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5725 w 365125"/>
                <a:gd name="connsiteY5" fmla="*/ 234950 h 346075"/>
                <a:gd name="connsiteX6" fmla="*/ 0 w 365125"/>
                <a:gd name="connsiteY6" fmla="*/ 346075 h 346075"/>
                <a:gd name="connsiteX7" fmla="*/ 60325 w 365125"/>
                <a:gd name="connsiteY7" fmla="*/ 152400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5725 w 365125"/>
                <a:gd name="connsiteY5" fmla="*/ 234950 h 346075"/>
                <a:gd name="connsiteX6" fmla="*/ 0 w 365125"/>
                <a:gd name="connsiteY6" fmla="*/ 346075 h 346075"/>
                <a:gd name="connsiteX7" fmla="*/ 60325 w 365125"/>
                <a:gd name="connsiteY7" fmla="*/ 152400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8900 w 365125"/>
                <a:gd name="connsiteY5" fmla="*/ 244475 h 346075"/>
                <a:gd name="connsiteX6" fmla="*/ 0 w 365125"/>
                <a:gd name="connsiteY6" fmla="*/ 346075 h 346075"/>
                <a:gd name="connsiteX7" fmla="*/ 60325 w 365125"/>
                <a:gd name="connsiteY7" fmla="*/ 152400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8900 w 365125"/>
                <a:gd name="connsiteY5" fmla="*/ 244475 h 346075"/>
                <a:gd name="connsiteX6" fmla="*/ 0 w 365125"/>
                <a:gd name="connsiteY6" fmla="*/ 346075 h 346075"/>
                <a:gd name="connsiteX7" fmla="*/ 60325 w 365125"/>
                <a:gd name="connsiteY7" fmla="*/ 152400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8900 w 365125"/>
                <a:gd name="connsiteY5" fmla="*/ 244475 h 346075"/>
                <a:gd name="connsiteX6" fmla="*/ 0 w 365125"/>
                <a:gd name="connsiteY6" fmla="*/ 346075 h 346075"/>
                <a:gd name="connsiteX7" fmla="*/ 60325 w 365125"/>
                <a:gd name="connsiteY7" fmla="*/ 152400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8900 w 365125"/>
                <a:gd name="connsiteY5" fmla="*/ 244475 h 346075"/>
                <a:gd name="connsiteX6" fmla="*/ 0 w 365125"/>
                <a:gd name="connsiteY6" fmla="*/ 346075 h 346075"/>
                <a:gd name="connsiteX7" fmla="*/ 60325 w 365125"/>
                <a:gd name="connsiteY7" fmla="*/ 152400 h 346075"/>
                <a:gd name="connsiteX8" fmla="*/ 206375 w 365125"/>
                <a:gd name="connsiteY8" fmla="*/ 85725 h 346075"/>
                <a:gd name="connsiteX0" fmla="*/ 213273 w 372023"/>
                <a:gd name="connsiteY0" fmla="*/ 85725 h 346075"/>
                <a:gd name="connsiteX1" fmla="*/ 213273 w 372023"/>
                <a:gd name="connsiteY1" fmla="*/ 0 h 346075"/>
                <a:gd name="connsiteX2" fmla="*/ 372023 w 372023"/>
                <a:gd name="connsiteY2" fmla="*/ 155575 h 346075"/>
                <a:gd name="connsiteX3" fmla="*/ 213273 w 372023"/>
                <a:gd name="connsiteY3" fmla="*/ 323850 h 346075"/>
                <a:gd name="connsiteX4" fmla="*/ 210098 w 372023"/>
                <a:gd name="connsiteY4" fmla="*/ 215900 h 346075"/>
                <a:gd name="connsiteX5" fmla="*/ 95798 w 372023"/>
                <a:gd name="connsiteY5" fmla="*/ 244475 h 346075"/>
                <a:gd name="connsiteX6" fmla="*/ 6898 w 372023"/>
                <a:gd name="connsiteY6" fmla="*/ 346075 h 346075"/>
                <a:gd name="connsiteX7" fmla="*/ 67223 w 372023"/>
                <a:gd name="connsiteY7" fmla="*/ 152400 h 346075"/>
                <a:gd name="connsiteX8" fmla="*/ 213273 w 372023"/>
                <a:gd name="connsiteY8" fmla="*/ 85725 h 346075"/>
                <a:gd name="connsiteX0" fmla="*/ 213273 w 372023"/>
                <a:gd name="connsiteY0" fmla="*/ 85725 h 346075"/>
                <a:gd name="connsiteX1" fmla="*/ 213273 w 372023"/>
                <a:gd name="connsiteY1" fmla="*/ 0 h 346075"/>
                <a:gd name="connsiteX2" fmla="*/ 372023 w 372023"/>
                <a:gd name="connsiteY2" fmla="*/ 155575 h 346075"/>
                <a:gd name="connsiteX3" fmla="*/ 213273 w 372023"/>
                <a:gd name="connsiteY3" fmla="*/ 323850 h 346075"/>
                <a:gd name="connsiteX4" fmla="*/ 210098 w 372023"/>
                <a:gd name="connsiteY4" fmla="*/ 215900 h 346075"/>
                <a:gd name="connsiteX5" fmla="*/ 95798 w 372023"/>
                <a:gd name="connsiteY5" fmla="*/ 244475 h 346075"/>
                <a:gd name="connsiteX6" fmla="*/ 6898 w 372023"/>
                <a:gd name="connsiteY6" fmla="*/ 346075 h 346075"/>
                <a:gd name="connsiteX7" fmla="*/ 67223 w 372023"/>
                <a:gd name="connsiteY7" fmla="*/ 152400 h 346075"/>
                <a:gd name="connsiteX8" fmla="*/ 213273 w 372023"/>
                <a:gd name="connsiteY8" fmla="*/ 85725 h 346075"/>
                <a:gd name="connsiteX0" fmla="*/ 213273 w 372023"/>
                <a:gd name="connsiteY0" fmla="*/ 85725 h 346075"/>
                <a:gd name="connsiteX1" fmla="*/ 213273 w 372023"/>
                <a:gd name="connsiteY1" fmla="*/ 0 h 346075"/>
                <a:gd name="connsiteX2" fmla="*/ 372023 w 372023"/>
                <a:gd name="connsiteY2" fmla="*/ 155575 h 346075"/>
                <a:gd name="connsiteX3" fmla="*/ 213273 w 372023"/>
                <a:gd name="connsiteY3" fmla="*/ 323850 h 346075"/>
                <a:gd name="connsiteX4" fmla="*/ 210098 w 372023"/>
                <a:gd name="connsiteY4" fmla="*/ 215900 h 346075"/>
                <a:gd name="connsiteX5" fmla="*/ 95798 w 372023"/>
                <a:gd name="connsiteY5" fmla="*/ 244475 h 346075"/>
                <a:gd name="connsiteX6" fmla="*/ 6898 w 372023"/>
                <a:gd name="connsiteY6" fmla="*/ 346075 h 346075"/>
                <a:gd name="connsiteX7" fmla="*/ 67223 w 372023"/>
                <a:gd name="connsiteY7" fmla="*/ 152400 h 346075"/>
                <a:gd name="connsiteX8" fmla="*/ 213273 w 372023"/>
                <a:gd name="connsiteY8" fmla="*/ 85725 h 34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2023" h="346075">
                  <a:moveTo>
                    <a:pt x="213273" y="85725"/>
                  </a:moveTo>
                  <a:lnTo>
                    <a:pt x="213273" y="0"/>
                  </a:lnTo>
                  <a:lnTo>
                    <a:pt x="372023" y="155575"/>
                  </a:lnTo>
                  <a:lnTo>
                    <a:pt x="213273" y="323850"/>
                  </a:lnTo>
                  <a:cubicBezTo>
                    <a:pt x="212215" y="287867"/>
                    <a:pt x="211156" y="251883"/>
                    <a:pt x="210098" y="215900"/>
                  </a:cubicBezTo>
                  <a:cubicBezTo>
                    <a:pt x="165648" y="223308"/>
                    <a:pt x="146598" y="227542"/>
                    <a:pt x="95798" y="244475"/>
                  </a:cubicBezTo>
                  <a:cubicBezTo>
                    <a:pt x="21715" y="289983"/>
                    <a:pt x="30181" y="310092"/>
                    <a:pt x="6898" y="346075"/>
                  </a:cubicBezTo>
                  <a:cubicBezTo>
                    <a:pt x="-14269" y="302683"/>
                    <a:pt x="15365" y="218017"/>
                    <a:pt x="67223" y="152400"/>
                  </a:cubicBezTo>
                  <a:cubicBezTo>
                    <a:pt x="93681" y="134408"/>
                    <a:pt x="129665" y="94192"/>
                    <a:pt x="213273" y="85725"/>
                  </a:cubicBezTo>
                  <a:close/>
                </a:path>
              </a:pathLst>
            </a:custGeom>
            <a:solidFill>
              <a:schemeClr val="bg1"/>
            </a:solidFill>
            <a:ln cap="sq">
              <a:no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ask text">
            <a:extLst>
              <a:ext uri="{FF2B5EF4-FFF2-40B4-BE49-F238E27FC236}">
                <a16:creationId xmlns:a16="http://schemas.microsoft.com/office/drawing/2014/main" id="{8A4CD333-CCE0-188D-8BED-3E2B9CA193D1}"/>
              </a:ext>
            </a:extLst>
          </p:cNvPr>
          <p:cNvSpPr txBox="1">
            <a:spLocks/>
          </p:cNvSpPr>
          <p:nvPr/>
        </p:nvSpPr>
        <p:spPr>
          <a:xfrm>
            <a:off x="1818156" y="2392825"/>
            <a:ext cx="7788253" cy="3322668"/>
          </a:xfrm>
          <a:prstGeom prst="rect">
            <a:avLst/>
          </a:prstGeom>
          <a:ln w="38100">
            <a:noFill/>
          </a:ln>
        </p:spPr>
        <p:txBody>
          <a:bodyPr vert="horz" lIns="0" tIns="0" rIns="0" bIns="0" rtlCol="0" anchor="t">
            <a:noAutofit/>
          </a:bodyPr>
          <a:lstStyle>
            <a:lvl1pPr marL="0" indent="0" algn="just" defTabSz="914377" rtl="0" eaLnBrk="1" latinLnBrk="0" hangingPunct="1">
              <a:lnSpc>
                <a:spcPct val="100000"/>
              </a:lnSpc>
              <a:spcBef>
                <a:spcPts val="600"/>
              </a:spcBef>
              <a:spcAft>
                <a:spcPts val="600"/>
              </a:spcAft>
              <a:buFontTx/>
              <a:buNone/>
              <a:defRPr sz="2000" b="0" kern="1200">
                <a:solidFill>
                  <a:schemeClr val="tx1"/>
                </a:solidFill>
                <a:latin typeface="+mn-lt"/>
                <a:ea typeface="+mn-ea"/>
                <a:cs typeface="+mn-cs"/>
              </a:defRPr>
            </a:lvl1pPr>
            <a:lvl2pPr marL="539750" marR="0" indent="-285750"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sz="1800" b="0" kern="1200">
                <a:solidFill>
                  <a:schemeClr val="tx1"/>
                </a:solidFill>
                <a:latin typeface="+mn-lt"/>
                <a:ea typeface="+mn-ea"/>
                <a:cs typeface="+mn-cs"/>
              </a:defRPr>
            </a:lvl2pPr>
            <a:lvl3pPr marL="804863" indent="-285750" algn="l" defTabSz="914377" rtl="0" eaLnBrk="1" latinLnBrk="0" hangingPunct="1">
              <a:lnSpc>
                <a:spcPct val="100000"/>
              </a:lnSpc>
              <a:spcBef>
                <a:spcPts val="0"/>
              </a:spcBef>
              <a:spcAft>
                <a:spcPts val="600"/>
              </a:spcAft>
              <a:buFont typeface="Public Sans Light" pitchFamily="2" charset="0"/>
              <a:buChar char="−"/>
              <a:defRPr sz="1800" kern="1200">
                <a:solidFill>
                  <a:schemeClr val="tx1"/>
                </a:solidFill>
                <a:latin typeface="+mn-lt"/>
                <a:ea typeface="+mn-ea"/>
                <a:cs typeface="+mn-cs"/>
              </a:defRPr>
            </a:lvl3pPr>
            <a:lvl4pPr marL="1166813" indent="-285750" algn="l" defTabSz="914377" rtl="0" eaLnBrk="1" latinLnBrk="0" hangingPunct="1">
              <a:lnSpc>
                <a:spcPct val="100000"/>
              </a:lnSpc>
              <a:spcBef>
                <a:spcPts val="0"/>
              </a:spcBef>
              <a:spcAft>
                <a:spcPts val="600"/>
              </a:spcAft>
              <a:buFont typeface="Courier New" panose="02070309020205020404" pitchFamily="49" charset="0"/>
              <a:buChar char="o"/>
              <a:defRPr sz="1800" kern="1200">
                <a:solidFill>
                  <a:schemeClr val="tx1"/>
                </a:solidFill>
                <a:latin typeface="+mn-lt"/>
                <a:ea typeface="+mn-ea"/>
                <a:cs typeface="+mn-cs"/>
              </a:defRPr>
            </a:lvl4pPr>
            <a:lvl5pPr marL="1436688" indent="-269875" algn="l" defTabSz="914377"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1436688" indent="-269875" algn="l" defTabSz="914377"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6pPr>
            <a:lvl7pPr marL="1436688" indent="-269875" algn="l" defTabSz="914377"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7pPr>
            <a:lvl8pPr marL="1436688" indent="-269875" algn="l" defTabSz="914377"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8pPr>
            <a:lvl9pPr marL="1436688" indent="-269875" algn="l" defTabSz="914377"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9pPr>
          </a:lstStyle>
          <a:p>
            <a:pPr marL="457200" lvl="1" indent="-457200" defTabSz="800100">
              <a:lnSpc>
                <a:spcPct val="150000"/>
              </a:lnSpc>
              <a:spcBef>
                <a:spcPct val="0"/>
              </a:spcBef>
              <a:spcAft>
                <a:spcPts val="1200"/>
              </a:spcAft>
              <a:buFont typeface="+mj-lt"/>
              <a:buAutoNum type="arabicPeriod"/>
              <a:defRPr/>
            </a:pPr>
            <a:r>
              <a:rPr lang="en-AU" sz="2000">
                <a:solidFill>
                  <a:schemeClr val="accent1"/>
                </a:solidFill>
              </a:rPr>
              <a:t>Locate the geography outcomes and content in the digital syllabus for one stage.</a:t>
            </a:r>
          </a:p>
          <a:p>
            <a:pPr marL="457200" lvl="1" indent="-457200" defTabSz="800100">
              <a:lnSpc>
                <a:spcPct val="150000"/>
              </a:lnSpc>
              <a:spcBef>
                <a:spcPct val="0"/>
              </a:spcBef>
              <a:spcAft>
                <a:spcPts val="1200"/>
              </a:spcAft>
              <a:buFont typeface="+mj-lt"/>
              <a:buAutoNum type="arabicPeriod"/>
              <a:defRPr/>
            </a:pPr>
            <a:r>
              <a:rPr lang="en-US" sz="2000">
                <a:solidFill>
                  <a:schemeClr val="accent1"/>
                </a:solidFill>
              </a:rPr>
              <a:t>Identify all sources of geographical information identified in content points students are expected to use. Record each source listed in your workbook.</a:t>
            </a:r>
          </a:p>
          <a:p>
            <a:pPr marL="457200" lvl="1" indent="-457200" defTabSz="800100">
              <a:lnSpc>
                <a:spcPct val="150000"/>
              </a:lnSpc>
              <a:spcBef>
                <a:spcPct val="0"/>
              </a:spcBef>
              <a:spcAft>
                <a:spcPts val="1200"/>
              </a:spcAft>
              <a:buFont typeface="+mj-lt"/>
              <a:buAutoNum type="arabicPeriod"/>
              <a:defRPr/>
            </a:pPr>
            <a:r>
              <a:rPr lang="en-US" sz="2000">
                <a:solidFill>
                  <a:schemeClr val="accent1"/>
                </a:solidFill>
              </a:rPr>
              <a:t>Discuss with a partner what you noticed.</a:t>
            </a:r>
            <a:endParaRPr lang="en-US">
              <a:solidFill>
                <a:schemeClr val="accent1"/>
              </a:solidFill>
            </a:endParaRPr>
          </a:p>
        </p:txBody>
      </p:sp>
      <p:pic>
        <p:nvPicPr>
          <p:cNvPr id="3" name="Picture Placeholder 8">
            <a:extLst>
              <a:ext uri="{FF2B5EF4-FFF2-40B4-BE49-F238E27FC236}">
                <a16:creationId xmlns:a16="http://schemas.microsoft.com/office/drawing/2014/main" id="{8DDD20D2-3EC6-2505-8E78-4D603358034E}"/>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0113504" y="1529291"/>
            <a:ext cx="1800000" cy="1800000"/>
          </a:xfrm>
          <a:prstGeom prst="ellipse">
            <a:avLst/>
          </a:prstGeom>
        </p:spPr>
      </p:pic>
      <p:pic>
        <p:nvPicPr>
          <p:cNvPr id="9" name="Graphic 8" descr="4 minute timer">
            <a:extLst>
              <a:ext uri="{FF2B5EF4-FFF2-40B4-BE49-F238E27FC236}">
                <a16:creationId xmlns:a16="http://schemas.microsoft.com/office/drawing/2014/main" id="{452EBADC-0AED-473B-5804-BD8917068D0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26447" y="3183460"/>
            <a:ext cx="2174114" cy="2319054"/>
          </a:xfrm>
          <a:prstGeom prst="rect">
            <a:avLst/>
          </a:prstGeom>
        </p:spPr>
      </p:pic>
      <p:grpSp>
        <p:nvGrpSpPr>
          <p:cNvPr id="4" name="LPs link" descr="Link to NESA's Human Society and its Environment K–6 Syllabus">
            <a:extLst>
              <a:ext uri="{FF2B5EF4-FFF2-40B4-BE49-F238E27FC236}">
                <a16:creationId xmlns:a16="http://schemas.microsoft.com/office/drawing/2014/main" id="{ACB00F37-322B-4BDC-08F4-D7092BE9BD85}"/>
              </a:ext>
            </a:extLst>
          </p:cNvPr>
          <p:cNvGrpSpPr>
            <a:grpSpLocks/>
          </p:cNvGrpSpPr>
          <p:nvPr/>
        </p:nvGrpSpPr>
        <p:grpSpPr>
          <a:xfrm>
            <a:off x="1655249" y="5706707"/>
            <a:ext cx="7951162" cy="692024"/>
            <a:chOff x="6178772" y="5885747"/>
            <a:chExt cx="6634437" cy="692024"/>
          </a:xfrm>
        </p:grpSpPr>
        <p:sp>
          <p:nvSpPr>
            <p:cNvPr id="5" name="TextBox 2">
              <a:extLst>
                <a:ext uri="{FF2B5EF4-FFF2-40B4-BE49-F238E27FC236}">
                  <a16:creationId xmlns:a16="http://schemas.microsoft.com/office/drawing/2014/main" id="{22A8AB26-9162-160C-A833-B94E3C7EAEDC}"/>
                </a:ext>
              </a:extLst>
            </p:cNvPr>
            <p:cNvSpPr txBox="1">
              <a:spLocks/>
            </p:cNvSpPr>
            <p:nvPr/>
          </p:nvSpPr>
          <p:spPr>
            <a:xfrm>
              <a:off x="7013145" y="6072770"/>
              <a:ext cx="5800064" cy="317978"/>
            </a:xfrm>
            <a:prstGeom prst="rect">
              <a:avLst/>
            </a:prstGeom>
            <a:noFill/>
          </p:spPr>
          <p:txBody>
            <a:bodyPr wrap="square" lIns="0" tIns="0" rIns="0" bIns="0" rtlCol="0" anchor="t">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1800" dirty="0">
                  <a:solidFill>
                    <a:srgbClr val="235BA6"/>
                  </a:solidFill>
                  <a:hlinkClick r:id="rId8"/>
                </a:rPr>
                <a:t>Human Society and its Environment K–6 Syllabus</a:t>
              </a:r>
              <a:endParaRPr lang="en-US" sz="1800" dirty="0">
                <a:solidFill>
                  <a:srgbClr val="235BA6"/>
                </a:solidFill>
              </a:endParaRPr>
            </a:p>
          </p:txBody>
        </p:sp>
        <p:pic>
          <p:nvPicPr>
            <p:cNvPr id="10" name="Picture 9">
              <a:extLst>
                <a:ext uri="{FF2B5EF4-FFF2-40B4-BE49-F238E27FC236}">
                  <a16:creationId xmlns:a16="http://schemas.microsoft.com/office/drawing/2014/main" id="{EA73AA34-0478-2434-BFEA-F13AB902B4AF}"/>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6178772" y="5885747"/>
              <a:ext cx="683373" cy="692024"/>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Slide Number Placeholder 1">
            <a:extLst>
              <a:ext uri="{FF2B5EF4-FFF2-40B4-BE49-F238E27FC236}">
                <a16:creationId xmlns:a16="http://schemas.microsoft.com/office/drawing/2014/main" id="{99B7F7A0-8CE6-3DED-8462-B92C7CE9F27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a:t>
            </a:fld>
            <a:endParaRPr lang="en-AU"/>
          </a:p>
        </p:txBody>
      </p:sp>
    </p:spTree>
    <p:custDataLst>
      <p:tags r:id="rId1"/>
    </p:custDataLst>
    <p:extLst>
      <p:ext uri="{BB962C8B-B14F-4D97-AF65-F5344CB8AC3E}">
        <p14:creationId xmlns:p14="http://schemas.microsoft.com/office/powerpoint/2010/main" val="361316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43579-4C7E-5095-C8D6-0DC7CBFDA9DE}"/>
              </a:ext>
            </a:extLst>
          </p:cNvPr>
          <p:cNvSpPr>
            <a:spLocks noGrp="1"/>
          </p:cNvSpPr>
          <p:nvPr>
            <p:ph type="title"/>
          </p:nvPr>
        </p:nvSpPr>
        <p:spPr>
          <a:xfrm>
            <a:off x="360000" y="360000"/>
            <a:ext cx="10080000" cy="436066"/>
          </a:xfrm>
        </p:spPr>
        <p:txBody>
          <a:bodyPr/>
          <a:lstStyle/>
          <a:p>
            <a:r>
              <a:rPr lang="en-AU" sz="3200"/>
              <a:t>Geographical information summary </a:t>
            </a:r>
          </a:p>
        </p:txBody>
      </p:sp>
      <p:graphicFrame>
        <p:nvGraphicFramePr>
          <p:cNvPr id="4" name="ES1 Table">
            <a:extLst>
              <a:ext uri="{FF2B5EF4-FFF2-40B4-BE49-F238E27FC236}">
                <a16:creationId xmlns:a16="http://schemas.microsoft.com/office/drawing/2014/main" id="{93C16F0F-8B28-92D2-0DAE-E710125FA970}"/>
              </a:ext>
            </a:extLst>
          </p:cNvPr>
          <p:cNvGraphicFramePr>
            <a:graphicFrameLocks/>
          </p:cNvGraphicFramePr>
          <p:nvPr>
            <p:extLst>
              <p:ext uri="{D42A27DB-BD31-4B8C-83A1-F6EECF244321}">
                <p14:modId xmlns:p14="http://schemas.microsoft.com/office/powerpoint/2010/main" val="3148574516"/>
              </p:ext>
            </p:extLst>
          </p:nvPr>
        </p:nvGraphicFramePr>
        <p:xfrm>
          <a:off x="226643" y="1183266"/>
          <a:ext cx="2808000" cy="5179841"/>
        </p:xfrm>
        <a:graphic>
          <a:graphicData uri="http://schemas.openxmlformats.org/drawingml/2006/table">
            <a:tbl>
              <a:tblPr firstRow="1" bandRow="1">
                <a:tableStyleId>{B301B821-A1FF-4177-AEE7-76D212191A09}</a:tableStyleId>
              </a:tblPr>
              <a:tblGrid>
                <a:gridCol w="2808000">
                  <a:extLst>
                    <a:ext uri="{9D8B030D-6E8A-4147-A177-3AD203B41FA5}">
                      <a16:colId xmlns:a16="http://schemas.microsoft.com/office/drawing/2014/main" val="1812354669"/>
                    </a:ext>
                  </a:extLst>
                </a:gridCol>
              </a:tblGrid>
              <a:tr h="545089">
                <a:tc>
                  <a:txBody>
                    <a:bodyPr/>
                    <a:lstStyle/>
                    <a:p>
                      <a:pPr algn="ctr" rtl="0" fontAlgn="base"/>
                      <a:r>
                        <a:rPr lang="en-AU" sz="2000" b="1">
                          <a:effectLst/>
                        </a:rPr>
                        <a:t>Early Stage 1</a:t>
                      </a:r>
                      <a:endParaRPr lang="en-AU" sz="2000" b="1" i="0">
                        <a:effectLst/>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66950880"/>
                  </a:ext>
                </a:extLst>
              </a:tr>
              <a:tr h="1242581">
                <a:tc>
                  <a:txBody>
                    <a:bodyPr/>
                    <a:lstStyle/>
                    <a:p>
                      <a:pPr marL="0" indent="0" algn="l" rtl="0" fontAlgn="base">
                        <a:buFont typeface="Arial" panose="020B0604020202020204" pitchFamily="34" charset="0"/>
                        <a:buNone/>
                      </a:pPr>
                      <a:r>
                        <a:rPr lang="en-AU" sz="1800" b="0">
                          <a:effectLst/>
                        </a:rPr>
                        <a:t>Dreaming stories and languages</a:t>
                      </a:r>
                      <a:endParaRPr lang="en-AU" sz="1800" b="0" i="0">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47191745"/>
                  </a:ext>
                </a:extLst>
              </a:tr>
              <a:tr h="860249">
                <a:tc>
                  <a:txBody>
                    <a:bodyPr/>
                    <a:lstStyle/>
                    <a:p>
                      <a:pPr marL="0" indent="0" algn="l" rtl="0" fontAlgn="base">
                        <a:buFont typeface="Arial" panose="020B0604020202020204" pitchFamily="34" charset="0"/>
                        <a:buNone/>
                      </a:pPr>
                      <a:r>
                        <a:rPr lang="en-AU" sz="1800" b="0">
                          <a:effectLst/>
                        </a:rPr>
                        <a:t>data displays</a:t>
                      </a:r>
                      <a:endParaRPr lang="en-AU" sz="1800" b="0" i="0">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52518850"/>
                  </a:ext>
                </a:extLst>
              </a:tr>
              <a:tr h="860249">
                <a:tc>
                  <a:txBody>
                    <a:bodyPr/>
                    <a:lstStyle/>
                    <a:p>
                      <a:pPr marL="0" marR="0" lvl="0" indent="0" algn="l" defTabSz="914377" rtl="0" eaLnBrk="1" fontAlgn="base" latinLnBrk="0" hangingPunct="1">
                        <a:lnSpc>
                          <a:spcPct val="100000"/>
                        </a:lnSpc>
                        <a:spcBef>
                          <a:spcPts val="0"/>
                        </a:spcBef>
                        <a:spcAft>
                          <a:spcPts val="0"/>
                        </a:spcAft>
                        <a:buClrTx/>
                        <a:buSzTx/>
                        <a:buFont typeface="Arial" panose="020B0604020202020204" pitchFamily="34" charset="0"/>
                        <a:buNone/>
                        <a:tabLst/>
                        <a:defRPr/>
                      </a:pPr>
                      <a:r>
                        <a:rPr lang="en-AU" sz="1800" b="0">
                          <a:effectLst/>
                        </a:rPr>
                        <a:t>globes</a:t>
                      </a:r>
                      <a:endParaRPr lang="en-AU" sz="1800" b="0" i="0">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4454392"/>
                  </a:ext>
                </a:extLst>
              </a:tr>
              <a:tr h="860249">
                <a:tc>
                  <a:txBody>
                    <a:bodyPr/>
                    <a:lstStyle/>
                    <a:p>
                      <a:pPr marL="0" marR="0" lvl="0" indent="0" algn="l" defTabSz="914377" rtl="0" eaLnBrk="1" fontAlgn="base" latinLnBrk="0" hangingPunct="1">
                        <a:lnSpc>
                          <a:spcPct val="100000"/>
                        </a:lnSpc>
                        <a:spcBef>
                          <a:spcPts val="0"/>
                        </a:spcBef>
                        <a:spcAft>
                          <a:spcPts val="0"/>
                        </a:spcAft>
                        <a:buClrTx/>
                        <a:buSzTx/>
                        <a:buFont typeface="Arial" panose="020B0604020202020204" pitchFamily="34" charset="0"/>
                        <a:buNone/>
                        <a:tabLst/>
                        <a:defRPr/>
                      </a:pPr>
                      <a:r>
                        <a:rPr lang="en-AU" sz="1800" b="0">
                          <a:effectLst/>
                        </a:rPr>
                        <a:t>images</a:t>
                      </a:r>
                      <a:endParaRPr lang="en-AU" sz="1800" b="0" i="0">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51569287"/>
                  </a:ext>
                </a:extLst>
              </a:tr>
              <a:tr h="811424">
                <a:tc>
                  <a:txBody>
                    <a:bodyPr/>
                    <a:lstStyle/>
                    <a:p>
                      <a:pPr marL="0" marR="0" lvl="0" indent="0" algn="l" defTabSz="914377" rtl="0" eaLnBrk="1" fontAlgn="base" latinLnBrk="0" hangingPunct="1">
                        <a:lnSpc>
                          <a:spcPct val="100000"/>
                        </a:lnSpc>
                        <a:spcBef>
                          <a:spcPts val="0"/>
                        </a:spcBef>
                        <a:spcAft>
                          <a:spcPts val="0"/>
                        </a:spcAft>
                        <a:buClrTx/>
                        <a:buSzTx/>
                        <a:buFont typeface="Arial" panose="020B0604020202020204" pitchFamily="34" charset="0"/>
                        <a:buNone/>
                        <a:tabLst/>
                        <a:defRPr/>
                      </a:pPr>
                      <a:r>
                        <a:rPr lang="en-AU" sz="1800" b="0" dirty="0">
                          <a:effectLst/>
                        </a:rPr>
                        <a:t>world maps</a:t>
                      </a:r>
                      <a:endParaRPr lang="en-AU" sz="1800" b="0" i="0" dirty="0">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3659819"/>
                  </a:ext>
                </a:extLst>
              </a:tr>
            </a:tbl>
          </a:graphicData>
        </a:graphic>
      </p:graphicFrame>
      <p:graphicFrame>
        <p:nvGraphicFramePr>
          <p:cNvPr id="7" name="S1 Table">
            <a:extLst>
              <a:ext uri="{FF2B5EF4-FFF2-40B4-BE49-F238E27FC236}">
                <a16:creationId xmlns:a16="http://schemas.microsoft.com/office/drawing/2014/main" id="{2AFA73C2-553C-7A6D-8304-F93A7B31C0F1}"/>
              </a:ext>
            </a:extLst>
          </p:cNvPr>
          <p:cNvGraphicFramePr>
            <a:graphicFrameLocks/>
          </p:cNvGraphicFramePr>
          <p:nvPr>
            <p:extLst>
              <p:ext uri="{D42A27DB-BD31-4B8C-83A1-F6EECF244321}">
                <p14:modId xmlns:p14="http://schemas.microsoft.com/office/powerpoint/2010/main" val="1597932825"/>
              </p:ext>
            </p:extLst>
          </p:nvPr>
        </p:nvGraphicFramePr>
        <p:xfrm>
          <a:off x="3219043" y="1183266"/>
          <a:ext cx="2808000" cy="5179842"/>
        </p:xfrm>
        <a:graphic>
          <a:graphicData uri="http://schemas.openxmlformats.org/drawingml/2006/table">
            <a:tbl>
              <a:tblPr firstRow="1" bandRow="1">
                <a:tableStyleId>{B301B821-A1FF-4177-AEE7-76D212191A09}</a:tableStyleId>
              </a:tblPr>
              <a:tblGrid>
                <a:gridCol w="2808000">
                  <a:extLst>
                    <a:ext uri="{9D8B030D-6E8A-4147-A177-3AD203B41FA5}">
                      <a16:colId xmlns:a16="http://schemas.microsoft.com/office/drawing/2014/main" val="1812354669"/>
                    </a:ext>
                  </a:extLst>
                </a:gridCol>
              </a:tblGrid>
              <a:tr h="529248">
                <a:tc>
                  <a:txBody>
                    <a:bodyPr/>
                    <a:lstStyle/>
                    <a:p>
                      <a:pPr algn="ctr" rtl="0" fontAlgn="base"/>
                      <a:r>
                        <a:rPr lang="en-AU" sz="2000" b="1">
                          <a:effectLst/>
                        </a:rPr>
                        <a:t>Stage 1</a:t>
                      </a:r>
                      <a:endParaRPr lang="en-AU" sz="2000" b="1" i="0">
                        <a:effectLst/>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66950880"/>
                  </a:ext>
                </a:extLst>
              </a:tr>
              <a:tr h="1042374">
                <a:tc>
                  <a:txBody>
                    <a:bodyPr/>
                    <a:lstStyle/>
                    <a:p>
                      <a:pPr marL="0" marR="0" lvl="0" indent="0" algn="l" defTabSz="914377" rtl="0" eaLnBrk="1" fontAlgn="base" latinLnBrk="0" hangingPunct="1">
                        <a:lnSpc>
                          <a:spcPct val="100000"/>
                        </a:lnSpc>
                        <a:spcBef>
                          <a:spcPts val="0"/>
                        </a:spcBef>
                        <a:spcAft>
                          <a:spcPts val="0"/>
                        </a:spcAft>
                        <a:buClrTx/>
                        <a:buSzTx/>
                        <a:buFont typeface="Arial" panose="020B0604020202020204" pitchFamily="34" charset="0"/>
                        <a:buNone/>
                        <a:tabLst/>
                        <a:defRPr/>
                      </a:pPr>
                      <a:r>
                        <a:rPr lang="en-AU" sz="1800" b="0">
                          <a:effectLst/>
                        </a:rPr>
                        <a:t>data in lists, tables or picture graphs</a:t>
                      </a:r>
                      <a:endParaRPr lang="en-AU" sz="1800" b="0" i="0">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47191745"/>
                  </a:ext>
                </a:extLst>
              </a:tr>
              <a:tr h="721644">
                <a:tc>
                  <a:txBody>
                    <a:bodyPr/>
                    <a:lstStyle/>
                    <a:p>
                      <a:pPr marL="0" indent="0" algn="l" rtl="0" fontAlgn="base">
                        <a:buFont typeface="Arial" panose="020B0604020202020204" pitchFamily="34" charset="0"/>
                        <a:buNone/>
                      </a:pPr>
                      <a:r>
                        <a:rPr lang="en-AU" sz="1800" b="0">
                          <a:effectLst/>
                        </a:rPr>
                        <a:t>globes</a:t>
                      </a:r>
                      <a:endParaRPr lang="en-AU" sz="1800" b="0" i="0">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52518850"/>
                  </a:ext>
                </a:extLst>
              </a:tr>
              <a:tr h="721644">
                <a:tc>
                  <a:txBody>
                    <a:bodyPr/>
                    <a:lstStyle/>
                    <a:p>
                      <a:pPr marL="0" indent="0" algn="l" rtl="0" fontAlgn="base">
                        <a:buFont typeface="Arial" panose="020B0604020202020204" pitchFamily="34" charset="0"/>
                        <a:buNone/>
                      </a:pPr>
                      <a:r>
                        <a:rPr lang="en-AU" sz="1800" b="0">
                          <a:effectLst/>
                        </a:rPr>
                        <a:t>images</a:t>
                      </a:r>
                      <a:endParaRPr lang="en-AU" sz="1800" b="0" i="0">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59771208"/>
                  </a:ext>
                </a:extLst>
              </a:tr>
              <a:tr h="721644">
                <a:tc>
                  <a:txBody>
                    <a:bodyPr/>
                    <a:lstStyle/>
                    <a:p>
                      <a:pPr marL="0" indent="0" algn="l" rtl="0" fontAlgn="base">
                        <a:buFont typeface="Arial" panose="020B0604020202020204" pitchFamily="34" charset="0"/>
                        <a:buNone/>
                      </a:pPr>
                      <a:r>
                        <a:rPr lang="en-AU" sz="1800" b="0">
                          <a:effectLst/>
                        </a:rPr>
                        <a:t>language maps</a:t>
                      </a:r>
                      <a:endParaRPr lang="en-AU" sz="1800" b="0" i="0">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53778386"/>
                  </a:ext>
                </a:extLst>
              </a:tr>
              <a:tr h="721644">
                <a:tc>
                  <a:txBody>
                    <a:bodyPr/>
                    <a:lstStyle/>
                    <a:p>
                      <a:pPr marL="0" marR="0" lvl="0" indent="0" algn="l" defTabSz="914377" rtl="0" eaLnBrk="1" fontAlgn="base" latinLnBrk="0" hangingPunct="1">
                        <a:lnSpc>
                          <a:spcPct val="100000"/>
                        </a:lnSpc>
                        <a:spcBef>
                          <a:spcPts val="0"/>
                        </a:spcBef>
                        <a:spcAft>
                          <a:spcPts val="0"/>
                        </a:spcAft>
                        <a:buClrTx/>
                        <a:buSzTx/>
                        <a:buFont typeface="Arial" panose="020B0604020202020204" pitchFamily="34" charset="0"/>
                        <a:buNone/>
                        <a:tabLst/>
                        <a:defRPr/>
                      </a:pPr>
                      <a:r>
                        <a:rPr lang="en-AU" sz="1800" b="0">
                          <a:effectLst/>
                        </a:rPr>
                        <a:t>physical maps</a:t>
                      </a:r>
                      <a:endParaRPr lang="en-AU" sz="1800" b="0" i="0">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7782934"/>
                  </a:ext>
                </a:extLst>
              </a:tr>
              <a:tr h="721644">
                <a:tc>
                  <a:txBody>
                    <a:bodyPr/>
                    <a:lstStyle/>
                    <a:p>
                      <a:pPr marL="0" marR="0" lvl="0" indent="0" algn="l" defTabSz="914377" rtl="0" eaLnBrk="1" fontAlgn="base" latinLnBrk="0" hangingPunct="1">
                        <a:lnSpc>
                          <a:spcPct val="100000"/>
                        </a:lnSpc>
                        <a:spcBef>
                          <a:spcPts val="0"/>
                        </a:spcBef>
                        <a:spcAft>
                          <a:spcPts val="0"/>
                        </a:spcAft>
                        <a:buClrTx/>
                        <a:buSzTx/>
                        <a:buFont typeface="Arial" panose="020B0604020202020204" pitchFamily="34" charset="0"/>
                        <a:buNone/>
                        <a:tabLst/>
                        <a:defRPr/>
                      </a:pPr>
                      <a:r>
                        <a:rPr lang="en-AU" sz="1800" b="0" dirty="0">
                          <a:effectLst/>
                        </a:rPr>
                        <a:t>political maps</a:t>
                      </a:r>
                      <a:endParaRPr lang="en-AU" sz="1800" b="0" i="0" dirty="0">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02322320"/>
                  </a:ext>
                </a:extLst>
              </a:tr>
            </a:tbl>
          </a:graphicData>
        </a:graphic>
      </p:graphicFrame>
      <p:graphicFrame>
        <p:nvGraphicFramePr>
          <p:cNvPr id="9" name="S2 Table">
            <a:extLst>
              <a:ext uri="{FF2B5EF4-FFF2-40B4-BE49-F238E27FC236}">
                <a16:creationId xmlns:a16="http://schemas.microsoft.com/office/drawing/2014/main" id="{D4799158-84D2-8269-A97D-C35BFF7C636A}"/>
              </a:ext>
            </a:extLst>
          </p:cNvPr>
          <p:cNvGraphicFramePr>
            <a:graphicFrameLocks/>
          </p:cNvGraphicFramePr>
          <p:nvPr>
            <p:extLst>
              <p:ext uri="{D42A27DB-BD31-4B8C-83A1-F6EECF244321}">
                <p14:modId xmlns:p14="http://schemas.microsoft.com/office/powerpoint/2010/main" val="3248053922"/>
              </p:ext>
            </p:extLst>
          </p:nvPr>
        </p:nvGraphicFramePr>
        <p:xfrm>
          <a:off x="6211443" y="1172059"/>
          <a:ext cx="2808000" cy="5191051"/>
        </p:xfrm>
        <a:graphic>
          <a:graphicData uri="http://schemas.openxmlformats.org/drawingml/2006/table">
            <a:tbl>
              <a:tblPr firstRow="1" bandRow="1">
                <a:tableStyleId>{B301B821-A1FF-4177-AEE7-76D212191A09}</a:tableStyleId>
              </a:tblPr>
              <a:tblGrid>
                <a:gridCol w="2808000">
                  <a:extLst>
                    <a:ext uri="{9D8B030D-6E8A-4147-A177-3AD203B41FA5}">
                      <a16:colId xmlns:a16="http://schemas.microsoft.com/office/drawing/2014/main" val="1812354669"/>
                    </a:ext>
                  </a:extLst>
                </a:gridCol>
              </a:tblGrid>
              <a:tr h="530670">
                <a:tc>
                  <a:txBody>
                    <a:bodyPr/>
                    <a:lstStyle/>
                    <a:p>
                      <a:pPr algn="ctr" rtl="0" fontAlgn="base"/>
                      <a:r>
                        <a:rPr lang="en-AU" sz="2000" b="1">
                          <a:effectLst/>
                        </a:rPr>
                        <a:t>Stage 2</a:t>
                      </a:r>
                      <a:endParaRPr lang="en-AU" sz="2000" b="1" i="0">
                        <a:effectLst/>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66950880"/>
                  </a:ext>
                </a:extLst>
              </a:tr>
              <a:tr h="1045356">
                <a:tc>
                  <a:txBody>
                    <a:bodyPr/>
                    <a:lstStyle/>
                    <a:p>
                      <a:pPr marL="0" marR="0" lvl="0" indent="0" algn="l" defTabSz="914377" rtl="0" eaLnBrk="1" fontAlgn="base" latinLnBrk="0" hangingPunct="1">
                        <a:lnSpc>
                          <a:spcPct val="100000"/>
                        </a:lnSpc>
                        <a:spcBef>
                          <a:spcPts val="0"/>
                        </a:spcBef>
                        <a:spcAft>
                          <a:spcPts val="0"/>
                        </a:spcAft>
                        <a:buClrTx/>
                        <a:buSzTx/>
                        <a:buFont typeface="Arial" panose="020B0604020202020204" pitchFamily="34" charset="0"/>
                        <a:buNone/>
                        <a:tabLst/>
                        <a:defRPr/>
                      </a:pPr>
                      <a:r>
                        <a:rPr lang="en-AU" sz="1800" b="0" kern="1200">
                          <a:solidFill>
                            <a:schemeClr val="dk1"/>
                          </a:solidFill>
                          <a:effectLst/>
                        </a:rPr>
                        <a:t>choropleth map</a:t>
                      </a:r>
                      <a:endParaRPr lang="en-AU" sz="1800" b="0" i="0" kern="1200">
                        <a:solidFill>
                          <a:schemeClr val="dk1"/>
                        </a:solidFill>
                        <a:effectLst/>
                        <a:latin typeface="+mn-lt"/>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47191745"/>
                  </a:ext>
                </a:extLst>
              </a:tr>
              <a:tr h="723005">
                <a:tc>
                  <a:txBody>
                    <a:bodyPr/>
                    <a:lstStyle/>
                    <a:p>
                      <a:pPr marL="0" indent="0" algn="l" rtl="0" fontAlgn="base">
                        <a:buFont typeface="Arial" panose="020B0604020202020204" pitchFamily="34" charset="0"/>
                        <a:buNone/>
                      </a:pPr>
                      <a:r>
                        <a:rPr lang="en-AU" sz="1800" b="0">
                          <a:effectLst/>
                        </a:rPr>
                        <a:t>column graph</a:t>
                      </a:r>
                      <a:endParaRPr lang="en-AU" sz="1800" b="0" i="0">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52518850"/>
                  </a:ext>
                </a:extLst>
              </a:tr>
              <a:tr h="723005">
                <a:tc>
                  <a:txBody>
                    <a:bodyPr/>
                    <a:lstStyle/>
                    <a:p>
                      <a:pPr marL="0" indent="0" algn="l" rtl="0" fontAlgn="base">
                        <a:buFont typeface="Arial" panose="020B0604020202020204" pitchFamily="34" charset="0"/>
                        <a:buNone/>
                      </a:pPr>
                      <a:r>
                        <a:rPr lang="en-AU" sz="1800" b="0">
                          <a:effectLst/>
                        </a:rPr>
                        <a:t>compass directions</a:t>
                      </a:r>
                      <a:endParaRPr lang="en-AU" sz="1800" b="0" i="0">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4454392"/>
                  </a:ext>
                </a:extLst>
              </a:tr>
              <a:tr h="723005">
                <a:tc>
                  <a:txBody>
                    <a:bodyPr/>
                    <a:lstStyle/>
                    <a:p>
                      <a:pPr marL="0" marR="0" lvl="0" indent="0" algn="l" defTabSz="914377" rtl="0" eaLnBrk="1" fontAlgn="base" latinLnBrk="0" hangingPunct="1">
                        <a:lnSpc>
                          <a:spcPct val="100000"/>
                        </a:lnSpc>
                        <a:spcBef>
                          <a:spcPts val="0"/>
                        </a:spcBef>
                        <a:spcAft>
                          <a:spcPts val="0"/>
                        </a:spcAft>
                        <a:buClrTx/>
                        <a:buSzTx/>
                        <a:buFont typeface="Arial" panose="020B0604020202020204" pitchFamily="34" charset="0"/>
                        <a:buNone/>
                        <a:tabLst/>
                        <a:defRPr/>
                      </a:pPr>
                      <a:r>
                        <a:rPr lang="en-AU" sz="1800" b="0">
                          <a:effectLst/>
                        </a:rPr>
                        <a:t>grid map</a:t>
                      </a:r>
                      <a:endParaRPr lang="en-AU" sz="1800" b="0" i="0">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51569287"/>
                  </a:ext>
                </a:extLst>
              </a:tr>
              <a:tr h="723005">
                <a:tc>
                  <a:txBody>
                    <a:bodyPr/>
                    <a:lstStyle/>
                    <a:p>
                      <a:pPr marL="0" indent="0" algn="l" rtl="0" fontAlgn="base">
                        <a:buFont typeface="Arial" panose="020B0604020202020204" pitchFamily="34" charset="0"/>
                        <a:buNone/>
                      </a:pPr>
                      <a:r>
                        <a:rPr lang="en-AU" sz="1800" b="0">
                          <a:effectLst/>
                        </a:rPr>
                        <a:t>relief map</a:t>
                      </a:r>
                      <a:endParaRPr lang="en-AU" sz="1800" b="0" i="0">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39467331"/>
                  </a:ext>
                </a:extLst>
              </a:tr>
              <a:tr h="723005">
                <a:tc>
                  <a:txBody>
                    <a:bodyPr/>
                    <a:lstStyle/>
                    <a:p>
                      <a:pPr marL="0" indent="0" algn="l" rtl="0" fontAlgn="base">
                        <a:buFont typeface="Arial" panose="020B0604020202020204" pitchFamily="34" charset="0"/>
                        <a:buNone/>
                      </a:pPr>
                      <a:r>
                        <a:rPr lang="en-AU" sz="1800" b="0" dirty="0">
                          <a:effectLst/>
                        </a:rPr>
                        <a:t>satellite images</a:t>
                      </a:r>
                      <a:endParaRPr lang="en-AU" sz="1800" b="0" i="0" dirty="0">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3659819"/>
                  </a:ext>
                </a:extLst>
              </a:tr>
            </a:tbl>
          </a:graphicData>
        </a:graphic>
      </p:graphicFrame>
      <p:graphicFrame>
        <p:nvGraphicFramePr>
          <p:cNvPr id="11" name="S3 Table">
            <a:extLst>
              <a:ext uri="{FF2B5EF4-FFF2-40B4-BE49-F238E27FC236}">
                <a16:creationId xmlns:a16="http://schemas.microsoft.com/office/drawing/2014/main" id="{C999733F-42E5-B6E0-7251-60CE7A40FA24}"/>
              </a:ext>
            </a:extLst>
          </p:cNvPr>
          <p:cNvGraphicFramePr>
            <a:graphicFrameLocks/>
          </p:cNvGraphicFramePr>
          <p:nvPr>
            <p:extLst>
              <p:ext uri="{D42A27DB-BD31-4B8C-83A1-F6EECF244321}">
                <p14:modId xmlns:p14="http://schemas.microsoft.com/office/powerpoint/2010/main" val="3571948345"/>
              </p:ext>
            </p:extLst>
          </p:nvPr>
        </p:nvGraphicFramePr>
        <p:xfrm>
          <a:off x="9203843" y="1172059"/>
          <a:ext cx="2808000" cy="5191047"/>
        </p:xfrm>
        <a:graphic>
          <a:graphicData uri="http://schemas.openxmlformats.org/drawingml/2006/table">
            <a:tbl>
              <a:tblPr firstRow="1" bandRow="1">
                <a:tableStyleId>{B301B821-A1FF-4177-AEE7-76D212191A09}</a:tableStyleId>
              </a:tblPr>
              <a:tblGrid>
                <a:gridCol w="2808000">
                  <a:extLst>
                    <a:ext uri="{9D8B030D-6E8A-4147-A177-3AD203B41FA5}">
                      <a16:colId xmlns:a16="http://schemas.microsoft.com/office/drawing/2014/main" val="1812354669"/>
                    </a:ext>
                  </a:extLst>
                </a:gridCol>
              </a:tblGrid>
              <a:tr h="523565">
                <a:tc>
                  <a:txBody>
                    <a:bodyPr/>
                    <a:lstStyle/>
                    <a:p>
                      <a:pPr algn="ctr" rtl="0" fontAlgn="base"/>
                      <a:r>
                        <a:rPr lang="en-AU" sz="2000" b="1">
                          <a:effectLst/>
                        </a:rPr>
                        <a:t>Stage 3</a:t>
                      </a:r>
                      <a:endParaRPr lang="en-AU" sz="2000" b="1" i="0">
                        <a:effectLst/>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66950880"/>
                  </a:ext>
                </a:extLst>
              </a:tr>
              <a:tr h="905632">
                <a:tc>
                  <a:txBody>
                    <a:bodyPr/>
                    <a:lstStyle/>
                    <a:p>
                      <a:pPr marL="0" marR="0" lvl="0" indent="0" algn="l" defTabSz="914377" rtl="0" eaLnBrk="1" fontAlgn="base" latinLnBrk="0" hangingPunct="1">
                        <a:lnSpc>
                          <a:spcPct val="100000"/>
                        </a:lnSpc>
                        <a:spcBef>
                          <a:spcPts val="0"/>
                        </a:spcBef>
                        <a:spcAft>
                          <a:spcPts val="0"/>
                        </a:spcAft>
                        <a:buClrTx/>
                        <a:buSzTx/>
                        <a:buFont typeface="Arial" panose="020B0604020202020204" pitchFamily="34" charset="0"/>
                        <a:buNone/>
                        <a:tabLst/>
                        <a:defRPr/>
                      </a:pPr>
                      <a:r>
                        <a:rPr lang="en-AU" sz="1800" b="0" kern="1200">
                          <a:solidFill>
                            <a:schemeClr val="dk1"/>
                          </a:solidFill>
                          <a:effectLst/>
                        </a:rPr>
                        <a:t>choropleth map</a:t>
                      </a:r>
                      <a:endParaRPr lang="en-AU" sz="1800" b="0" i="0" kern="1200">
                        <a:solidFill>
                          <a:schemeClr val="dk1"/>
                        </a:solidFill>
                        <a:effectLst/>
                        <a:latin typeface="+mn-lt"/>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47191745"/>
                  </a:ext>
                </a:extLst>
              </a:tr>
              <a:tr h="626975">
                <a:tc>
                  <a:txBody>
                    <a:bodyPr/>
                    <a:lstStyle/>
                    <a:p>
                      <a:pPr marL="0" indent="0" algn="l" rtl="0" fontAlgn="base">
                        <a:buFont typeface="Arial" panose="020B0604020202020204" pitchFamily="34" charset="0"/>
                        <a:buNone/>
                      </a:pPr>
                      <a:r>
                        <a:rPr lang="en-AU" sz="1800" b="0">
                          <a:effectLst/>
                        </a:rPr>
                        <a:t>climate graphs</a:t>
                      </a:r>
                      <a:endParaRPr lang="en-AU" sz="1800" b="0" i="0">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52518850"/>
                  </a:ext>
                </a:extLst>
              </a:tr>
              <a:tr h="626975">
                <a:tc>
                  <a:txBody>
                    <a:bodyPr/>
                    <a:lstStyle/>
                    <a:p>
                      <a:pPr marL="0" indent="0" algn="l" rtl="0" fontAlgn="base">
                        <a:buFont typeface="Arial" panose="020B0604020202020204" pitchFamily="34" charset="0"/>
                        <a:buNone/>
                      </a:pPr>
                      <a:r>
                        <a:rPr lang="en-AU" sz="1800" b="0">
                          <a:effectLst/>
                        </a:rPr>
                        <a:t>freight maps</a:t>
                      </a:r>
                      <a:endParaRPr lang="en-AU" sz="1800" b="0" i="0">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4454392"/>
                  </a:ext>
                </a:extLst>
              </a:tr>
              <a:tr h="626975">
                <a:tc>
                  <a:txBody>
                    <a:bodyPr/>
                    <a:lstStyle/>
                    <a:p>
                      <a:pPr marL="0" indent="0" algn="l" rtl="0" fontAlgn="base">
                        <a:buFont typeface="Arial" panose="020B0604020202020204" pitchFamily="34" charset="0"/>
                        <a:buNone/>
                      </a:pPr>
                      <a:r>
                        <a:rPr lang="en-AU" sz="1800" b="0">
                          <a:effectLst/>
                        </a:rPr>
                        <a:t>oblique aerial image</a:t>
                      </a:r>
                      <a:endParaRPr lang="en-AU" sz="1800" b="0" i="0">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11613998"/>
                  </a:ext>
                </a:extLst>
              </a:tr>
              <a:tr h="626975">
                <a:tc>
                  <a:txBody>
                    <a:bodyPr/>
                    <a:lstStyle/>
                    <a:p>
                      <a:pPr marL="0" indent="0" algn="l" rtl="0" fontAlgn="base">
                        <a:buFont typeface="Arial" panose="020B0604020202020204" pitchFamily="34" charset="0"/>
                        <a:buNone/>
                      </a:pPr>
                      <a:r>
                        <a:rPr lang="en-AU" sz="1800" b="0">
                          <a:effectLst/>
                        </a:rPr>
                        <a:t>road maps</a:t>
                      </a:r>
                      <a:endParaRPr lang="en-AU" sz="1800" b="0" i="0">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56302985"/>
                  </a:ext>
                </a:extLst>
              </a:tr>
              <a:tr h="626975">
                <a:tc>
                  <a:txBody>
                    <a:bodyPr/>
                    <a:lstStyle/>
                    <a:p>
                      <a:pPr marL="0" marR="0" lvl="0" indent="0" algn="l" defTabSz="914377" rtl="0" eaLnBrk="1" fontAlgn="base" latinLnBrk="0" hangingPunct="1">
                        <a:lnSpc>
                          <a:spcPct val="100000"/>
                        </a:lnSpc>
                        <a:spcBef>
                          <a:spcPts val="0"/>
                        </a:spcBef>
                        <a:spcAft>
                          <a:spcPts val="0"/>
                        </a:spcAft>
                        <a:buClrTx/>
                        <a:buSzTx/>
                        <a:buFont typeface="Arial" panose="020B0604020202020204" pitchFamily="34" charset="0"/>
                        <a:buNone/>
                        <a:tabLst/>
                        <a:defRPr/>
                      </a:pPr>
                      <a:r>
                        <a:rPr lang="en-AU" sz="1800" b="0">
                          <a:effectLst/>
                        </a:rPr>
                        <a:t>satellite images</a:t>
                      </a:r>
                      <a:endParaRPr lang="en-AU" sz="1800" b="0" i="0">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59136644"/>
                  </a:ext>
                </a:extLst>
              </a:tr>
              <a:tr h="626975">
                <a:tc>
                  <a:txBody>
                    <a:bodyPr/>
                    <a:lstStyle/>
                    <a:p>
                      <a:pPr marL="0" marR="0" lvl="0" indent="0" algn="l" defTabSz="914377" rtl="0" eaLnBrk="1" fontAlgn="base" latinLnBrk="0" hangingPunct="1">
                        <a:lnSpc>
                          <a:spcPct val="100000"/>
                        </a:lnSpc>
                        <a:spcBef>
                          <a:spcPts val="0"/>
                        </a:spcBef>
                        <a:spcAft>
                          <a:spcPts val="0"/>
                        </a:spcAft>
                        <a:buClrTx/>
                        <a:buSzTx/>
                        <a:buFont typeface="Arial" panose="020B0604020202020204" pitchFamily="34" charset="0"/>
                        <a:buNone/>
                        <a:tabLst/>
                        <a:defRPr/>
                      </a:pPr>
                      <a:r>
                        <a:rPr lang="en-AU" sz="1800" b="0" dirty="0">
                          <a:effectLst/>
                        </a:rPr>
                        <a:t>vertical aerial image</a:t>
                      </a:r>
                      <a:endParaRPr lang="en-AU" sz="1800" b="0" i="0" dirty="0">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728136"/>
                  </a:ext>
                </a:extLst>
              </a:tr>
            </a:tbl>
          </a:graphicData>
        </a:graphic>
      </p:graphicFrame>
      <p:sp>
        <p:nvSpPr>
          <p:cNvPr id="3" name="Slide Number Placeholder 2">
            <a:extLst>
              <a:ext uri="{FF2B5EF4-FFF2-40B4-BE49-F238E27FC236}">
                <a16:creationId xmlns:a16="http://schemas.microsoft.com/office/drawing/2014/main" id="{43659164-D478-C970-187E-ECCBB963C56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spTree>
    <p:extLst>
      <p:ext uri="{BB962C8B-B14F-4D97-AF65-F5344CB8AC3E}">
        <p14:creationId xmlns:p14="http://schemas.microsoft.com/office/powerpoint/2010/main" val="197761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EEDF6-8933-0692-350B-38F9B97C377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E0E6CDC-B1A8-CF4D-64C9-3FAB821A79E6}"/>
              </a:ext>
            </a:extLst>
          </p:cNvPr>
          <p:cNvSpPr>
            <a:spLocks noGrp="1"/>
          </p:cNvSpPr>
          <p:nvPr>
            <p:ph type="title"/>
          </p:nvPr>
        </p:nvSpPr>
        <p:spPr>
          <a:xfrm>
            <a:off x="360000" y="360000"/>
            <a:ext cx="10273126" cy="545601"/>
          </a:xfrm>
        </p:spPr>
        <p:txBody>
          <a:bodyPr/>
          <a:lstStyle/>
          <a:p>
            <a:r>
              <a:rPr lang="en-US" sz="2800"/>
              <a:t>Activity – using maps and images as geographical information</a:t>
            </a:r>
            <a:endParaRPr lang="en-AU" sz="2800"/>
          </a:p>
        </p:txBody>
      </p:sp>
      <p:sp>
        <p:nvSpPr>
          <p:cNvPr id="11" name="Text Placeholder 10">
            <a:extLst>
              <a:ext uri="{FF2B5EF4-FFF2-40B4-BE49-F238E27FC236}">
                <a16:creationId xmlns:a16="http://schemas.microsoft.com/office/drawing/2014/main" id="{891FAB7F-6AA9-3D91-69FC-C3754F210E59}"/>
              </a:ext>
            </a:extLst>
          </p:cNvPr>
          <p:cNvSpPr>
            <a:spLocks noGrp="1"/>
          </p:cNvSpPr>
          <p:nvPr>
            <p:ph type="body" sz="quarter" idx="18"/>
          </p:nvPr>
        </p:nvSpPr>
        <p:spPr/>
        <p:txBody>
          <a:bodyPr/>
          <a:lstStyle/>
          <a:p>
            <a:r>
              <a:rPr lang="en-AU"/>
              <a:t>Types of maps used</a:t>
            </a:r>
          </a:p>
        </p:txBody>
      </p:sp>
      <p:sp>
        <p:nvSpPr>
          <p:cNvPr id="8" name="Blue rectangle outline">
            <a:extLst>
              <a:ext uri="{FF2B5EF4-FFF2-40B4-BE49-F238E27FC236}">
                <a16:creationId xmlns:a16="http://schemas.microsoft.com/office/drawing/2014/main" id="{839C40EC-D8CA-37A9-AED3-93B1A859B598}"/>
              </a:ext>
              <a:ext uri="{C183D7F6-B498-43B3-948B-1728B52AA6E4}">
                <adec:decorative xmlns:adec="http://schemas.microsoft.com/office/drawing/2017/decorative" val="1"/>
              </a:ext>
            </a:extLst>
          </p:cNvPr>
          <p:cNvSpPr>
            <a:spLocks/>
          </p:cNvSpPr>
          <p:nvPr/>
        </p:nvSpPr>
        <p:spPr>
          <a:xfrm>
            <a:off x="1826853" y="2293947"/>
            <a:ext cx="7586087" cy="3449695"/>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12" name="Task details heading">
            <a:extLst>
              <a:ext uri="{FF2B5EF4-FFF2-40B4-BE49-F238E27FC236}">
                <a16:creationId xmlns:a16="http://schemas.microsoft.com/office/drawing/2014/main" id="{86632278-5EFD-BDF8-F003-E026EBD4792F}"/>
              </a:ext>
              <a:ext uri="{C183D7F6-B498-43B3-948B-1728B52AA6E4}">
                <adec:decorative xmlns:adec="http://schemas.microsoft.com/office/drawing/2017/decorative" val="1"/>
              </a:ext>
            </a:extLst>
          </p:cNvPr>
          <p:cNvSpPr txBox="1">
            <a:spLocks/>
          </p:cNvSpPr>
          <p:nvPr/>
        </p:nvSpPr>
        <p:spPr>
          <a:xfrm flipH="1">
            <a:off x="1516952" y="1631047"/>
            <a:ext cx="7895550" cy="639468"/>
          </a:xfrm>
          <a:prstGeom prst="homePlate">
            <a:avLst/>
          </a:prstGeom>
          <a:solidFill>
            <a:schemeClr val="accent4"/>
          </a:solidFill>
          <a:ln w="38100">
            <a:solidFill>
              <a:schemeClr val="accent4"/>
            </a:solidFill>
          </a:ln>
        </p:spPr>
        <p:txBody>
          <a:bodyPr lIns="684000" tIns="144000" rIns="144000" bIns="144000"/>
          <a:lstStyle>
            <a:lvl1pPr marL="0" indent="0" algn="just" defTabSz="914377" rtl="0" eaLnBrk="1" latinLnBrk="0" hangingPunct="1">
              <a:lnSpc>
                <a:spcPct val="100000"/>
              </a:lnSpc>
              <a:spcBef>
                <a:spcPts val="600"/>
              </a:spcBef>
              <a:spcAft>
                <a:spcPts val="600"/>
              </a:spcAft>
              <a:buFontTx/>
              <a:buNone/>
              <a:defRPr sz="2000" b="0" kern="1200">
                <a:solidFill>
                  <a:schemeClr val="tx1"/>
                </a:solidFill>
                <a:latin typeface="+mn-lt"/>
                <a:ea typeface="+mn-ea"/>
                <a:cs typeface="+mn-cs"/>
              </a:defRPr>
            </a:lvl1pPr>
            <a:lvl2pPr marL="539750" marR="0" indent="-285750"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sz="1800" b="0" kern="1200">
                <a:solidFill>
                  <a:schemeClr val="tx1"/>
                </a:solidFill>
                <a:latin typeface="+mn-lt"/>
                <a:ea typeface="+mn-ea"/>
                <a:cs typeface="+mn-cs"/>
              </a:defRPr>
            </a:lvl2pPr>
            <a:lvl3pPr marL="804863" indent="-285750" algn="l" defTabSz="914377" rtl="0" eaLnBrk="1" latinLnBrk="0" hangingPunct="1">
              <a:lnSpc>
                <a:spcPct val="100000"/>
              </a:lnSpc>
              <a:spcBef>
                <a:spcPts val="0"/>
              </a:spcBef>
              <a:spcAft>
                <a:spcPts val="600"/>
              </a:spcAft>
              <a:buFont typeface="Public Sans Light" pitchFamily="2" charset="0"/>
              <a:buChar char="−"/>
              <a:defRPr sz="1800" kern="1200">
                <a:solidFill>
                  <a:schemeClr val="tx1"/>
                </a:solidFill>
                <a:latin typeface="+mn-lt"/>
                <a:ea typeface="+mn-ea"/>
                <a:cs typeface="+mn-cs"/>
              </a:defRPr>
            </a:lvl3pPr>
            <a:lvl4pPr marL="1166813" indent="-285750" algn="l" defTabSz="914377" rtl="0" eaLnBrk="1" latinLnBrk="0" hangingPunct="1">
              <a:lnSpc>
                <a:spcPct val="100000"/>
              </a:lnSpc>
              <a:spcBef>
                <a:spcPts val="0"/>
              </a:spcBef>
              <a:spcAft>
                <a:spcPts val="600"/>
              </a:spcAft>
              <a:buFont typeface="Courier New" panose="02070309020205020404" pitchFamily="49" charset="0"/>
              <a:buChar char="o"/>
              <a:defRPr sz="1800" kern="1200">
                <a:solidFill>
                  <a:schemeClr val="tx1"/>
                </a:solidFill>
                <a:latin typeface="+mn-lt"/>
                <a:ea typeface="+mn-ea"/>
                <a:cs typeface="+mn-cs"/>
              </a:defRPr>
            </a:lvl4pPr>
            <a:lvl5pPr marL="1436688" indent="-269875" algn="l" defTabSz="914377"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1436688" indent="-269875" algn="l" defTabSz="914377"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6pPr>
            <a:lvl7pPr marL="1436688" indent="-269875" algn="l" defTabSz="914377"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7pPr>
            <a:lvl8pPr marL="1436688" indent="-269875" algn="l" defTabSz="914377"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8pPr>
            <a:lvl9pPr marL="1436688" indent="-269875" algn="l" defTabSz="914377"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9pPr>
          </a:lstStyle>
          <a:p>
            <a:pPr algn="l"/>
            <a:endParaRPr lang="en-AU" sz="2800">
              <a:solidFill>
                <a:schemeClr val="accent1"/>
              </a:solidFill>
              <a:latin typeface="+mj-lt"/>
            </a:endParaRPr>
          </a:p>
        </p:txBody>
      </p:sp>
      <p:pic>
        <p:nvPicPr>
          <p:cNvPr id="19" name="Picture Placeholder 18">
            <a:extLst>
              <a:ext uri="{FF2B5EF4-FFF2-40B4-BE49-F238E27FC236}">
                <a16:creationId xmlns:a16="http://schemas.microsoft.com/office/drawing/2014/main" id="{4B282FDB-8DEA-099A-6752-5178147F1263}"/>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4" cstate="screen">
            <a:extLst>
              <a:ext uri="{28A0092B-C50C-407E-A947-70E740481C1C}">
                <a14:useLocalDpi xmlns:a14="http://schemas.microsoft.com/office/drawing/2010/main"/>
              </a:ext>
            </a:extLst>
          </a:blip>
          <a:srcRect/>
          <a:stretch>
            <a:fillRect/>
          </a:stretch>
        </p:blipFill>
        <p:spPr>
          <a:xfrm>
            <a:off x="360000" y="1543261"/>
            <a:ext cx="1852613" cy="1852612"/>
          </a:xfrm>
          <a:prstGeom prst="ellipse">
            <a:avLst/>
          </a:prstGeom>
          <a:solidFill>
            <a:schemeClr val="bg1"/>
          </a:solidFill>
          <a:ln>
            <a:solidFill>
              <a:schemeClr val="tx1"/>
            </a:solidFill>
          </a:ln>
        </p:spPr>
      </p:pic>
      <p:grpSp>
        <p:nvGrpSpPr>
          <p:cNvPr id="3" name="Group 2" descr="Your Turn">
            <a:extLst>
              <a:ext uri="{FF2B5EF4-FFF2-40B4-BE49-F238E27FC236}">
                <a16:creationId xmlns:a16="http://schemas.microsoft.com/office/drawing/2014/main" id="{614BF4C7-8911-E72E-3312-3E1A107F8B5D}"/>
              </a:ext>
            </a:extLst>
          </p:cNvPr>
          <p:cNvGrpSpPr>
            <a:grpSpLocks/>
          </p:cNvGrpSpPr>
          <p:nvPr/>
        </p:nvGrpSpPr>
        <p:grpSpPr>
          <a:xfrm>
            <a:off x="2311530" y="1678702"/>
            <a:ext cx="2227557" cy="544158"/>
            <a:chOff x="1139768" y="5225510"/>
            <a:chExt cx="2192572" cy="679231"/>
          </a:xfrm>
        </p:grpSpPr>
        <p:sp>
          <p:nvSpPr>
            <p:cNvPr id="4" name="Rectangle 3">
              <a:extLst>
                <a:ext uri="{FF2B5EF4-FFF2-40B4-BE49-F238E27FC236}">
                  <a16:creationId xmlns:a16="http://schemas.microsoft.com/office/drawing/2014/main" id="{F13461A4-E3F2-AC70-4C0C-10846B759F99}"/>
                </a:ext>
              </a:extLst>
            </p:cNvPr>
            <p:cNvSpPr>
              <a:spLocks/>
            </p:cNvSpPr>
            <p:nvPr/>
          </p:nvSpPr>
          <p:spPr>
            <a:xfrm>
              <a:off x="1638900" y="5310787"/>
              <a:ext cx="1693440" cy="508676"/>
            </a:xfrm>
            <a:prstGeom prst="rect">
              <a:avLst/>
            </a:prstGeom>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Public Sans" pitchFamily="2" charset="77"/>
                </a:rPr>
                <a:t>  Your turn</a:t>
              </a:r>
              <a:endParaRPr lang="en-US" sz="2000" b="1">
                <a:latin typeface="Public Sans SemiBold" pitchFamily="2" charset="77"/>
              </a:endParaRPr>
            </a:p>
          </p:txBody>
        </p:sp>
        <p:sp>
          <p:nvSpPr>
            <p:cNvPr id="5" name="Oval 4">
              <a:extLst>
                <a:ext uri="{FF2B5EF4-FFF2-40B4-BE49-F238E27FC236}">
                  <a16:creationId xmlns:a16="http://schemas.microsoft.com/office/drawing/2014/main" id="{A772535B-1D7C-D533-03BA-B072F05B4469}"/>
                </a:ext>
              </a:extLst>
            </p:cNvPr>
            <p:cNvSpPr>
              <a:spLocks/>
            </p:cNvSpPr>
            <p:nvPr/>
          </p:nvSpPr>
          <p:spPr>
            <a:xfrm>
              <a:off x="1139768" y="5225510"/>
              <a:ext cx="679231" cy="679231"/>
            </a:xfrm>
            <a:prstGeom prst="ellipse">
              <a:avLst/>
            </a:prstGeom>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16">
              <a:extLst>
                <a:ext uri="{FF2B5EF4-FFF2-40B4-BE49-F238E27FC236}">
                  <a16:creationId xmlns:a16="http://schemas.microsoft.com/office/drawing/2014/main" id="{3D23FE98-041C-20CC-FFB1-EE4F64E37211}"/>
                </a:ext>
              </a:extLst>
            </p:cNvPr>
            <p:cNvSpPr>
              <a:spLocks/>
            </p:cNvSpPr>
            <p:nvPr/>
          </p:nvSpPr>
          <p:spPr>
            <a:xfrm>
              <a:off x="1313849" y="5375324"/>
              <a:ext cx="384855" cy="330146"/>
            </a:xfrm>
            <a:custGeom>
              <a:avLst/>
              <a:gdLst>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69850 w 365125"/>
                <a:gd name="connsiteY5" fmla="*/ 238125 h 346075"/>
                <a:gd name="connsiteX6" fmla="*/ 0 w 365125"/>
                <a:gd name="connsiteY6" fmla="*/ 346075 h 346075"/>
                <a:gd name="connsiteX7" fmla="*/ 60325 w 365125"/>
                <a:gd name="connsiteY7" fmla="*/ 149225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69850 w 365125"/>
                <a:gd name="connsiteY5" fmla="*/ 238125 h 346075"/>
                <a:gd name="connsiteX6" fmla="*/ 0 w 365125"/>
                <a:gd name="connsiteY6" fmla="*/ 346075 h 346075"/>
                <a:gd name="connsiteX7" fmla="*/ 60325 w 365125"/>
                <a:gd name="connsiteY7" fmla="*/ 149225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69850 w 365125"/>
                <a:gd name="connsiteY5" fmla="*/ 238125 h 346075"/>
                <a:gd name="connsiteX6" fmla="*/ 0 w 365125"/>
                <a:gd name="connsiteY6" fmla="*/ 346075 h 346075"/>
                <a:gd name="connsiteX7" fmla="*/ 60325 w 365125"/>
                <a:gd name="connsiteY7" fmla="*/ 149225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69850 w 365125"/>
                <a:gd name="connsiteY5" fmla="*/ 238125 h 346075"/>
                <a:gd name="connsiteX6" fmla="*/ 0 w 365125"/>
                <a:gd name="connsiteY6" fmla="*/ 346075 h 346075"/>
                <a:gd name="connsiteX7" fmla="*/ 60325 w 365125"/>
                <a:gd name="connsiteY7" fmla="*/ 149225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69850 w 365125"/>
                <a:gd name="connsiteY5" fmla="*/ 238125 h 346075"/>
                <a:gd name="connsiteX6" fmla="*/ 0 w 365125"/>
                <a:gd name="connsiteY6" fmla="*/ 346075 h 346075"/>
                <a:gd name="connsiteX7" fmla="*/ 60325 w 365125"/>
                <a:gd name="connsiteY7" fmla="*/ 149225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5725 w 365125"/>
                <a:gd name="connsiteY5" fmla="*/ 234950 h 346075"/>
                <a:gd name="connsiteX6" fmla="*/ 0 w 365125"/>
                <a:gd name="connsiteY6" fmla="*/ 346075 h 346075"/>
                <a:gd name="connsiteX7" fmla="*/ 60325 w 365125"/>
                <a:gd name="connsiteY7" fmla="*/ 149225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5725 w 365125"/>
                <a:gd name="connsiteY5" fmla="*/ 234950 h 346075"/>
                <a:gd name="connsiteX6" fmla="*/ 0 w 365125"/>
                <a:gd name="connsiteY6" fmla="*/ 346075 h 346075"/>
                <a:gd name="connsiteX7" fmla="*/ 60325 w 365125"/>
                <a:gd name="connsiteY7" fmla="*/ 149225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5725 w 365125"/>
                <a:gd name="connsiteY5" fmla="*/ 234950 h 346075"/>
                <a:gd name="connsiteX6" fmla="*/ 0 w 365125"/>
                <a:gd name="connsiteY6" fmla="*/ 346075 h 346075"/>
                <a:gd name="connsiteX7" fmla="*/ 50800 w 365125"/>
                <a:gd name="connsiteY7" fmla="*/ 146050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5725 w 365125"/>
                <a:gd name="connsiteY5" fmla="*/ 234950 h 346075"/>
                <a:gd name="connsiteX6" fmla="*/ 0 w 365125"/>
                <a:gd name="connsiteY6" fmla="*/ 346075 h 346075"/>
                <a:gd name="connsiteX7" fmla="*/ 50800 w 365125"/>
                <a:gd name="connsiteY7" fmla="*/ 146050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5725 w 365125"/>
                <a:gd name="connsiteY5" fmla="*/ 234950 h 346075"/>
                <a:gd name="connsiteX6" fmla="*/ 0 w 365125"/>
                <a:gd name="connsiteY6" fmla="*/ 346075 h 346075"/>
                <a:gd name="connsiteX7" fmla="*/ 57150 w 365125"/>
                <a:gd name="connsiteY7" fmla="*/ 133350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5725 w 365125"/>
                <a:gd name="connsiteY5" fmla="*/ 234950 h 346075"/>
                <a:gd name="connsiteX6" fmla="*/ 0 w 365125"/>
                <a:gd name="connsiteY6" fmla="*/ 346075 h 346075"/>
                <a:gd name="connsiteX7" fmla="*/ 57150 w 365125"/>
                <a:gd name="connsiteY7" fmla="*/ 133350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5725 w 365125"/>
                <a:gd name="connsiteY5" fmla="*/ 234950 h 346075"/>
                <a:gd name="connsiteX6" fmla="*/ 0 w 365125"/>
                <a:gd name="connsiteY6" fmla="*/ 346075 h 346075"/>
                <a:gd name="connsiteX7" fmla="*/ 63500 w 365125"/>
                <a:gd name="connsiteY7" fmla="*/ 146050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5725 w 365125"/>
                <a:gd name="connsiteY5" fmla="*/ 234950 h 346075"/>
                <a:gd name="connsiteX6" fmla="*/ 0 w 365125"/>
                <a:gd name="connsiteY6" fmla="*/ 346075 h 346075"/>
                <a:gd name="connsiteX7" fmla="*/ 63500 w 365125"/>
                <a:gd name="connsiteY7" fmla="*/ 146050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5725 w 365125"/>
                <a:gd name="connsiteY5" fmla="*/ 234950 h 346075"/>
                <a:gd name="connsiteX6" fmla="*/ 0 w 365125"/>
                <a:gd name="connsiteY6" fmla="*/ 346075 h 346075"/>
                <a:gd name="connsiteX7" fmla="*/ 60325 w 365125"/>
                <a:gd name="connsiteY7" fmla="*/ 152400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5725 w 365125"/>
                <a:gd name="connsiteY5" fmla="*/ 234950 h 346075"/>
                <a:gd name="connsiteX6" fmla="*/ 0 w 365125"/>
                <a:gd name="connsiteY6" fmla="*/ 346075 h 346075"/>
                <a:gd name="connsiteX7" fmla="*/ 60325 w 365125"/>
                <a:gd name="connsiteY7" fmla="*/ 152400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8900 w 365125"/>
                <a:gd name="connsiteY5" fmla="*/ 244475 h 346075"/>
                <a:gd name="connsiteX6" fmla="*/ 0 w 365125"/>
                <a:gd name="connsiteY6" fmla="*/ 346075 h 346075"/>
                <a:gd name="connsiteX7" fmla="*/ 60325 w 365125"/>
                <a:gd name="connsiteY7" fmla="*/ 152400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8900 w 365125"/>
                <a:gd name="connsiteY5" fmla="*/ 244475 h 346075"/>
                <a:gd name="connsiteX6" fmla="*/ 0 w 365125"/>
                <a:gd name="connsiteY6" fmla="*/ 346075 h 346075"/>
                <a:gd name="connsiteX7" fmla="*/ 60325 w 365125"/>
                <a:gd name="connsiteY7" fmla="*/ 152400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8900 w 365125"/>
                <a:gd name="connsiteY5" fmla="*/ 244475 h 346075"/>
                <a:gd name="connsiteX6" fmla="*/ 0 w 365125"/>
                <a:gd name="connsiteY6" fmla="*/ 346075 h 346075"/>
                <a:gd name="connsiteX7" fmla="*/ 60325 w 365125"/>
                <a:gd name="connsiteY7" fmla="*/ 152400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8900 w 365125"/>
                <a:gd name="connsiteY5" fmla="*/ 244475 h 346075"/>
                <a:gd name="connsiteX6" fmla="*/ 0 w 365125"/>
                <a:gd name="connsiteY6" fmla="*/ 346075 h 346075"/>
                <a:gd name="connsiteX7" fmla="*/ 60325 w 365125"/>
                <a:gd name="connsiteY7" fmla="*/ 152400 h 346075"/>
                <a:gd name="connsiteX8" fmla="*/ 206375 w 365125"/>
                <a:gd name="connsiteY8" fmla="*/ 85725 h 346075"/>
                <a:gd name="connsiteX0" fmla="*/ 213273 w 372023"/>
                <a:gd name="connsiteY0" fmla="*/ 85725 h 346075"/>
                <a:gd name="connsiteX1" fmla="*/ 213273 w 372023"/>
                <a:gd name="connsiteY1" fmla="*/ 0 h 346075"/>
                <a:gd name="connsiteX2" fmla="*/ 372023 w 372023"/>
                <a:gd name="connsiteY2" fmla="*/ 155575 h 346075"/>
                <a:gd name="connsiteX3" fmla="*/ 213273 w 372023"/>
                <a:gd name="connsiteY3" fmla="*/ 323850 h 346075"/>
                <a:gd name="connsiteX4" fmla="*/ 210098 w 372023"/>
                <a:gd name="connsiteY4" fmla="*/ 215900 h 346075"/>
                <a:gd name="connsiteX5" fmla="*/ 95798 w 372023"/>
                <a:gd name="connsiteY5" fmla="*/ 244475 h 346075"/>
                <a:gd name="connsiteX6" fmla="*/ 6898 w 372023"/>
                <a:gd name="connsiteY6" fmla="*/ 346075 h 346075"/>
                <a:gd name="connsiteX7" fmla="*/ 67223 w 372023"/>
                <a:gd name="connsiteY7" fmla="*/ 152400 h 346075"/>
                <a:gd name="connsiteX8" fmla="*/ 213273 w 372023"/>
                <a:gd name="connsiteY8" fmla="*/ 85725 h 346075"/>
                <a:gd name="connsiteX0" fmla="*/ 213273 w 372023"/>
                <a:gd name="connsiteY0" fmla="*/ 85725 h 346075"/>
                <a:gd name="connsiteX1" fmla="*/ 213273 w 372023"/>
                <a:gd name="connsiteY1" fmla="*/ 0 h 346075"/>
                <a:gd name="connsiteX2" fmla="*/ 372023 w 372023"/>
                <a:gd name="connsiteY2" fmla="*/ 155575 h 346075"/>
                <a:gd name="connsiteX3" fmla="*/ 213273 w 372023"/>
                <a:gd name="connsiteY3" fmla="*/ 323850 h 346075"/>
                <a:gd name="connsiteX4" fmla="*/ 210098 w 372023"/>
                <a:gd name="connsiteY4" fmla="*/ 215900 h 346075"/>
                <a:gd name="connsiteX5" fmla="*/ 95798 w 372023"/>
                <a:gd name="connsiteY5" fmla="*/ 244475 h 346075"/>
                <a:gd name="connsiteX6" fmla="*/ 6898 w 372023"/>
                <a:gd name="connsiteY6" fmla="*/ 346075 h 346075"/>
                <a:gd name="connsiteX7" fmla="*/ 67223 w 372023"/>
                <a:gd name="connsiteY7" fmla="*/ 152400 h 346075"/>
                <a:gd name="connsiteX8" fmla="*/ 213273 w 372023"/>
                <a:gd name="connsiteY8" fmla="*/ 85725 h 346075"/>
                <a:gd name="connsiteX0" fmla="*/ 213273 w 372023"/>
                <a:gd name="connsiteY0" fmla="*/ 85725 h 346075"/>
                <a:gd name="connsiteX1" fmla="*/ 213273 w 372023"/>
                <a:gd name="connsiteY1" fmla="*/ 0 h 346075"/>
                <a:gd name="connsiteX2" fmla="*/ 372023 w 372023"/>
                <a:gd name="connsiteY2" fmla="*/ 155575 h 346075"/>
                <a:gd name="connsiteX3" fmla="*/ 213273 w 372023"/>
                <a:gd name="connsiteY3" fmla="*/ 323850 h 346075"/>
                <a:gd name="connsiteX4" fmla="*/ 210098 w 372023"/>
                <a:gd name="connsiteY4" fmla="*/ 215900 h 346075"/>
                <a:gd name="connsiteX5" fmla="*/ 95798 w 372023"/>
                <a:gd name="connsiteY5" fmla="*/ 244475 h 346075"/>
                <a:gd name="connsiteX6" fmla="*/ 6898 w 372023"/>
                <a:gd name="connsiteY6" fmla="*/ 346075 h 346075"/>
                <a:gd name="connsiteX7" fmla="*/ 67223 w 372023"/>
                <a:gd name="connsiteY7" fmla="*/ 152400 h 346075"/>
                <a:gd name="connsiteX8" fmla="*/ 213273 w 372023"/>
                <a:gd name="connsiteY8" fmla="*/ 85725 h 34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2023" h="346075">
                  <a:moveTo>
                    <a:pt x="213273" y="85725"/>
                  </a:moveTo>
                  <a:lnTo>
                    <a:pt x="213273" y="0"/>
                  </a:lnTo>
                  <a:lnTo>
                    <a:pt x="372023" y="155575"/>
                  </a:lnTo>
                  <a:lnTo>
                    <a:pt x="213273" y="323850"/>
                  </a:lnTo>
                  <a:cubicBezTo>
                    <a:pt x="212215" y="287867"/>
                    <a:pt x="211156" y="251883"/>
                    <a:pt x="210098" y="215900"/>
                  </a:cubicBezTo>
                  <a:cubicBezTo>
                    <a:pt x="165648" y="223308"/>
                    <a:pt x="146598" y="227542"/>
                    <a:pt x="95798" y="244475"/>
                  </a:cubicBezTo>
                  <a:cubicBezTo>
                    <a:pt x="21715" y="289983"/>
                    <a:pt x="30181" y="310092"/>
                    <a:pt x="6898" y="346075"/>
                  </a:cubicBezTo>
                  <a:cubicBezTo>
                    <a:pt x="-14269" y="302683"/>
                    <a:pt x="15365" y="218017"/>
                    <a:pt x="67223" y="152400"/>
                  </a:cubicBezTo>
                  <a:cubicBezTo>
                    <a:pt x="93681" y="134408"/>
                    <a:pt x="129665" y="94192"/>
                    <a:pt x="213273" y="85725"/>
                  </a:cubicBezTo>
                  <a:close/>
                </a:path>
              </a:pathLst>
            </a:custGeom>
            <a:solidFill>
              <a:schemeClr val="bg1"/>
            </a:solidFill>
            <a:ln cap="sq">
              <a:no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ask text">
            <a:extLst>
              <a:ext uri="{FF2B5EF4-FFF2-40B4-BE49-F238E27FC236}">
                <a16:creationId xmlns:a16="http://schemas.microsoft.com/office/drawing/2014/main" id="{196B89B2-5C66-1F14-70A5-FE4427C38BBD}"/>
              </a:ext>
            </a:extLst>
          </p:cNvPr>
          <p:cNvSpPr txBox="1">
            <a:spLocks/>
          </p:cNvSpPr>
          <p:nvPr/>
        </p:nvSpPr>
        <p:spPr>
          <a:xfrm>
            <a:off x="2311530" y="2996032"/>
            <a:ext cx="6563529" cy="2045523"/>
          </a:xfrm>
          <a:prstGeom prst="rect">
            <a:avLst/>
          </a:prstGeom>
          <a:ln w="38100">
            <a:noFill/>
          </a:ln>
        </p:spPr>
        <p:txBody>
          <a:bodyPr vert="horz" lIns="0" tIns="0" rIns="0" bIns="0" rtlCol="0" anchor="t">
            <a:noAutofit/>
          </a:bodyPr>
          <a:lstStyle>
            <a:lvl1pPr marL="0" indent="0" algn="just" defTabSz="914377" rtl="0" eaLnBrk="1" latinLnBrk="0" hangingPunct="1">
              <a:lnSpc>
                <a:spcPct val="100000"/>
              </a:lnSpc>
              <a:spcBef>
                <a:spcPts val="600"/>
              </a:spcBef>
              <a:spcAft>
                <a:spcPts val="600"/>
              </a:spcAft>
              <a:buFontTx/>
              <a:buNone/>
              <a:defRPr sz="2000" b="0" kern="1200">
                <a:solidFill>
                  <a:schemeClr val="tx1"/>
                </a:solidFill>
                <a:latin typeface="+mn-lt"/>
                <a:ea typeface="+mn-ea"/>
                <a:cs typeface="+mn-cs"/>
              </a:defRPr>
            </a:lvl1pPr>
            <a:lvl2pPr marL="539750" marR="0" indent="-285750"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sz="1800" b="0" kern="1200">
                <a:solidFill>
                  <a:schemeClr val="tx1"/>
                </a:solidFill>
                <a:latin typeface="+mn-lt"/>
                <a:ea typeface="+mn-ea"/>
                <a:cs typeface="+mn-cs"/>
              </a:defRPr>
            </a:lvl2pPr>
            <a:lvl3pPr marL="804863" indent="-285750" algn="l" defTabSz="914377" rtl="0" eaLnBrk="1" latinLnBrk="0" hangingPunct="1">
              <a:lnSpc>
                <a:spcPct val="100000"/>
              </a:lnSpc>
              <a:spcBef>
                <a:spcPts val="0"/>
              </a:spcBef>
              <a:spcAft>
                <a:spcPts val="600"/>
              </a:spcAft>
              <a:buFont typeface="Public Sans Light" pitchFamily="2" charset="0"/>
              <a:buChar char="−"/>
              <a:defRPr sz="1800" kern="1200">
                <a:solidFill>
                  <a:schemeClr val="tx1"/>
                </a:solidFill>
                <a:latin typeface="+mn-lt"/>
                <a:ea typeface="+mn-ea"/>
                <a:cs typeface="+mn-cs"/>
              </a:defRPr>
            </a:lvl3pPr>
            <a:lvl4pPr marL="1166813" indent="-285750" algn="l" defTabSz="914377" rtl="0" eaLnBrk="1" latinLnBrk="0" hangingPunct="1">
              <a:lnSpc>
                <a:spcPct val="100000"/>
              </a:lnSpc>
              <a:spcBef>
                <a:spcPts val="0"/>
              </a:spcBef>
              <a:spcAft>
                <a:spcPts val="600"/>
              </a:spcAft>
              <a:buFont typeface="Courier New" panose="02070309020205020404" pitchFamily="49" charset="0"/>
              <a:buChar char="o"/>
              <a:defRPr sz="1800" kern="1200">
                <a:solidFill>
                  <a:schemeClr val="tx1"/>
                </a:solidFill>
                <a:latin typeface="+mn-lt"/>
                <a:ea typeface="+mn-ea"/>
                <a:cs typeface="+mn-cs"/>
              </a:defRPr>
            </a:lvl4pPr>
            <a:lvl5pPr marL="1436688" indent="-269875" algn="l" defTabSz="914377"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1436688" indent="-269875" algn="l" defTabSz="914377"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6pPr>
            <a:lvl7pPr marL="1436688" indent="-269875" algn="l" defTabSz="914377"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7pPr>
            <a:lvl8pPr marL="1436688" indent="-269875" algn="l" defTabSz="914377"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8pPr>
            <a:lvl9pPr marL="1436688" indent="-269875" algn="l" defTabSz="914377"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9pPr>
          </a:lstStyle>
          <a:p>
            <a:pPr marL="457200" lvl="1" indent="-457200" defTabSz="800100">
              <a:lnSpc>
                <a:spcPct val="150000"/>
              </a:lnSpc>
              <a:spcAft>
                <a:spcPts val="1200"/>
              </a:spcAft>
              <a:buAutoNum type="arabicPeriod"/>
              <a:defRPr/>
            </a:pPr>
            <a:r>
              <a:rPr lang="en-AU" sz="2000">
                <a:solidFill>
                  <a:schemeClr val="accent1"/>
                </a:solidFill>
              </a:rPr>
              <a:t>Open your digital workbook</a:t>
            </a:r>
          </a:p>
          <a:p>
            <a:pPr marL="457200" lvl="1" indent="-457200" defTabSz="800100">
              <a:lnSpc>
                <a:spcPct val="150000"/>
              </a:lnSpc>
              <a:spcAft>
                <a:spcPts val="1200"/>
              </a:spcAft>
              <a:buAutoNum type="arabicPeriod"/>
              <a:defRPr/>
            </a:pPr>
            <a:r>
              <a:rPr lang="en-AU" sz="2000">
                <a:solidFill>
                  <a:schemeClr val="accent1"/>
                </a:solidFill>
              </a:rPr>
              <a:t>Match the title to the description to the image in the first column by copying and pasting the descriptions into the tables.</a:t>
            </a:r>
          </a:p>
        </p:txBody>
      </p:sp>
      <p:pic>
        <p:nvPicPr>
          <p:cNvPr id="13" name="Graphic 12" descr="9 minute timer">
            <a:extLst>
              <a:ext uri="{FF2B5EF4-FFF2-40B4-BE49-F238E27FC236}">
                <a16:creationId xmlns:a16="http://schemas.microsoft.com/office/drawing/2014/main" id="{EBE6290F-1A8F-D2C8-3FCC-111EBDE6B1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75658" y="1543261"/>
            <a:ext cx="2007394" cy="2141220"/>
          </a:xfrm>
          <a:prstGeom prst="rect">
            <a:avLst/>
          </a:prstGeom>
        </p:spPr>
      </p:pic>
      <p:sp>
        <p:nvSpPr>
          <p:cNvPr id="2" name="Slide Number Placeholder 1">
            <a:extLst>
              <a:ext uri="{FF2B5EF4-FFF2-40B4-BE49-F238E27FC236}">
                <a16:creationId xmlns:a16="http://schemas.microsoft.com/office/drawing/2014/main" id="{5F418860-BE78-1F7E-46B6-70CEFA3B684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17</a:t>
            </a:fld>
            <a:endParaRPr lang="en-AU"/>
          </a:p>
        </p:txBody>
      </p:sp>
    </p:spTree>
    <p:custDataLst>
      <p:tags r:id="rId1"/>
    </p:custDataLst>
    <p:extLst>
      <p:ext uri="{BB962C8B-B14F-4D97-AF65-F5344CB8AC3E}">
        <p14:creationId xmlns:p14="http://schemas.microsoft.com/office/powerpoint/2010/main" val="205511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1871E-F499-1954-065A-56B89FA35F12}"/>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E5096457-A36C-B980-63B7-6C3C3CAA1B45}"/>
              </a:ext>
            </a:extLst>
          </p:cNvPr>
          <p:cNvSpPr>
            <a:spLocks noGrp="1"/>
          </p:cNvSpPr>
          <p:nvPr>
            <p:ph type="title"/>
          </p:nvPr>
        </p:nvSpPr>
        <p:spPr/>
        <p:txBody>
          <a:bodyPr/>
          <a:lstStyle/>
          <a:p>
            <a:r>
              <a:rPr lang="en-AU"/>
              <a:t>Maps in Early Stage 1</a:t>
            </a:r>
          </a:p>
        </p:txBody>
      </p:sp>
      <p:pic>
        <p:nvPicPr>
          <p:cNvPr id="13" name="Picture Placeholder 6">
            <a:extLst>
              <a:ext uri="{FF2B5EF4-FFF2-40B4-BE49-F238E27FC236}">
                <a16:creationId xmlns:a16="http://schemas.microsoft.com/office/drawing/2014/main" id="{EFBEBDFC-B18B-17A1-CACF-008FCF1A5B51}"/>
              </a:ext>
              <a:ext uri="{C183D7F6-B498-43B3-948B-1728B52AA6E4}">
                <adec:decorative xmlns:adec="http://schemas.microsoft.com/office/drawing/2017/decorative" val="1"/>
              </a:ext>
            </a:extLst>
          </p:cNvPr>
          <p:cNvPicPr>
            <a:picLocks/>
          </p:cNvPicPr>
          <p:nvPr/>
        </p:nvPicPr>
        <p:blipFill>
          <a:blip r:embed="rId4" cstate="screen">
            <a:extLst>
              <a:ext uri="{28A0092B-C50C-407E-A947-70E740481C1C}">
                <a14:useLocalDpi xmlns:a14="http://schemas.microsoft.com/office/drawing/2010/main"/>
              </a:ext>
            </a:extLst>
          </a:blip>
          <a:srcRect/>
          <a:stretch/>
        </p:blipFill>
        <p:spPr>
          <a:xfrm>
            <a:off x="0" y="0"/>
            <a:ext cx="5063999" cy="6858000"/>
          </a:xfrm>
          <a:prstGeom prst="rect">
            <a:avLst/>
          </a:prstGeom>
          <a:noFill/>
        </p:spPr>
      </p:pic>
      <p:sp>
        <p:nvSpPr>
          <p:cNvPr id="14" name="Dark blue rectangle - ES1">
            <a:extLst>
              <a:ext uri="{FF2B5EF4-FFF2-40B4-BE49-F238E27FC236}">
                <a16:creationId xmlns:a16="http://schemas.microsoft.com/office/drawing/2014/main" id="{A5123562-8D20-6102-6D11-589E882CC6F2}"/>
              </a:ext>
            </a:extLst>
          </p:cNvPr>
          <p:cNvSpPr>
            <a:spLocks/>
          </p:cNvSpPr>
          <p:nvPr/>
        </p:nvSpPr>
        <p:spPr>
          <a:xfrm>
            <a:off x="5400000" y="1728796"/>
            <a:ext cx="4514492" cy="132710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World maps</a:t>
            </a:r>
            <a:endParaRPr lang="en-AU"/>
          </a:p>
        </p:txBody>
      </p:sp>
      <p:sp>
        <p:nvSpPr>
          <p:cNvPr id="15" name="Light blue rectangle - ES1">
            <a:extLst>
              <a:ext uri="{FF2B5EF4-FFF2-40B4-BE49-F238E27FC236}">
                <a16:creationId xmlns:a16="http://schemas.microsoft.com/office/drawing/2014/main" id="{4064CB62-35D9-2EE0-0F09-0A6FB2635BA6}"/>
              </a:ext>
            </a:extLst>
          </p:cNvPr>
          <p:cNvSpPr>
            <a:spLocks/>
          </p:cNvSpPr>
          <p:nvPr/>
        </p:nvSpPr>
        <p:spPr>
          <a:xfrm>
            <a:off x="5400000" y="3624298"/>
            <a:ext cx="4514492" cy="1327107"/>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Globes</a:t>
            </a:r>
          </a:p>
        </p:txBody>
      </p:sp>
      <p:sp>
        <p:nvSpPr>
          <p:cNvPr id="5" name="Slide Number Placeholder 4">
            <a:extLst>
              <a:ext uri="{FF2B5EF4-FFF2-40B4-BE49-F238E27FC236}">
                <a16:creationId xmlns:a16="http://schemas.microsoft.com/office/drawing/2014/main" id="{FBEE61BE-5F12-A871-40FD-2AD2DF5F36F2}"/>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18</a:t>
            </a:fld>
            <a:endParaRPr lang="en-AU"/>
          </a:p>
        </p:txBody>
      </p:sp>
    </p:spTree>
    <p:custDataLst>
      <p:tags r:id="rId1"/>
    </p:custDataLst>
    <p:extLst>
      <p:ext uri="{BB962C8B-B14F-4D97-AF65-F5344CB8AC3E}">
        <p14:creationId xmlns:p14="http://schemas.microsoft.com/office/powerpoint/2010/main" val="302458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9185F-7F69-D9E2-B838-919FBEE39306}"/>
            </a:ext>
          </a:extLst>
        </p:cNvPr>
        <p:cNvGrpSpPr/>
        <p:nvPr/>
      </p:nvGrpSpPr>
      <p:grpSpPr>
        <a:xfrm>
          <a:off x="0" y="0"/>
          <a:ext cx="0" cy="0"/>
          <a:chOff x="0" y="0"/>
          <a:chExt cx="0" cy="0"/>
        </a:xfrm>
      </p:grpSpPr>
      <p:sp>
        <p:nvSpPr>
          <p:cNvPr id="18" name="Title">
            <a:extLst>
              <a:ext uri="{FF2B5EF4-FFF2-40B4-BE49-F238E27FC236}">
                <a16:creationId xmlns:a16="http://schemas.microsoft.com/office/drawing/2014/main" id="{ECB3DF32-521B-47F6-5EEE-A5A74413B8C6}"/>
              </a:ext>
            </a:extLst>
          </p:cNvPr>
          <p:cNvSpPr>
            <a:spLocks noGrp="1"/>
          </p:cNvSpPr>
          <p:nvPr>
            <p:ph type="title"/>
          </p:nvPr>
        </p:nvSpPr>
        <p:spPr/>
        <p:txBody>
          <a:bodyPr/>
          <a:lstStyle/>
          <a:p>
            <a:r>
              <a:rPr lang="en-GB" dirty="0"/>
              <a:t>M</a:t>
            </a:r>
            <a:r>
              <a:rPr lang="en-AU" dirty="0"/>
              <a:t>aps </a:t>
            </a:r>
            <a:r>
              <a:rPr lang="en-AU" i="1" dirty="0"/>
              <a:t>introduced</a:t>
            </a:r>
            <a:r>
              <a:rPr lang="en-AU" dirty="0"/>
              <a:t> in Stage 1 </a:t>
            </a:r>
            <a:r>
              <a:rPr lang="en-AU" dirty="0">
                <a:solidFill>
                  <a:schemeClr val="bg1"/>
                </a:solidFill>
              </a:rPr>
              <a:t>(1)</a:t>
            </a:r>
          </a:p>
        </p:txBody>
      </p:sp>
      <p:pic>
        <p:nvPicPr>
          <p:cNvPr id="25" name="Physical map of Australia" descr="A physical map of Australia showing natural features such as oceans and deserts.">
            <a:extLst>
              <a:ext uri="{FF2B5EF4-FFF2-40B4-BE49-F238E27FC236}">
                <a16:creationId xmlns:a16="http://schemas.microsoft.com/office/drawing/2014/main" id="{C0DFD4D2-9E2E-A6E2-DA57-312B07C1AA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5142" y="1831749"/>
            <a:ext cx="6018703" cy="3630472"/>
          </a:xfrm>
          <a:prstGeom prst="rect">
            <a:avLst/>
          </a:prstGeom>
        </p:spPr>
      </p:pic>
      <p:sp>
        <p:nvSpPr>
          <p:cNvPr id="3" name="Dark blue rectangle - Polit">
            <a:extLst>
              <a:ext uri="{FF2B5EF4-FFF2-40B4-BE49-F238E27FC236}">
                <a16:creationId xmlns:a16="http://schemas.microsoft.com/office/drawing/2014/main" id="{8BC8EAA6-66D2-6FA8-109A-A42116E52B35}"/>
              </a:ext>
            </a:extLst>
          </p:cNvPr>
          <p:cNvSpPr>
            <a:spLocks/>
          </p:cNvSpPr>
          <p:nvPr/>
        </p:nvSpPr>
        <p:spPr>
          <a:xfrm>
            <a:off x="6969508" y="1831749"/>
            <a:ext cx="4514492" cy="132710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452438"/>
            <a:r>
              <a:rPr lang="en-GB"/>
              <a:t>Physical maps</a:t>
            </a:r>
            <a:endParaRPr lang="en-AU"/>
          </a:p>
        </p:txBody>
      </p:sp>
      <p:sp>
        <p:nvSpPr>
          <p:cNvPr id="4" name="Light blue rectangle - Polit">
            <a:extLst>
              <a:ext uri="{FF2B5EF4-FFF2-40B4-BE49-F238E27FC236}">
                <a16:creationId xmlns:a16="http://schemas.microsoft.com/office/drawing/2014/main" id="{95559ADE-6D08-DEFF-EE95-556EBD06C9D5}"/>
              </a:ext>
            </a:extLst>
          </p:cNvPr>
          <p:cNvSpPr>
            <a:spLocks/>
          </p:cNvSpPr>
          <p:nvPr/>
        </p:nvSpPr>
        <p:spPr>
          <a:xfrm>
            <a:off x="6969508" y="3727251"/>
            <a:ext cx="4514492" cy="1327107"/>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GB"/>
              <a:t>Shows natural featured</a:t>
            </a:r>
          </a:p>
          <a:p>
            <a:r>
              <a:rPr lang="en-GB"/>
              <a:t>e.g. oceans and deserts</a:t>
            </a:r>
          </a:p>
        </p:txBody>
      </p:sp>
      <p:sp>
        <p:nvSpPr>
          <p:cNvPr id="38" name="Ref. Phys">
            <a:extLst>
              <a:ext uri="{FF2B5EF4-FFF2-40B4-BE49-F238E27FC236}">
                <a16:creationId xmlns:a16="http://schemas.microsoft.com/office/drawing/2014/main" id="{E965218E-1845-D35B-39EB-E9759667C141}"/>
              </a:ext>
            </a:extLst>
          </p:cNvPr>
          <p:cNvSpPr txBox="1">
            <a:spLocks/>
          </p:cNvSpPr>
          <p:nvPr/>
        </p:nvSpPr>
        <p:spPr>
          <a:xfrm>
            <a:off x="505142" y="6479055"/>
            <a:ext cx="6018703" cy="216945"/>
          </a:xfrm>
          <a:prstGeom prst="rect">
            <a:avLst/>
          </a:prstGeom>
          <a:noFill/>
        </p:spPr>
        <p:txBody>
          <a:bodyPr wrap="square" lIns="0" tIns="0" rIns="0" bIns="0" rtlCol="0">
            <a:noAutofit/>
          </a:bodyPr>
          <a:lstStyle/>
          <a:p>
            <a:r>
              <a:rPr lang="en-AU" sz="1400" i="1"/>
              <a:t>Image sourced from canva.com (2025)</a:t>
            </a:r>
            <a:endParaRPr lang="en-AU" sz="1400"/>
          </a:p>
        </p:txBody>
      </p:sp>
      <p:sp>
        <p:nvSpPr>
          <p:cNvPr id="2" name="Slide Number Placeholder 1">
            <a:extLst>
              <a:ext uri="{FF2B5EF4-FFF2-40B4-BE49-F238E27FC236}">
                <a16:creationId xmlns:a16="http://schemas.microsoft.com/office/drawing/2014/main" id="{8B392C16-F58C-B0C0-E2B8-9508015FD23B}"/>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custDataLst>
      <p:tags r:id="rId1"/>
    </p:custDataLst>
    <p:extLst>
      <p:ext uri="{BB962C8B-B14F-4D97-AF65-F5344CB8AC3E}">
        <p14:creationId xmlns:p14="http://schemas.microsoft.com/office/powerpoint/2010/main" val="1338281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A6CB4187-B72C-8DA5-6CD3-F2C293BF8B74}"/>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t="11729" b="11729"/>
          <a:stretch/>
        </p:blipFill>
        <p:spPr/>
      </p:pic>
      <p:sp>
        <p:nvSpPr>
          <p:cNvPr id="2" name="Title 1">
            <a:extLst>
              <a:ext uri="{FF2B5EF4-FFF2-40B4-BE49-F238E27FC236}">
                <a16:creationId xmlns:a16="http://schemas.microsoft.com/office/drawing/2014/main" id="{A7F27103-A828-D93C-4C96-E2774E4673D6}"/>
              </a:ext>
            </a:extLst>
          </p:cNvPr>
          <p:cNvSpPr>
            <a:spLocks noGrp="1"/>
          </p:cNvSpPr>
          <p:nvPr>
            <p:ph type="title"/>
          </p:nvPr>
        </p:nvSpPr>
        <p:spPr/>
        <p:txBody>
          <a:bodyPr/>
          <a:lstStyle/>
          <a:p>
            <a:r>
              <a:rPr lang="en-AU"/>
              <a:t>Acknowledgement of Country</a:t>
            </a:r>
          </a:p>
        </p:txBody>
      </p:sp>
      <p:sp>
        <p:nvSpPr>
          <p:cNvPr id="3" name="Text Placeholder 2">
            <a:extLst>
              <a:ext uri="{FF2B5EF4-FFF2-40B4-BE49-F238E27FC236}">
                <a16:creationId xmlns:a16="http://schemas.microsoft.com/office/drawing/2014/main" id="{5CCDE246-42BF-EFCA-7DB5-DE81C1A16CDF}"/>
              </a:ext>
            </a:extLst>
          </p:cNvPr>
          <p:cNvSpPr>
            <a:spLocks noGrp="1"/>
          </p:cNvSpPr>
          <p:nvPr>
            <p:ph type="body" sz="quarter" idx="14"/>
          </p:nvPr>
        </p:nvSpPr>
        <p:spPr/>
        <p:txBody>
          <a:bodyPr/>
          <a:lstStyle/>
          <a:p>
            <a:r>
              <a:rPr lang="en-AU" dirty="0"/>
              <a:t>We recognise the Ongoing Custodians of the lands and waterways where we work and live. We pay respect to Elders past and present as ongoing teachers of knowledge, songlines and stories. We strive to ensure every Aboriginal and Torres Strait Islander learner in NSW achieves their potential through education.</a:t>
            </a:r>
          </a:p>
        </p:txBody>
      </p:sp>
      <p:sp>
        <p:nvSpPr>
          <p:cNvPr id="7" name="Text Placeholder 4">
            <a:extLst>
              <a:ext uri="{FF2B5EF4-FFF2-40B4-BE49-F238E27FC236}">
                <a16:creationId xmlns:a16="http://schemas.microsoft.com/office/drawing/2014/main" id="{F5FD00A5-714F-90FC-7AB0-E09539F8C039}"/>
              </a:ext>
            </a:extLst>
          </p:cNvPr>
          <p:cNvSpPr>
            <a:spLocks noGrp="1"/>
          </p:cNvSpPr>
          <p:nvPr>
            <p:ph type="body" sz="quarter" idx="15"/>
          </p:nvPr>
        </p:nvSpPr>
        <p:spPr>
          <a:xfrm>
            <a:off x="5400000" y="5486400"/>
            <a:ext cx="6407999" cy="849600"/>
          </a:xfrm>
        </p:spPr>
        <p:txBody>
          <a:bodyPr/>
          <a:lstStyle/>
          <a:p>
            <a:r>
              <a:rPr lang="en-AU"/>
              <a:t>‘Kariong – Our meeting place’ created by Stella Haynes from Cammeray Public School on Eora Country as part of the 2022 Calendar for cultural diversity.</a:t>
            </a:r>
          </a:p>
        </p:txBody>
      </p:sp>
      <p:sp>
        <p:nvSpPr>
          <p:cNvPr id="6" name="Slide Number Placeholder 5">
            <a:extLst>
              <a:ext uri="{FF2B5EF4-FFF2-40B4-BE49-F238E27FC236}">
                <a16:creationId xmlns:a16="http://schemas.microsoft.com/office/drawing/2014/main" id="{28CD07DA-1B06-24A6-1D69-E7F104B2C6B5}"/>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2</a:t>
            </a:fld>
            <a:endParaRPr lang="en-AU"/>
          </a:p>
        </p:txBody>
      </p:sp>
    </p:spTree>
    <p:extLst>
      <p:ext uri="{BB962C8B-B14F-4D97-AF65-F5344CB8AC3E}">
        <p14:creationId xmlns:p14="http://schemas.microsoft.com/office/powerpoint/2010/main" val="300233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6143C-E383-475D-37CB-B2ABEAE9DE2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016C3BF-2485-095C-F273-3D8C95682513}"/>
              </a:ext>
            </a:extLst>
          </p:cNvPr>
          <p:cNvSpPr>
            <a:spLocks noGrp="1"/>
          </p:cNvSpPr>
          <p:nvPr>
            <p:ph type="title"/>
          </p:nvPr>
        </p:nvSpPr>
        <p:spPr/>
        <p:txBody>
          <a:bodyPr/>
          <a:lstStyle/>
          <a:p>
            <a:r>
              <a:rPr lang="en-US" dirty="0"/>
              <a:t>Maps </a:t>
            </a:r>
            <a:r>
              <a:rPr lang="en-US" i="1" dirty="0"/>
              <a:t>introduced </a:t>
            </a:r>
            <a:r>
              <a:rPr lang="en-US" dirty="0"/>
              <a:t>in Stage 1 </a:t>
            </a:r>
            <a:r>
              <a:rPr lang="en-US" dirty="0">
                <a:solidFill>
                  <a:schemeClr val="bg1"/>
                </a:solidFill>
              </a:rPr>
              <a:t>(2)</a:t>
            </a:r>
            <a:endParaRPr lang="en-AU" dirty="0">
              <a:solidFill>
                <a:schemeClr val="bg1"/>
              </a:solidFill>
            </a:endParaRPr>
          </a:p>
        </p:txBody>
      </p:sp>
      <p:sp>
        <p:nvSpPr>
          <p:cNvPr id="23" name="Political map of Australia" descr="A political map of Australia showing human features such as state borders.">
            <a:extLst>
              <a:ext uri="{FF2B5EF4-FFF2-40B4-BE49-F238E27FC236}">
                <a16:creationId xmlns:a16="http://schemas.microsoft.com/office/drawing/2014/main" id="{EBDBDCD8-F9E4-1D2C-4241-56741795622F}"/>
              </a:ext>
            </a:extLst>
          </p:cNvPr>
          <p:cNvSpPr>
            <a:spLocks/>
          </p:cNvSpPr>
          <p:nvPr/>
        </p:nvSpPr>
        <p:spPr>
          <a:xfrm>
            <a:off x="505142" y="1669981"/>
            <a:ext cx="5917103" cy="4443193"/>
          </a:xfrm>
          <a:custGeom>
            <a:avLst/>
            <a:gdLst/>
            <a:ahLst/>
            <a:cxnLst/>
            <a:rect l="l" t="t" r="r" b="b"/>
            <a:pathLst>
              <a:path w="4478694" h="4114800">
                <a:moveTo>
                  <a:pt x="0" y="0"/>
                </a:moveTo>
                <a:lnTo>
                  <a:pt x="4478694" y="0"/>
                </a:lnTo>
                <a:lnTo>
                  <a:pt x="447869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sp>
        <p:nvSpPr>
          <p:cNvPr id="12" name="Dark blue rectangle - Polit">
            <a:extLst>
              <a:ext uri="{FF2B5EF4-FFF2-40B4-BE49-F238E27FC236}">
                <a16:creationId xmlns:a16="http://schemas.microsoft.com/office/drawing/2014/main" id="{D0B540AC-4E0B-9DB5-8AA5-3061EDFAE6F1}"/>
              </a:ext>
            </a:extLst>
          </p:cNvPr>
          <p:cNvSpPr>
            <a:spLocks/>
          </p:cNvSpPr>
          <p:nvPr/>
        </p:nvSpPr>
        <p:spPr>
          <a:xfrm>
            <a:off x="6969508" y="1831749"/>
            <a:ext cx="4514492" cy="132710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452438">
              <a:lnSpc>
                <a:spcPct val="150000"/>
              </a:lnSpc>
              <a:spcAft>
                <a:spcPts val="1200"/>
              </a:spcAft>
            </a:pPr>
            <a:r>
              <a:rPr lang="en-GB"/>
              <a:t>Political maps</a:t>
            </a:r>
            <a:endParaRPr lang="en-AU"/>
          </a:p>
        </p:txBody>
      </p:sp>
      <p:sp>
        <p:nvSpPr>
          <p:cNvPr id="13" name="Light blue rectangle - Polit">
            <a:extLst>
              <a:ext uri="{FF2B5EF4-FFF2-40B4-BE49-F238E27FC236}">
                <a16:creationId xmlns:a16="http://schemas.microsoft.com/office/drawing/2014/main" id="{4FBECAE6-3957-188C-E808-12CD26850CE5}"/>
              </a:ext>
            </a:extLst>
          </p:cNvPr>
          <p:cNvSpPr>
            <a:spLocks/>
          </p:cNvSpPr>
          <p:nvPr/>
        </p:nvSpPr>
        <p:spPr>
          <a:xfrm>
            <a:off x="6969508" y="3727251"/>
            <a:ext cx="4514492" cy="164081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nSpc>
                <a:spcPct val="150000"/>
              </a:lnSpc>
              <a:spcAft>
                <a:spcPts val="1200"/>
              </a:spcAft>
            </a:pPr>
            <a:r>
              <a:rPr lang="en-GB"/>
              <a:t>Shows human features </a:t>
            </a:r>
          </a:p>
          <a:p>
            <a:pPr>
              <a:lnSpc>
                <a:spcPct val="150000"/>
              </a:lnSpc>
              <a:spcAft>
                <a:spcPts val="1200"/>
              </a:spcAft>
            </a:pPr>
            <a:r>
              <a:rPr lang="en-GB"/>
              <a:t>e.g. state borders </a:t>
            </a:r>
          </a:p>
        </p:txBody>
      </p:sp>
      <p:sp>
        <p:nvSpPr>
          <p:cNvPr id="40" name="Ref. Canva">
            <a:extLst>
              <a:ext uri="{FF2B5EF4-FFF2-40B4-BE49-F238E27FC236}">
                <a16:creationId xmlns:a16="http://schemas.microsoft.com/office/drawing/2014/main" id="{43109CEC-B418-B2EE-F0D1-68C342BD84F4}"/>
              </a:ext>
            </a:extLst>
          </p:cNvPr>
          <p:cNvSpPr txBox="1">
            <a:spLocks/>
          </p:cNvSpPr>
          <p:nvPr/>
        </p:nvSpPr>
        <p:spPr>
          <a:xfrm>
            <a:off x="360000" y="6523006"/>
            <a:ext cx="6018703" cy="172994"/>
          </a:xfrm>
          <a:prstGeom prst="rect">
            <a:avLst/>
          </a:prstGeom>
          <a:noFill/>
        </p:spPr>
        <p:txBody>
          <a:bodyPr wrap="square" lIns="0" tIns="0" rIns="0" bIns="0" rtlCol="0">
            <a:noAutofit/>
          </a:bodyPr>
          <a:lstStyle/>
          <a:p>
            <a:r>
              <a:rPr lang="en-AU" sz="1400" i="1">
                <a:effectLst/>
                <a:ea typeface="Calibri" panose="020F0502020204030204" pitchFamily="34" charset="0"/>
              </a:rPr>
              <a:t>Image sourced from canva.com (2025) </a:t>
            </a:r>
            <a:endParaRPr lang="en-AU" sz="1400"/>
          </a:p>
        </p:txBody>
      </p:sp>
      <p:sp>
        <p:nvSpPr>
          <p:cNvPr id="2" name="Slide Number Placeholder 1">
            <a:extLst>
              <a:ext uri="{FF2B5EF4-FFF2-40B4-BE49-F238E27FC236}">
                <a16:creationId xmlns:a16="http://schemas.microsoft.com/office/drawing/2014/main" id="{92BD3B41-C1B6-E557-3FA1-D135C9B369CB}"/>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custDataLst>
      <p:tags r:id="rId1"/>
    </p:custDataLst>
    <p:extLst>
      <p:ext uri="{BB962C8B-B14F-4D97-AF65-F5344CB8AC3E}">
        <p14:creationId xmlns:p14="http://schemas.microsoft.com/office/powerpoint/2010/main" val="263145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AD4B5-9EB1-C0DF-D84B-D263839B1F01}"/>
            </a:ext>
          </a:extLst>
        </p:cNvPr>
        <p:cNvGrpSpPr/>
        <p:nvPr/>
      </p:nvGrpSpPr>
      <p:grpSpPr>
        <a:xfrm>
          <a:off x="0" y="0"/>
          <a:ext cx="0" cy="0"/>
          <a:chOff x="0" y="0"/>
          <a:chExt cx="0" cy="0"/>
        </a:xfrm>
      </p:grpSpPr>
      <p:sp>
        <p:nvSpPr>
          <p:cNvPr id="18" name="Title">
            <a:extLst>
              <a:ext uri="{FF2B5EF4-FFF2-40B4-BE49-F238E27FC236}">
                <a16:creationId xmlns:a16="http://schemas.microsoft.com/office/drawing/2014/main" id="{AC88DAEA-1F8F-9502-E6BB-BB10B77DCE5A}"/>
              </a:ext>
            </a:extLst>
          </p:cNvPr>
          <p:cNvSpPr>
            <a:spLocks noGrp="1"/>
          </p:cNvSpPr>
          <p:nvPr>
            <p:ph type="title"/>
          </p:nvPr>
        </p:nvSpPr>
        <p:spPr/>
        <p:txBody>
          <a:bodyPr/>
          <a:lstStyle/>
          <a:p>
            <a:r>
              <a:rPr lang="en-GB" dirty="0"/>
              <a:t>M</a:t>
            </a:r>
            <a:r>
              <a:rPr lang="en-AU" dirty="0"/>
              <a:t>aps and images </a:t>
            </a:r>
            <a:r>
              <a:rPr lang="en-AU" i="1" dirty="0"/>
              <a:t>introduced</a:t>
            </a:r>
            <a:r>
              <a:rPr lang="en-AU" dirty="0"/>
              <a:t> in Stage 2 </a:t>
            </a:r>
            <a:r>
              <a:rPr lang="en-AU" dirty="0">
                <a:solidFill>
                  <a:schemeClr val="bg1"/>
                </a:solidFill>
              </a:rPr>
              <a:t>(1)</a:t>
            </a:r>
          </a:p>
        </p:txBody>
      </p:sp>
      <p:pic>
        <p:nvPicPr>
          <p:cNvPr id="25" name="Choro map" descr="A choropleth map of Australia. Areas of the map have been shaded to show quantitative information across regions such as temperature, rainfall or vegetation.">
            <a:extLst>
              <a:ext uri="{FF2B5EF4-FFF2-40B4-BE49-F238E27FC236}">
                <a16:creationId xmlns:a16="http://schemas.microsoft.com/office/drawing/2014/main" id="{2DBDB69D-C70D-BDBA-8F43-96A5E5AD1DD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871323" y="1613764"/>
            <a:ext cx="5286340" cy="3630472"/>
          </a:xfrm>
          <a:prstGeom prst="rect">
            <a:avLst/>
          </a:prstGeom>
        </p:spPr>
      </p:pic>
      <p:sp>
        <p:nvSpPr>
          <p:cNvPr id="11" name="Ref. Choro">
            <a:extLst>
              <a:ext uri="{FF2B5EF4-FFF2-40B4-BE49-F238E27FC236}">
                <a16:creationId xmlns:a16="http://schemas.microsoft.com/office/drawing/2014/main" id="{69D8F3A7-2104-3785-A29A-BCF4456182BA}"/>
              </a:ext>
            </a:extLst>
          </p:cNvPr>
          <p:cNvSpPr txBox="1">
            <a:spLocks/>
          </p:cNvSpPr>
          <p:nvPr/>
        </p:nvSpPr>
        <p:spPr>
          <a:xfrm>
            <a:off x="871324" y="5490000"/>
            <a:ext cx="5286340" cy="345988"/>
          </a:xfrm>
          <a:prstGeom prst="rect">
            <a:avLst/>
          </a:prstGeom>
          <a:noFill/>
        </p:spPr>
        <p:txBody>
          <a:bodyPr wrap="square" lIns="0" tIns="0" rIns="0" bIns="0" rtlCol="0">
            <a:noAutofit/>
          </a:bodyPr>
          <a:lstStyle/>
          <a:p>
            <a:r>
              <a:rPr lang="en-AU" sz="1200" i="1">
                <a:effectLst/>
                <a:ea typeface="Calibri" panose="020F0502020204030204" pitchFamily="34" charset="0"/>
              </a:rPr>
              <a:t>Commonwealth of Australia,</a:t>
            </a:r>
            <a:r>
              <a:rPr lang="en-AU" sz="1200" i="1" kern="1200">
                <a:solidFill>
                  <a:srgbClr val="000000"/>
                </a:solidFill>
                <a:effectLst/>
                <a:ea typeface="Malgun Gothic" panose="020B0503020000020004" pitchFamily="34" charset="-127"/>
              </a:rPr>
              <a:t> </a:t>
            </a:r>
            <a:r>
              <a:rPr lang="en-GB" sz="1200" i="1">
                <a:effectLst/>
                <a:ea typeface="Calibri" panose="020F0502020204030204" pitchFamily="34" charset="0"/>
              </a:rPr>
              <a:t>Bureau of Meteorology </a:t>
            </a:r>
            <a:r>
              <a:rPr lang="en-AU" sz="1200" i="1">
                <a:effectLst/>
                <a:ea typeface="Calibri" panose="020F0502020204030204" pitchFamily="34" charset="0"/>
              </a:rPr>
              <a:t>(2025) </a:t>
            </a:r>
            <a:endParaRPr lang="en-AU" sz="1200"/>
          </a:p>
        </p:txBody>
      </p:sp>
      <p:sp>
        <p:nvSpPr>
          <p:cNvPr id="35" name="Name choro">
            <a:extLst>
              <a:ext uri="{FF2B5EF4-FFF2-40B4-BE49-F238E27FC236}">
                <a16:creationId xmlns:a16="http://schemas.microsoft.com/office/drawing/2014/main" id="{C7F71164-B76C-46DF-3CC0-B61D9460BF26}"/>
              </a:ext>
            </a:extLst>
          </p:cNvPr>
          <p:cNvSpPr>
            <a:spLocks/>
          </p:cNvSpPr>
          <p:nvPr/>
        </p:nvSpPr>
        <p:spPr>
          <a:xfrm>
            <a:off x="6896609" y="1613764"/>
            <a:ext cx="4514492" cy="132710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5725">
              <a:lnSpc>
                <a:spcPct val="150000"/>
              </a:lnSpc>
              <a:spcAft>
                <a:spcPts val="1200"/>
              </a:spcAft>
            </a:pPr>
            <a:r>
              <a:rPr lang="en-GB"/>
              <a:t>Choropleth maps</a:t>
            </a:r>
            <a:endParaRPr lang="en-AU"/>
          </a:p>
        </p:txBody>
      </p:sp>
      <p:sp>
        <p:nvSpPr>
          <p:cNvPr id="36" name="Define choro">
            <a:extLst>
              <a:ext uri="{FF2B5EF4-FFF2-40B4-BE49-F238E27FC236}">
                <a16:creationId xmlns:a16="http://schemas.microsoft.com/office/drawing/2014/main" id="{13CB81C1-E721-8DAD-73F2-01462E063ACA}"/>
              </a:ext>
            </a:extLst>
          </p:cNvPr>
          <p:cNvSpPr>
            <a:spLocks/>
          </p:cNvSpPr>
          <p:nvPr/>
        </p:nvSpPr>
        <p:spPr>
          <a:xfrm>
            <a:off x="6896609" y="3051949"/>
            <a:ext cx="4514492" cy="3320234"/>
          </a:xfrm>
          <a:prstGeom prst="roundRect">
            <a:avLst>
              <a:gd name="adj" fmla="val 6947"/>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nSpc>
                <a:spcPct val="150000"/>
              </a:lnSpc>
              <a:spcAft>
                <a:spcPts val="1200"/>
              </a:spcAft>
            </a:pPr>
            <a:r>
              <a:rPr lang="en-GB"/>
              <a:t>Thematic map, shaded to show quantitative information across regions e.g. temperature across a country, rainfall or vegetation</a:t>
            </a:r>
          </a:p>
        </p:txBody>
      </p:sp>
      <p:sp>
        <p:nvSpPr>
          <p:cNvPr id="2" name="Slide Number Placeholder 1">
            <a:extLst>
              <a:ext uri="{FF2B5EF4-FFF2-40B4-BE49-F238E27FC236}">
                <a16:creationId xmlns:a16="http://schemas.microsoft.com/office/drawing/2014/main" id="{5345F176-D35A-9121-DC59-003B7D877910}"/>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custDataLst>
      <p:tags r:id="rId1"/>
    </p:custDataLst>
    <p:extLst>
      <p:ext uri="{BB962C8B-B14F-4D97-AF65-F5344CB8AC3E}">
        <p14:creationId xmlns:p14="http://schemas.microsoft.com/office/powerpoint/2010/main" val="89925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B561E-8FDC-77B1-1C50-A30718D524F5}"/>
            </a:ext>
          </a:extLst>
        </p:cNvPr>
        <p:cNvGrpSpPr/>
        <p:nvPr/>
      </p:nvGrpSpPr>
      <p:grpSpPr>
        <a:xfrm>
          <a:off x="0" y="0"/>
          <a:ext cx="0" cy="0"/>
          <a:chOff x="0" y="0"/>
          <a:chExt cx="0" cy="0"/>
        </a:xfrm>
      </p:grpSpPr>
      <p:sp>
        <p:nvSpPr>
          <p:cNvPr id="18" name="Title">
            <a:extLst>
              <a:ext uri="{FF2B5EF4-FFF2-40B4-BE49-F238E27FC236}">
                <a16:creationId xmlns:a16="http://schemas.microsoft.com/office/drawing/2014/main" id="{6733BB3C-356B-69AF-5DC1-06788B2F77FA}"/>
              </a:ext>
            </a:extLst>
          </p:cNvPr>
          <p:cNvSpPr>
            <a:spLocks noGrp="1"/>
          </p:cNvSpPr>
          <p:nvPr>
            <p:ph type="title"/>
          </p:nvPr>
        </p:nvSpPr>
        <p:spPr/>
        <p:txBody>
          <a:bodyPr/>
          <a:lstStyle/>
          <a:p>
            <a:r>
              <a:rPr lang="en-GB" dirty="0"/>
              <a:t>M</a:t>
            </a:r>
            <a:r>
              <a:rPr lang="en-AU" dirty="0"/>
              <a:t>aps and images </a:t>
            </a:r>
            <a:r>
              <a:rPr lang="en-AU" i="1" dirty="0"/>
              <a:t>introduced</a:t>
            </a:r>
            <a:r>
              <a:rPr lang="en-AU" dirty="0"/>
              <a:t> in Stage 2 </a:t>
            </a:r>
            <a:r>
              <a:rPr lang="en-AU" dirty="0">
                <a:solidFill>
                  <a:schemeClr val="bg1"/>
                </a:solidFill>
              </a:rPr>
              <a:t>(2) </a:t>
            </a:r>
          </a:p>
        </p:txBody>
      </p:sp>
      <p:pic>
        <p:nvPicPr>
          <p:cNvPr id="6" name="Grid map" descr="A globe featuring Australia with grid lines. Grid maps are divided by vertical and horizontal lines, for example, latitude and longitude.">
            <a:extLst>
              <a:ext uri="{FF2B5EF4-FFF2-40B4-BE49-F238E27FC236}">
                <a16:creationId xmlns:a16="http://schemas.microsoft.com/office/drawing/2014/main" id="{D56DB73C-9880-F415-48F0-04B64BDB0DF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60000" y="1577066"/>
            <a:ext cx="6112384" cy="3277595"/>
          </a:xfrm>
          <a:prstGeom prst="rect">
            <a:avLst/>
          </a:prstGeom>
        </p:spPr>
      </p:pic>
      <p:sp>
        <p:nvSpPr>
          <p:cNvPr id="14" name="Ref. Relief">
            <a:extLst>
              <a:ext uri="{FF2B5EF4-FFF2-40B4-BE49-F238E27FC236}">
                <a16:creationId xmlns:a16="http://schemas.microsoft.com/office/drawing/2014/main" id="{AAB48741-BE80-513D-CF87-73D67DDF653B}"/>
              </a:ext>
            </a:extLst>
          </p:cNvPr>
          <p:cNvSpPr txBox="1">
            <a:spLocks/>
          </p:cNvSpPr>
          <p:nvPr/>
        </p:nvSpPr>
        <p:spPr>
          <a:xfrm>
            <a:off x="360000" y="5382439"/>
            <a:ext cx="6018703" cy="243810"/>
          </a:xfrm>
          <a:prstGeom prst="rect">
            <a:avLst/>
          </a:prstGeom>
          <a:noFill/>
        </p:spPr>
        <p:txBody>
          <a:bodyPr wrap="square" lIns="0" tIns="0" rIns="0" bIns="0" rtlCol="0">
            <a:noAutofit/>
          </a:bodyPr>
          <a:lstStyle/>
          <a:p>
            <a:r>
              <a:rPr lang="en-GB" sz="1200">
                <a:ea typeface="Calibri" panose="020F0502020204030204" pitchFamily="34" charset="0"/>
              </a:rPr>
              <a:t>Map data by Google Earth (2021)</a:t>
            </a:r>
            <a:endParaRPr lang="en-AU" sz="1200"/>
          </a:p>
        </p:txBody>
      </p:sp>
      <p:sp>
        <p:nvSpPr>
          <p:cNvPr id="29" name="Name grid">
            <a:extLst>
              <a:ext uri="{FF2B5EF4-FFF2-40B4-BE49-F238E27FC236}">
                <a16:creationId xmlns:a16="http://schemas.microsoft.com/office/drawing/2014/main" id="{549A9FCE-C34C-9EE4-5742-5611A1EFF8F1}"/>
              </a:ext>
            </a:extLst>
          </p:cNvPr>
          <p:cNvSpPr>
            <a:spLocks/>
          </p:cNvSpPr>
          <p:nvPr/>
        </p:nvSpPr>
        <p:spPr>
          <a:xfrm>
            <a:off x="6832063" y="1584587"/>
            <a:ext cx="4514492" cy="17050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563">
              <a:lnSpc>
                <a:spcPct val="150000"/>
              </a:lnSpc>
              <a:spcAft>
                <a:spcPts val="1200"/>
              </a:spcAft>
            </a:pPr>
            <a:r>
              <a:rPr lang="en-GB"/>
              <a:t>Grid maps</a:t>
            </a:r>
            <a:endParaRPr lang="en-AU"/>
          </a:p>
        </p:txBody>
      </p:sp>
      <p:sp>
        <p:nvSpPr>
          <p:cNvPr id="31" name="Define grid">
            <a:extLst>
              <a:ext uri="{FF2B5EF4-FFF2-40B4-BE49-F238E27FC236}">
                <a16:creationId xmlns:a16="http://schemas.microsoft.com/office/drawing/2014/main" id="{0CEF7EE2-57CC-C9DE-10B1-90D6EE06552A}"/>
              </a:ext>
            </a:extLst>
          </p:cNvPr>
          <p:cNvSpPr>
            <a:spLocks/>
          </p:cNvSpPr>
          <p:nvPr/>
        </p:nvSpPr>
        <p:spPr>
          <a:xfrm>
            <a:off x="6832063" y="3480089"/>
            <a:ext cx="4514492" cy="214616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nSpc>
                <a:spcPct val="150000"/>
              </a:lnSpc>
              <a:spcAft>
                <a:spcPts val="1200"/>
              </a:spcAft>
            </a:pPr>
            <a:r>
              <a:rPr lang="en-GB"/>
              <a:t>Divided by vertical and horizontal lines </a:t>
            </a:r>
          </a:p>
          <a:p>
            <a:pPr>
              <a:lnSpc>
                <a:spcPct val="150000"/>
              </a:lnSpc>
              <a:spcAft>
                <a:spcPts val="1200"/>
              </a:spcAft>
            </a:pPr>
            <a:r>
              <a:rPr lang="en-GB"/>
              <a:t>e.g. latitude and longitude </a:t>
            </a:r>
          </a:p>
        </p:txBody>
      </p:sp>
      <p:sp>
        <p:nvSpPr>
          <p:cNvPr id="2" name="Slide Number Placeholder 1">
            <a:extLst>
              <a:ext uri="{FF2B5EF4-FFF2-40B4-BE49-F238E27FC236}">
                <a16:creationId xmlns:a16="http://schemas.microsoft.com/office/drawing/2014/main" id="{B97AF0FE-6F75-816F-2EB4-570771A266C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22</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custDataLst>
      <p:tags r:id="rId1"/>
    </p:custDataLst>
    <p:extLst>
      <p:ext uri="{BB962C8B-B14F-4D97-AF65-F5344CB8AC3E}">
        <p14:creationId xmlns:p14="http://schemas.microsoft.com/office/powerpoint/2010/main" val="27713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BDB2C-0E8F-5B62-1992-4D9F8C900570}"/>
            </a:ext>
          </a:extLst>
        </p:cNvPr>
        <p:cNvGrpSpPr/>
        <p:nvPr/>
      </p:nvGrpSpPr>
      <p:grpSpPr>
        <a:xfrm>
          <a:off x="0" y="0"/>
          <a:ext cx="0" cy="0"/>
          <a:chOff x="0" y="0"/>
          <a:chExt cx="0" cy="0"/>
        </a:xfrm>
      </p:grpSpPr>
      <p:sp>
        <p:nvSpPr>
          <p:cNvPr id="18" name="Title">
            <a:extLst>
              <a:ext uri="{FF2B5EF4-FFF2-40B4-BE49-F238E27FC236}">
                <a16:creationId xmlns:a16="http://schemas.microsoft.com/office/drawing/2014/main" id="{7CA23088-0B34-8EDA-224C-078228889158}"/>
              </a:ext>
            </a:extLst>
          </p:cNvPr>
          <p:cNvSpPr>
            <a:spLocks noGrp="1"/>
          </p:cNvSpPr>
          <p:nvPr>
            <p:ph type="title"/>
          </p:nvPr>
        </p:nvSpPr>
        <p:spPr/>
        <p:txBody>
          <a:bodyPr/>
          <a:lstStyle/>
          <a:p>
            <a:r>
              <a:rPr lang="en-GB" dirty="0"/>
              <a:t>M</a:t>
            </a:r>
            <a:r>
              <a:rPr lang="en-AU" dirty="0"/>
              <a:t>aps and images </a:t>
            </a:r>
            <a:r>
              <a:rPr lang="en-AU" i="1" dirty="0"/>
              <a:t>introduced</a:t>
            </a:r>
            <a:r>
              <a:rPr lang="en-AU" dirty="0"/>
              <a:t> in Stage 2 </a:t>
            </a:r>
            <a:r>
              <a:rPr lang="en-AU" dirty="0">
                <a:solidFill>
                  <a:schemeClr val="bg1"/>
                </a:solidFill>
              </a:rPr>
              <a:t>(3)</a:t>
            </a:r>
          </a:p>
        </p:txBody>
      </p:sp>
      <p:pic>
        <p:nvPicPr>
          <p:cNvPr id="6" name="Satellite image" descr="A satellite image of Africa.">
            <a:extLst>
              <a:ext uri="{FF2B5EF4-FFF2-40B4-BE49-F238E27FC236}">
                <a16:creationId xmlns:a16="http://schemas.microsoft.com/office/drawing/2014/main" id="{AAB238E3-BBEB-5B3B-D295-CC17BE2A16A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0000" y="1368000"/>
            <a:ext cx="6112384" cy="4543658"/>
          </a:xfrm>
          <a:prstGeom prst="rect">
            <a:avLst/>
          </a:prstGeom>
        </p:spPr>
      </p:pic>
      <p:sp>
        <p:nvSpPr>
          <p:cNvPr id="11" name="Name Satellite">
            <a:extLst>
              <a:ext uri="{FF2B5EF4-FFF2-40B4-BE49-F238E27FC236}">
                <a16:creationId xmlns:a16="http://schemas.microsoft.com/office/drawing/2014/main" id="{20FDC405-C936-6F85-FF89-C4C5E99D3210}"/>
              </a:ext>
            </a:extLst>
          </p:cNvPr>
          <p:cNvSpPr>
            <a:spLocks/>
          </p:cNvSpPr>
          <p:nvPr/>
        </p:nvSpPr>
        <p:spPr>
          <a:xfrm>
            <a:off x="6832063" y="1368000"/>
            <a:ext cx="4514492" cy="132710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55600">
              <a:lnSpc>
                <a:spcPct val="150000"/>
              </a:lnSpc>
              <a:spcAft>
                <a:spcPts val="1200"/>
              </a:spcAft>
            </a:pPr>
            <a:r>
              <a:rPr lang="en-GB"/>
              <a:t>Satellite images</a:t>
            </a:r>
            <a:endParaRPr lang="en-AU"/>
          </a:p>
        </p:txBody>
      </p:sp>
      <p:sp>
        <p:nvSpPr>
          <p:cNvPr id="12" name="Define Satellite">
            <a:extLst>
              <a:ext uri="{FF2B5EF4-FFF2-40B4-BE49-F238E27FC236}">
                <a16:creationId xmlns:a16="http://schemas.microsoft.com/office/drawing/2014/main" id="{98264795-15FA-7832-B71F-38E8088546C4}"/>
              </a:ext>
            </a:extLst>
          </p:cNvPr>
          <p:cNvSpPr>
            <a:spLocks/>
          </p:cNvSpPr>
          <p:nvPr/>
        </p:nvSpPr>
        <p:spPr>
          <a:xfrm>
            <a:off x="6832063" y="3263501"/>
            <a:ext cx="4514492" cy="1327107"/>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nSpc>
                <a:spcPct val="150000"/>
              </a:lnSpc>
              <a:spcAft>
                <a:spcPts val="1200"/>
              </a:spcAft>
            </a:pPr>
            <a:r>
              <a:rPr lang="en-GB" sz="2000"/>
              <a:t>Images of Earth collected by satellites</a:t>
            </a:r>
          </a:p>
        </p:txBody>
      </p:sp>
      <p:sp>
        <p:nvSpPr>
          <p:cNvPr id="14" name="Ref. Relief">
            <a:extLst>
              <a:ext uri="{FF2B5EF4-FFF2-40B4-BE49-F238E27FC236}">
                <a16:creationId xmlns:a16="http://schemas.microsoft.com/office/drawing/2014/main" id="{AF261D87-1C44-DCC3-AD78-BFD5342D30AE}"/>
              </a:ext>
            </a:extLst>
          </p:cNvPr>
          <p:cNvSpPr txBox="1">
            <a:spLocks/>
          </p:cNvSpPr>
          <p:nvPr/>
        </p:nvSpPr>
        <p:spPr>
          <a:xfrm>
            <a:off x="383420" y="6108419"/>
            <a:ext cx="6065543" cy="345988"/>
          </a:xfrm>
          <a:prstGeom prst="rect">
            <a:avLst/>
          </a:prstGeom>
          <a:noFill/>
        </p:spPr>
        <p:txBody>
          <a:bodyPr wrap="square" lIns="0" tIns="0" rIns="0" bIns="0" rtlCol="0">
            <a:noAutofit/>
          </a:bodyPr>
          <a:lstStyle/>
          <a:p>
            <a:r>
              <a:rPr lang="en-GB" sz="1200">
                <a:ea typeface="Calibri" panose="020F0502020204030204" pitchFamily="34" charset="0"/>
              </a:rPr>
              <a:t>Worldview (2025)</a:t>
            </a:r>
            <a:endParaRPr lang="en-AU" sz="1200"/>
          </a:p>
        </p:txBody>
      </p:sp>
      <p:sp>
        <p:nvSpPr>
          <p:cNvPr id="2" name="Slide Number Placeholder 1">
            <a:extLst>
              <a:ext uri="{FF2B5EF4-FFF2-40B4-BE49-F238E27FC236}">
                <a16:creationId xmlns:a16="http://schemas.microsoft.com/office/drawing/2014/main" id="{5E81D9A4-E7E2-E098-B0C0-0D7C1B9918D0}"/>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custDataLst>
      <p:tags r:id="rId1"/>
    </p:custDataLst>
    <p:extLst>
      <p:ext uri="{BB962C8B-B14F-4D97-AF65-F5344CB8AC3E}">
        <p14:creationId xmlns:p14="http://schemas.microsoft.com/office/powerpoint/2010/main" val="319719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F7BAD-4729-43E0-C9DA-BD154FB21377}"/>
            </a:ext>
          </a:extLst>
        </p:cNvPr>
        <p:cNvGrpSpPr/>
        <p:nvPr/>
      </p:nvGrpSpPr>
      <p:grpSpPr>
        <a:xfrm>
          <a:off x="0" y="0"/>
          <a:ext cx="0" cy="0"/>
          <a:chOff x="0" y="0"/>
          <a:chExt cx="0" cy="0"/>
        </a:xfrm>
      </p:grpSpPr>
      <p:sp>
        <p:nvSpPr>
          <p:cNvPr id="18" name="Title">
            <a:extLst>
              <a:ext uri="{FF2B5EF4-FFF2-40B4-BE49-F238E27FC236}">
                <a16:creationId xmlns:a16="http://schemas.microsoft.com/office/drawing/2014/main" id="{999D4E24-83B1-870B-A2FF-5AF5BC9A1627}"/>
              </a:ext>
            </a:extLst>
          </p:cNvPr>
          <p:cNvSpPr>
            <a:spLocks noGrp="1"/>
          </p:cNvSpPr>
          <p:nvPr>
            <p:ph type="title"/>
          </p:nvPr>
        </p:nvSpPr>
        <p:spPr/>
        <p:txBody>
          <a:bodyPr/>
          <a:lstStyle/>
          <a:p>
            <a:r>
              <a:rPr lang="en-GB" dirty="0"/>
              <a:t>M</a:t>
            </a:r>
            <a:r>
              <a:rPr lang="en-AU" dirty="0"/>
              <a:t>aps and images </a:t>
            </a:r>
            <a:r>
              <a:rPr lang="en-AU" i="1" dirty="0"/>
              <a:t>introduced</a:t>
            </a:r>
            <a:r>
              <a:rPr lang="en-AU" dirty="0"/>
              <a:t> in Stage 2 </a:t>
            </a:r>
            <a:r>
              <a:rPr lang="en-AU" dirty="0">
                <a:solidFill>
                  <a:schemeClr val="bg1"/>
                </a:solidFill>
              </a:rPr>
              <a:t>(4)</a:t>
            </a:r>
          </a:p>
        </p:txBody>
      </p:sp>
      <p:pic>
        <p:nvPicPr>
          <p:cNvPr id="6" name="Relief map" descr="Australia relief map showing variation in the height of land using colour.">
            <a:extLst>
              <a:ext uri="{FF2B5EF4-FFF2-40B4-BE49-F238E27FC236}">
                <a16:creationId xmlns:a16="http://schemas.microsoft.com/office/drawing/2014/main" id="{AA23E83A-1066-BAD5-C713-4599923CD171}"/>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360000" y="1208260"/>
            <a:ext cx="6053574" cy="4278140"/>
          </a:xfrm>
          <a:prstGeom prst="rect">
            <a:avLst/>
          </a:prstGeom>
          <a:noFill/>
          <a:ln>
            <a:noFill/>
          </a:ln>
        </p:spPr>
      </p:pic>
      <p:sp>
        <p:nvSpPr>
          <p:cNvPr id="11" name="Name Relief">
            <a:extLst>
              <a:ext uri="{FF2B5EF4-FFF2-40B4-BE49-F238E27FC236}">
                <a16:creationId xmlns:a16="http://schemas.microsoft.com/office/drawing/2014/main" id="{CBDCBBDD-1F4A-921C-C325-DC65867B5E0B}"/>
              </a:ext>
            </a:extLst>
          </p:cNvPr>
          <p:cNvSpPr>
            <a:spLocks/>
          </p:cNvSpPr>
          <p:nvPr/>
        </p:nvSpPr>
        <p:spPr>
          <a:xfrm>
            <a:off x="6832063" y="1584587"/>
            <a:ext cx="4514492" cy="132710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268288">
              <a:lnSpc>
                <a:spcPct val="150000"/>
              </a:lnSpc>
              <a:spcAft>
                <a:spcPts val="1200"/>
              </a:spcAft>
            </a:pPr>
            <a:r>
              <a:rPr lang="en-GB" sz="2000"/>
              <a:t>Relief maps</a:t>
            </a:r>
            <a:endParaRPr lang="en-AU" sz="2000"/>
          </a:p>
        </p:txBody>
      </p:sp>
      <p:sp>
        <p:nvSpPr>
          <p:cNvPr id="12" name="Define relief">
            <a:extLst>
              <a:ext uri="{FF2B5EF4-FFF2-40B4-BE49-F238E27FC236}">
                <a16:creationId xmlns:a16="http://schemas.microsoft.com/office/drawing/2014/main" id="{9F0915DD-F6E4-2E5A-8B8A-3B0D4446DFBA}"/>
              </a:ext>
            </a:extLst>
          </p:cNvPr>
          <p:cNvSpPr>
            <a:spLocks/>
          </p:cNvSpPr>
          <p:nvPr/>
        </p:nvSpPr>
        <p:spPr>
          <a:xfrm>
            <a:off x="6832063" y="3480087"/>
            <a:ext cx="4514492" cy="1683584"/>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nSpc>
                <a:spcPct val="150000"/>
              </a:lnSpc>
              <a:spcAft>
                <a:spcPts val="1200"/>
              </a:spcAft>
            </a:pPr>
            <a:r>
              <a:rPr lang="en-GB" sz="2000"/>
              <a:t>Shows variation in the height of land, using colour, shading or pattern</a:t>
            </a:r>
          </a:p>
        </p:txBody>
      </p:sp>
      <p:sp>
        <p:nvSpPr>
          <p:cNvPr id="14" name="Ref. Relief">
            <a:extLst>
              <a:ext uri="{FF2B5EF4-FFF2-40B4-BE49-F238E27FC236}">
                <a16:creationId xmlns:a16="http://schemas.microsoft.com/office/drawing/2014/main" id="{A3C1BEE1-01E0-55F8-D362-53E6E2E5BB0E}"/>
              </a:ext>
            </a:extLst>
          </p:cNvPr>
          <p:cNvSpPr txBox="1">
            <a:spLocks/>
          </p:cNvSpPr>
          <p:nvPr/>
        </p:nvSpPr>
        <p:spPr>
          <a:xfrm>
            <a:off x="360000" y="6060552"/>
            <a:ext cx="6018703" cy="345988"/>
          </a:xfrm>
          <a:prstGeom prst="rect">
            <a:avLst/>
          </a:prstGeom>
          <a:noFill/>
        </p:spPr>
        <p:txBody>
          <a:bodyPr wrap="square" lIns="0" tIns="0" rIns="0" bIns="0" rtlCol="0">
            <a:noAutofit/>
          </a:bodyPr>
          <a:lstStyle/>
          <a:p>
            <a:r>
              <a:rPr lang="en-GB" sz="1200" i="1">
                <a:ea typeface="Calibri" panose="020F0502020204030204" pitchFamily="34" charset="0"/>
              </a:rPr>
              <a:t>M&amp;M Baciu / Adobe Stock (2025)</a:t>
            </a:r>
            <a:endParaRPr lang="en-AU" sz="1200"/>
          </a:p>
        </p:txBody>
      </p:sp>
      <p:sp>
        <p:nvSpPr>
          <p:cNvPr id="2" name="Slide Number Placeholder 1">
            <a:extLst>
              <a:ext uri="{FF2B5EF4-FFF2-40B4-BE49-F238E27FC236}">
                <a16:creationId xmlns:a16="http://schemas.microsoft.com/office/drawing/2014/main" id="{C5304B46-D3AD-993D-C1F2-E589D7F6EEF5}"/>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custDataLst>
      <p:tags r:id="rId1"/>
    </p:custDataLst>
    <p:extLst>
      <p:ext uri="{BB962C8B-B14F-4D97-AF65-F5344CB8AC3E}">
        <p14:creationId xmlns:p14="http://schemas.microsoft.com/office/powerpoint/2010/main" val="168397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1FAEF-8F95-41A1-9EFB-B03F0C76F6BF}"/>
            </a:ext>
          </a:extLst>
        </p:cNvPr>
        <p:cNvGrpSpPr/>
        <p:nvPr/>
      </p:nvGrpSpPr>
      <p:grpSpPr>
        <a:xfrm>
          <a:off x="0" y="0"/>
          <a:ext cx="0" cy="0"/>
          <a:chOff x="0" y="0"/>
          <a:chExt cx="0" cy="0"/>
        </a:xfrm>
      </p:grpSpPr>
      <p:sp>
        <p:nvSpPr>
          <p:cNvPr id="18" name="Title">
            <a:extLst>
              <a:ext uri="{FF2B5EF4-FFF2-40B4-BE49-F238E27FC236}">
                <a16:creationId xmlns:a16="http://schemas.microsoft.com/office/drawing/2014/main" id="{965C5295-E6C8-1086-8AB6-231131FCA24D}"/>
              </a:ext>
            </a:extLst>
          </p:cNvPr>
          <p:cNvSpPr>
            <a:spLocks noGrp="1"/>
          </p:cNvSpPr>
          <p:nvPr>
            <p:ph type="title"/>
          </p:nvPr>
        </p:nvSpPr>
        <p:spPr>
          <a:xfrm>
            <a:off x="360000" y="360000"/>
            <a:ext cx="10080000" cy="1008000"/>
          </a:xfrm>
        </p:spPr>
        <p:txBody>
          <a:bodyPr/>
          <a:lstStyle/>
          <a:p>
            <a:r>
              <a:rPr lang="en-GB" dirty="0"/>
              <a:t>M</a:t>
            </a:r>
            <a:r>
              <a:rPr lang="en-AU" dirty="0"/>
              <a:t>aps and images </a:t>
            </a:r>
            <a:r>
              <a:rPr lang="en-AU" i="1" dirty="0"/>
              <a:t>introduced</a:t>
            </a:r>
            <a:r>
              <a:rPr lang="en-AU" dirty="0"/>
              <a:t> in Stage 3 </a:t>
            </a:r>
            <a:r>
              <a:rPr lang="en-AU" dirty="0">
                <a:solidFill>
                  <a:schemeClr val="bg1"/>
                </a:solidFill>
              </a:rPr>
              <a:t>(1)</a:t>
            </a:r>
          </a:p>
        </p:txBody>
      </p:sp>
      <p:pic>
        <p:nvPicPr>
          <p:cNvPr id="32" name="Road map" descr="A road map of Bathurst showing roads and amenities in that area.">
            <a:extLst>
              <a:ext uri="{FF2B5EF4-FFF2-40B4-BE49-F238E27FC236}">
                <a16:creationId xmlns:a16="http://schemas.microsoft.com/office/drawing/2014/main" id="{F3FD755C-E049-F0F1-E43A-D7F7A06802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001" y="1070869"/>
            <a:ext cx="3164423" cy="2379413"/>
          </a:xfrm>
          <a:prstGeom prst="rect">
            <a:avLst/>
          </a:prstGeom>
        </p:spPr>
      </p:pic>
      <p:sp>
        <p:nvSpPr>
          <p:cNvPr id="3" name="Ref: road">
            <a:extLst>
              <a:ext uri="{FF2B5EF4-FFF2-40B4-BE49-F238E27FC236}">
                <a16:creationId xmlns:a16="http://schemas.microsoft.com/office/drawing/2014/main" id="{47AFE261-CB2C-4413-D080-D62EA9FC0F47}"/>
              </a:ext>
            </a:extLst>
          </p:cNvPr>
          <p:cNvSpPr txBox="1">
            <a:spLocks/>
          </p:cNvSpPr>
          <p:nvPr/>
        </p:nvSpPr>
        <p:spPr>
          <a:xfrm>
            <a:off x="360001" y="3515273"/>
            <a:ext cx="3230688" cy="197738"/>
          </a:xfrm>
          <a:prstGeom prst="rect">
            <a:avLst/>
          </a:prstGeom>
          <a:noFill/>
        </p:spPr>
        <p:txBody>
          <a:bodyPr wrap="square" lIns="0" tIns="0" rIns="0" bIns="0" rtlCol="0">
            <a:noAutofit/>
          </a:bodyPr>
          <a:lstStyle/>
          <a:p>
            <a:r>
              <a:rPr lang="en-GB" sz="1200" i="1">
                <a:effectLst/>
                <a:ea typeface="Calibri" panose="020F0502020204030204" pitchFamily="34" charset="0"/>
              </a:rPr>
              <a:t>Map data by Google (2025)</a:t>
            </a:r>
            <a:endParaRPr lang="en-AU" sz="1200"/>
          </a:p>
        </p:txBody>
      </p:sp>
      <p:sp>
        <p:nvSpPr>
          <p:cNvPr id="5" name="Name Road">
            <a:extLst>
              <a:ext uri="{FF2B5EF4-FFF2-40B4-BE49-F238E27FC236}">
                <a16:creationId xmlns:a16="http://schemas.microsoft.com/office/drawing/2014/main" id="{8BFA0AE5-870F-54AD-66C8-ADC86FAC62DB}"/>
              </a:ext>
            </a:extLst>
          </p:cNvPr>
          <p:cNvSpPr>
            <a:spLocks/>
          </p:cNvSpPr>
          <p:nvPr/>
        </p:nvSpPr>
        <p:spPr>
          <a:xfrm>
            <a:off x="4901454" y="1062012"/>
            <a:ext cx="5538546" cy="132710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55600">
              <a:lnSpc>
                <a:spcPct val="150000"/>
              </a:lnSpc>
              <a:spcAft>
                <a:spcPts val="1200"/>
              </a:spcAft>
            </a:pPr>
            <a:r>
              <a:rPr lang="en-GB"/>
              <a:t>Road maps</a:t>
            </a:r>
          </a:p>
        </p:txBody>
      </p:sp>
      <p:sp>
        <p:nvSpPr>
          <p:cNvPr id="6" name="Define road">
            <a:extLst>
              <a:ext uri="{FF2B5EF4-FFF2-40B4-BE49-F238E27FC236}">
                <a16:creationId xmlns:a16="http://schemas.microsoft.com/office/drawing/2014/main" id="{8CFC4EB3-A1DE-E719-0982-BC1C1522558E}"/>
              </a:ext>
            </a:extLst>
          </p:cNvPr>
          <p:cNvSpPr>
            <a:spLocks/>
          </p:cNvSpPr>
          <p:nvPr/>
        </p:nvSpPr>
        <p:spPr>
          <a:xfrm>
            <a:off x="4901454" y="2485084"/>
            <a:ext cx="5538546" cy="132710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55600">
              <a:lnSpc>
                <a:spcPct val="150000"/>
              </a:lnSpc>
              <a:spcAft>
                <a:spcPts val="1200"/>
              </a:spcAft>
            </a:pPr>
            <a:r>
              <a:rPr lang="en-AU"/>
              <a:t>Shows the roads in an area </a:t>
            </a:r>
          </a:p>
          <a:p>
            <a:pPr marL="355600">
              <a:lnSpc>
                <a:spcPct val="150000"/>
              </a:lnSpc>
              <a:spcAft>
                <a:spcPts val="1200"/>
              </a:spcAft>
            </a:pPr>
            <a:r>
              <a:rPr lang="en-AU"/>
              <a:t>e.g. a street map </a:t>
            </a:r>
          </a:p>
        </p:txBody>
      </p:sp>
      <p:pic>
        <p:nvPicPr>
          <p:cNvPr id="12" name="Freight map" descr="A freight map of Australia showing key freight routes.">
            <a:extLst>
              <a:ext uri="{FF2B5EF4-FFF2-40B4-BE49-F238E27FC236}">
                <a16:creationId xmlns:a16="http://schemas.microsoft.com/office/drawing/2014/main" id="{EF916AFE-DA38-EDA2-CDCF-16282AD3D3F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60000" y="3778002"/>
            <a:ext cx="3164423" cy="2655269"/>
          </a:xfrm>
          <a:prstGeom prst="rect">
            <a:avLst/>
          </a:prstGeom>
        </p:spPr>
      </p:pic>
      <p:sp>
        <p:nvSpPr>
          <p:cNvPr id="4" name="Ref: Freight">
            <a:extLst>
              <a:ext uri="{FF2B5EF4-FFF2-40B4-BE49-F238E27FC236}">
                <a16:creationId xmlns:a16="http://schemas.microsoft.com/office/drawing/2014/main" id="{1DB365A2-3381-21EC-67CD-DCE1E6276477}"/>
              </a:ext>
            </a:extLst>
          </p:cNvPr>
          <p:cNvSpPr txBox="1">
            <a:spLocks/>
          </p:cNvSpPr>
          <p:nvPr/>
        </p:nvSpPr>
        <p:spPr>
          <a:xfrm>
            <a:off x="360000" y="6498262"/>
            <a:ext cx="3071219" cy="197738"/>
          </a:xfrm>
          <a:prstGeom prst="rect">
            <a:avLst/>
          </a:prstGeom>
          <a:noFill/>
        </p:spPr>
        <p:txBody>
          <a:bodyPr wrap="square" lIns="0" tIns="0" rIns="0" bIns="0" rtlCol="0">
            <a:noAutofit/>
          </a:bodyPr>
          <a:lstStyle/>
          <a:p>
            <a:r>
              <a:rPr lang="en-GB" sz="1200" i="1">
                <a:effectLst/>
                <a:ea typeface="Calibri" panose="020F0502020204030204" pitchFamily="34" charset="0"/>
              </a:rPr>
              <a:t>Commonwealth of Australia (2021)</a:t>
            </a:r>
            <a:endParaRPr lang="en-AU" sz="1200"/>
          </a:p>
        </p:txBody>
      </p:sp>
      <p:sp>
        <p:nvSpPr>
          <p:cNvPr id="7" name="Name freight">
            <a:extLst>
              <a:ext uri="{FF2B5EF4-FFF2-40B4-BE49-F238E27FC236}">
                <a16:creationId xmlns:a16="http://schemas.microsoft.com/office/drawing/2014/main" id="{842B34EF-541E-60C8-749E-7205D60801CE}"/>
              </a:ext>
            </a:extLst>
          </p:cNvPr>
          <p:cNvSpPr>
            <a:spLocks/>
          </p:cNvSpPr>
          <p:nvPr/>
        </p:nvSpPr>
        <p:spPr>
          <a:xfrm>
            <a:off x="4901454" y="3922560"/>
            <a:ext cx="5538546" cy="132710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55600">
              <a:lnSpc>
                <a:spcPct val="150000"/>
              </a:lnSpc>
              <a:spcAft>
                <a:spcPts val="1200"/>
              </a:spcAft>
            </a:pPr>
            <a:r>
              <a:rPr lang="en-GB"/>
              <a:t>Freight maps</a:t>
            </a:r>
          </a:p>
        </p:txBody>
      </p:sp>
      <p:sp>
        <p:nvSpPr>
          <p:cNvPr id="8" name="Define freight">
            <a:extLst>
              <a:ext uri="{FF2B5EF4-FFF2-40B4-BE49-F238E27FC236}">
                <a16:creationId xmlns:a16="http://schemas.microsoft.com/office/drawing/2014/main" id="{1EBC5AC3-1386-1592-7D0D-2EDAE84AC460}"/>
              </a:ext>
            </a:extLst>
          </p:cNvPr>
          <p:cNvSpPr>
            <a:spLocks/>
          </p:cNvSpPr>
          <p:nvPr/>
        </p:nvSpPr>
        <p:spPr>
          <a:xfrm>
            <a:off x="4901454" y="5360036"/>
            <a:ext cx="5538546" cy="132710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55600">
              <a:lnSpc>
                <a:spcPct val="150000"/>
              </a:lnSpc>
              <a:spcAft>
                <a:spcPts val="1200"/>
              </a:spcAft>
            </a:pPr>
            <a:r>
              <a:rPr lang="en-AU"/>
              <a:t>Shows key freight routes, typically main roads and rail </a:t>
            </a:r>
          </a:p>
        </p:txBody>
      </p:sp>
      <p:sp>
        <p:nvSpPr>
          <p:cNvPr id="2" name="Slide Number Placeholder 1">
            <a:extLst>
              <a:ext uri="{FF2B5EF4-FFF2-40B4-BE49-F238E27FC236}">
                <a16:creationId xmlns:a16="http://schemas.microsoft.com/office/drawing/2014/main" id="{844EF5D5-3054-A9EF-B162-5C3DCC14ED34}"/>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custDataLst>
      <p:tags r:id="rId1"/>
    </p:custDataLst>
    <p:extLst>
      <p:ext uri="{BB962C8B-B14F-4D97-AF65-F5344CB8AC3E}">
        <p14:creationId xmlns:p14="http://schemas.microsoft.com/office/powerpoint/2010/main" val="18101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FF312-2581-0523-8D63-23F4191EA111}"/>
            </a:ext>
          </a:extLst>
        </p:cNvPr>
        <p:cNvGrpSpPr/>
        <p:nvPr/>
      </p:nvGrpSpPr>
      <p:grpSpPr>
        <a:xfrm>
          <a:off x="0" y="0"/>
          <a:ext cx="0" cy="0"/>
          <a:chOff x="0" y="0"/>
          <a:chExt cx="0" cy="0"/>
        </a:xfrm>
      </p:grpSpPr>
      <p:sp>
        <p:nvSpPr>
          <p:cNvPr id="18" name="Title">
            <a:extLst>
              <a:ext uri="{FF2B5EF4-FFF2-40B4-BE49-F238E27FC236}">
                <a16:creationId xmlns:a16="http://schemas.microsoft.com/office/drawing/2014/main" id="{0719EA03-F94E-E233-B06B-8E3CE367B4CC}"/>
              </a:ext>
            </a:extLst>
          </p:cNvPr>
          <p:cNvSpPr>
            <a:spLocks noGrp="1"/>
          </p:cNvSpPr>
          <p:nvPr>
            <p:ph type="title"/>
          </p:nvPr>
        </p:nvSpPr>
        <p:spPr>
          <a:xfrm>
            <a:off x="360000" y="360000"/>
            <a:ext cx="10080000" cy="1008000"/>
          </a:xfrm>
        </p:spPr>
        <p:txBody>
          <a:bodyPr/>
          <a:lstStyle/>
          <a:p>
            <a:r>
              <a:rPr lang="en-GB" dirty="0"/>
              <a:t>M</a:t>
            </a:r>
            <a:r>
              <a:rPr lang="en-AU" dirty="0"/>
              <a:t>aps and images </a:t>
            </a:r>
            <a:r>
              <a:rPr lang="en-AU" i="1" dirty="0"/>
              <a:t>introduced</a:t>
            </a:r>
            <a:r>
              <a:rPr lang="en-AU" dirty="0"/>
              <a:t> in Stage 3 </a:t>
            </a:r>
            <a:r>
              <a:rPr lang="en-AU" dirty="0">
                <a:solidFill>
                  <a:schemeClr val="bg1"/>
                </a:solidFill>
              </a:rPr>
              <a:t>(2)</a:t>
            </a:r>
          </a:p>
        </p:txBody>
      </p:sp>
      <p:pic>
        <p:nvPicPr>
          <p:cNvPr id="15" name="Oblique image" descr="An oblique aerial image of Syndey harbour.">
            <a:extLst>
              <a:ext uri="{FF2B5EF4-FFF2-40B4-BE49-F238E27FC236}">
                <a16:creationId xmlns:a16="http://schemas.microsoft.com/office/drawing/2014/main" id="{37376BB0-3C74-49F2-A74C-A1472CCFD2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000" y="1124980"/>
            <a:ext cx="3813968" cy="2542419"/>
          </a:xfrm>
          <a:prstGeom prst="rect">
            <a:avLst/>
          </a:prstGeom>
        </p:spPr>
      </p:pic>
      <p:sp>
        <p:nvSpPr>
          <p:cNvPr id="22" name="Ref: Oblique">
            <a:extLst>
              <a:ext uri="{FF2B5EF4-FFF2-40B4-BE49-F238E27FC236}">
                <a16:creationId xmlns:a16="http://schemas.microsoft.com/office/drawing/2014/main" id="{14AE2327-DFD7-46E4-8BD3-7B805993B6E3}"/>
              </a:ext>
            </a:extLst>
          </p:cNvPr>
          <p:cNvSpPr txBox="1">
            <a:spLocks/>
          </p:cNvSpPr>
          <p:nvPr/>
        </p:nvSpPr>
        <p:spPr>
          <a:xfrm>
            <a:off x="360000" y="3746336"/>
            <a:ext cx="3813968" cy="196697"/>
          </a:xfrm>
          <a:prstGeom prst="rect">
            <a:avLst/>
          </a:prstGeom>
          <a:noFill/>
        </p:spPr>
        <p:txBody>
          <a:bodyPr wrap="square" lIns="0" tIns="0" rIns="0" bIns="0" rtlCol="0">
            <a:noAutofit/>
          </a:bodyPr>
          <a:lstStyle/>
          <a:p>
            <a:r>
              <a:rPr lang="en-AU" sz="1200" i="1">
                <a:effectLst/>
                <a:ea typeface="Calibri" panose="020F0502020204030204" pitchFamily="34" charset="0"/>
              </a:rPr>
              <a:t>Steve Munro / Adobe Stock (2025)</a:t>
            </a:r>
            <a:endParaRPr lang="en-AU" sz="1200"/>
          </a:p>
        </p:txBody>
      </p:sp>
      <p:sp>
        <p:nvSpPr>
          <p:cNvPr id="4" name="Name Road">
            <a:extLst>
              <a:ext uri="{FF2B5EF4-FFF2-40B4-BE49-F238E27FC236}">
                <a16:creationId xmlns:a16="http://schemas.microsoft.com/office/drawing/2014/main" id="{037C4254-C8F9-9DF6-7CE6-1EC9E1E88311}"/>
              </a:ext>
            </a:extLst>
          </p:cNvPr>
          <p:cNvSpPr>
            <a:spLocks/>
          </p:cNvSpPr>
          <p:nvPr/>
        </p:nvSpPr>
        <p:spPr>
          <a:xfrm>
            <a:off x="4901454" y="1062012"/>
            <a:ext cx="5538546" cy="132710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55600">
              <a:lnSpc>
                <a:spcPct val="150000"/>
              </a:lnSpc>
              <a:spcAft>
                <a:spcPts val="1200"/>
              </a:spcAft>
            </a:pPr>
            <a:r>
              <a:rPr lang="en-GB"/>
              <a:t>Oblique aerial images</a:t>
            </a:r>
          </a:p>
        </p:txBody>
      </p:sp>
      <p:sp>
        <p:nvSpPr>
          <p:cNvPr id="5" name="Define road">
            <a:extLst>
              <a:ext uri="{FF2B5EF4-FFF2-40B4-BE49-F238E27FC236}">
                <a16:creationId xmlns:a16="http://schemas.microsoft.com/office/drawing/2014/main" id="{EFB6EA0E-70CD-9995-F158-2108841D34C1}"/>
              </a:ext>
            </a:extLst>
          </p:cNvPr>
          <p:cNvSpPr>
            <a:spLocks/>
          </p:cNvSpPr>
          <p:nvPr/>
        </p:nvSpPr>
        <p:spPr>
          <a:xfrm>
            <a:off x="4901454" y="2485084"/>
            <a:ext cx="5538546" cy="132710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55600">
              <a:lnSpc>
                <a:spcPct val="150000"/>
              </a:lnSpc>
              <a:spcAft>
                <a:spcPts val="1200"/>
              </a:spcAft>
            </a:pPr>
            <a:r>
              <a:rPr lang="en-AU"/>
              <a:t>An aerial image taken at an angle, providing a more 3D perspective  </a:t>
            </a:r>
          </a:p>
        </p:txBody>
      </p:sp>
      <p:pic>
        <p:nvPicPr>
          <p:cNvPr id="3" name="Vertical Aerial image" descr="A vertical aerial image of Sydney harbour.">
            <a:extLst>
              <a:ext uri="{FF2B5EF4-FFF2-40B4-BE49-F238E27FC236}">
                <a16:creationId xmlns:a16="http://schemas.microsoft.com/office/drawing/2014/main" id="{F3B2FB00-C06D-A752-5E14-24A0C8A0B6B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bwMode="auto">
          <a:xfrm flipH="1">
            <a:off x="360000" y="4021970"/>
            <a:ext cx="4192801" cy="2218396"/>
          </a:xfrm>
          <a:prstGeom prst="rect">
            <a:avLst/>
          </a:prstGeom>
          <a:noFill/>
        </p:spPr>
      </p:pic>
      <p:sp>
        <p:nvSpPr>
          <p:cNvPr id="23" name="Ref: Vertical">
            <a:extLst>
              <a:ext uri="{FF2B5EF4-FFF2-40B4-BE49-F238E27FC236}">
                <a16:creationId xmlns:a16="http://schemas.microsoft.com/office/drawing/2014/main" id="{C34B0CC6-9AB9-02B0-8B02-0361A83084AE}"/>
              </a:ext>
            </a:extLst>
          </p:cNvPr>
          <p:cNvSpPr txBox="1">
            <a:spLocks/>
          </p:cNvSpPr>
          <p:nvPr/>
        </p:nvSpPr>
        <p:spPr>
          <a:xfrm>
            <a:off x="360000" y="6319303"/>
            <a:ext cx="3813968" cy="196697"/>
          </a:xfrm>
          <a:prstGeom prst="rect">
            <a:avLst/>
          </a:prstGeom>
          <a:noFill/>
        </p:spPr>
        <p:txBody>
          <a:bodyPr wrap="square" lIns="0" tIns="0" rIns="0" bIns="0" rtlCol="0">
            <a:noAutofit/>
          </a:bodyPr>
          <a:lstStyle/>
          <a:p>
            <a:r>
              <a:rPr lang="en-GB" sz="1200" i="1">
                <a:effectLst/>
                <a:ea typeface="Calibri" panose="020F0502020204030204" pitchFamily="34" charset="0"/>
              </a:rPr>
              <a:t>Map data by Google (2009)</a:t>
            </a:r>
            <a:endParaRPr lang="en-AU" sz="1200"/>
          </a:p>
        </p:txBody>
      </p:sp>
      <p:sp>
        <p:nvSpPr>
          <p:cNvPr id="6" name="Name freight">
            <a:extLst>
              <a:ext uri="{FF2B5EF4-FFF2-40B4-BE49-F238E27FC236}">
                <a16:creationId xmlns:a16="http://schemas.microsoft.com/office/drawing/2014/main" id="{14BABDB1-4A6E-139F-746F-8166F07FFB0B}"/>
              </a:ext>
            </a:extLst>
          </p:cNvPr>
          <p:cNvSpPr>
            <a:spLocks/>
          </p:cNvSpPr>
          <p:nvPr/>
        </p:nvSpPr>
        <p:spPr>
          <a:xfrm>
            <a:off x="4901454" y="3922560"/>
            <a:ext cx="5538546" cy="132710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55600">
              <a:lnSpc>
                <a:spcPct val="150000"/>
              </a:lnSpc>
              <a:spcAft>
                <a:spcPts val="1200"/>
              </a:spcAft>
            </a:pPr>
            <a:r>
              <a:rPr lang="en-GB"/>
              <a:t>Vertical aerial images</a:t>
            </a:r>
          </a:p>
        </p:txBody>
      </p:sp>
      <p:sp>
        <p:nvSpPr>
          <p:cNvPr id="7" name="Define freight">
            <a:extLst>
              <a:ext uri="{FF2B5EF4-FFF2-40B4-BE49-F238E27FC236}">
                <a16:creationId xmlns:a16="http://schemas.microsoft.com/office/drawing/2014/main" id="{A6E71481-2FE8-A694-3104-E58DF541BEC5}"/>
              </a:ext>
            </a:extLst>
          </p:cNvPr>
          <p:cNvSpPr>
            <a:spLocks/>
          </p:cNvSpPr>
          <p:nvPr/>
        </p:nvSpPr>
        <p:spPr>
          <a:xfrm>
            <a:off x="4901454" y="5360036"/>
            <a:ext cx="5538546" cy="132710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55600">
              <a:lnSpc>
                <a:spcPct val="150000"/>
              </a:lnSpc>
              <a:spcAft>
                <a:spcPts val="1200"/>
              </a:spcAft>
            </a:pPr>
            <a:r>
              <a:rPr lang="en-AU"/>
              <a:t>An aerial image taken from directly above with equal scale</a:t>
            </a:r>
          </a:p>
        </p:txBody>
      </p:sp>
      <p:sp>
        <p:nvSpPr>
          <p:cNvPr id="2" name="Slide Number Placeholder 1">
            <a:extLst>
              <a:ext uri="{FF2B5EF4-FFF2-40B4-BE49-F238E27FC236}">
                <a16:creationId xmlns:a16="http://schemas.microsoft.com/office/drawing/2014/main" id="{342C4D32-48F1-4F94-9AE7-433669CCC439}"/>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custDataLst>
      <p:tags r:id="rId1"/>
    </p:custDataLst>
    <p:extLst>
      <p:ext uri="{BB962C8B-B14F-4D97-AF65-F5344CB8AC3E}">
        <p14:creationId xmlns:p14="http://schemas.microsoft.com/office/powerpoint/2010/main" val="200628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300EB9-BBA9-47B9-9B8B-FE2B05B82676}"/>
              </a:ext>
            </a:extLst>
          </p:cNvPr>
          <p:cNvSpPr>
            <a:spLocks noGrp="1"/>
          </p:cNvSpPr>
          <p:nvPr>
            <p:ph type="title"/>
          </p:nvPr>
        </p:nvSpPr>
        <p:spPr/>
        <p:txBody>
          <a:bodyPr/>
          <a:lstStyle/>
          <a:p>
            <a:r>
              <a:rPr lang="en-GB"/>
              <a:t>Reflection</a:t>
            </a:r>
          </a:p>
        </p:txBody>
      </p:sp>
      <p:pic>
        <p:nvPicPr>
          <p:cNvPr id="6" name="Picture 5">
            <a:extLst>
              <a:ext uri="{FF2B5EF4-FFF2-40B4-BE49-F238E27FC236}">
                <a16:creationId xmlns:a16="http://schemas.microsoft.com/office/drawing/2014/main" id="{B0D54953-F69D-EA35-92FA-839B566EB16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59332" y="950322"/>
            <a:ext cx="8073336" cy="5745678"/>
          </a:xfrm>
          <a:prstGeom prst="rect">
            <a:avLst/>
          </a:prstGeom>
        </p:spPr>
      </p:pic>
      <p:sp>
        <p:nvSpPr>
          <p:cNvPr id="2" name="Slide Number Placeholder 1">
            <a:extLst>
              <a:ext uri="{FF2B5EF4-FFF2-40B4-BE49-F238E27FC236}">
                <a16:creationId xmlns:a16="http://schemas.microsoft.com/office/drawing/2014/main" id="{8B44D4DE-22BD-A91D-9A8C-6194F7E3A24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27</a:t>
            </a:fld>
            <a:endParaRPr lang="en-AU"/>
          </a:p>
        </p:txBody>
      </p:sp>
    </p:spTree>
    <p:extLst>
      <p:ext uri="{BB962C8B-B14F-4D97-AF65-F5344CB8AC3E}">
        <p14:creationId xmlns:p14="http://schemas.microsoft.com/office/powerpoint/2010/main" val="156769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336CBB-2F79-3B5A-CD06-AC9378A33D19}"/>
              </a:ext>
            </a:extLst>
          </p:cNvPr>
          <p:cNvSpPr>
            <a:spLocks noGrp="1"/>
          </p:cNvSpPr>
          <p:nvPr>
            <p:ph type="title"/>
          </p:nvPr>
        </p:nvSpPr>
        <p:spPr>
          <a:xfrm>
            <a:off x="5400000" y="2495266"/>
            <a:ext cx="5400000" cy="1705468"/>
          </a:xfrm>
        </p:spPr>
        <p:txBody>
          <a:bodyPr anchor="t">
            <a:noAutofit/>
          </a:bodyPr>
          <a:lstStyle/>
          <a:p>
            <a:r>
              <a:rPr lang="en-AU" sz="6600"/>
              <a:t>Historical sources</a:t>
            </a:r>
          </a:p>
        </p:txBody>
      </p:sp>
      <p:pic>
        <p:nvPicPr>
          <p:cNvPr id="8" name="Picture 7">
            <a:extLst>
              <a:ext uri="{FF2B5EF4-FFF2-40B4-BE49-F238E27FC236}">
                <a16:creationId xmlns:a16="http://schemas.microsoft.com/office/drawing/2014/main" id="{A69FB021-A5F6-7588-3652-401053FE13E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l="9244" r="11749"/>
          <a:stretch/>
        </p:blipFill>
        <p:spPr>
          <a:xfrm>
            <a:off x="306805" y="360000"/>
            <a:ext cx="4426388" cy="5976000"/>
          </a:xfrm>
          <a:prstGeom prst="rect">
            <a:avLst/>
          </a:prstGeom>
          <a:noFill/>
        </p:spPr>
      </p:pic>
      <p:sp>
        <p:nvSpPr>
          <p:cNvPr id="3" name="Slide Number Placeholder 2">
            <a:extLst>
              <a:ext uri="{FF2B5EF4-FFF2-40B4-BE49-F238E27FC236}">
                <a16:creationId xmlns:a16="http://schemas.microsoft.com/office/drawing/2014/main" id="{659392A9-1A4A-9187-8B59-EBCC5A8D4AFA}"/>
              </a:ext>
              <a:ext uri="{C183D7F6-B498-43B3-948B-1728B52AA6E4}">
                <adec:decorative xmlns:adec="http://schemas.microsoft.com/office/drawing/2017/decorative" val="1"/>
              </a:ext>
            </a:extLst>
          </p:cNvPr>
          <p:cNvSpPr>
            <a:spLocks noGrp="1"/>
          </p:cNvSpPr>
          <p:nvPr>
            <p:ph type="sldNum" sz="quarter" idx="16"/>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28</a:t>
            </a:fld>
            <a:endParaRPr lang="en-AU"/>
          </a:p>
        </p:txBody>
      </p:sp>
    </p:spTree>
    <p:extLst>
      <p:ext uri="{BB962C8B-B14F-4D97-AF65-F5344CB8AC3E}">
        <p14:creationId xmlns:p14="http://schemas.microsoft.com/office/powerpoint/2010/main" val="390084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E2C7D-98AF-FE87-9467-D326974AE9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F1AD67-DB70-06AE-80D3-CAE2F85DD671}"/>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US"/>
              <a:t>Historical sources provide context</a:t>
            </a:r>
            <a:endParaRPr lang="en-AU"/>
          </a:p>
        </p:txBody>
      </p:sp>
      <p:sp>
        <p:nvSpPr>
          <p:cNvPr id="195" name="TextBox 194">
            <a:extLst>
              <a:ext uri="{FF2B5EF4-FFF2-40B4-BE49-F238E27FC236}">
                <a16:creationId xmlns:a16="http://schemas.microsoft.com/office/drawing/2014/main" id="{A7B42090-4F50-ECD7-0467-A5E5735C33E7}"/>
              </a:ext>
            </a:extLst>
          </p:cNvPr>
          <p:cNvSpPr txBox="1">
            <a:spLocks/>
          </p:cNvSpPr>
          <p:nvPr/>
        </p:nvSpPr>
        <p:spPr>
          <a:xfrm>
            <a:off x="3511550" y="2036762"/>
            <a:ext cx="8108950" cy="3458057"/>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defTabSz="914377">
              <a:lnSpc>
                <a:spcPct val="150000"/>
              </a:lnSpc>
              <a:spcAft>
                <a:spcPts val="1200"/>
              </a:spcAft>
            </a:pPr>
            <a:r>
              <a:rPr lang="en-AU" i="1">
                <a:solidFill>
                  <a:srgbClr val="000000"/>
                </a:solidFill>
                <a:cs typeface="Arial"/>
              </a:rPr>
              <a:t>Through the study of history, students learn about when and where events happened and how these events shape cultural stories. </a:t>
            </a:r>
            <a:r>
              <a:rPr lang="en-AU" b="1" i="1">
                <a:solidFill>
                  <a:srgbClr val="000000"/>
                </a:solidFill>
                <a:cs typeface="Arial"/>
              </a:rPr>
              <a:t>Historical sources provide context</a:t>
            </a:r>
            <a:r>
              <a:rPr lang="en-AU" i="1">
                <a:solidFill>
                  <a:srgbClr val="000000"/>
                </a:solidFill>
                <a:cs typeface="Arial"/>
              </a:rPr>
              <a:t> for understanding past events, cultures, and generations. </a:t>
            </a:r>
            <a:endParaRPr lang="en-US" i="1"/>
          </a:p>
        </p:txBody>
      </p:sp>
      <p:sp>
        <p:nvSpPr>
          <p:cNvPr id="6" name="Text Placeholder 5">
            <a:extLst>
              <a:ext uri="{FF2B5EF4-FFF2-40B4-BE49-F238E27FC236}">
                <a16:creationId xmlns:a16="http://schemas.microsoft.com/office/drawing/2014/main" id="{C7BE3A73-975C-3FD3-63F2-8CF0648CD292}"/>
              </a:ext>
            </a:extLst>
          </p:cNvPr>
          <p:cNvSpPr>
            <a:spLocks noGrp="1"/>
          </p:cNvSpPr>
          <p:nvPr>
            <p:ph type="body" sz="quarter" idx="15"/>
          </p:nvPr>
        </p:nvSpPr>
        <p:spPr/>
        <p:txBody>
          <a:bodyPr/>
          <a:lstStyle/>
          <a:p>
            <a:r>
              <a:rPr lang="en-AU"/>
              <a:t>(Carroll, 2020)</a:t>
            </a:r>
          </a:p>
        </p:txBody>
      </p:sp>
    </p:spTree>
    <p:extLst>
      <p:ext uri="{BB962C8B-B14F-4D97-AF65-F5344CB8AC3E}">
        <p14:creationId xmlns:p14="http://schemas.microsoft.com/office/powerpoint/2010/main" val="188473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D0418-7BB8-5989-479B-3534AFE05F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79E7D1-E9C2-60E7-33F7-76E5E6945BBC}"/>
              </a:ext>
            </a:extLst>
          </p:cNvPr>
          <p:cNvSpPr>
            <a:spLocks noGrp="1"/>
          </p:cNvSpPr>
          <p:nvPr>
            <p:ph type="title"/>
          </p:nvPr>
        </p:nvSpPr>
        <p:spPr>
          <a:xfrm>
            <a:off x="360000" y="360000"/>
            <a:ext cx="10764000" cy="545601"/>
          </a:xfrm>
        </p:spPr>
        <p:txBody>
          <a:bodyPr/>
          <a:lstStyle/>
          <a:p>
            <a:r>
              <a:rPr lang="en-AU"/>
              <a:t>Australian Professional Standards for Teachers</a:t>
            </a:r>
          </a:p>
        </p:txBody>
      </p:sp>
      <p:sp>
        <p:nvSpPr>
          <p:cNvPr id="7" name="Text Placeholder 6">
            <a:extLst>
              <a:ext uri="{FF2B5EF4-FFF2-40B4-BE49-F238E27FC236}">
                <a16:creationId xmlns:a16="http://schemas.microsoft.com/office/drawing/2014/main" id="{653C95D3-62C8-975F-6DFF-C42A06890BAD}"/>
              </a:ext>
            </a:extLst>
          </p:cNvPr>
          <p:cNvSpPr>
            <a:spLocks noGrp="1"/>
          </p:cNvSpPr>
          <p:nvPr>
            <p:ph type="body" sz="quarter" idx="18"/>
          </p:nvPr>
        </p:nvSpPr>
        <p:spPr/>
        <p:txBody>
          <a:bodyPr/>
          <a:lstStyle/>
          <a:p>
            <a:r>
              <a:rPr lang="en-AU"/>
              <a:t>Standard descriptors</a:t>
            </a:r>
          </a:p>
        </p:txBody>
      </p:sp>
      <p:grpSp>
        <p:nvGrpSpPr>
          <p:cNvPr id="4" name="Group 3">
            <a:extLst>
              <a:ext uri="{FF2B5EF4-FFF2-40B4-BE49-F238E27FC236}">
                <a16:creationId xmlns:a16="http://schemas.microsoft.com/office/drawing/2014/main" id="{C441C2B6-4E27-10B0-AED3-374EF1DD7211}"/>
              </a:ext>
              <a:ext uri="{C183D7F6-B498-43B3-948B-1728B52AA6E4}">
                <adec:decorative xmlns:adec="http://schemas.microsoft.com/office/drawing/2017/decorative" val="1"/>
              </a:ext>
            </a:extLst>
          </p:cNvPr>
          <p:cNvGrpSpPr/>
          <p:nvPr/>
        </p:nvGrpSpPr>
        <p:grpSpPr>
          <a:xfrm>
            <a:off x="353999" y="1480655"/>
            <a:ext cx="11484000" cy="4708778"/>
            <a:chOff x="353999" y="1480655"/>
            <a:chExt cx="11484000" cy="4708778"/>
          </a:xfrm>
        </p:grpSpPr>
        <p:sp>
          <p:nvSpPr>
            <p:cNvPr id="9" name="Rectangle: Rounded Corners 8">
              <a:extLst>
                <a:ext uri="{FF2B5EF4-FFF2-40B4-BE49-F238E27FC236}">
                  <a16:creationId xmlns:a16="http://schemas.microsoft.com/office/drawing/2014/main" id="{9D26D24E-A27C-858B-5A7F-A9B42F9941E2}"/>
                </a:ext>
              </a:extLst>
            </p:cNvPr>
            <p:cNvSpPr/>
            <p:nvPr/>
          </p:nvSpPr>
          <p:spPr>
            <a:xfrm>
              <a:off x="353999" y="1480655"/>
              <a:ext cx="11483999" cy="2279373"/>
            </a:xfrm>
            <a:prstGeom prst="roundRect">
              <a:avLst>
                <a:gd name="adj" fmla="val 7441"/>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Rounded Corners 10">
              <a:extLst>
                <a:ext uri="{FF2B5EF4-FFF2-40B4-BE49-F238E27FC236}">
                  <a16:creationId xmlns:a16="http://schemas.microsoft.com/office/drawing/2014/main" id="{FCC9C77B-1392-263C-EED5-E3E864BACFF7}"/>
                </a:ext>
              </a:extLst>
            </p:cNvPr>
            <p:cNvSpPr/>
            <p:nvPr/>
          </p:nvSpPr>
          <p:spPr>
            <a:xfrm>
              <a:off x="354000" y="3910060"/>
              <a:ext cx="11483999" cy="2279373"/>
            </a:xfrm>
            <a:prstGeom prst="roundRect">
              <a:avLst>
                <a:gd name="adj" fmla="val 7441"/>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3" name="Rectangle: Rounded Corners 12">
            <a:extLst>
              <a:ext uri="{FF2B5EF4-FFF2-40B4-BE49-F238E27FC236}">
                <a16:creationId xmlns:a16="http://schemas.microsoft.com/office/drawing/2014/main" id="{43FD1D91-5077-B31D-A509-1D205FE660FE}"/>
              </a:ext>
            </a:extLst>
          </p:cNvPr>
          <p:cNvSpPr/>
          <p:nvPr/>
        </p:nvSpPr>
        <p:spPr>
          <a:xfrm>
            <a:off x="559076" y="1719536"/>
            <a:ext cx="3810000" cy="179961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nSpc>
                <a:spcPct val="150000"/>
              </a:lnSpc>
              <a:spcAft>
                <a:spcPts val="1200"/>
              </a:spcAft>
            </a:pPr>
            <a:r>
              <a:rPr lang="en-GB" sz="1800" b="1">
                <a:solidFill>
                  <a:srgbClr val="FFFFFF"/>
                </a:solidFill>
                <a:latin typeface="+mj-lt"/>
              </a:rPr>
              <a:t>6.2 </a:t>
            </a:r>
            <a:r>
              <a:rPr lang="en-US" sz="1800" b="1">
                <a:latin typeface="+mj-lt"/>
              </a:rPr>
              <a:t> – </a:t>
            </a:r>
            <a:r>
              <a:rPr lang="en-GB" sz="1800" b="1">
                <a:solidFill>
                  <a:srgbClr val="FFFFFF"/>
                </a:solidFill>
                <a:latin typeface="+mj-lt"/>
              </a:rPr>
              <a:t>Engage in professional learning and improve practice</a:t>
            </a:r>
            <a:endParaRPr lang="en-GB" sz="1800" b="1">
              <a:latin typeface="+mj-lt"/>
            </a:endParaRPr>
          </a:p>
        </p:txBody>
      </p:sp>
      <p:sp>
        <p:nvSpPr>
          <p:cNvPr id="15" name="Rectangle: Rounded Corners 14">
            <a:extLst>
              <a:ext uri="{FF2B5EF4-FFF2-40B4-BE49-F238E27FC236}">
                <a16:creationId xmlns:a16="http://schemas.microsoft.com/office/drawing/2014/main" id="{6154597D-CC56-8B3E-EF98-B5267886D090}"/>
              </a:ext>
            </a:extLst>
          </p:cNvPr>
          <p:cNvSpPr/>
          <p:nvPr/>
        </p:nvSpPr>
        <p:spPr>
          <a:xfrm>
            <a:off x="4708574" y="1719536"/>
            <a:ext cx="6789928" cy="1799617"/>
          </a:xfrm>
          <a:prstGeom prst="roundRect">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nSpc>
                <a:spcPct val="150000"/>
              </a:lnSpc>
              <a:spcAft>
                <a:spcPts val="1200"/>
              </a:spcAft>
            </a:pPr>
            <a:r>
              <a:rPr lang="en-US" sz="1800">
                <a:solidFill>
                  <a:srgbClr val="00296C"/>
                </a:solidFill>
                <a:cs typeface="Public Sans"/>
              </a:rPr>
              <a:t>6.2.2 – Participate in learning to update knowledge and practice, targeted to professional needs and school and/or system priorities.</a:t>
            </a:r>
            <a:endParaRPr lang="en-US" sz="1800">
              <a:solidFill>
                <a:srgbClr val="00296C"/>
              </a:solidFill>
            </a:endParaRPr>
          </a:p>
        </p:txBody>
      </p:sp>
      <p:sp>
        <p:nvSpPr>
          <p:cNvPr id="14" name="Rectangle: Rounded Corners 13">
            <a:extLst>
              <a:ext uri="{FF2B5EF4-FFF2-40B4-BE49-F238E27FC236}">
                <a16:creationId xmlns:a16="http://schemas.microsoft.com/office/drawing/2014/main" id="{1199F5D1-BA1B-AE23-3F2A-831F828BC1F9}"/>
              </a:ext>
            </a:extLst>
          </p:cNvPr>
          <p:cNvSpPr/>
          <p:nvPr/>
        </p:nvSpPr>
        <p:spPr>
          <a:xfrm>
            <a:off x="547707" y="4149939"/>
            <a:ext cx="3810000" cy="179961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GB" sz="1800" b="1" i="0" u="none" strike="noStrike" kern="1200" cap="none" spc="0" normalizeH="0" baseline="0" noProof="0">
                <a:ln>
                  <a:noFill/>
                </a:ln>
                <a:solidFill>
                  <a:srgbClr val="FFFFFF"/>
                </a:solidFill>
                <a:effectLst/>
                <a:uLnTx/>
                <a:uFillTx/>
                <a:latin typeface="+mj-lt"/>
                <a:ea typeface="+mn-ea"/>
                <a:cs typeface="+mn-cs"/>
              </a:rPr>
              <a:t>6.3 – Engage with colleagues and improve practice</a:t>
            </a:r>
          </a:p>
        </p:txBody>
      </p:sp>
      <p:sp>
        <p:nvSpPr>
          <p:cNvPr id="16" name="Rectangle: Rounded Corners 15">
            <a:extLst>
              <a:ext uri="{FF2B5EF4-FFF2-40B4-BE49-F238E27FC236}">
                <a16:creationId xmlns:a16="http://schemas.microsoft.com/office/drawing/2014/main" id="{348A4381-97C9-7862-80C2-F296A295E0D0}"/>
              </a:ext>
            </a:extLst>
          </p:cNvPr>
          <p:cNvSpPr/>
          <p:nvPr/>
        </p:nvSpPr>
        <p:spPr>
          <a:xfrm>
            <a:off x="4708574" y="4149940"/>
            <a:ext cx="6789928" cy="1799616"/>
          </a:xfrm>
          <a:prstGeom prst="roundRect">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nSpc>
                <a:spcPct val="150000"/>
              </a:lnSpc>
              <a:spcAft>
                <a:spcPts val="1200"/>
              </a:spcAft>
            </a:pPr>
            <a:r>
              <a:rPr lang="en-US" sz="1800">
                <a:solidFill>
                  <a:srgbClr val="00296C"/>
                </a:solidFill>
                <a:cs typeface="Public Sans"/>
              </a:rPr>
              <a:t>6.3.2 – Contribute to collegial discussions and apply constructive feedback from colleagues to improve professional knowledge and practice</a:t>
            </a:r>
          </a:p>
        </p:txBody>
      </p:sp>
      <p:sp>
        <p:nvSpPr>
          <p:cNvPr id="6" name="Slide Number Placeholder 5">
            <a:extLst>
              <a:ext uri="{FF2B5EF4-FFF2-40B4-BE49-F238E27FC236}">
                <a16:creationId xmlns:a16="http://schemas.microsoft.com/office/drawing/2014/main" id="{E74EFB23-00F7-3C77-CF0E-24A3C21A99D7}"/>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a:t>
            </a:fld>
            <a:endParaRPr lang="en-AU"/>
          </a:p>
        </p:txBody>
      </p:sp>
    </p:spTree>
    <p:custDataLst>
      <p:tags r:id="rId1"/>
    </p:custDataLst>
    <p:extLst>
      <p:ext uri="{BB962C8B-B14F-4D97-AF65-F5344CB8AC3E}">
        <p14:creationId xmlns:p14="http://schemas.microsoft.com/office/powerpoint/2010/main" val="280671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A86D9-D787-5B66-7FDE-55ECFB859D8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F618038-F826-3D10-9FD3-BA268C6C2A68}"/>
              </a:ext>
            </a:extLst>
          </p:cNvPr>
          <p:cNvSpPr>
            <a:spLocks noGrp="1"/>
          </p:cNvSpPr>
          <p:nvPr>
            <p:ph type="title"/>
          </p:nvPr>
        </p:nvSpPr>
        <p:spPr/>
        <p:txBody>
          <a:bodyPr/>
          <a:lstStyle/>
          <a:p>
            <a:r>
              <a:rPr lang="en-US"/>
              <a:t>Historical</a:t>
            </a:r>
            <a:r>
              <a:rPr lang="en-US" sz="3600">
                <a:latin typeface="+mj-lt"/>
                <a:ea typeface="+mj-ea"/>
                <a:cs typeface="+mj-cs"/>
              </a:rPr>
              <a:t> </a:t>
            </a:r>
            <a:r>
              <a:rPr lang="en-US"/>
              <a:t>sources in focus areas</a:t>
            </a:r>
          </a:p>
        </p:txBody>
      </p:sp>
      <p:grpSp>
        <p:nvGrpSpPr>
          <p:cNvPr id="2" name="Group 1" descr="Diagram titled &quot;Human Society and its Environment K–6&quot; showing history focus areas for Early Stage 1 to Stage 3.">
            <a:extLst>
              <a:ext uri="{FF2B5EF4-FFF2-40B4-BE49-F238E27FC236}">
                <a16:creationId xmlns:a16="http://schemas.microsoft.com/office/drawing/2014/main" id="{BAAAB165-CDC7-1F45-E8B4-86734ABE21D4}"/>
              </a:ext>
            </a:extLst>
          </p:cNvPr>
          <p:cNvGrpSpPr>
            <a:grpSpLocks/>
          </p:cNvGrpSpPr>
          <p:nvPr/>
        </p:nvGrpSpPr>
        <p:grpSpPr>
          <a:xfrm>
            <a:off x="120802" y="1335446"/>
            <a:ext cx="8155904" cy="4994526"/>
            <a:chOff x="120802" y="1335446"/>
            <a:chExt cx="8155904" cy="4994526"/>
          </a:xfrm>
        </p:grpSpPr>
        <p:pic>
          <p:nvPicPr>
            <p:cNvPr id="6" name="Picture 5" descr="Overview of course structure for HSIE K–6. Detail in text below image.">
              <a:extLst>
                <a:ext uri="{FF2B5EF4-FFF2-40B4-BE49-F238E27FC236}">
                  <a16:creationId xmlns:a16="http://schemas.microsoft.com/office/drawing/2014/main" id="{FCBC4F10-ED73-D85D-D992-23692D1552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802" y="1335446"/>
              <a:ext cx="8155904" cy="4994526"/>
            </a:xfrm>
            <a:prstGeom prst="rect">
              <a:avLst/>
            </a:prstGeom>
          </p:spPr>
        </p:pic>
        <p:sp>
          <p:nvSpPr>
            <p:cNvPr id="9" name="Rectangle: Rounded Corners 8">
              <a:extLst>
                <a:ext uri="{FF2B5EF4-FFF2-40B4-BE49-F238E27FC236}">
                  <a16:creationId xmlns:a16="http://schemas.microsoft.com/office/drawing/2014/main" id="{478A84C2-0A85-C0B0-9482-C9747B77D871}"/>
                </a:ext>
              </a:extLst>
            </p:cNvPr>
            <p:cNvSpPr>
              <a:spLocks/>
            </p:cNvSpPr>
            <p:nvPr/>
          </p:nvSpPr>
          <p:spPr>
            <a:xfrm>
              <a:off x="462117" y="3458069"/>
              <a:ext cx="784792" cy="394264"/>
            </a:xfrm>
            <a:prstGeom prst="roundRect">
              <a:avLst/>
            </a:prstGeom>
            <a:solidFill>
              <a:schemeClr val="accent4"/>
            </a:solid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b="1">
                  <a:solidFill>
                    <a:srgbClr val="00296C"/>
                  </a:solidFill>
                </a:rPr>
                <a:t>Early Stage 1</a:t>
              </a:r>
            </a:p>
          </p:txBody>
        </p:sp>
        <p:sp>
          <p:nvSpPr>
            <p:cNvPr id="10" name="Rectangle: Rounded Corners 9">
              <a:extLst>
                <a:ext uri="{FF2B5EF4-FFF2-40B4-BE49-F238E27FC236}">
                  <a16:creationId xmlns:a16="http://schemas.microsoft.com/office/drawing/2014/main" id="{C0ED23A8-88C3-63EB-B8A4-D195680C94A6}"/>
                </a:ext>
              </a:extLst>
            </p:cNvPr>
            <p:cNvSpPr>
              <a:spLocks/>
            </p:cNvSpPr>
            <p:nvPr/>
          </p:nvSpPr>
          <p:spPr>
            <a:xfrm>
              <a:off x="462117" y="3967460"/>
              <a:ext cx="784792" cy="394264"/>
            </a:xfrm>
            <a:prstGeom prst="roundRect">
              <a:avLst/>
            </a:prstGeom>
            <a:solidFill>
              <a:schemeClr val="accent4"/>
            </a:solid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b="1">
                  <a:solidFill>
                    <a:srgbClr val="00296C"/>
                  </a:solidFill>
                </a:rPr>
                <a:t>Stage 1</a:t>
              </a:r>
            </a:p>
          </p:txBody>
        </p:sp>
        <p:sp>
          <p:nvSpPr>
            <p:cNvPr id="11" name="Rectangle: Rounded Corners 10">
              <a:extLst>
                <a:ext uri="{FF2B5EF4-FFF2-40B4-BE49-F238E27FC236}">
                  <a16:creationId xmlns:a16="http://schemas.microsoft.com/office/drawing/2014/main" id="{7240D024-8592-C9A3-1379-AD011E34A047}"/>
                </a:ext>
              </a:extLst>
            </p:cNvPr>
            <p:cNvSpPr>
              <a:spLocks/>
            </p:cNvSpPr>
            <p:nvPr/>
          </p:nvSpPr>
          <p:spPr>
            <a:xfrm>
              <a:off x="462117" y="4475197"/>
              <a:ext cx="784792" cy="394264"/>
            </a:xfrm>
            <a:prstGeom prst="roundRect">
              <a:avLst/>
            </a:prstGeom>
            <a:solidFill>
              <a:schemeClr val="accent4"/>
            </a:solid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b="1">
                  <a:solidFill>
                    <a:srgbClr val="00296C"/>
                  </a:solidFill>
                </a:rPr>
                <a:t>Stage 2</a:t>
              </a:r>
            </a:p>
          </p:txBody>
        </p:sp>
        <p:sp>
          <p:nvSpPr>
            <p:cNvPr id="12" name="Rectangle: Rounded Corners 11">
              <a:extLst>
                <a:ext uri="{FF2B5EF4-FFF2-40B4-BE49-F238E27FC236}">
                  <a16:creationId xmlns:a16="http://schemas.microsoft.com/office/drawing/2014/main" id="{61BF9A38-9728-4870-815B-10CC773B6150}"/>
                </a:ext>
              </a:extLst>
            </p:cNvPr>
            <p:cNvSpPr>
              <a:spLocks/>
            </p:cNvSpPr>
            <p:nvPr/>
          </p:nvSpPr>
          <p:spPr>
            <a:xfrm>
              <a:off x="462117" y="4982934"/>
              <a:ext cx="784792" cy="394264"/>
            </a:xfrm>
            <a:prstGeom prst="roundRect">
              <a:avLst/>
            </a:prstGeom>
            <a:solidFill>
              <a:schemeClr val="accent4"/>
            </a:solid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b="1">
                  <a:solidFill>
                    <a:srgbClr val="00296C"/>
                  </a:solidFill>
                </a:rPr>
                <a:t>Stage 3</a:t>
              </a:r>
            </a:p>
          </p:txBody>
        </p:sp>
        <p:cxnSp>
          <p:nvCxnSpPr>
            <p:cNvPr id="4" name="Straight Arrow Connector 3">
              <a:extLst>
                <a:ext uri="{FF2B5EF4-FFF2-40B4-BE49-F238E27FC236}">
                  <a16:creationId xmlns:a16="http://schemas.microsoft.com/office/drawing/2014/main" id="{8636E1CA-8B13-4F2D-5BD2-760014B73E75}"/>
                </a:ext>
              </a:extLst>
            </p:cNvPr>
            <p:cNvCxnSpPr>
              <a:cxnSpLocks/>
            </p:cNvCxnSpPr>
            <p:nvPr/>
          </p:nvCxnSpPr>
          <p:spPr>
            <a:xfrm>
              <a:off x="1246909" y="3688773"/>
              <a:ext cx="5715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2E9D6023-7F88-E4E9-C4DB-84114C7AA96A}"/>
                </a:ext>
              </a:extLst>
            </p:cNvPr>
            <p:cNvCxnSpPr>
              <a:cxnSpLocks/>
            </p:cNvCxnSpPr>
            <p:nvPr/>
          </p:nvCxnSpPr>
          <p:spPr>
            <a:xfrm>
              <a:off x="1246909" y="4189043"/>
              <a:ext cx="5715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1B51219-C0E6-641F-DC24-5F386F5EDD00}"/>
                </a:ext>
              </a:extLst>
            </p:cNvPr>
            <p:cNvCxnSpPr>
              <a:cxnSpLocks/>
            </p:cNvCxnSpPr>
            <p:nvPr/>
          </p:nvCxnSpPr>
          <p:spPr>
            <a:xfrm>
              <a:off x="1246909" y="4689313"/>
              <a:ext cx="5715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3AFB6CF-DB99-911C-3739-EEF76D0A7EC6}"/>
                </a:ext>
              </a:extLst>
            </p:cNvPr>
            <p:cNvCxnSpPr>
              <a:cxnSpLocks/>
            </p:cNvCxnSpPr>
            <p:nvPr/>
          </p:nvCxnSpPr>
          <p:spPr>
            <a:xfrm>
              <a:off x="1246909" y="5189583"/>
              <a:ext cx="5715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A4988E98-3B69-68D0-FD4F-E4BB990EDEBF}"/>
              </a:ext>
              <a:ext uri="{C183D7F6-B498-43B3-948B-1728B52AA6E4}">
                <adec:decorative xmlns:adec="http://schemas.microsoft.com/office/drawing/2017/decorative" val="1"/>
              </a:ext>
            </a:extLst>
          </p:cNvPr>
          <p:cNvSpPr>
            <a:spLocks/>
          </p:cNvSpPr>
          <p:nvPr/>
        </p:nvSpPr>
        <p:spPr>
          <a:xfrm>
            <a:off x="1837859" y="2954215"/>
            <a:ext cx="2410691" cy="2729340"/>
          </a:xfrm>
          <a:prstGeom prst="rect">
            <a:avLst/>
          </a:prstGeom>
          <a:solidFill>
            <a:schemeClr val="bg1">
              <a:alpha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8" name="Group 7">
            <a:extLst>
              <a:ext uri="{FF2B5EF4-FFF2-40B4-BE49-F238E27FC236}">
                <a16:creationId xmlns:a16="http://schemas.microsoft.com/office/drawing/2014/main" id="{62B3CAC4-E0F1-2891-4932-EE5C091DA3E8}"/>
              </a:ext>
              <a:ext uri="{C183D7F6-B498-43B3-948B-1728B52AA6E4}">
                <adec:decorative xmlns:adec="http://schemas.microsoft.com/office/drawing/2017/decorative" val="1"/>
              </a:ext>
            </a:extLst>
          </p:cNvPr>
          <p:cNvGrpSpPr/>
          <p:nvPr/>
        </p:nvGrpSpPr>
        <p:grpSpPr>
          <a:xfrm>
            <a:off x="6377232" y="2950069"/>
            <a:ext cx="1103083" cy="2892557"/>
            <a:chOff x="6377232" y="2950069"/>
            <a:chExt cx="1103083" cy="2892557"/>
          </a:xfrm>
        </p:grpSpPr>
        <p:cxnSp>
          <p:nvCxnSpPr>
            <p:cNvPr id="19" name="Straight Arrow Connector 18">
              <a:extLst>
                <a:ext uri="{FF2B5EF4-FFF2-40B4-BE49-F238E27FC236}">
                  <a16:creationId xmlns:a16="http://schemas.microsoft.com/office/drawing/2014/main" id="{AD1A8F67-F769-D2C3-8A77-CE566C7696C6}"/>
                </a:ext>
              </a:extLst>
            </p:cNvPr>
            <p:cNvCxnSpPr>
              <a:cxnSpLocks/>
            </p:cNvCxnSpPr>
            <p:nvPr/>
          </p:nvCxnSpPr>
          <p:spPr>
            <a:xfrm flipV="1">
              <a:off x="6410447" y="2950069"/>
              <a:ext cx="1034698" cy="118239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8496B10-A6E7-9B8F-D60B-0F19ED3AF4B0}"/>
                </a:ext>
              </a:extLst>
            </p:cNvPr>
            <p:cNvCxnSpPr>
              <a:cxnSpLocks/>
            </p:cNvCxnSpPr>
            <p:nvPr/>
          </p:nvCxnSpPr>
          <p:spPr>
            <a:xfrm>
              <a:off x="6390908" y="5170045"/>
              <a:ext cx="1086803" cy="672581"/>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975716F-8C35-7F89-0590-229F922D8F16}"/>
                </a:ext>
              </a:extLst>
            </p:cNvPr>
            <p:cNvCxnSpPr>
              <a:cxnSpLocks/>
            </p:cNvCxnSpPr>
            <p:nvPr/>
          </p:nvCxnSpPr>
          <p:spPr>
            <a:xfrm flipV="1">
              <a:off x="6377232" y="4352929"/>
              <a:ext cx="1103083" cy="371553"/>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Rectangle: Rounded Corners 15">
            <a:extLst>
              <a:ext uri="{FF2B5EF4-FFF2-40B4-BE49-F238E27FC236}">
                <a16:creationId xmlns:a16="http://schemas.microsoft.com/office/drawing/2014/main" id="{65575304-9574-DB12-0B2D-90E6DAD5B9E0}"/>
              </a:ext>
            </a:extLst>
          </p:cNvPr>
          <p:cNvSpPr>
            <a:spLocks/>
          </p:cNvSpPr>
          <p:nvPr/>
        </p:nvSpPr>
        <p:spPr>
          <a:xfrm>
            <a:off x="7521468" y="2235184"/>
            <a:ext cx="4429826" cy="12370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nchorCtr="1"/>
          <a:lstStyle/>
          <a:p>
            <a:pPr>
              <a:lnSpc>
                <a:spcPct val="114000"/>
              </a:lnSpc>
              <a:spcAft>
                <a:spcPts val="600"/>
              </a:spcAft>
            </a:pPr>
            <a:r>
              <a:rPr lang="en-GB" sz="2000"/>
              <a:t>People learn about the past by engaging with </a:t>
            </a:r>
            <a:r>
              <a:rPr lang="en-GB" sz="2000" b="1"/>
              <a:t>stories, images, objects and sites</a:t>
            </a:r>
          </a:p>
        </p:txBody>
      </p:sp>
      <p:sp>
        <p:nvSpPr>
          <p:cNvPr id="17" name="Rectangle: Rounded Corners 16">
            <a:extLst>
              <a:ext uri="{FF2B5EF4-FFF2-40B4-BE49-F238E27FC236}">
                <a16:creationId xmlns:a16="http://schemas.microsoft.com/office/drawing/2014/main" id="{D87FC9D3-FFDC-3C3A-8A2B-C66686331A0D}"/>
              </a:ext>
            </a:extLst>
          </p:cNvPr>
          <p:cNvSpPr>
            <a:spLocks/>
          </p:cNvSpPr>
          <p:nvPr/>
        </p:nvSpPr>
        <p:spPr>
          <a:xfrm>
            <a:off x="7521468" y="3711255"/>
            <a:ext cx="4503909" cy="124923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nchorCtr="1"/>
          <a:lstStyle/>
          <a:p>
            <a:pPr>
              <a:lnSpc>
                <a:spcPct val="114000"/>
              </a:lnSpc>
              <a:spcAft>
                <a:spcPts val="600"/>
              </a:spcAft>
            </a:pPr>
            <a:r>
              <a:rPr lang="en-GB" sz="2000"/>
              <a:t>History uses </a:t>
            </a:r>
            <a:r>
              <a:rPr lang="en-GB" sz="2000" b="1"/>
              <a:t>sources</a:t>
            </a:r>
            <a:r>
              <a:rPr lang="en-GB" sz="2000"/>
              <a:t> to construct narratives of the past</a:t>
            </a:r>
          </a:p>
        </p:txBody>
      </p:sp>
      <p:sp>
        <p:nvSpPr>
          <p:cNvPr id="21" name="Rectangle: Rounded Corners 20">
            <a:extLst>
              <a:ext uri="{FF2B5EF4-FFF2-40B4-BE49-F238E27FC236}">
                <a16:creationId xmlns:a16="http://schemas.microsoft.com/office/drawing/2014/main" id="{BAE97C86-593C-E283-E494-812D88FA0FE5}"/>
              </a:ext>
            </a:extLst>
          </p:cNvPr>
          <p:cNvSpPr>
            <a:spLocks/>
          </p:cNvSpPr>
          <p:nvPr/>
        </p:nvSpPr>
        <p:spPr>
          <a:xfrm>
            <a:off x="7507791" y="5080738"/>
            <a:ext cx="4503909" cy="124923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nchorCtr="1"/>
          <a:lstStyle/>
          <a:p>
            <a:pPr>
              <a:lnSpc>
                <a:spcPct val="114000"/>
              </a:lnSpc>
              <a:spcAft>
                <a:spcPts val="600"/>
              </a:spcAft>
            </a:pPr>
            <a:r>
              <a:rPr lang="en-GB" sz="2000" b="1"/>
              <a:t>Historical sources</a:t>
            </a:r>
            <a:r>
              <a:rPr lang="en-GB" sz="2000"/>
              <a:t> present perspectives on the past</a:t>
            </a:r>
          </a:p>
        </p:txBody>
      </p:sp>
      <p:sp>
        <p:nvSpPr>
          <p:cNvPr id="3" name="Slide Number Placeholder 2">
            <a:extLst>
              <a:ext uri="{FF2B5EF4-FFF2-40B4-BE49-F238E27FC236}">
                <a16:creationId xmlns:a16="http://schemas.microsoft.com/office/drawing/2014/main" id="{D0593262-540A-F51B-65B0-0E65820AAEA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30</a:t>
            </a:fld>
            <a:endParaRPr lang="en-AU"/>
          </a:p>
        </p:txBody>
      </p:sp>
    </p:spTree>
    <p:custDataLst>
      <p:tags r:id="rId1"/>
    </p:custDataLst>
    <p:extLst>
      <p:ext uri="{BB962C8B-B14F-4D97-AF65-F5344CB8AC3E}">
        <p14:creationId xmlns:p14="http://schemas.microsoft.com/office/powerpoint/2010/main" val="3527685298"/>
      </p:ext>
    </p:extLst>
  </p:cSld>
  <p:clrMapOvr>
    <a:masterClrMapping/>
  </p:clrMapOvr>
  <mc:AlternateContent xmlns:mc="http://schemas.openxmlformats.org/markup-compatibility/2006" xmlns:p14="http://schemas.microsoft.com/office/powerpoint/2010/main">
    <mc:Choice Requires="p14">
      <p:transition spd="med" p14:dur="700" advTm="21898">
        <p:fade/>
      </p:transition>
    </mc:Choice>
    <mc:Fallback xmlns="">
      <p:transition spd="med" advTm="2189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4996F-F7D5-D4FF-2F2C-C50AAC33515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B693B75-884A-9448-BF5C-50F60EC84748}"/>
              </a:ext>
            </a:extLst>
          </p:cNvPr>
          <p:cNvSpPr>
            <a:spLocks noGrp="1"/>
          </p:cNvSpPr>
          <p:nvPr>
            <p:ph type="title"/>
          </p:nvPr>
        </p:nvSpPr>
        <p:spPr/>
        <p:txBody>
          <a:bodyPr/>
          <a:lstStyle/>
          <a:p>
            <a:r>
              <a:rPr lang="en-US"/>
              <a:t>Historical</a:t>
            </a:r>
            <a:r>
              <a:rPr lang="en-US" sz="3600">
                <a:latin typeface="+mj-lt"/>
                <a:ea typeface="+mj-ea"/>
                <a:cs typeface="+mj-cs"/>
              </a:rPr>
              <a:t> </a:t>
            </a:r>
            <a:r>
              <a:rPr lang="en-US"/>
              <a:t>sources in outcomes</a:t>
            </a:r>
            <a:endParaRPr lang="en-AU">
              <a:solidFill>
                <a:schemeClr val="tx2"/>
              </a:solidFill>
            </a:endParaRPr>
          </a:p>
        </p:txBody>
      </p:sp>
      <p:sp>
        <p:nvSpPr>
          <p:cNvPr id="4" name="Rectangle 3">
            <a:extLst>
              <a:ext uri="{FF2B5EF4-FFF2-40B4-BE49-F238E27FC236}">
                <a16:creationId xmlns:a16="http://schemas.microsoft.com/office/drawing/2014/main" id="{713647B7-8078-321C-0169-10F28019835F}"/>
              </a:ext>
            </a:extLst>
          </p:cNvPr>
          <p:cNvSpPr/>
          <p:nvPr/>
        </p:nvSpPr>
        <p:spPr>
          <a:xfrm>
            <a:off x="360000" y="1196508"/>
            <a:ext cx="2700000" cy="50560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8000"/>
            <a:r>
              <a:rPr lang="en-US" sz="2000" b="1">
                <a:latin typeface="+mj-lt"/>
              </a:rPr>
              <a:t>Early Stage 1</a:t>
            </a:r>
            <a:endParaRPr lang="en-AU" sz="2000" b="1">
              <a:latin typeface="+mj-lt"/>
            </a:endParaRPr>
          </a:p>
        </p:txBody>
      </p:sp>
      <p:sp>
        <p:nvSpPr>
          <p:cNvPr id="9" name="1A">
            <a:extLst>
              <a:ext uri="{FF2B5EF4-FFF2-40B4-BE49-F238E27FC236}">
                <a16:creationId xmlns:a16="http://schemas.microsoft.com/office/drawing/2014/main" id="{CEB537E8-C659-AD5B-38D3-BB92832D2775}"/>
              </a:ext>
            </a:extLst>
          </p:cNvPr>
          <p:cNvSpPr>
            <a:spLocks/>
          </p:cNvSpPr>
          <p:nvPr/>
        </p:nvSpPr>
        <p:spPr>
          <a:xfrm>
            <a:off x="360000" y="1785242"/>
            <a:ext cx="2700000" cy="2093906"/>
          </a:xfrm>
          <a:prstGeom prst="rect">
            <a:avLst/>
          </a:prstGeom>
          <a:solidFill>
            <a:srgbClr val="FFE6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14000"/>
              </a:lnSpc>
              <a:spcAft>
                <a:spcPts val="600"/>
              </a:spcAft>
            </a:pPr>
            <a:r>
              <a:rPr lang="en-GB" sz="1600" b="1">
                <a:solidFill>
                  <a:schemeClr val="tx1"/>
                </a:solidFill>
                <a:latin typeface="+mj-lt"/>
              </a:rPr>
              <a:t>HSE-ACH-01</a:t>
            </a:r>
          </a:p>
          <a:p>
            <a:pPr>
              <a:lnSpc>
                <a:spcPct val="114000"/>
              </a:lnSpc>
              <a:spcAft>
                <a:spcPts val="600"/>
              </a:spcAft>
            </a:pPr>
            <a:r>
              <a:rPr lang="en-GB" sz="1600">
                <a:solidFill>
                  <a:schemeClr val="tx1"/>
                </a:solidFill>
              </a:rPr>
              <a:t>identifies ways that Aboriginal Peoples connect with Country, Culture and Community</a:t>
            </a:r>
          </a:p>
        </p:txBody>
      </p:sp>
      <p:sp>
        <p:nvSpPr>
          <p:cNvPr id="10" name="1B">
            <a:extLst>
              <a:ext uri="{FF2B5EF4-FFF2-40B4-BE49-F238E27FC236}">
                <a16:creationId xmlns:a16="http://schemas.microsoft.com/office/drawing/2014/main" id="{98AE00B2-72FC-3A0C-1263-E01D4ABDD1F1}"/>
              </a:ext>
            </a:extLst>
          </p:cNvPr>
          <p:cNvSpPr>
            <a:spLocks/>
          </p:cNvSpPr>
          <p:nvPr/>
        </p:nvSpPr>
        <p:spPr>
          <a:xfrm>
            <a:off x="360000" y="3962273"/>
            <a:ext cx="2700000" cy="253572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lvl="1">
              <a:lnSpc>
                <a:spcPct val="114000"/>
              </a:lnSpc>
              <a:spcBef>
                <a:spcPts val="600"/>
              </a:spcBef>
              <a:spcAft>
                <a:spcPts val="600"/>
              </a:spcAft>
            </a:pPr>
            <a:r>
              <a:rPr lang="en-GB" sz="1600" b="1">
                <a:solidFill>
                  <a:schemeClr val="tx1"/>
                </a:solidFill>
                <a:latin typeface="+mj-lt"/>
              </a:rPr>
              <a:t>HSE-HIS-01</a:t>
            </a:r>
          </a:p>
          <a:p>
            <a:pPr>
              <a:lnSpc>
                <a:spcPct val="114000"/>
              </a:lnSpc>
              <a:spcBef>
                <a:spcPts val="600"/>
              </a:spcBef>
              <a:spcAft>
                <a:spcPts val="600"/>
              </a:spcAft>
            </a:pPr>
            <a:r>
              <a:rPr lang="en-GB" sz="1600">
                <a:solidFill>
                  <a:schemeClr val="tx1"/>
                </a:solidFill>
              </a:rPr>
              <a:t>identifies information about daily life and transport in the past, using </a:t>
            </a:r>
            <a:r>
              <a:rPr lang="en-GB" sz="1600" b="1" u="sng">
                <a:solidFill>
                  <a:schemeClr val="tx1"/>
                </a:solidFill>
              </a:rPr>
              <a:t>stories, images and objects</a:t>
            </a:r>
          </a:p>
        </p:txBody>
      </p:sp>
      <p:sp>
        <p:nvSpPr>
          <p:cNvPr id="21" name="Rectangle 20">
            <a:extLst>
              <a:ext uri="{FF2B5EF4-FFF2-40B4-BE49-F238E27FC236}">
                <a16:creationId xmlns:a16="http://schemas.microsoft.com/office/drawing/2014/main" id="{B2AE064C-B71B-D873-D976-F59567F4FD6F}"/>
              </a:ext>
            </a:extLst>
          </p:cNvPr>
          <p:cNvSpPr/>
          <p:nvPr/>
        </p:nvSpPr>
        <p:spPr>
          <a:xfrm>
            <a:off x="3168000" y="1196508"/>
            <a:ext cx="2700000" cy="50560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8000"/>
            <a:r>
              <a:rPr lang="en-US" sz="2000" b="1">
                <a:latin typeface="+mj-lt"/>
              </a:rPr>
              <a:t>Stage 1</a:t>
            </a:r>
            <a:endParaRPr lang="en-AU" sz="2000" b="1">
              <a:latin typeface="+mj-lt"/>
            </a:endParaRPr>
          </a:p>
        </p:txBody>
      </p:sp>
      <p:sp>
        <p:nvSpPr>
          <p:cNvPr id="7" name="1A">
            <a:extLst>
              <a:ext uri="{FF2B5EF4-FFF2-40B4-BE49-F238E27FC236}">
                <a16:creationId xmlns:a16="http://schemas.microsoft.com/office/drawing/2014/main" id="{0AB9A266-5B85-6668-0122-48FB81E8548C}"/>
              </a:ext>
            </a:extLst>
          </p:cNvPr>
          <p:cNvSpPr>
            <a:spLocks/>
          </p:cNvSpPr>
          <p:nvPr/>
        </p:nvSpPr>
        <p:spPr>
          <a:xfrm>
            <a:off x="3168000" y="1785242"/>
            <a:ext cx="2700000" cy="2093906"/>
          </a:xfrm>
          <a:prstGeom prst="rect">
            <a:avLst/>
          </a:prstGeom>
          <a:solidFill>
            <a:srgbClr val="FFE6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14000"/>
              </a:lnSpc>
              <a:spcAft>
                <a:spcPts val="600"/>
              </a:spcAft>
            </a:pPr>
            <a:r>
              <a:rPr lang="en-GB" sz="1600" b="1">
                <a:solidFill>
                  <a:schemeClr val="tx1"/>
                </a:solidFill>
                <a:latin typeface="+mj-lt"/>
              </a:rPr>
              <a:t>HS1-ACH-01</a:t>
            </a:r>
          </a:p>
          <a:p>
            <a:pPr>
              <a:lnSpc>
                <a:spcPct val="114000"/>
              </a:lnSpc>
              <a:spcAft>
                <a:spcPts val="600"/>
              </a:spcAft>
            </a:pPr>
            <a:r>
              <a:rPr lang="en-GB" sz="1600">
                <a:solidFill>
                  <a:schemeClr val="tx1"/>
                </a:solidFill>
              </a:rPr>
              <a:t>describes interactions between Aboriginal Peoples and Country</a:t>
            </a:r>
          </a:p>
        </p:txBody>
      </p:sp>
      <p:sp>
        <p:nvSpPr>
          <p:cNvPr id="8" name="1B">
            <a:extLst>
              <a:ext uri="{FF2B5EF4-FFF2-40B4-BE49-F238E27FC236}">
                <a16:creationId xmlns:a16="http://schemas.microsoft.com/office/drawing/2014/main" id="{E686A632-B107-02BE-91F0-6B28A216836E}"/>
              </a:ext>
            </a:extLst>
          </p:cNvPr>
          <p:cNvSpPr>
            <a:spLocks/>
          </p:cNvSpPr>
          <p:nvPr/>
        </p:nvSpPr>
        <p:spPr>
          <a:xfrm>
            <a:off x="3168000" y="3962273"/>
            <a:ext cx="2700000" cy="253572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14000"/>
              </a:lnSpc>
              <a:spcBef>
                <a:spcPts val="600"/>
              </a:spcBef>
              <a:spcAft>
                <a:spcPts val="600"/>
              </a:spcAft>
            </a:pPr>
            <a:r>
              <a:rPr lang="en-GB" sz="1600" b="1">
                <a:solidFill>
                  <a:schemeClr val="tx1"/>
                </a:solidFill>
                <a:latin typeface="+mj-lt"/>
              </a:rPr>
              <a:t>HS1-HIS-01</a:t>
            </a:r>
          </a:p>
          <a:p>
            <a:pPr>
              <a:lnSpc>
                <a:spcPct val="114000"/>
              </a:lnSpc>
              <a:spcBef>
                <a:spcPts val="600"/>
              </a:spcBef>
              <a:spcAft>
                <a:spcPts val="600"/>
              </a:spcAft>
            </a:pPr>
            <a:r>
              <a:rPr lang="en-GB" sz="1600">
                <a:solidFill>
                  <a:schemeClr val="tx1"/>
                </a:solidFill>
              </a:rPr>
              <a:t>describes the ancient past and changes in communication over time, using </a:t>
            </a:r>
            <a:r>
              <a:rPr lang="en-GB" sz="1600" b="1" u="sng">
                <a:solidFill>
                  <a:schemeClr val="tx1"/>
                </a:solidFill>
              </a:rPr>
              <a:t>stories, images, objects and sites as evidence</a:t>
            </a:r>
          </a:p>
        </p:txBody>
      </p:sp>
      <p:sp>
        <p:nvSpPr>
          <p:cNvPr id="22" name="Rectangle 21">
            <a:extLst>
              <a:ext uri="{FF2B5EF4-FFF2-40B4-BE49-F238E27FC236}">
                <a16:creationId xmlns:a16="http://schemas.microsoft.com/office/drawing/2014/main" id="{178402EF-F040-4B04-E21E-D49DF0D5B3FB}"/>
              </a:ext>
            </a:extLst>
          </p:cNvPr>
          <p:cNvSpPr/>
          <p:nvPr/>
        </p:nvSpPr>
        <p:spPr>
          <a:xfrm>
            <a:off x="5976000" y="1196508"/>
            <a:ext cx="2700000" cy="50560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8000"/>
            <a:r>
              <a:rPr lang="en-US" sz="2000" b="1">
                <a:latin typeface="+mj-lt"/>
              </a:rPr>
              <a:t>Stage 2</a:t>
            </a:r>
            <a:endParaRPr lang="en-AU" sz="2000" b="1">
              <a:latin typeface="+mj-lt"/>
            </a:endParaRPr>
          </a:p>
        </p:txBody>
      </p:sp>
      <p:sp>
        <p:nvSpPr>
          <p:cNvPr id="11" name="1A">
            <a:extLst>
              <a:ext uri="{FF2B5EF4-FFF2-40B4-BE49-F238E27FC236}">
                <a16:creationId xmlns:a16="http://schemas.microsoft.com/office/drawing/2014/main" id="{91CE4138-D646-1653-331D-E4A475D64B6D}"/>
              </a:ext>
            </a:extLst>
          </p:cNvPr>
          <p:cNvSpPr>
            <a:spLocks/>
          </p:cNvSpPr>
          <p:nvPr/>
        </p:nvSpPr>
        <p:spPr>
          <a:xfrm>
            <a:off x="5976000" y="1785242"/>
            <a:ext cx="2700000" cy="2093906"/>
          </a:xfrm>
          <a:prstGeom prst="rect">
            <a:avLst/>
          </a:prstGeom>
          <a:solidFill>
            <a:srgbClr val="FFE6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14000"/>
              </a:lnSpc>
              <a:spcAft>
                <a:spcPts val="600"/>
              </a:spcAft>
            </a:pPr>
            <a:r>
              <a:rPr lang="en-GB" sz="1600" b="1">
                <a:solidFill>
                  <a:schemeClr val="tx1"/>
                </a:solidFill>
                <a:latin typeface="+mj-lt"/>
              </a:rPr>
              <a:t>HS2-ACH-01</a:t>
            </a:r>
          </a:p>
          <a:p>
            <a:pPr>
              <a:lnSpc>
                <a:spcPct val="114000"/>
              </a:lnSpc>
              <a:spcAft>
                <a:spcPts val="600"/>
              </a:spcAft>
            </a:pPr>
            <a:r>
              <a:rPr lang="en-GB" sz="1600">
                <a:solidFill>
                  <a:schemeClr val="tx1"/>
                </a:solidFill>
              </a:rPr>
              <a:t>describes Aboriginal Peoples’ obligations to Country, Culture and Community</a:t>
            </a:r>
          </a:p>
        </p:txBody>
      </p:sp>
      <p:sp>
        <p:nvSpPr>
          <p:cNvPr id="12" name="1B">
            <a:extLst>
              <a:ext uri="{FF2B5EF4-FFF2-40B4-BE49-F238E27FC236}">
                <a16:creationId xmlns:a16="http://schemas.microsoft.com/office/drawing/2014/main" id="{B78EB64D-14A8-AD07-DD3C-DC16CB1B531F}"/>
              </a:ext>
            </a:extLst>
          </p:cNvPr>
          <p:cNvSpPr>
            <a:spLocks/>
          </p:cNvSpPr>
          <p:nvPr/>
        </p:nvSpPr>
        <p:spPr>
          <a:xfrm>
            <a:off x="5976000" y="3962273"/>
            <a:ext cx="2700000" cy="253572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14000"/>
              </a:lnSpc>
              <a:spcBef>
                <a:spcPts val="600"/>
              </a:spcBef>
              <a:spcAft>
                <a:spcPts val="600"/>
              </a:spcAft>
            </a:pPr>
            <a:r>
              <a:rPr lang="en-GB" sz="1600" b="1">
                <a:solidFill>
                  <a:schemeClr val="tx1"/>
                </a:solidFill>
                <a:latin typeface="+mj-lt"/>
              </a:rPr>
              <a:t>HS2-HIS-01</a:t>
            </a:r>
          </a:p>
          <a:p>
            <a:pPr>
              <a:lnSpc>
                <a:spcPct val="114000"/>
              </a:lnSpc>
              <a:spcBef>
                <a:spcPts val="600"/>
              </a:spcBef>
              <a:spcAft>
                <a:spcPts val="600"/>
              </a:spcAft>
            </a:pPr>
            <a:r>
              <a:rPr lang="en-GB" sz="1600">
                <a:solidFill>
                  <a:schemeClr val="tx1"/>
                </a:solidFill>
              </a:rPr>
              <a:t>Explains how people lived in the past, how navigation connected the world, and what life was like in the Sydney Cove penal settlement, </a:t>
            </a:r>
            <a:r>
              <a:rPr lang="en-GB" sz="1600" b="1" u="sng">
                <a:solidFill>
                  <a:schemeClr val="tx1"/>
                </a:solidFill>
              </a:rPr>
              <a:t>using sources as evidence</a:t>
            </a:r>
          </a:p>
        </p:txBody>
      </p:sp>
      <p:sp>
        <p:nvSpPr>
          <p:cNvPr id="23" name="Rectangle 22">
            <a:extLst>
              <a:ext uri="{FF2B5EF4-FFF2-40B4-BE49-F238E27FC236}">
                <a16:creationId xmlns:a16="http://schemas.microsoft.com/office/drawing/2014/main" id="{2E9EAA7F-BF0D-03B8-4C0B-025A4399B4D1}"/>
              </a:ext>
            </a:extLst>
          </p:cNvPr>
          <p:cNvSpPr/>
          <p:nvPr/>
        </p:nvSpPr>
        <p:spPr>
          <a:xfrm>
            <a:off x="8784000" y="1196508"/>
            <a:ext cx="2700000" cy="50560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8000"/>
            <a:r>
              <a:rPr lang="en-US" sz="2000" b="1">
                <a:latin typeface="+mj-lt"/>
              </a:rPr>
              <a:t>Stage 3</a:t>
            </a:r>
            <a:endParaRPr lang="en-AU" sz="2000" b="1">
              <a:latin typeface="+mj-lt"/>
            </a:endParaRPr>
          </a:p>
        </p:txBody>
      </p:sp>
      <p:sp>
        <p:nvSpPr>
          <p:cNvPr id="19" name="1A">
            <a:extLst>
              <a:ext uri="{FF2B5EF4-FFF2-40B4-BE49-F238E27FC236}">
                <a16:creationId xmlns:a16="http://schemas.microsoft.com/office/drawing/2014/main" id="{08EE0F83-33E1-4FC6-A5E0-7FBBAD86588E}"/>
              </a:ext>
            </a:extLst>
          </p:cNvPr>
          <p:cNvSpPr>
            <a:spLocks/>
          </p:cNvSpPr>
          <p:nvPr/>
        </p:nvSpPr>
        <p:spPr>
          <a:xfrm>
            <a:off x="8784000" y="1785242"/>
            <a:ext cx="2700000" cy="2093906"/>
          </a:xfrm>
          <a:prstGeom prst="rect">
            <a:avLst/>
          </a:prstGeom>
          <a:solidFill>
            <a:srgbClr val="FFE6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14000"/>
              </a:lnSpc>
              <a:spcAft>
                <a:spcPts val="600"/>
              </a:spcAft>
            </a:pPr>
            <a:r>
              <a:rPr lang="en-GB" sz="1600" b="1">
                <a:solidFill>
                  <a:schemeClr val="tx1"/>
                </a:solidFill>
                <a:latin typeface="+mj-lt"/>
              </a:rPr>
              <a:t>HS3-ACH-01</a:t>
            </a:r>
          </a:p>
          <a:p>
            <a:pPr>
              <a:lnSpc>
                <a:spcPct val="114000"/>
              </a:lnSpc>
              <a:spcAft>
                <a:spcPts val="600"/>
              </a:spcAft>
            </a:pPr>
            <a:r>
              <a:rPr lang="en-GB" sz="1600">
                <a:solidFill>
                  <a:schemeClr val="tx1"/>
                </a:solidFill>
              </a:rPr>
              <a:t>describes Aboriginal Knowledges and Practices that care for Country and the importance of Aboriginal Languages revival</a:t>
            </a:r>
          </a:p>
        </p:txBody>
      </p:sp>
      <p:sp>
        <p:nvSpPr>
          <p:cNvPr id="20" name="1B">
            <a:extLst>
              <a:ext uri="{FF2B5EF4-FFF2-40B4-BE49-F238E27FC236}">
                <a16:creationId xmlns:a16="http://schemas.microsoft.com/office/drawing/2014/main" id="{0F0D7CEF-5481-CCDF-5960-09B7539F8C39}"/>
              </a:ext>
            </a:extLst>
          </p:cNvPr>
          <p:cNvSpPr>
            <a:spLocks/>
          </p:cNvSpPr>
          <p:nvPr/>
        </p:nvSpPr>
        <p:spPr>
          <a:xfrm>
            <a:off x="8784000" y="3962273"/>
            <a:ext cx="2700000" cy="253572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14000"/>
              </a:lnSpc>
              <a:spcBef>
                <a:spcPts val="600"/>
              </a:spcBef>
              <a:spcAft>
                <a:spcPts val="600"/>
              </a:spcAft>
            </a:pPr>
            <a:r>
              <a:rPr lang="en-GB" sz="1600" b="1">
                <a:solidFill>
                  <a:schemeClr val="tx1"/>
                </a:solidFill>
                <a:latin typeface="+mj-lt"/>
              </a:rPr>
              <a:t>HS3-HIS-01</a:t>
            </a:r>
          </a:p>
          <a:p>
            <a:pPr>
              <a:lnSpc>
                <a:spcPct val="114000"/>
              </a:lnSpc>
              <a:spcBef>
                <a:spcPts val="600"/>
              </a:spcBef>
              <a:spcAft>
                <a:spcPts val="600"/>
              </a:spcAft>
            </a:pPr>
            <a:r>
              <a:rPr lang="en-GB" sz="1600">
                <a:solidFill>
                  <a:schemeClr val="tx1"/>
                </a:solidFill>
              </a:rPr>
              <a:t>examines and describes the development of Australian colonies and Australia as a nation, </a:t>
            </a:r>
            <a:r>
              <a:rPr lang="en-GB" sz="1600" b="1" u="sng">
                <a:solidFill>
                  <a:schemeClr val="tx1"/>
                </a:solidFill>
              </a:rPr>
              <a:t>using sources as evidence</a:t>
            </a:r>
          </a:p>
        </p:txBody>
      </p:sp>
      <p:sp>
        <p:nvSpPr>
          <p:cNvPr id="2" name="Slide Number Placeholder 1">
            <a:extLst>
              <a:ext uri="{FF2B5EF4-FFF2-40B4-BE49-F238E27FC236}">
                <a16:creationId xmlns:a16="http://schemas.microsoft.com/office/drawing/2014/main" id="{9D5C3CBC-46DC-6EDE-D083-B0F01EE8FF5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31</a:t>
            </a:fld>
            <a:endParaRPr lang="en-AU"/>
          </a:p>
        </p:txBody>
      </p:sp>
    </p:spTree>
    <p:extLst>
      <p:ext uri="{BB962C8B-B14F-4D97-AF65-F5344CB8AC3E}">
        <p14:creationId xmlns:p14="http://schemas.microsoft.com/office/powerpoint/2010/main" val="117761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7" grpId="0" animBg="1"/>
      <p:bldP spid="8" grpId="0" animBg="1"/>
      <p:bldP spid="11" grpId="0" animBg="1"/>
      <p:bldP spid="12" grpId="0" animBg="1"/>
      <p:bldP spid="19" grpId="0" animBg="1"/>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F049F-20E5-3F42-0F20-9CE6CE39BE7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9625E95-D128-A96E-2C29-021188443E5F}"/>
              </a:ext>
            </a:extLst>
          </p:cNvPr>
          <p:cNvSpPr>
            <a:spLocks noGrp="1"/>
          </p:cNvSpPr>
          <p:nvPr>
            <p:ph type="title"/>
          </p:nvPr>
        </p:nvSpPr>
        <p:spPr/>
        <p:txBody>
          <a:bodyPr/>
          <a:lstStyle/>
          <a:p>
            <a:r>
              <a:rPr lang="en-AU"/>
              <a:t>Historical sources in content groups</a:t>
            </a:r>
          </a:p>
        </p:txBody>
      </p:sp>
      <p:sp>
        <p:nvSpPr>
          <p:cNvPr id="12" name="horizontal arrow">
            <a:extLst>
              <a:ext uri="{FF2B5EF4-FFF2-40B4-BE49-F238E27FC236}">
                <a16:creationId xmlns:a16="http://schemas.microsoft.com/office/drawing/2014/main" id="{7A712693-353A-663B-E1E4-88C6C978E3D3}"/>
              </a:ext>
              <a:ext uri="{C183D7F6-B498-43B3-948B-1728B52AA6E4}">
                <adec:decorative xmlns:adec="http://schemas.microsoft.com/office/drawing/2017/decorative" val="1"/>
              </a:ext>
            </a:extLst>
          </p:cNvPr>
          <p:cNvSpPr>
            <a:spLocks/>
          </p:cNvSpPr>
          <p:nvPr/>
        </p:nvSpPr>
        <p:spPr>
          <a:xfrm>
            <a:off x="360001" y="1368000"/>
            <a:ext cx="11483999" cy="1406801"/>
          </a:xfrm>
          <a:prstGeom prst="rightArrow">
            <a:avLst/>
          </a:prstGeom>
          <a:solidFill>
            <a:srgbClr val="002664"/>
          </a:solidFill>
          <a:ln w="952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endParaRPr lang="en-AU" sz="1800">
              <a:solidFill>
                <a:sysClr val="windowText" lastClr="000000"/>
              </a:solidFill>
            </a:endParaRPr>
          </a:p>
        </p:txBody>
      </p:sp>
      <p:sp>
        <p:nvSpPr>
          <p:cNvPr id="17" name="HSIE">
            <a:extLst>
              <a:ext uri="{FF2B5EF4-FFF2-40B4-BE49-F238E27FC236}">
                <a16:creationId xmlns:a16="http://schemas.microsoft.com/office/drawing/2014/main" id="{2FBC7B86-F152-3E3F-1111-B7E01E682594}"/>
              </a:ext>
            </a:extLst>
          </p:cNvPr>
          <p:cNvSpPr>
            <a:spLocks/>
          </p:cNvSpPr>
          <p:nvPr/>
        </p:nvSpPr>
        <p:spPr>
          <a:xfrm>
            <a:off x="449990" y="2116354"/>
            <a:ext cx="2369671" cy="2973136"/>
          </a:xfrm>
          <a:prstGeom prst="roundRect">
            <a:avLst>
              <a:gd name="adj" fmla="val 3697"/>
            </a:avLst>
          </a:prstGeom>
          <a:solidFill>
            <a:schemeClr val="bg1"/>
          </a:solidFill>
          <a:ln w="9525">
            <a:solidFill>
              <a:srgbClr val="9C9C9C"/>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nSpc>
                <a:spcPct val="114000"/>
              </a:lnSpc>
              <a:spcAft>
                <a:spcPts val="600"/>
              </a:spcAft>
            </a:pPr>
            <a:r>
              <a:rPr lang="en-GB" sz="2000" b="1">
                <a:solidFill>
                  <a:schemeClr val="tx1"/>
                </a:solidFill>
                <a:latin typeface="+mj-lt"/>
              </a:rPr>
              <a:t>Early Stage 1</a:t>
            </a:r>
          </a:p>
          <a:p>
            <a:pPr>
              <a:lnSpc>
                <a:spcPct val="114000"/>
              </a:lnSpc>
              <a:spcAft>
                <a:spcPts val="600"/>
              </a:spcAft>
            </a:pPr>
            <a:r>
              <a:rPr lang="en-GB" sz="1800">
                <a:solidFill>
                  <a:schemeClr val="tx1"/>
                </a:solidFill>
              </a:rPr>
              <a:t>People </a:t>
            </a:r>
            <a:r>
              <a:rPr lang="en-GB" sz="1800" b="1">
                <a:solidFill>
                  <a:schemeClr val="tx1"/>
                </a:solidFill>
              </a:rPr>
              <a:t>use</a:t>
            </a:r>
            <a:r>
              <a:rPr lang="en-GB" sz="1800">
                <a:solidFill>
                  <a:schemeClr val="tx1"/>
                </a:solidFill>
              </a:rPr>
              <a:t> </a:t>
            </a:r>
            <a:r>
              <a:rPr lang="en-GB" sz="1800" b="1">
                <a:solidFill>
                  <a:schemeClr val="tx1"/>
                </a:solidFill>
              </a:rPr>
              <a:t>stories, images and objects</a:t>
            </a:r>
            <a:r>
              <a:rPr lang="en-GB" sz="1800">
                <a:solidFill>
                  <a:schemeClr val="tx1"/>
                </a:solidFill>
              </a:rPr>
              <a:t> to show changes over time</a:t>
            </a:r>
          </a:p>
        </p:txBody>
      </p:sp>
      <p:sp>
        <p:nvSpPr>
          <p:cNvPr id="18" name="Science">
            <a:extLst>
              <a:ext uri="{FF2B5EF4-FFF2-40B4-BE49-F238E27FC236}">
                <a16:creationId xmlns:a16="http://schemas.microsoft.com/office/drawing/2014/main" id="{B5DDA8CE-F0A2-937A-201F-4DE0E7DFB881}"/>
              </a:ext>
            </a:extLst>
          </p:cNvPr>
          <p:cNvSpPr>
            <a:spLocks/>
          </p:cNvSpPr>
          <p:nvPr/>
        </p:nvSpPr>
        <p:spPr>
          <a:xfrm>
            <a:off x="3153286" y="2116354"/>
            <a:ext cx="2369671" cy="2973136"/>
          </a:xfrm>
          <a:prstGeom prst="roundRect">
            <a:avLst>
              <a:gd name="adj" fmla="val 3697"/>
            </a:avLst>
          </a:prstGeom>
          <a:solidFill>
            <a:schemeClr val="bg1"/>
          </a:solidFill>
          <a:ln w="9525">
            <a:solidFill>
              <a:srgbClr val="9C9C9C"/>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nSpc>
                <a:spcPct val="114000"/>
              </a:lnSpc>
              <a:spcAft>
                <a:spcPts val="600"/>
              </a:spcAft>
            </a:pPr>
            <a:r>
              <a:rPr lang="en-GB" sz="2000" b="1">
                <a:solidFill>
                  <a:schemeClr val="tx1"/>
                </a:solidFill>
                <a:latin typeface="+mj-lt"/>
              </a:rPr>
              <a:t>Stage 1</a:t>
            </a:r>
            <a:endParaRPr lang="en-US" sz="2000" b="1">
              <a:solidFill>
                <a:schemeClr val="tx1"/>
              </a:solidFill>
              <a:latin typeface="+mj-lt"/>
            </a:endParaRPr>
          </a:p>
          <a:p>
            <a:pPr>
              <a:lnSpc>
                <a:spcPct val="114000"/>
              </a:lnSpc>
              <a:spcAft>
                <a:spcPts val="600"/>
              </a:spcAft>
            </a:pPr>
            <a:r>
              <a:rPr lang="en-GB" sz="1800">
                <a:solidFill>
                  <a:schemeClr val="tx1"/>
                </a:solidFill>
              </a:rPr>
              <a:t>People </a:t>
            </a:r>
            <a:r>
              <a:rPr lang="en-GB" sz="1800" b="1">
                <a:solidFill>
                  <a:schemeClr val="tx1"/>
                </a:solidFill>
              </a:rPr>
              <a:t>use</a:t>
            </a:r>
            <a:r>
              <a:rPr lang="en-GB" sz="1800">
                <a:solidFill>
                  <a:schemeClr val="tx1"/>
                </a:solidFill>
              </a:rPr>
              <a:t> </a:t>
            </a:r>
            <a:r>
              <a:rPr lang="en-GB" sz="1800" b="1">
                <a:solidFill>
                  <a:schemeClr val="tx1"/>
                </a:solidFill>
              </a:rPr>
              <a:t>stories, images, objects and sites</a:t>
            </a:r>
            <a:r>
              <a:rPr lang="en-GB" sz="1800">
                <a:solidFill>
                  <a:schemeClr val="tx1"/>
                </a:solidFill>
              </a:rPr>
              <a:t> to understand the ancient past</a:t>
            </a:r>
          </a:p>
        </p:txBody>
      </p:sp>
      <p:sp>
        <p:nvSpPr>
          <p:cNvPr id="16" name="Arts">
            <a:extLst>
              <a:ext uri="{FF2B5EF4-FFF2-40B4-BE49-F238E27FC236}">
                <a16:creationId xmlns:a16="http://schemas.microsoft.com/office/drawing/2014/main" id="{2CD09D3F-68A2-392C-A1B2-5F685E5D999F}"/>
              </a:ext>
            </a:extLst>
          </p:cNvPr>
          <p:cNvSpPr>
            <a:spLocks/>
          </p:cNvSpPr>
          <p:nvPr/>
        </p:nvSpPr>
        <p:spPr>
          <a:xfrm>
            <a:off x="5856582" y="2116354"/>
            <a:ext cx="2534383" cy="4321949"/>
          </a:xfrm>
          <a:prstGeom prst="roundRect">
            <a:avLst>
              <a:gd name="adj" fmla="val 3697"/>
            </a:avLst>
          </a:prstGeom>
          <a:solidFill>
            <a:schemeClr val="bg1"/>
          </a:solidFill>
          <a:ln w="9525">
            <a:solidFill>
              <a:srgbClr val="9C9C9C"/>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nSpc>
                <a:spcPct val="114000"/>
              </a:lnSpc>
              <a:spcAft>
                <a:spcPts val="600"/>
              </a:spcAft>
            </a:pPr>
            <a:r>
              <a:rPr lang="en-GB" sz="2000" b="1">
                <a:solidFill>
                  <a:schemeClr val="tx1"/>
                </a:solidFill>
                <a:latin typeface="+mj-lt"/>
              </a:rPr>
              <a:t>Stage 2</a:t>
            </a:r>
            <a:endParaRPr lang="en-US" sz="2000" b="1">
              <a:solidFill>
                <a:schemeClr val="tx1"/>
              </a:solidFill>
              <a:latin typeface="+mj-lt"/>
            </a:endParaRPr>
          </a:p>
          <a:p>
            <a:pPr>
              <a:lnSpc>
                <a:spcPct val="114000"/>
              </a:lnSpc>
              <a:spcAft>
                <a:spcPts val="600"/>
              </a:spcAft>
            </a:pPr>
            <a:r>
              <a:rPr lang="en-GB" sz="1800" b="1">
                <a:solidFill>
                  <a:schemeClr val="tx1"/>
                </a:solidFill>
              </a:rPr>
              <a:t>Sources provide evidence</a:t>
            </a:r>
            <a:r>
              <a:rPr lang="en-GB" sz="1800">
                <a:solidFill>
                  <a:schemeClr val="tx1"/>
                </a:solidFill>
              </a:rPr>
              <a:t> of how people lived in the past –Mesoamerica and the Andes</a:t>
            </a:r>
          </a:p>
          <a:p>
            <a:pPr>
              <a:lnSpc>
                <a:spcPct val="114000"/>
              </a:lnSpc>
              <a:spcAft>
                <a:spcPts val="600"/>
              </a:spcAft>
            </a:pPr>
            <a:r>
              <a:rPr lang="en-GB" sz="1800" b="1">
                <a:solidFill>
                  <a:schemeClr val="tx1"/>
                </a:solidFill>
              </a:rPr>
              <a:t>Sources provide evidence</a:t>
            </a:r>
            <a:r>
              <a:rPr lang="en-GB" sz="1800">
                <a:solidFill>
                  <a:schemeClr val="tx1"/>
                </a:solidFill>
              </a:rPr>
              <a:t> of how people lived in the first penal settlement at Sydney Cove</a:t>
            </a:r>
          </a:p>
        </p:txBody>
      </p:sp>
      <p:sp>
        <p:nvSpPr>
          <p:cNvPr id="19" name="PDHPE">
            <a:extLst>
              <a:ext uri="{FF2B5EF4-FFF2-40B4-BE49-F238E27FC236}">
                <a16:creationId xmlns:a16="http://schemas.microsoft.com/office/drawing/2014/main" id="{1875EAE6-EFB0-D990-F6B0-FB5FF311EE13}"/>
              </a:ext>
            </a:extLst>
          </p:cNvPr>
          <p:cNvSpPr>
            <a:spLocks/>
          </p:cNvSpPr>
          <p:nvPr/>
        </p:nvSpPr>
        <p:spPr>
          <a:xfrm>
            <a:off x="8665583" y="2116354"/>
            <a:ext cx="2369671" cy="2974882"/>
          </a:xfrm>
          <a:prstGeom prst="roundRect">
            <a:avLst>
              <a:gd name="adj" fmla="val 3697"/>
            </a:avLst>
          </a:prstGeom>
          <a:solidFill>
            <a:schemeClr val="bg1"/>
          </a:solidFill>
          <a:ln w="9525">
            <a:solidFill>
              <a:srgbClr val="9C9C9C"/>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t"/>
          <a:lstStyle/>
          <a:p>
            <a:pPr>
              <a:lnSpc>
                <a:spcPct val="114000"/>
              </a:lnSpc>
              <a:spcAft>
                <a:spcPts val="600"/>
              </a:spcAft>
            </a:pPr>
            <a:r>
              <a:rPr lang="en-GB" sz="2000" b="1">
                <a:solidFill>
                  <a:schemeClr val="tx1"/>
                </a:solidFill>
                <a:latin typeface="+mj-lt"/>
              </a:rPr>
              <a:t>Stage 3</a:t>
            </a:r>
            <a:endParaRPr lang="en-US" sz="2000" b="1">
              <a:solidFill>
                <a:schemeClr val="tx1"/>
              </a:solidFill>
              <a:latin typeface="+mj-lt"/>
            </a:endParaRPr>
          </a:p>
          <a:p>
            <a:pPr>
              <a:lnSpc>
                <a:spcPct val="114000"/>
              </a:lnSpc>
              <a:spcAft>
                <a:spcPts val="600"/>
              </a:spcAft>
            </a:pPr>
            <a:r>
              <a:rPr lang="en-GB" sz="1800" b="1">
                <a:solidFill>
                  <a:schemeClr val="tx1"/>
                </a:solidFill>
              </a:rPr>
              <a:t>Sources show perspectives</a:t>
            </a:r>
            <a:r>
              <a:rPr lang="en-GB" sz="1800">
                <a:solidFill>
                  <a:schemeClr val="tx1"/>
                </a:solidFill>
              </a:rPr>
              <a:t> on how people established colonies in Australia</a:t>
            </a:r>
            <a:endParaRPr lang="en-GB" sz="1800" b="1">
              <a:solidFill>
                <a:schemeClr val="tx1"/>
              </a:solidFill>
            </a:endParaRPr>
          </a:p>
        </p:txBody>
      </p:sp>
      <p:sp>
        <p:nvSpPr>
          <p:cNvPr id="2" name="Slide Number Placeholder 1">
            <a:extLst>
              <a:ext uri="{FF2B5EF4-FFF2-40B4-BE49-F238E27FC236}">
                <a16:creationId xmlns:a16="http://schemas.microsoft.com/office/drawing/2014/main" id="{936CDD9E-1DB4-C4A7-0622-095C453FDB2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32</a:t>
            </a:fld>
            <a:endParaRPr lang="en-AU"/>
          </a:p>
        </p:txBody>
      </p:sp>
    </p:spTree>
    <p:custDataLst>
      <p:tags r:id="rId1"/>
    </p:custDataLst>
    <p:extLst>
      <p:ext uri="{BB962C8B-B14F-4D97-AF65-F5344CB8AC3E}">
        <p14:creationId xmlns:p14="http://schemas.microsoft.com/office/powerpoint/2010/main" val="3837360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08128-44E1-622E-A60C-91E12B72E5D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602CFEE-CA6A-4B3F-9A1A-79959B71ED62}"/>
              </a:ext>
            </a:extLst>
          </p:cNvPr>
          <p:cNvSpPr>
            <a:spLocks noGrp="1"/>
          </p:cNvSpPr>
          <p:nvPr>
            <p:ph type="title"/>
          </p:nvPr>
        </p:nvSpPr>
        <p:spPr>
          <a:xfrm>
            <a:off x="360000" y="360000"/>
            <a:ext cx="10080000" cy="1008000"/>
          </a:xfrm>
        </p:spPr>
        <p:txBody>
          <a:bodyPr/>
          <a:lstStyle/>
          <a:p>
            <a:r>
              <a:rPr lang="en-US"/>
              <a:t>What are historical sources?</a:t>
            </a:r>
            <a:r>
              <a:rPr lang="en-US" sz="2400" b="1"/>
              <a:t>  </a:t>
            </a:r>
            <a:endParaRPr lang="en-US"/>
          </a:p>
        </p:txBody>
      </p:sp>
      <p:sp>
        <p:nvSpPr>
          <p:cNvPr id="11" name="TextBox 10">
            <a:extLst>
              <a:ext uri="{FF2B5EF4-FFF2-40B4-BE49-F238E27FC236}">
                <a16:creationId xmlns:a16="http://schemas.microsoft.com/office/drawing/2014/main" id="{0AE0779B-35DA-DABB-749B-21AD5305B28A}"/>
              </a:ext>
            </a:extLst>
          </p:cNvPr>
          <p:cNvSpPr txBox="1">
            <a:spLocks/>
          </p:cNvSpPr>
          <p:nvPr/>
        </p:nvSpPr>
        <p:spPr>
          <a:xfrm>
            <a:off x="302889" y="963843"/>
            <a:ext cx="1035863" cy="276999"/>
          </a:xfrm>
          <a:prstGeom prst="rect">
            <a:avLst/>
          </a:prstGeom>
          <a:noFill/>
        </p:spPr>
        <p:txBody>
          <a:bodyPr wrap="square">
            <a:spAutoFit/>
          </a:bodyPr>
          <a:lstStyle/>
          <a:p>
            <a:r>
              <a:rPr lang="en-AU" sz="1200" b="1" spc="-10">
                <a:effectLst/>
                <a:ea typeface="Calibri" panose="020F0502020204030204" pitchFamily="34" charset="0"/>
              </a:rPr>
              <a:t>Figure 1</a:t>
            </a:r>
            <a:endParaRPr lang="en-AU" sz="1200" b="1"/>
          </a:p>
        </p:txBody>
      </p:sp>
      <p:pic>
        <p:nvPicPr>
          <p:cNvPr id="2" name="Content Placeholder 1" descr="Photographic Views: The Railways of New South Wales (1875)">
            <a:extLst>
              <a:ext uri="{FF2B5EF4-FFF2-40B4-BE49-F238E27FC236}">
                <a16:creationId xmlns:a16="http://schemas.microsoft.com/office/drawing/2014/main" id="{48610B3B-1B46-DA84-6756-A81573A6FE60}"/>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p:blipFill>
        <p:spPr>
          <a:xfrm>
            <a:off x="360000" y="1368000"/>
            <a:ext cx="2859088" cy="1800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DF25EFE0-2427-321E-F64C-CF2EEFFB4814}"/>
              </a:ext>
            </a:extLst>
          </p:cNvPr>
          <p:cNvSpPr txBox="1">
            <a:spLocks/>
          </p:cNvSpPr>
          <p:nvPr/>
        </p:nvSpPr>
        <p:spPr>
          <a:xfrm>
            <a:off x="3454888" y="963843"/>
            <a:ext cx="1035863" cy="276999"/>
          </a:xfrm>
          <a:prstGeom prst="rect">
            <a:avLst/>
          </a:prstGeom>
          <a:noFill/>
        </p:spPr>
        <p:txBody>
          <a:bodyPr wrap="square">
            <a:spAutoFit/>
          </a:bodyPr>
          <a:lstStyle/>
          <a:p>
            <a:r>
              <a:rPr lang="en-AU" sz="1200" b="1" spc="-10">
                <a:effectLst/>
                <a:ea typeface="Calibri" panose="020F0502020204030204" pitchFamily="34" charset="0"/>
              </a:rPr>
              <a:t>Figure 2</a:t>
            </a:r>
            <a:endParaRPr lang="en-AU" sz="1200" b="1"/>
          </a:p>
        </p:txBody>
      </p:sp>
      <p:pic>
        <p:nvPicPr>
          <p:cNvPr id="4" name="Picture 3" descr="Ancient Chinese bronze cup (Western Zhou dynasty (1046–771 BC)">
            <a:extLst>
              <a:ext uri="{FF2B5EF4-FFF2-40B4-BE49-F238E27FC236}">
                <a16:creationId xmlns:a16="http://schemas.microsoft.com/office/drawing/2014/main" id="{7258B2F0-A76E-6BA3-6A3F-3B9641EEC8B6}"/>
              </a:ext>
            </a:extLst>
          </p:cNvPr>
          <p:cNvPicPr>
            <a:picLocks noChangeAspect="1"/>
          </p:cNvPicPr>
          <p:nvPr/>
        </p:nvPicPr>
        <p:blipFill>
          <a:blip r:embed="rId4" cstate="screen">
            <a:extLst>
              <a:ext uri="{28A0092B-C50C-407E-A947-70E740481C1C}">
                <a14:useLocalDpi xmlns:a14="http://schemas.microsoft.com/office/drawing/2010/main"/>
              </a:ext>
            </a:extLst>
          </a:blip>
          <a:srcRect l="-324" t="8538" r="-203" b="-1496"/>
          <a:stretch/>
        </p:blipFill>
        <p:spPr>
          <a:xfrm>
            <a:off x="3454888" y="1368000"/>
            <a:ext cx="2590838"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39325FC9-8184-8214-0CD7-D1A4D4A9D06C}"/>
              </a:ext>
            </a:extLst>
          </p:cNvPr>
          <p:cNvSpPr txBox="1">
            <a:spLocks/>
          </p:cNvSpPr>
          <p:nvPr/>
        </p:nvSpPr>
        <p:spPr>
          <a:xfrm>
            <a:off x="302889" y="3305905"/>
            <a:ext cx="878086" cy="276999"/>
          </a:xfrm>
          <a:prstGeom prst="rect">
            <a:avLst/>
          </a:prstGeom>
          <a:noFill/>
        </p:spPr>
        <p:txBody>
          <a:bodyPr wrap="square">
            <a:spAutoFit/>
          </a:bodyPr>
          <a:lstStyle/>
          <a:p>
            <a:r>
              <a:rPr lang="en-AU" sz="1200" b="1" spc="-10">
                <a:effectLst/>
                <a:ea typeface="Calibri" panose="020F0502020204030204" pitchFamily="34" charset="0"/>
              </a:rPr>
              <a:t>Figure 3 </a:t>
            </a:r>
            <a:endParaRPr lang="en-AU" sz="1200" b="1"/>
          </a:p>
        </p:txBody>
      </p:sp>
      <p:pic>
        <p:nvPicPr>
          <p:cNvPr id="5" name="Picture 4" descr="A complete map of the Southern Continent surveyed by Captain Abel Tasman">
            <a:extLst>
              <a:ext uri="{FF2B5EF4-FFF2-40B4-BE49-F238E27FC236}">
                <a16:creationId xmlns:a16="http://schemas.microsoft.com/office/drawing/2014/main" id="{7DFE72A2-65E9-0546-D5DA-C806DF34A074}"/>
              </a:ext>
            </a:extLst>
          </p:cNvPr>
          <p:cNvPicPr>
            <a:picLocks noChangeAspect="1"/>
          </p:cNvPicPr>
          <p:nvPr/>
        </p:nvPicPr>
        <p:blipFill>
          <a:blip r:embed="rId5"/>
          <a:stretch>
            <a:fillRect/>
          </a:stretch>
        </p:blipFill>
        <p:spPr>
          <a:xfrm>
            <a:off x="364009" y="3689957"/>
            <a:ext cx="2858824" cy="21583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269DA343-2606-9CB1-AC97-614DC20F5C0D}"/>
              </a:ext>
            </a:extLst>
          </p:cNvPr>
          <p:cNvSpPr txBox="1">
            <a:spLocks/>
          </p:cNvSpPr>
          <p:nvPr/>
        </p:nvSpPr>
        <p:spPr>
          <a:xfrm>
            <a:off x="3454888" y="3305905"/>
            <a:ext cx="878086" cy="276999"/>
          </a:xfrm>
          <a:prstGeom prst="rect">
            <a:avLst/>
          </a:prstGeom>
          <a:noFill/>
        </p:spPr>
        <p:txBody>
          <a:bodyPr wrap="square">
            <a:spAutoFit/>
          </a:bodyPr>
          <a:lstStyle/>
          <a:p>
            <a:r>
              <a:rPr lang="en-AU" sz="1200" b="1" spc="-10">
                <a:effectLst/>
                <a:ea typeface="Calibri" panose="020F0502020204030204" pitchFamily="34" charset="0"/>
              </a:rPr>
              <a:t>Figure 4</a:t>
            </a:r>
            <a:endParaRPr lang="en-AU" sz="1200" b="1"/>
          </a:p>
        </p:txBody>
      </p:sp>
      <p:pic>
        <p:nvPicPr>
          <p:cNvPr id="6" name="Picture 5" descr="Machu Picchu/Intipunku -Inca Trail 3">
            <a:extLst>
              <a:ext uri="{FF2B5EF4-FFF2-40B4-BE49-F238E27FC236}">
                <a16:creationId xmlns:a16="http://schemas.microsoft.com/office/drawing/2014/main" id="{206C799A-A4AC-6B7D-DC18-D8FF535B251A}"/>
              </a:ext>
            </a:extLst>
          </p:cNvPr>
          <p:cNvPicPr>
            <a:picLocks noChangeAspect="1"/>
          </p:cNvPicPr>
          <p:nvPr/>
        </p:nvPicPr>
        <p:blipFill>
          <a:blip r:embed="rId6"/>
          <a:stretch>
            <a:fillRect/>
          </a:stretch>
        </p:blipFill>
        <p:spPr>
          <a:xfrm>
            <a:off x="3454888" y="3689776"/>
            <a:ext cx="2590838" cy="21472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Rounded Corners 7">
            <a:extLst>
              <a:ext uri="{FF2B5EF4-FFF2-40B4-BE49-F238E27FC236}">
                <a16:creationId xmlns:a16="http://schemas.microsoft.com/office/drawing/2014/main" id="{67E83134-97BB-6DFA-D6B6-362D3E69F6B2}"/>
              </a:ext>
            </a:extLst>
          </p:cNvPr>
          <p:cNvSpPr/>
          <p:nvPr/>
        </p:nvSpPr>
        <p:spPr>
          <a:xfrm>
            <a:off x="7046259" y="1405362"/>
            <a:ext cx="4077741" cy="4128849"/>
          </a:xfrm>
          <a:prstGeom prst="roundRect">
            <a:avLst>
              <a:gd name="adj" fmla="val 10674"/>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nSpc>
                <a:spcPct val="150000"/>
              </a:lnSpc>
              <a:spcAft>
                <a:spcPts val="3600"/>
              </a:spcAft>
            </a:pPr>
            <a:r>
              <a:rPr lang="en-US" i="1">
                <a:solidFill>
                  <a:schemeClr val="accent1"/>
                </a:solidFill>
              </a:rPr>
              <a:t>Sources are any written or non-written materials that can be used to investigate the past.</a:t>
            </a:r>
            <a:r>
              <a:rPr lang="en-US">
                <a:solidFill>
                  <a:schemeClr val="accent1"/>
                </a:solidFill>
              </a:rPr>
              <a:t> </a:t>
            </a:r>
          </a:p>
          <a:p>
            <a:pPr algn="r">
              <a:lnSpc>
                <a:spcPct val="150000"/>
              </a:lnSpc>
              <a:spcAft>
                <a:spcPts val="3600"/>
              </a:spcAft>
            </a:pPr>
            <a:r>
              <a:rPr lang="en-US" sz="1400">
                <a:solidFill>
                  <a:schemeClr val="accent1"/>
                </a:solidFill>
              </a:rPr>
              <a:t>(K–6 HSIE glossary)</a:t>
            </a:r>
            <a:endParaRPr lang="en-AU" sz="1400"/>
          </a:p>
        </p:txBody>
      </p:sp>
      <p:sp>
        <p:nvSpPr>
          <p:cNvPr id="9" name="TextBox 8">
            <a:extLst>
              <a:ext uri="{FF2B5EF4-FFF2-40B4-BE49-F238E27FC236}">
                <a16:creationId xmlns:a16="http://schemas.microsoft.com/office/drawing/2014/main" id="{D6E0E0A2-A51B-4D37-C0DE-705997F5E5CB}"/>
              </a:ext>
            </a:extLst>
          </p:cNvPr>
          <p:cNvSpPr txBox="1">
            <a:spLocks/>
          </p:cNvSpPr>
          <p:nvPr/>
        </p:nvSpPr>
        <p:spPr>
          <a:xfrm>
            <a:off x="360000" y="6074807"/>
            <a:ext cx="11645772" cy="784830"/>
          </a:xfrm>
          <a:prstGeom prst="rect">
            <a:avLst/>
          </a:prstGeom>
          <a:noFill/>
        </p:spPr>
        <p:txBody>
          <a:bodyPr wrap="square">
            <a:spAutoFit/>
          </a:bodyPr>
          <a:lstStyle/>
          <a:p>
            <a:r>
              <a:rPr lang="en-AU" sz="900" spc="-10">
                <a:effectLst/>
                <a:ea typeface="Calibri" panose="020F0502020204030204" pitchFamily="34" charset="0"/>
              </a:rPr>
              <a:t>Figure 1 – Image credit – From the album ‘Photographic Views: The Railways of New South Wales (1875’), rediscovered and digitised by the State Library of NSW on behalf of Transport for NSW.</a:t>
            </a:r>
          </a:p>
          <a:p>
            <a:r>
              <a:rPr lang="en-AU" sz="900" spc="-10">
                <a:ea typeface="Calibri" panose="020F0502020204030204" pitchFamily="34" charset="0"/>
              </a:rPr>
              <a:t>Figure 2 – Ancient Chinese bronze cup (Western Zhou dynasty (1046–771 BC), Metropolitan Museum of Art</a:t>
            </a:r>
          </a:p>
          <a:p>
            <a:r>
              <a:rPr lang="en-AU" sz="900" spc="-10">
                <a:ea typeface="Calibri" panose="020F0502020204030204" pitchFamily="34" charset="0"/>
              </a:rPr>
              <a:t>Figure 3 – A complete map of the Southern Continent surveyed by Captain Abel Tasman, National Library of Australia </a:t>
            </a:r>
          </a:p>
          <a:p>
            <a:r>
              <a:rPr lang="en-AU" sz="900" spc="-10">
                <a:ea typeface="Calibri" panose="020F0502020204030204" pitchFamily="34" charset="0"/>
              </a:rPr>
              <a:t>Figure 4 – This Photo by Unknown Author is licensed under CC BY-NC: https://global-geography.org/af/Geography/America/Peru/Pictures/Machu_Picchu/Intipunku_-_Inca_Trail_3</a:t>
            </a:r>
          </a:p>
          <a:p>
            <a:endParaRPr lang="en-AU" sz="900"/>
          </a:p>
        </p:txBody>
      </p:sp>
      <p:sp>
        <p:nvSpPr>
          <p:cNvPr id="3" name="Slide Number Placeholder 2">
            <a:extLst>
              <a:ext uri="{FF2B5EF4-FFF2-40B4-BE49-F238E27FC236}">
                <a16:creationId xmlns:a16="http://schemas.microsoft.com/office/drawing/2014/main" id="{08479001-4C8C-1C6F-A714-8EF0FB387F3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33</a:t>
            </a:fld>
            <a:endParaRPr lang="en-AU"/>
          </a:p>
        </p:txBody>
      </p:sp>
    </p:spTree>
    <p:extLst>
      <p:ext uri="{BB962C8B-B14F-4D97-AF65-F5344CB8AC3E}">
        <p14:creationId xmlns:p14="http://schemas.microsoft.com/office/powerpoint/2010/main" val="182344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9CB32-EC9A-548E-5C16-CEE3DCCADED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67810A1-1451-1454-0CD8-1C6AC35CE9E1}"/>
              </a:ext>
            </a:extLst>
          </p:cNvPr>
          <p:cNvSpPr>
            <a:spLocks noGrp="1"/>
          </p:cNvSpPr>
          <p:nvPr>
            <p:ph type="title"/>
          </p:nvPr>
        </p:nvSpPr>
        <p:spPr/>
        <p:txBody>
          <a:bodyPr/>
          <a:lstStyle/>
          <a:p>
            <a:r>
              <a:rPr lang="en-US">
                <a:solidFill>
                  <a:schemeClr val="accent1"/>
                </a:solidFill>
              </a:rPr>
              <a:t>Using historical sources</a:t>
            </a:r>
            <a:endParaRPr lang="en-AU"/>
          </a:p>
        </p:txBody>
      </p:sp>
      <p:grpSp>
        <p:nvGrpSpPr>
          <p:cNvPr id="6" name="Browser graphic">
            <a:extLst>
              <a:ext uri="{FF2B5EF4-FFF2-40B4-BE49-F238E27FC236}">
                <a16:creationId xmlns:a16="http://schemas.microsoft.com/office/drawing/2014/main" id="{C89C1BD9-2524-6268-8E25-31D5C159E373}"/>
              </a:ext>
              <a:ext uri="{C183D7F6-B498-43B3-948B-1728B52AA6E4}">
                <adec:decorative xmlns:adec="http://schemas.microsoft.com/office/drawing/2017/decorative" val="1"/>
              </a:ext>
            </a:extLst>
          </p:cNvPr>
          <p:cNvGrpSpPr>
            <a:grpSpLocks/>
          </p:cNvGrpSpPr>
          <p:nvPr/>
        </p:nvGrpSpPr>
        <p:grpSpPr>
          <a:xfrm>
            <a:off x="2122980" y="1181074"/>
            <a:ext cx="9182557" cy="5316926"/>
            <a:chOff x="1645580" y="865427"/>
            <a:chExt cx="8900840" cy="5835377"/>
          </a:xfrm>
        </p:grpSpPr>
        <p:grpSp>
          <p:nvGrpSpPr>
            <p:cNvPr id="8" name="Group 7">
              <a:extLst>
                <a:ext uri="{FF2B5EF4-FFF2-40B4-BE49-F238E27FC236}">
                  <a16:creationId xmlns:a16="http://schemas.microsoft.com/office/drawing/2014/main" id="{6B132305-D13A-21FD-0306-760C52B22CD4}"/>
                </a:ext>
              </a:extLst>
            </p:cNvPr>
            <p:cNvGrpSpPr>
              <a:grpSpLocks/>
            </p:cNvGrpSpPr>
            <p:nvPr/>
          </p:nvGrpSpPr>
          <p:grpSpPr>
            <a:xfrm>
              <a:off x="1645580" y="865427"/>
              <a:ext cx="8900840" cy="5835377"/>
              <a:chOff x="1645580" y="865424"/>
              <a:chExt cx="8900840" cy="5835364"/>
            </a:xfrm>
          </p:grpSpPr>
          <p:pic>
            <p:nvPicPr>
              <p:cNvPr id="20" name="Picture 19" descr="Background pattern&#10;&#10;Description automatically generated">
                <a:extLst>
                  <a:ext uri="{FF2B5EF4-FFF2-40B4-BE49-F238E27FC236}">
                    <a16:creationId xmlns:a16="http://schemas.microsoft.com/office/drawing/2014/main" id="{91E2D914-33B0-BFA7-28D5-79A82153BA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45580" y="865424"/>
                <a:ext cx="8900840" cy="457160"/>
              </a:xfrm>
              <a:prstGeom prst="rect">
                <a:avLst/>
              </a:prstGeom>
            </p:spPr>
          </p:pic>
          <p:pic>
            <p:nvPicPr>
              <p:cNvPr id="22" name="Picture 21">
                <a:extLst>
                  <a:ext uri="{FF2B5EF4-FFF2-40B4-BE49-F238E27FC236}">
                    <a16:creationId xmlns:a16="http://schemas.microsoft.com/office/drawing/2014/main" id="{1F6B9043-53E6-544F-8EF0-75A1A1CA8DF7}"/>
                  </a:ext>
                </a:extLst>
              </p:cNvPr>
              <p:cNvPicPr>
                <a:picLocks noChangeAspect="1"/>
              </p:cNvPicPr>
              <p:nvPr/>
            </p:nvPicPr>
            <p:blipFill>
              <a:blip r:embed="rId5"/>
              <a:stretch>
                <a:fillRect/>
              </a:stretch>
            </p:blipFill>
            <p:spPr>
              <a:xfrm>
                <a:off x="1645580" y="1322583"/>
                <a:ext cx="8900839" cy="5378205"/>
              </a:xfrm>
              <a:prstGeom prst="rect">
                <a:avLst/>
              </a:prstGeom>
            </p:spPr>
          </p:pic>
          <p:sp>
            <p:nvSpPr>
              <p:cNvPr id="24" name="Rectangle 23">
                <a:extLst>
                  <a:ext uri="{FF2B5EF4-FFF2-40B4-BE49-F238E27FC236}">
                    <a16:creationId xmlns:a16="http://schemas.microsoft.com/office/drawing/2014/main" id="{DDE3AEC9-20B7-BD08-69A1-B04EBDEDA0E4}"/>
                  </a:ext>
                </a:extLst>
              </p:cNvPr>
              <p:cNvSpPr>
                <a:spLocks/>
              </p:cNvSpPr>
              <p:nvPr/>
            </p:nvSpPr>
            <p:spPr>
              <a:xfrm>
                <a:off x="1782416" y="1257300"/>
                <a:ext cx="8627165" cy="5340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extBox 8">
                <a:extLst>
                  <a:ext uri="{FF2B5EF4-FFF2-40B4-BE49-F238E27FC236}">
                    <a16:creationId xmlns:a16="http://schemas.microsoft.com/office/drawing/2014/main" id="{134D6C7B-CA5B-6A97-C6C2-48FC68B2CC4A}"/>
                  </a:ext>
                </a:extLst>
              </p:cNvPr>
              <p:cNvSpPr txBox="1">
                <a:spLocks/>
              </p:cNvSpPr>
              <p:nvPr/>
            </p:nvSpPr>
            <p:spPr>
              <a:xfrm>
                <a:off x="5015508" y="2716492"/>
                <a:ext cx="4619995" cy="3134045"/>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600"/>
                  </a:lnSpc>
                  <a:spcAft>
                    <a:spcPts val="600"/>
                  </a:spcAft>
                </a:pPr>
                <a:r>
                  <a:rPr lang="en-AU" sz="1400" b="1">
                    <a:latin typeface="Public Sans"/>
                  </a:rPr>
                  <a:t> Copy, continue and create patterns</a:t>
                </a:r>
              </a:p>
              <a:p>
                <a:pPr marL="171450" indent="-171450">
                  <a:lnSpc>
                    <a:spcPts val="1200"/>
                  </a:lnSpc>
                  <a:spcAft>
                    <a:spcPts val="300"/>
                  </a:spcAft>
                  <a:buFont typeface="Arial" panose="020B0604020202020204" pitchFamily="34" charset="0"/>
                  <a:buChar char="•"/>
                </a:pPr>
                <a:r>
                  <a:rPr lang="en-AU" sz="1100">
                    <a:latin typeface="Public Sans"/>
                  </a:rPr>
                  <a:t>Copy and continue repeating patterns using sounds and/or actions</a:t>
                </a:r>
              </a:p>
              <a:p>
                <a:pPr marL="171450" indent="-171450">
                  <a:lnSpc>
                    <a:spcPts val="1200"/>
                  </a:lnSpc>
                  <a:spcAft>
                    <a:spcPts val="300"/>
                  </a:spcAft>
                  <a:buFont typeface="Arial" panose="020B0604020202020204" pitchFamily="34" charset="0"/>
                  <a:buChar char="•"/>
                </a:pPr>
                <a:r>
                  <a:rPr lang="en-AU" sz="1100">
                    <a:latin typeface="Public Sans"/>
                  </a:rPr>
                  <a:t>Copy, continue and create repeating patterns using shapes, objects, images or pictures (Reasons about patterns)</a:t>
                </a:r>
              </a:p>
              <a:p>
                <a:pPr marL="171450" indent="-171450">
                  <a:lnSpc>
                    <a:spcPts val="1200"/>
                  </a:lnSpc>
                  <a:spcAft>
                    <a:spcPts val="300"/>
                  </a:spcAft>
                  <a:buFont typeface="Arial" panose="020B0604020202020204" pitchFamily="34" charset="0"/>
                  <a:buChar char="•"/>
                </a:pPr>
                <a:endParaRPr lang="en-AU" sz="1100">
                  <a:latin typeface="Public Sans"/>
                </a:endParaRPr>
              </a:p>
              <a:p>
                <a:pPr>
                  <a:lnSpc>
                    <a:spcPts val="1600"/>
                  </a:lnSpc>
                  <a:spcAft>
                    <a:spcPts val="600"/>
                  </a:spcAft>
                </a:pPr>
                <a:r>
                  <a:rPr lang="en-AU" sz="1400" b="1">
                    <a:latin typeface="Public Sans"/>
                  </a:rPr>
                  <a:t>Investigate and form equal groups by sharing</a:t>
                </a:r>
              </a:p>
              <a:p>
                <a:pPr marL="171450" indent="-171450">
                  <a:lnSpc>
                    <a:spcPts val="1200"/>
                  </a:lnSpc>
                  <a:spcAft>
                    <a:spcPts val="300"/>
                  </a:spcAft>
                  <a:buFont typeface="Arial" panose="020B0604020202020204" pitchFamily="34" charset="0"/>
                  <a:buChar char="•"/>
                </a:pPr>
                <a:r>
                  <a:rPr lang="en-AU" sz="1000">
                    <a:latin typeface="Public Sans"/>
                  </a:rPr>
                  <a:t>Distribute a group of familiar objects into smaller groups and recognise whether the number in each group is equal or not</a:t>
                </a:r>
              </a:p>
              <a:p>
                <a:pPr marL="171450" indent="-171450">
                  <a:lnSpc>
                    <a:spcPts val="1200"/>
                  </a:lnSpc>
                  <a:spcAft>
                    <a:spcPts val="300"/>
                  </a:spcAft>
                  <a:buFont typeface="Arial" panose="020B0604020202020204" pitchFamily="34" charset="0"/>
                  <a:buChar char="•"/>
                </a:pPr>
                <a:r>
                  <a:rPr lang="en-AU" sz="1000">
                    <a:latin typeface="Public Sans"/>
                  </a:rPr>
                  <a:t>Group and share concrete materials by distributing objects one by one or using another method</a:t>
                </a:r>
                <a:endParaRPr lang="en-AU" sz="1100">
                  <a:latin typeface="Public Sans"/>
                </a:endParaRPr>
              </a:p>
              <a:p>
                <a:pPr marL="171450" indent="-171450">
                  <a:lnSpc>
                    <a:spcPts val="1200"/>
                  </a:lnSpc>
                  <a:spcAft>
                    <a:spcPts val="300"/>
                  </a:spcAft>
                  <a:buFont typeface="Arial" panose="020B0604020202020204" pitchFamily="34" charset="0"/>
                  <a:buChar char="•"/>
                </a:pPr>
                <a:endParaRPr lang="en-AU" sz="1100">
                  <a:latin typeface="Public Sans"/>
                </a:endParaRPr>
              </a:p>
              <a:p>
                <a:pPr>
                  <a:lnSpc>
                    <a:spcPts val="1600"/>
                  </a:lnSpc>
                  <a:spcAft>
                    <a:spcPts val="600"/>
                  </a:spcAft>
                </a:pPr>
                <a:r>
                  <a:rPr lang="en-AU" sz="1400" b="1">
                    <a:latin typeface="Public Sans"/>
                  </a:rPr>
                  <a:t>Record grouping and sharing</a:t>
                </a:r>
              </a:p>
              <a:p>
                <a:pPr marL="171450" indent="-171450">
                  <a:lnSpc>
                    <a:spcPts val="1200"/>
                  </a:lnSpc>
                  <a:spcAft>
                    <a:spcPts val="300"/>
                  </a:spcAft>
                  <a:buFont typeface="Arial" panose="020B0604020202020204" pitchFamily="34" charset="0"/>
                  <a:buChar char="•"/>
                </a:pPr>
                <a:r>
                  <a:rPr lang="en-AU" sz="1000">
                    <a:latin typeface="Public Sans"/>
                  </a:rPr>
                  <a:t>Label the number of objects in a group</a:t>
                </a:r>
              </a:p>
              <a:p>
                <a:pPr marL="171450" indent="-171450">
                  <a:lnSpc>
                    <a:spcPts val="1200"/>
                  </a:lnSpc>
                  <a:spcAft>
                    <a:spcPts val="300"/>
                  </a:spcAft>
                  <a:buFont typeface="Arial" panose="020B0604020202020204" pitchFamily="34" charset="0"/>
                  <a:buChar char="•"/>
                </a:pPr>
                <a:r>
                  <a:rPr lang="en-AU" sz="1000">
                    <a:latin typeface="Public Sans"/>
                  </a:rPr>
                  <a:t>Record grouping and sharing using drawings, words and numerals, and explain their thinking (Reasons about relations)</a:t>
                </a:r>
                <a:endParaRPr lang="en-AU" sz="1100">
                  <a:latin typeface="Public Sans"/>
                </a:endParaRPr>
              </a:p>
            </p:txBody>
          </p:sp>
          <p:sp>
            <p:nvSpPr>
              <p:cNvPr id="27" name="TextBox 9">
                <a:extLst>
                  <a:ext uri="{FF2B5EF4-FFF2-40B4-BE49-F238E27FC236}">
                    <a16:creationId xmlns:a16="http://schemas.microsoft.com/office/drawing/2014/main" id="{ECB5718E-74DD-0195-9105-FF936AC7FB6A}"/>
                  </a:ext>
                </a:extLst>
              </p:cNvPr>
              <p:cNvSpPr txBox="1">
                <a:spLocks/>
              </p:cNvSpPr>
              <p:nvPr/>
            </p:nvSpPr>
            <p:spPr>
              <a:xfrm>
                <a:off x="5015510" y="2285331"/>
                <a:ext cx="4619994" cy="260492"/>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b="1">
                    <a:latin typeface="Public Sans"/>
                  </a:rPr>
                  <a:t>Forming groups</a:t>
                </a:r>
                <a:endParaRPr lang="en-US" sz="1600" i="1">
                  <a:latin typeface="Public Sans"/>
                </a:endParaRPr>
              </a:p>
            </p:txBody>
          </p:sp>
          <p:pic>
            <p:nvPicPr>
              <p:cNvPr id="29" name="Picture 28">
                <a:extLst>
                  <a:ext uri="{FF2B5EF4-FFF2-40B4-BE49-F238E27FC236}">
                    <a16:creationId xmlns:a16="http://schemas.microsoft.com/office/drawing/2014/main" id="{4C49227B-0702-8882-5053-3FECB82F21E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85612" y="1295912"/>
                <a:ext cx="8627165" cy="438547"/>
              </a:xfrm>
              <a:prstGeom prst="rect">
                <a:avLst/>
              </a:prstGeom>
            </p:spPr>
          </p:pic>
          <p:pic>
            <p:nvPicPr>
              <p:cNvPr id="31" name="Picture 30">
                <a:extLst>
                  <a:ext uri="{FF2B5EF4-FFF2-40B4-BE49-F238E27FC236}">
                    <a16:creationId xmlns:a16="http://schemas.microsoft.com/office/drawing/2014/main" id="{452D571A-CB91-2623-7712-2D8B9B14A43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865556" y="1791704"/>
                <a:ext cx="8242540" cy="378500"/>
              </a:xfrm>
              <a:prstGeom prst="rect">
                <a:avLst/>
              </a:prstGeom>
            </p:spPr>
          </p:pic>
        </p:grpSp>
        <p:sp>
          <p:nvSpPr>
            <p:cNvPr id="16" name="TextBox 15">
              <a:extLst>
                <a:ext uri="{FF2B5EF4-FFF2-40B4-BE49-F238E27FC236}">
                  <a16:creationId xmlns:a16="http://schemas.microsoft.com/office/drawing/2014/main" id="{ADC72201-2157-F06E-F068-A0370DA073AB}"/>
                </a:ext>
              </a:extLst>
            </p:cNvPr>
            <p:cNvSpPr txBox="1">
              <a:spLocks/>
            </p:cNvSpPr>
            <p:nvPr/>
          </p:nvSpPr>
          <p:spPr>
            <a:xfrm>
              <a:off x="2912996" y="996178"/>
              <a:ext cx="4615178" cy="180405"/>
            </a:xfrm>
            <a:prstGeom prst="rect">
              <a:avLst/>
            </a:prstGeom>
            <a:noFill/>
          </p:spPr>
          <p:txBody>
            <a:bodyPr wrap="square" lIns="0" tIns="0" rIns="0" bIns="0" rtlCol="0">
              <a:noAutofit/>
            </a:bodyPr>
            <a:lstStyle/>
            <a:p>
              <a:pPr algn="l"/>
              <a:r>
                <a:rPr lang="en-US" sz="1100">
                  <a:solidFill>
                    <a:srgbClr val="000000"/>
                  </a:solidFill>
                  <a:effectLst/>
                  <a:ea typeface="Arial" panose="020B0604020202020204" pitchFamily="34" charset="0"/>
                </a:rPr>
                <a:t>curriculum.nsw.edu.au</a:t>
              </a:r>
              <a:r>
                <a:rPr lang="en-AU" sz="1100">
                  <a:effectLst/>
                </a:rPr>
                <a:t> </a:t>
              </a:r>
              <a:endParaRPr lang="en-US" sz="1100"/>
            </a:p>
          </p:txBody>
        </p:sp>
      </p:grpSp>
      <p:sp>
        <p:nvSpPr>
          <p:cNvPr id="32" name="Stage 2 title">
            <a:extLst>
              <a:ext uri="{FF2B5EF4-FFF2-40B4-BE49-F238E27FC236}">
                <a16:creationId xmlns:a16="http://schemas.microsoft.com/office/drawing/2014/main" id="{E96F4DCD-BB43-BE62-79E7-DD3E312082F4}"/>
              </a:ext>
            </a:extLst>
          </p:cNvPr>
          <p:cNvSpPr txBox="1">
            <a:spLocks/>
          </p:cNvSpPr>
          <p:nvPr/>
        </p:nvSpPr>
        <p:spPr>
          <a:xfrm>
            <a:off x="2380589" y="1703449"/>
            <a:ext cx="904811" cy="241726"/>
          </a:xfrm>
          <a:prstGeom prst="rect">
            <a:avLst/>
          </a:prstGeom>
          <a:solidFill>
            <a:srgbClr val="002664"/>
          </a:solidFill>
        </p:spPr>
        <p:txBody>
          <a:bodyPr wrap="square" lIns="0" tIns="0" rIns="0" bIns="0" rtlCol="0">
            <a:noAutofit/>
          </a:bodyPr>
          <a:lstStyle/>
          <a:p>
            <a:pPr algn="l"/>
            <a:r>
              <a:rPr lang="en-AU" sz="1100">
                <a:solidFill>
                  <a:schemeClr val="bg1"/>
                </a:solidFill>
                <a:latin typeface="Public Sans SemiBold" pitchFamily="2" charset="0"/>
              </a:rPr>
              <a:t>Stage 2</a:t>
            </a:r>
          </a:p>
        </p:txBody>
      </p:sp>
      <p:sp>
        <p:nvSpPr>
          <p:cNvPr id="33" name="Forming groups outcomes text">
            <a:extLst>
              <a:ext uri="{FF2B5EF4-FFF2-40B4-BE49-F238E27FC236}">
                <a16:creationId xmlns:a16="http://schemas.microsoft.com/office/drawing/2014/main" id="{05C2EFD4-77ED-36E7-4018-6A216114D3E9}"/>
              </a:ext>
            </a:extLst>
          </p:cNvPr>
          <p:cNvSpPr txBox="1">
            <a:spLocks/>
          </p:cNvSpPr>
          <p:nvPr/>
        </p:nvSpPr>
        <p:spPr>
          <a:xfrm>
            <a:off x="2364745" y="2475657"/>
            <a:ext cx="1477188" cy="3098920"/>
          </a:xfrm>
          <a:prstGeom prst="rect">
            <a:avLst/>
          </a:prstGeom>
          <a:solidFill>
            <a:srgbClr val="002664"/>
          </a:solidFill>
        </p:spPr>
        <p:txBody>
          <a:bodyPr wrap="square" lIns="0" tIns="0" rIns="0" bIns="0" rtlCol="0" anchor="ctr" anchorCtr="1">
            <a:noAutofit/>
          </a:bodyPr>
          <a:lstStyle/>
          <a:p>
            <a:pPr marL="88900">
              <a:lnSpc>
                <a:spcPct val="150000"/>
              </a:lnSpc>
              <a:spcAft>
                <a:spcPts val="1200"/>
              </a:spcAft>
            </a:pPr>
            <a:r>
              <a:rPr lang="en-AU" sz="1600" b="1">
                <a:solidFill>
                  <a:schemeClr val="bg1"/>
                </a:solidFill>
              </a:rPr>
              <a:t>History uses sources to construct narratives of the past</a:t>
            </a:r>
          </a:p>
          <a:p>
            <a:pPr algn="l">
              <a:lnSpc>
                <a:spcPct val="150000"/>
              </a:lnSpc>
              <a:spcAft>
                <a:spcPts val="1200"/>
              </a:spcAft>
            </a:pPr>
            <a:r>
              <a:rPr lang="en-AU" sz="1600" b="1">
                <a:solidFill>
                  <a:schemeClr val="bg1"/>
                </a:solidFill>
              </a:rPr>
              <a:t>HS2-ACH-01</a:t>
            </a:r>
            <a:endParaRPr lang="en-AU" sz="1600">
              <a:solidFill>
                <a:schemeClr val="bg1"/>
              </a:solidFill>
            </a:endParaRPr>
          </a:p>
          <a:p>
            <a:pPr>
              <a:lnSpc>
                <a:spcPct val="150000"/>
              </a:lnSpc>
              <a:spcAft>
                <a:spcPts val="1200"/>
              </a:spcAft>
            </a:pPr>
            <a:r>
              <a:rPr lang="en-AU" sz="1600" b="1">
                <a:solidFill>
                  <a:schemeClr val="bg1"/>
                </a:solidFill>
              </a:rPr>
              <a:t>HS2-HIS-01</a:t>
            </a:r>
            <a:endParaRPr lang="en-AU" sz="1600">
              <a:solidFill>
                <a:schemeClr val="bg1"/>
              </a:solidFill>
            </a:endParaRPr>
          </a:p>
        </p:txBody>
      </p:sp>
      <p:sp>
        <p:nvSpPr>
          <p:cNvPr id="34" name="Grey background Teaching advice">
            <a:extLst>
              <a:ext uri="{FF2B5EF4-FFF2-40B4-BE49-F238E27FC236}">
                <a16:creationId xmlns:a16="http://schemas.microsoft.com/office/drawing/2014/main" id="{A182D760-F1BD-7888-C5A6-698D22AADE11}"/>
              </a:ext>
              <a:ext uri="{C183D7F6-B498-43B3-948B-1728B52AA6E4}">
                <adec:decorative xmlns:adec="http://schemas.microsoft.com/office/drawing/2017/decorative" val="1"/>
              </a:ext>
            </a:extLst>
          </p:cNvPr>
          <p:cNvSpPr>
            <a:spLocks/>
          </p:cNvSpPr>
          <p:nvPr/>
        </p:nvSpPr>
        <p:spPr>
          <a:xfrm>
            <a:off x="3893646" y="2466726"/>
            <a:ext cx="7282591" cy="35028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Teaching advice text 1">
            <a:extLst>
              <a:ext uri="{FF2B5EF4-FFF2-40B4-BE49-F238E27FC236}">
                <a16:creationId xmlns:a16="http://schemas.microsoft.com/office/drawing/2014/main" id="{C5FA1953-3ADC-1F78-2082-5A95D2656E05}"/>
              </a:ext>
            </a:extLst>
          </p:cNvPr>
          <p:cNvSpPr txBox="1">
            <a:spLocks/>
          </p:cNvSpPr>
          <p:nvPr/>
        </p:nvSpPr>
        <p:spPr>
          <a:xfrm>
            <a:off x="3888406" y="2487474"/>
            <a:ext cx="7293070" cy="3755580"/>
          </a:xfrm>
          <a:prstGeom prst="rect">
            <a:avLst/>
          </a:prstGeom>
          <a:solidFill>
            <a:srgbClr val="F2F2F2"/>
          </a:solidFill>
        </p:spPr>
        <p:txBody>
          <a:bodyPr rot="0" spcFirstLastPara="0" vert="horz" wrap="square" lIns="0" tIns="0" rIns="0" bIns="0" numCol="1" spcCol="0" rtlCol="0" fromWordArt="0" anchor="ctr" anchorCtr="1"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spcAft>
                <a:spcPts val="600"/>
              </a:spcAft>
            </a:pPr>
            <a:r>
              <a:rPr lang="en-GB" b="1"/>
              <a:t>Sources provide evidence of how people lived in the past: Mesoamerica and the Andes</a:t>
            </a:r>
            <a:endParaRPr lang="en-US"/>
          </a:p>
          <a:p>
            <a:pPr marL="285750" indent="-285750">
              <a:lnSpc>
                <a:spcPct val="114000"/>
              </a:lnSpc>
              <a:spcAft>
                <a:spcPts val="600"/>
              </a:spcAft>
              <a:buFont typeface="Arial"/>
              <a:buChar char="•"/>
            </a:pPr>
            <a:r>
              <a:rPr lang="en-GB"/>
              <a:t>Locate places identified as ancient Maya, Aztec and Inca civilisations using maps, globes and images</a:t>
            </a:r>
          </a:p>
          <a:p>
            <a:pPr marL="285750" indent="-285750">
              <a:lnSpc>
                <a:spcPct val="114000"/>
              </a:lnSpc>
              <a:spcAft>
                <a:spcPts val="600"/>
              </a:spcAft>
              <a:buFont typeface="Arial"/>
              <a:buChar char="•"/>
            </a:pPr>
            <a:r>
              <a:rPr lang="en-GB"/>
              <a:t>Identify and describe objects, designs, sites and structures </a:t>
            </a:r>
            <a:br>
              <a:rPr lang="en-GB">
                <a:highlight>
                  <a:srgbClr val="EB879A"/>
                </a:highlight>
              </a:rPr>
            </a:br>
            <a:r>
              <a:rPr lang="en-GB"/>
              <a:t>from Mesoamerica and the Andes that endure today</a:t>
            </a:r>
          </a:p>
          <a:p>
            <a:pPr marL="285750" indent="-285750">
              <a:lnSpc>
                <a:spcPct val="114000"/>
              </a:lnSpc>
              <a:spcAft>
                <a:spcPts val="600"/>
              </a:spcAft>
              <a:buFont typeface="Arial"/>
              <a:buChar char="•"/>
            </a:pPr>
            <a:r>
              <a:rPr lang="en-GB"/>
              <a:t>Examine cultural works and inventions in art, astronomical observations, mathematics or writing of ancient Maya, Aztec </a:t>
            </a:r>
            <a:br>
              <a:rPr lang="en-GB"/>
            </a:br>
            <a:r>
              <a:rPr lang="en-GB"/>
              <a:t>and Inca civilisations, using sources as evidence</a:t>
            </a:r>
          </a:p>
          <a:p>
            <a:pPr marL="285750" indent="-285750">
              <a:lnSpc>
                <a:spcPct val="114000"/>
              </a:lnSpc>
              <a:spcAft>
                <a:spcPts val="600"/>
              </a:spcAft>
              <a:buFont typeface="Arial"/>
              <a:buChar char="•"/>
            </a:pPr>
            <a:r>
              <a:rPr lang="en-GB"/>
              <a:t>Identify indigenous agricultural practices, animals, plants, </a:t>
            </a:r>
            <a:br>
              <a:rPr lang="en-GB"/>
            </a:br>
            <a:r>
              <a:rPr lang="en-GB"/>
              <a:t>staple foods and trading systems</a:t>
            </a:r>
          </a:p>
        </p:txBody>
      </p:sp>
      <p:pic>
        <p:nvPicPr>
          <p:cNvPr id="37" name="Picture 36">
            <a:extLst>
              <a:ext uri="{FF2B5EF4-FFF2-40B4-BE49-F238E27FC236}">
                <a16:creationId xmlns:a16="http://schemas.microsoft.com/office/drawing/2014/main" id="{E771E5F1-D6C9-666B-AE72-81B332E7AE3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224522" y="2422089"/>
            <a:ext cx="2317630" cy="4028535"/>
          </a:xfrm>
          <a:prstGeom prst="rect">
            <a:avLst/>
          </a:prstGeom>
        </p:spPr>
      </p:pic>
      <p:sp>
        <p:nvSpPr>
          <p:cNvPr id="38" name="Slide Number Placeholder 37">
            <a:extLst>
              <a:ext uri="{FF2B5EF4-FFF2-40B4-BE49-F238E27FC236}">
                <a16:creationId xmlns:a16="http://schemas.microsoft.com/office/drawing/2014/main" id="{7BF25A05-F6C3-CA80-B1BA-BDEF997ABD4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34</a:t>
            </a:fld>
            <a:endParaRPr lang="en-AU"/>
          </a:p>
        </p:txBody>
      </p:sp>
      <p:sp>
        <p:nvSpPr>
          <p:cNvPr id="2" name="Teaching advice text 1">
            <a:extLst>
              <a:ext uri="{FF2B5EF4-FFF2-40B4-BE49-F238E27FC236}">
                <a16:creationId xmlns:a16="http://schemas.microsoft.com/office/drawing/2014/main" id="{3D76BB07-A6FD-91EF-DCC3-794F79336590}"/>
              </a:ext>
            </a:extLst>
          </p:cNvPr>
          <p:cNvSpPr txBox="1">
            <a:spLocks/>
          </p:cNvSpPr>
          <p:nvPr/>
        </p:nvSpPr>
        <p:spPr>
          <a:xfrm>
            <a:off x="3888406" y="2487474"/>
            <a:ext cx="7293070" cy="3755580"/>
          </a:xfrm>
          <a:prstGeom prst="rect">
            <a:avLst/>
          </a:prstGeom>
          <a:solidFill>
            <a:srgbClr val="F2F2F2"/>
          </a:solidFill>
        </p:spPr>
        <p:txBody>
          <a:bodyPr rot="0" spcFirstLastPara="0" vert="horz" wrap="square" lIns="0" tIns="0" rIns="0" bIns="0" numCol="1" spcCol="0" rtlCol="0" fromWordArt="0" anchor="ctr" anchorCtr="1"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spcAft>
                <a:spcPts val="600"/>
              </a:spcAft>
            </a:pPr>
            <a:r>
              <a:rPr lang="en-GB" b="1"/>
              <a:t>Sources provide evidence of how people lived in the past: Mesoamerica and the Andes</a:t>
            </a:r>
            <a:endParaRPr lang="en-US"/>
          </a:p>
          <a:p>
            <a:pPr marL="285750" indent="-285750">
              <a:lnSpc>
                <a:spcPct val="114000"/>
              </a:lnSpc>
              <a:spcAft>
                <a:spcPts val="600"/>
              </a:spcAft>
              <a:buFont typeface="Arial"/>
              <a:buChar char="•"/>
            </a:pPr>
            <a:r>
              <a:rPr lang="en-GB"/>
              <a:t>Locate places identified as ancient Maya, Aztec and Inca civilisations </a:t>
            </a:r>
            <a:r>
              <a:rPr lang="en-GB">
                <a:highlight>
                  <a:srgbClr val="EB879A"/>
                </a:highlight>
              </a:rPr>
              <a:t>using maps, globes and images</a:t>
            </a:r>
          </a:p>
          <a:p>
            <a:pPr marL="285750" indent="-285750">
              <a:lnSpc>
                <a:spcPct val="114000"/>
              </a:lnSpc>
              <a:spcAft>
                <a:spcPts val="600"/>
              </a:spcAft>
              <a:buFont typeface="Arial"/>
              <a:buChar char="•"/>
            </a:pPr>
            <a:r>
              <a:rPr lang="en-GB"/>
              <a:t>Identify and describe </a:t>
            </a:r>
            <a:r>
              <a:rPr lang="en-GB">
                <a:highlight>
                  <a:srgbClr val="EB879A"/>
                </a:highlight>
              </a:rPr>
              <a:t>objects, designs, sites and structures </a:t>
            </a:r>
            <a:br>
              <a:rPr lang="en-GB">
                <a:highlight>
                  <a:srgbClr val="EB879A"/>
                </a:highlight>
              </a:rPr>
            </a:br>
            <a:r>
              <a:rPr lang="en-GB"/>
              <a:t>from Mesoamerica and the Andes that endure today</a:t>
            </a:r>
          </a:p>
          <a:p>
            <a:pPr marL="285750" indent="-285750">
              <a:lnSpc>
                <a:spcPct val="114000"/>
              </a:lnSpc>
              <a:spcAft>
                <a:spcPts val="600"/>
              </a:spcAft>
              <a:buFont typeface="Arial"/>
              <a:buChar char="•"/>
            </a:pPr>
            <a:r>
              <a:rPr lang="en-GB"/>
              <a:t>Examine </a:t>
            </a:r>
            <a:r>
              <a:rPr lang="en-GB">
                <a:highlight>
                  <a:srgbClr val="EB879A"/>
                </a:highlight>
              </a:rPr>
              <a:t>cultural works and inventions </a:t>
            </a:r>
            <a:r>
              <a:rPr lang="en-GB"/>
              <a:t>in art, astronomical observations, mathematics or writing of ancient Maya, Aztec </a:t>
            </a:r>
            <a:br>
              <a:rPr lang="en-GB"/>
            </a:br>
            <a:r>
              <a:rPr lang="en-GB"/>
              <a:t>and Inca civilisations, </a:t>
            </a:r>
            <a:r>
              <a:rPr lang="en-GB">
                <a:highlight>
                  <a:srgbClr val="EB879A"/>
                </a:highlight>
              </a:rPr>
              <a:t>using sources as evidence</a:t>
            </a:r>
          </a:p>
          <a:p>
            <a:pPr marL="285750" indent="-285750">
              <a:lnSpc>
                <a:spcPct val="114000"/>
              </a:lnSpc>
              <a:spcAft>
                <a:spcPts val="600"/>
              </a:spcAft>
              <a:buFont typeface="Arial"/>
              <a:buChar char="•"/>
            </a:pPr>
            <a:r>
              <a:rPr lang="en-GB"/>
              <a:t>Identify indigenous agricultural practices, animals, plants, </a:t>
            </a:r>
            <a:br>
              <a:rPr lang="en-GB"/>
            </a:br>
            <a:r>
              <a:rPr lang="en-GB"/>
              <a:t>staple foods and trading systems</a:t>
            </a:r>
          </a:p>
        </p:txBody>
      </p:sp>
    </p:spTree>
    <p:custDataLst>
      <p:tags r:id="rId1"/>
    </p:custDataLst>
    <p:extLst>
      <p:ext uri="{BB962C8B-B14F-4D97-AF65-F5344CB8AC3E}">
        <p14:creationId xmlns:p14="http://schemas.microsoft.com/office/powerpoint/2010/main" val="1717953146"/>
      </p:ext>
    </p:extLst>
  </p:cSld>
  <p:clrMapOvr>
    <a:masterClrMapping/>
  </p:clrMapOvr>
  <mc:AlternateContent xmlns:mc="http://schemas.openxmlformats.org/markup-compatibility/2006" xmlns:p14="http://schemas.microsoft.com/office/powerpoint/2010/main">
    <mc:Choice Requires="p14">
      <p:transition spd="med" p14:dur="700" advTm="21898">
        <p:fade/>
      </p:transition>
    </mc:Choice>
    <mc:Fallback xmlns="">
      <p:transition spd="med" advTm="2189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A878565C-2C9F-9F83-2302-08E1D6BC4B54}"/>
              </a:ext>
            </a:extLst>
          </p:cNvPr>
          <p:cNvSpPr>
            <a:spLocks noGrp="1"/>
          </p:cNvSpPr>
          <p:nvPr>
            <p:ph type="title"/>
          </p:nvPr>
        </p:nvSpPr>
        <p:spPr/>
        <p:txBody>
          <a:bodyPr/>
          <a:lstStyle/>
          <a:p>
            <a:r>
              <a:rPr lang="en-US"/>
              <a:t>Using sources across K–6</a:t>
            </a:r>
          </a:p>
        </p:txBody>
      </p:sp>
      <p:graphicFrame>
        <p:nvGraphicFramePr>
          <p:cNvPr id="7" name="Content Placeholder 6">
            <a:extLst>
              <a:ext uri="{FF2B5EF4-FFF2-40B4-BE49-F238E27FC236}">
                <a16:creationId xmlns:a16="http://schemas.microsoft.com/office/drawing/2014/main" id="{8894F336-B1FD-3932-A454-F2E04F624ECC}"/>
              </a:ext>
            </a:extLst>
          </p:cNvPr>
          <p:cNvGraphicFramePr>
            <a:graphicFrameLocks noGrp="1"/>
          </p:cNvGraphicFramePr>
          <p:nvPr>
            <p:ph idx="1"/>
            <p:extLst>
              <p:ext uri="{D42A27DB-BD31-4B8C-83A1-F6EECF244321}">
                <p14:modId xmlns:p14="http://schemas.microsoft.com/office/powerpoint/2010/main" val="3562071775"/>
              </p:ext>
            </p:extLst>
          </p:nvPr>
        </p:nvGraphicFramePr>
        <p:xfrm>
          <a:off x="360363" y="1619250"/>
          <a:ext cx="11483973" cy="4531553"/>
        </p:xfrm>
        <a:graphic>
          <a:graphicData uri="http://schemas.openxmlformats.org/drawingml/2006/table">
            <a:tbl>
              <a:tblPr firstRow="1" firstCol="1" bandRow="1">
                <a:tableStyleId>{5A111915-BE36-4E01-A7E5-04B1672EAD32}</a:tableStyleId>
              </a:tblPr>
              <a:tblGrid>
                <a:gridCol w="2935607">
                  <a:extLst>
                    <a:ext uri="{9D8B030D-6E8A-4147-A177-3AD203B41FA5}">
                      <a16:colId xmlns:a16="http://schemas.microsoft.com/office/drawing/2014/main" val="647114531"/>
                    </a:ext>
                  </a:extLst>
                </a:gridCol>
                <a:gridCol w="2852679">
                  <a:extLst>
                    <a:ext uri="{9D8B030D-6E8A-4147-A177-3AD203B41FA5}">
                      <a16:colId xmlns:a16="http://schemas.microsoft.com/office/drawing/2014/main" val="1111314347"/>
                    </a:ext>
                  </a:extLst>
                </a:gridCol>
                <a:gridCol w="2869264">
                  <a:extLst>
                    <a:ext uri="{9D8B030D-6E8A-4147-A177-3AD203B41FA5}">
                      <a16:colId xmlns:a16="http://schemas.microsoft.com/office/drawing/2014/main" val="123849827"/>
                    </a:ext>
                  </a:extLst>
                </a:gridCol>
                <a:gridCol w="2826423">
                  <a:extLst>
                    <a:ext uri="{9D8B030D-6E8A-4147-A177-3AD203B41FA5}">
                      <a16:colId xmlns:a16="http://schemas.microsoft.com/office/drawing/2014/main" val="969959662"/>
                    </a:ext>
                  </a:extLst>
                </a:gridCol>
              </a:tblGrid>
              <a:tr h="348924">
                <a:tc>
                  <a:txBody>
                    <a:bodyPr/>
                    <a:lstStyle/>
                    <a:p>
                      <a:pPr algn="ctr">
                        <a:buNone/>
                      </a:pP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noFill/>
                  </a:tcPr>
                </a:tc>
                <a:tc>
                  <a:txBody>
                    <a:bodyPr/>
                    <a:lstStyle/>
                    <a:p>
                      <a:pPr algn="ctr">
                        <a:buNone/>
                      </a:pP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noFill/>
                  </a:tcPr>
                </a:tc>
                <a:tc>
                  <a:txBody>
                    <a:bodyPr/>
                    <a:lstStyle/>
                    <a:p>
                      <a:pPr algn="ctr">
                        <a:buNone/>
                      </a:pP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noFill/>
                  </a:tcPr>
                </a:tc>
                <a:tc>
                  <a:txBody>
                    <a:bodyPr/>
                    <a:lstStyle/>
                    <a:p>
                      <a:pPr algn="ctr">
                        <a:buNone/>
                      </a:pPr>
                      <a:r>
                        <a:rPr lang="en-US" sz="1800" b="0">
                          <a:solidFill>
                            <a:srgbClr val="000000"/>
                          </a:solidFill>
                          <a:effectLst/>
                        </a:rPr>
                        <a:t>Documents</a:t>
                      </a:r>
                      <a:endParaRPr lang="en-US" sz="1800" b="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DAE9F7"/>
                    </a:solidFill>
                  </a:tcPr>
                </a:tc>
                <a:extLst>
                  <a:ext uri="{0D108BD9-81ED-4DB2-BD59-A6C34878D82A}">
                    <a16:rowId xmlns:a16="http://schemas.microsoft.com/office/drawing/2014/main" val="4073844194"/>
                  </a:ext>
                </a:extLst>
              </a:tr>
              <a:tr h="348924">
                <a:tc>
                  <a:txBody>
                    <a:bodyPr/>
                    <a:lstStyle/>
                    <a:p>
                      <a:pPr algn="ctr">
                        <a:buNone/>
                      </a:pP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noFill/>
                  </a:tcPr>
                </a:tc>
                <a:tc>
                  <a:txBody>
                    <a:bodyPr/>
                    <a:lstStyle/>
                    <a:p>
                      <a:pPr algn="ctr">
                        <a:buNone/>
                      </a:pP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noFill/>
                  </a:tcPr>
                </a:tc>
                <a:tc>
                  <a:txBody>
                    <a:bodyPr/>
                    <a:lstStyle/>
                    <a:p>
                      <a:pPr algn="ctr">
                        <a:buNone/>
                      </a:pP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noFill/>
                  </a:tcPr>
                </a:tc>
                <a:tc>
                  <a:txBody>
                    <a:bodyPr/>
                    <a:lstStyle/>
                    <a:p>
                      <a:pPr algn="ctr">
                        <a:buNone/>
                      </a:pPr>
                      <a:r>
                        <a:rPr lang="en-US" sz="1800">
                          <a:solidFill>
                            <a:srgbClr val="000000"/>
                          </a:solidFill>
                          <a:effectLst/>
                        </a:rPr>
                        <a:t>Emblems</a:t>
                      </a: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DAE9F7"/>
                    </a:solidFill>
                  </a:tcPr>
                </a:tc>
                <a:extLst>
                  <a:ext uri="{0D108BD9-81ED-4DB2-BD59-A6C34878D82A}">
                    <a16:rowId xmlns:a16="http://schemas.microsoft.com/office/drawing/2014/main" val="29513786"/>
                  </a:ext>
                </a:extLst>
              </a:tr>
              <a:tr h="348924">
                <a:tc>
                  <a:txBody>
                    <a:bodyPr/>
                    <a:lstStyle/>
                    <a:p>
                      <a:pPr algn="ctr">
                        <a:buNone/>
                      </a:pP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noFill/>
                  </a:tcPr>
                </a:tc>
                <a:tc>
                  <a:txBody>
                    <a:bodyPr/>
                    <a:lstStyle/>
                    <a:p>
                      <a:pPr algn="ctr">
                        <a:buNone/>
                      </a:pP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noFill/>
                  </a:tcPr>
                </a:tc>
                <a:tc>
                  <a:txBody>
                    <a:bodyPr/>
                    <a:lstStyle/>
                    <a:p>
                      <a:pPr algn="ctr">
                        <a:buNone/>
                      </a:pP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noFill/>
                  </a:tcPr>
                </a:tc>
                <a:tc>
                  <a:txBody>
                    <a:bodyPr/>
                    <a:lstStyle/>
                    <a:p>
                      <a:pPr algn="ctr">
                        <a:buNone/>
                      </a:pPr>
                      <a:r>
                        <a:rPr lang="en-US" sz="1800">
                          <a:solidFill>
                            <a:srgbClr val="000000"/>
                          </a:solidFill>
                          <a:effectLst/>
                        </a:rPr>
                        <a:t>Symbols</a:t>
                      </a: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DAE9F7"/>
                    </a:solidFill>
                  </a:tcPr>
                </a:tc>
                <a:extLst>
                  <a:ext uri="{0D108BD9-81ED-4DB2-BD59-A6C34878D82A}">
                    <a16:rowId xmlns:a16="http://schemas.microsoft.com/office/drawing/2014/main" val="1459960844"/>
                  </a:ext>
                </a:extLst>
              </a:tr>
              <a:tr h="348924">
                <a:tc>
                  <a:txBody>
                    <a:bodyPr/>
                    <a:lstStyle/>
                    <a:p>
                      <a:pPr algn="ctr">
                        <a:buNone/>
                      </a:pP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noFill/>
                  </a:tcPr>
                </a:tc>
                <a:tc>
                  <a:txBody>
                    <a:bodyPr/>
                    <a:lstStyle/>
                    <a:p>
                      <a:pPr algn="ctr">
                        <a:buNone/>
                      </a:pP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noFill/>
                  </a:tcPr>
                </a:tc>
                <a:tc>
                  <a:txBody>
                    <a:bodyPr/>
                    <a:lstStyle/>
                    <a:p>
                      <a:pPr algn="ctr">
                        <a:buNone/>
                      </a:pPr>
                      <a:r>
                        <a:rPr lang="en-US" sz="1800">
                          <a:solidFill>
                            <a:srgbClr val="000000"/>
                          </a:solidFill>
                          <a:effectLst/>
                        </a:rPr>
                        <a:t>Cultural works</a:t>
                      </a: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DAE9F7"/>
                    </a:solidFill>
                  </a:tcPr>
                </a:tc>
                <a:tc>
                  <a:txBody>
                    <a:bodyPr/>
                    <a:lstStyle/>
                    <a:p>
                      <a:pPr algn="ctr">
                        <a:buNone/>
                      </a:pPr>
                      <a:r>
                        <a:rPr lang="en-US" sz="1800">
                          <a:solidFill>
                            <a:srgbClr val="000000"/>
                          </a:solidFill>
                          <a:effectLst/>
                        </a:rPr>
                        <a:t>Cultural works</a:t>
                      </a: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DAE9F7"/>
                    </a:solidFill>
                  </a:tcPr>
                </a:tc>
                <a:extLst>
                  <a:ext uri="{0D108BD9-81ED-4DB2-BD59-A6C34878D82A}">
                    <a16:rowId xmlns:a16="http://schemas.microsoft.com/office/drawing/2014/main" val="3554620713"/>
                  </a:ext>
                </a:extLst>
              </a:tr>
              <a:tr h="348924">
                <a:tc>
                  <a:txBody>
                    <a:bodyPr/>
                    <a:lstStyle/>
                    <a:p>
                      <a:pPr algn="ctr">
                        <a:buNone/>
                      </a:pP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noFill/>
                  </a:tcPr>
                </a:tc>
                <a:tc>
                  <a:txBody>
                    <a:bodyPr/>
                    <a:lstStyle/>
                    <a:p>
                      <a:pPr algn="ctr">
                        <a:buNone/>
                      </a:pP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noFill/>
                  </a:tcPr>
                </a:tc>
                <a:tc>
                  <a:txBody>
                    <a:bodyPr/>
                    <a:lstStyle/>
                    <a:p>
                      <a:pPr algn="ctr">
                        <a:buNone/>
                      </a:pPr>
                      <a:r>
                        <a:rPr lang="en-US" sz="1800">
                          <a:solidFill>
                            <a:srgbClr val="000000"/>
                          </a:solidFill>
                          <a:effectLst/>
                        </a:rPr>
                        <a:t>Personal accounts</a:t>
                      </a: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DAE9F7"/>
                    </a:solidFill>
                  </a:tcPr>
                </a:tc>
                <a:tc>
                  <a:txBody>
                    <a:bodyPr/>
                    <a:lstStyle/>
                    <a:p>
                      <a:pPr algn="ctr">
                        <a:buNone/>
                      </a:pPr>
                      <a:r>
                        <a:rPr lang="en-US" sz="1800">
                          <a:solidFill>
                            <a:srgbClr val="000000"/>
                          </a:solidFill>
                          <a:effectLst/>
                        </a:rPr>
                        <a:t>Personal accounts</a:t>
                      </a: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DAE9F7"/>
                    </a:solidFill>
                  </a:tcPr>
                </a:tc>
                <a:extLst>
                  <a:ext uri="{0D108BD9-81ED-4DB2-BD59-A6C34878D82A}">
                    <a16:rowId xmlns:a16="http://schemas.microsoft.com/office/drawing/2014/main" val="2929771816"/>
                  </a:ext>
                </a:extLst>
              </a:tr>
              <a:tr h="348924">
                <a:tc>
                  <a:txBody>
                    <a:bodyPr/>
                    <a:lstStyle/>
                    <a:p>
                      <a:pPr algn="ctr">
                        <a:buNone/>
                      </a:pP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noFill/>
                  </a:tcPr>
                </a:tc>
                <a:tc>
                  <a:txBody>
                    <a:bodyPr/>
                    <a:lstStyle/>
                    <a:p>
                      <a:pPr algn="ctr">
                        <a:buNone/>
                      </a:pPr>
                      <a:r>
                        <a:rPr lang="en-US" sz="1800">
                          <a:solidFill>
                            <a:srgbClr val="000000"/>
                          </a:solidFill>
                          <a:effectLst/>
                        </a:rPr>
                        <a:t>Globes</a:t>
                      </a: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DAE9F7"/>
                    </a:solidFill>
                  </a:tcPr>
                </a:tc>
                <a:tc>
                  <a:txBody>
                    <a:bodyPr/>
                    <a:lstStyle/>
                    <a:p>
                      <a:pPr algn="ctr">
                        <a:buNone/>
                      </a:pPr>
                      <a:r>
                        <a:rPr lang="en-US" sz="1800">
                          <a:solidFill>
                            <a:srgbClr val="000000"/>
                          </a:solidFill>
                          <a:effectLst/>
                        </a:rPr>
                        <a:t>Globes</a:t>
                      </a: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DAE9F7"/>
                    </a:solidFill>
                  </a:tcPr>
                </a:tc>
                <a:tc>
                  <a:txBody>
                    <a:bodyPr/>
                    <a:lstStyle/>
                    <a:p>
                      <a:pPr algn="ctr">
                        <a:buNone/>
                      </a:pPr>
                      <a:r>
                        <a:rPr lang="en-US" sz="1800">
                          <a:solidFill>
                            <a:srgbClr val="000000"/>
                          </a:solidFill>
                          <a:effectLst/>
                        </a:rPr>
                        <a:t>Globes</a:t>
                      </a: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DAE9F7"/>
                    </a:solidFill>
                  </a:tcPr>
                </a:tc>
                <a:extLst>
                  <a:ext uri="{0D108BD9-81ED-4DB2-BD59-A6C34878D82A}">
                    <a16:rowId xmlns:a16="http://schemas.microsoft.com/office/drawing/2014/main" val="473953037"/>
                  </a:ext>
                </a:extLst>
              </a:tr>
              <a:tr h="348924">
                <a:tc>
                  <a:txBody>
                    <a:bodyPr/>
                    <a:lstStyle/>
                    <a:p>
                      <a:pPr algn="ctr">
                        <a:buNone/>
                      </a:pP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noFill/>
                  </a:tcPr>
                </a:tc>
                <a:tc>
                  <a:txBody>
                    <a:bodyPr/>
                    <a:lstStyle/>
                    <a:p>
                      <a:pPr algn="ctr">
                        <a:buNone/>
                      </a:pPr>
                      <a:r>
                        <a:rPr lang="en-US" sz="1800">
                          <a:solidFill>
                            <a:srgbClr val="000000"/>
                          </a:solidFill>
                          <a:effectLst/>
                        </a:rPr>
                        <a:t>Maps</a:t>
                      </a: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DAE9F7"/>
                    </a:solidFill>
                  </a:tcPr>
                </a:tc>
                <a:tc>
                  <a:txBody>
                    <a:bodyPr/>
                    <a:lstStyle/>
                    <a:p>
                      <a:pPr algn="ctr">
                        <a:buNone/>
                      </a:pPr>
                      <a:r>
                        <a:rPr lang="en-US" sz="1800">
                          <a:solidFill>
                            <a:srgbClr val="000000"/>
                          </a:solidFill>
                          <a:effectLst/>
                        </a:rPr>
                        <a:t>Maps</a:t>
                      </a: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DAE9F7"/>
                    </a:solidFill>
                  </a:tcPr>
                </a:tc>
                <a:tc>
                  <a:txBody>
                    <a:bodyPr/>
                    <a:lstStyle/>
                    <a:p>
                      <a:pPr algn="ctr">
                        <a:buNone/>
                      </a:pPr>
                      <a:r>
                        <a:rPr lang="en-US" sz="1800">
                          <a:solidFill>
                            <a:srgbClr val="000000"/>
                          </a:solidFill>
                          <a:effectLst/>
                        </a:rPr>
                        <a:t>Maps</a:t>
                      </a: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DAE9F7"/>
                    </a:solidFill>
                  </a:tcPr>
                </a:tc>
                <a:extLst>
                  <a:ext uri="{0D108BD9-81ED-4DB2-BD59-A6C34878D82A}">
                    <a16:rowId xmlns:a16="http://schemas.microsoft.com/office/drawing/2014/main" val="2672856692"/>
                  </a:ext>
                </a:extLst>
              </a:tr>
              <a:tr h="348924">
                <a:tc>
                  <a:txBody>
                    <a:bodyPr/>
                    <a:lstStyle/>
                    <a:p>
                      <a:pPr algn="ctr">
                        <a:buNone/>
                      </a:pP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noFill/>
                  </a:tcPr>
                </a:tc>
                <a:tc>
                  <a:txBody>
                    <a:bodyPr/>
                    <a:lstStyle/>
                    <a:p>
                      <a:pPr algn="ctr">
                        <a:buNone/>
                      </a:pPr>
                      <a:r>
                        <a:rPr lang="en-US" sz="1800">
                          <a:solidFill>
                            <a:srgbClr val="000000"/>
                          </a:solidFill>
                          <a:effectLst/>
                        </a:rPr>
                        <a:t>Sites</a:t>
                      </a: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DAE9F7"/>
                    </a:solidFill>
                  </a:tcPr>
                </a:tc>
                <a:tc>
                  <a:txBody>
                    <a:bodyPr/>
                    <a:lstStyle/>
                    <a:p>
                      <a:pPr algn="ctr">
                        <a:buNone/>
                      </a:pPr>
                      <a:r>
                        <a:rPr lang="en-US" sz="1800">
                          <a:solidFill>
                            <a:srgbClr val="000000"/>
                          </a:solidFill>
                          <a:effectLst/>
                        </a:rPr>
                        <a:t>Sites</a:t>
                      </a: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DAE9F7"/>
                    </a:solidFill>
                  </a:tcPr>
                </a:tc>
                <a:tc>
                  <a:txBody>
                    <a:bodyPr/>
                    <a:lstStyle/>
                    <a:p>
                      <a:pPr algn="ctr">
                        <a:buNone/>
                      </a:pPr>
                      <a:r>
                        <a:rPr lang="en-US" sz="1800">
                          <a:solidFill>
                            <a:srgbClr val="000000"/>
                          </a:solidFill>
                          <a:effectLst/>
                        </a:rPr>
                        <a:t>Sites</a:t>
                      </a: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DAE9F7"/>
                    </a:solidFill>
                  </a:tcPr>
                </a:tc>
                <a:extLst>
                  <a:ext uri="{0D108BD9-81ED-4DB2-BD59-A6C34878D82A}">
                    <a16:rowId xmlns:a16="http://schemas.microsoft.com/office/drawing/2014/main" val="2867664999"/>
                  </a:ext>
                </a:extLst>
              </a:tr>
              <a:tr h="348924">
                <a:tc>
                  <a:txBody>
                    <a:bodyPr/>
                    <a:lstStyle/>
                    <a:p>
                      <a:pPr algn="ctr">
                        <a:buNone/>
                      </a:pPr>
                      <a:r>
                        <a:rPr lang="en-US" sz="1800" b="0">
                          <a:solidFill>
                            <a:srgbClr val="000000"/>
                          </a:solidFill>
                          <a:effectLst/>
                        </a:rPr>
                        <a:t>Objects</a:t>
                      </a:r>
                      <a:endParaRPr lang="en-US" sz="1800" b="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DAE9F7"/>
                    </a:solidFill>
                  </a:tcPr>
                </a:tc>
                <a:tc>
                  <a:txBody>
                    <a:bodyPr/>
                    <a:lstStyle/>
                    <a:p>
                      <a:pPr algn="ctr">
                        <a:buNone/>
                      </a:pPr>
                      <a:r>
                        <a:rPr lang="en-US" sz="1800">
                          <a:solidFill>
                            <a:srgbClr val="000000"/>
                          </a:solidFill>
                          <a:effectLst/>
                        </a:rPr>
                        <a:t>Objects</a:t>
                      </a: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DAE9F7"/>
                    </a:solidFill>
                  </a:tcPr>
                </a:tc>
                <a:tc>
                  <a:txBody>
                    <a:bodyPr/>
                    <a:lstStyle/>
                    <a:p>
                      <a:pPr algn="ctr">
                        <a:buNone/>
                      </a:pPr>
                      <a:r>
                        <a:rPr lang="en-US" sz="1800">
                          <a:solidFill>
                            <a:srgbClr val="000000"/>
                          </a:solidFill>
                          <a:effectLst/>
                        </a:rPr>
                        <a:t>Objects</a:t>
                      </a: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DAE9F7"/>
                    </a:solidFill>
                  </a:tcPr>
                </a:tc>
                <a:tc>
                  <a:txBody>
                    <a:bodyPr/>
                    <a:lstStyle/>
                    <a:p>
                      <a:pPr algn="ctr">
                        <a:buNone/>
                      </a:pPr>
                      <a:r>
                        <a:rPr lang="en-US" sz="1800">
                          <a:solidFill>
                            <a:srgbClr val="000000"/>
                          </a:solidFill>
                          <a:effectLst/>
                        </a:rPr>
                        <a:t>Objects</a:t>
                      </a: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DAE9F7"/>
                    </a:solidFill>
                  </a:tcPr>
                </a:tc>
                <a:extLst>
                  <a:ext uri="{0D108BD9-81ED-4DB2-BD59-A6C34878D82A}">
                    <a16:rowId xmlns:a16="http://schemas.microsoft.com/office/drawing/2014/main" val="1544267551"/>
                  </a:ext>
                </a:extLst>
              </a:tr>
              <a:tr h="348924">
                <a:tc>
                  <a:txBody>
                    <a:bodyPr/>
                    <a:lstStyle/>
                    <a:p>
                      <a:pPr algn="ctr">
                        <a:buNone/>
                      </a:pPr>
                      <a:r>
                        <a:rPr lang="en-US" sz="1800" b="0">
                          <a:solidFill>
                            <a:srgbClr val="000000"/>
                          </a:solidFill>
                          <a:effectLst/>
                        </a:rPr>
                        <a:t>Images</a:t>
                      </a:r>
                      <a:endParaRPr lang="en-US" sz="1800" b="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DAE9F7"/>
                    </a:solidFill>
                  </a:tcPr>
                </a:tc>
                <a:tc>
                  <a:txBody>
                    <a:bodyPr/>
                    <a:lstStyle/>
                    <a:p>
                      <a:pPr algn="ctr">
                        <a:buNone/>
                      </a:pPr>
                      <a:r>
                        <a:rPr lang="en-US" sz="1800">
                          <a:solidFill>
                            <a:srgbClr val="000000"/>
                          </a:solidFill>
                          <a:effectLst/>
                        </a:rPr>
                        <a:t>Images</a:t>
                      </a: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DAE9F7"/>
                    </a:solidFill>
                  </a:tcPr>
                </a:tc>
                <a:tc>
                  <a:txBody>
                    <a:bodyPr/>
                    <a:lstStyle/>
                    <a:p>
                      <a:pPr algn="ctr">
                        <a:buNone/>
                      </a:pPr>
                      <a:r>
                        <a:rPr lang="en-US" sz="1800">
                          <a:solidFill>
                            <a:srgbClr val="000000"/>
                          </a:solidFill>
                          <a:effectLst/>
                        </a:rPr>
                        <a:t>Images</a:t>
                      </a: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DAE9F7"/>
                    </a:solidFill>
                  </a:tcPr>
                </a:tc>
                <a:tc>
                  <a:txBody>
                    <a:bodyPr/>
                    <a:lstStyle/>
                    <a:p>
                      <a:pPr algn="ctr">
                        <a:buNone/>
                      </a:pPr>
                      <a:r>
                        <a:rPr lang="en-US" sz="1800">
                          <a:solidFill>
                            <a:srgbClr val="000000"/>
                          </a:solidFill>
                          <a:effectLst/>
                        </a:rPr>
                        <a:t>Images</a:t>
                      </a: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DAE9F7"/>
                    </a:solidFill>
                  </a:tcPr>
                </a:tc>
                <a:extLst>
                  <a:ext uri="{0D108BD9-81ED-4DB2-BD59-A6C34878D82A}">
                    <a16:rowId xmlns:a16="http://schemas.microsoft.com/office/drawing/2014/main" val="2982997744"/>
                  </a:ext>
                </a:extLst>
              </a:tr>
              <a:tr h="348924">
                <a:tc>
                  <a:txBody>
                    <a:bodyPr/>
                    <a:lstStyle/>
                    <a:p>
                      <a:pPr algn="ctr">
                        <a:buNone/>
                      </a:pPr>
                      <a:r>
                        <a:rPr lang="en-US" sz="1800" b="0">
                          <a:solidFill>
                            <a:srgbClr val="000000"/>
                          </a:solidFill>
                          <a:effectLst/>
                        </a:rPr>
                        <a:t>Stories</a:t>
                      </a:r>
                      <a:endParaRPr lang="en-US" sz="1800" b="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DAE9F7"/>
                    </a:solidFill>
                  </a:tcPr>
                </a:tc>
                <a:tc>
                  <a:txBody>
                    <a:bodyPr/>
                    <a:lstStyle/>
                    <a:p>
                      <a:pPr algn="ctr">
                        <a:buNone/>
                      </a:pPr>
                      <a:r>
                        <a:rPr lang="en-US" sz="1800">
                          <a:solidFill>
                            <a:srgbClr val="000000"/>
                          </a:solidFill>
                          <a:effectLst/>
                        </a:rPr>
                        <a:t>Stories</a:t>
                      </a: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DAE9F7"/>
                    </a:solidFill>
                  </a:tcPr>
                </a:tc>
                <a:tc>
                  <a:txBody>
                    <a:bodyPr/>
                    <a:lstStyle/>
                    <a:p>
                      <a:pPr algn="ctr">
                        <a:buNone/>
                      </a:pPr>
                      <a:r>
                        <a:rPr lang="en-US" sz="1800">
                          <a:solidFill>
                            <a:srgbClr val="000000"/>
                          </a:solidFill>
                          <a:effectLst/>
                        </a:rPr>
                        <a:t>Stories</a:t>
                      </a: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DAE9F7"/>
                    </a:solidFill>
                  </a:tcPr>
                </a:tc>
                <a:tc>
                  <a:txBody>
                    <a:bodyPr/>
                    <a:lstStyle/>
                    <a:p>
                      <a:pPr algn="ctr">
                        <a:buNone/>
                      </a:pPr>
                      <a:r>
                        <a:rPr lang="en-US" sz="1800">
                          <a:solidFill>
                            <a:srgbClr val="000000"/>
                          </a:solidFill>
                          <a:effectLst/>
                        </a:rPr>
                        <a:t>Stories</a:t>
                      </a: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DAE9F7"/>
                    </a:solidFill>
                  </a:tcPr>
                </a:tc>
                <a:extLst>
                  <a:ext uri="{0D108BD9-81ED-4DB2-BD59-A6C34878D82A}">
                    <a16:rowId xmlns:a16="http://schemas.microsoft.com/office/drawing/2014/main" val="2302254664"/>
                  </a:ext>
                </a:extLst>
              </a:tr>
              <a:tr h="344465">
                <a:tc>
                  <a:txBody>
                    <a:bodyPr/>
                    <a:lstStyle/>
                    <a:p>
                      <a:pPr algn="ctr">
                        <a:buNone/>
                      </a:pP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FDE7FC"/>
                    </a:solidFill>
                  </a:tcPr>
                </a:tc>
                <a:tc>
                  <a:txBody>
                    <a:bodyPr/>
                    <a:lstStyle/>
                    <a:p>
                      <a:pPr algn="ctr">
                        <a:buNone/>
                      </a:pP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FDE7FC"/>
                    </a:solidFill>
                  </a:tcPr>
                </a:tc>
                <a:tc>
                  <a:txBody>
                    <a:bodyPr/>
                    <a:lstStyle/>
                    <a:p>
                      <a:pPr algn="ctr">
                        <a:buNone/>
                      </a:pPr>
                      <a:r>
                        <a:rPr lang="en-US" sz="1800">
                          <a:solidFill>
                            <a:srgbClr val="000000"/>
                          </a:solidFill>
                          <a:effectLst/>
                        </a:rPr>
                        <a:t>Sources as evidence</a:t>
                      </a: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FDE7FC"/>
                    </a:solidFill>
                  </a:tcPr>
                </a:tc>
                <a:tc>
                  <a:txBody>
                    <a:bodyPr/>
                    <a:lstStyle/>
                    <a:p>
                      <a:pPr algn="ctr">
                        <a:buNone/>
                      </a:pPr>
                      <a:r>
                        <a:rPr lang="en-US" sz="1800">
                          <a:solidFill>
                            <a:srgbClr val="000000"/>
                          </a:solidFill>
                          <a:effectLst/>
                        </a:rPr>
                        <a:t>Sources as evidence</a:t>
                      </a:r>
                      <a:endParaRPr lang="en-US" sz="1800">
                        <a:effectLst/>
                      </a:endParaRPr>
                    </a:p>
                  </a:txBody>
                  <a:tcPr marL="76968" marR="76968"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FDE7FC"/>
                    </a:solidFill>
                  </a:tcPr>
                </a:tc>
                <a:extLst>
                  <a:ext uri="{0D108BD9-81ED-4DB2-BD59-A6C34878D82A}">
                    <a16:rowId xmlns:a16="http://schemas.microsoft.com/office/drawing/2014/main" val="1426508052"/>
                  </a:ext>
                </a:extLst>
              </a:tr>
              <a:tr h="348924">
                <a:tc>
                  <a:txBody>
                    <a:bodyPr/>
                    <a:lstStyle/>
                    <a:p>
                      <a:pPr algn="ctr">
                        <a:buNone/>
                      </a:pPr>
                      <a:r>
                        <a:rPr lang="en-US" sz="2000" b="1">
                          <a:solidFill>
                            <a:srgbClr val="FFFFFF"/>
                          </a:solidFill>
                          <a:effectLst/>
                          <a:latin typeface="+mj-lt"/>
                        </a:rPr>
                        <a:t>Early Stage 1</a:t>
                      </a:r>
                      <a:endParaRPr lang="en-US" sz="2000" b="1">
                        <a:effectLst/>
                        <a:latin typeface="+mj-lt"/>
                      </a:endParaRPr>
                    </a:p>
                  </a:txBody>
                  <a:tcPr marL="76968" marR="76968" marT="0" marB="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153D63"/>
                    </a:solidFill>
                  </a:tcPr>
                </a:tc>
                <a:tc>
                  <a:txBody>
                    <a:bodyPr/>
                    <a:lstStyle/>
                    <a:p>
                      <a:pPr algn="ctr">
                        <a:buNone/>
                      </a:pPr>
                      <a:r>
                        <a:rPr lang="en-US" sz="2000" b="1">
                          <a:solidFill>
                            <a:srgbClr val="FFFFFF"/>
                          </a:solidFill>
                          <a:effectLst/>
                          <a:latin typeface="+mj-lt"/>
                        </a:rPr>
                        <a:t>Stage 1</a:t>
                      </a:r>
                      <a:endParaRPr lang="en-US" sz="2000" b="1">
                        <a:effectLst/>
                        <a:latin typeface="+mj-lt"/>
                      </a:endParaRPr>
                    </a:p>
                  </a:txBody>
                  <a:tcPr marL="76968" marR="76968" marT="0" marB="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153D63"/>
                    </a:solidFill>
                  </a:tcPr>
                </a:tc>
                <a:tc>
                  <a:txBody>
                    <a:bodyPr/>
                    <a:lstStyle/>
                    <a:p>
                      <a:pPr algn="ctr">
                        <a:buNone/>
                      </a:pPr>
                      <a:r>
                        <a:rPr lang="en-US" sz="2000" b="1">
                          <a:solidFill>
                            <a:srgbClr val="FFFFFF"/>
                          </a:solidFill>
                          <a:effectLst/>
                          <a:latin typeface="+mj-lt"/>
                        </a:rPr>
                        <a:t>Stage 2</a:t>
                      </a:r>
                      <a:endParaRPr lang="en-US" sz="2000" b="1">
                        <a:effectLst/>
                        <a:latin typeface="+mj-lt"/>
                      </a:endParaRPr>
                    </a:p>
                  </a:txBody>
                  <a:tcPr marL="76968" marR="76968" marT="0" marB="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153D63"/>
                    </a:solidFill>
                  </a:tcPr>
                </a:tc>
                <a:tc>
                  <a:txBody>
                    <a:bodyPr/>
                    <a:lstStyle/>
                    <a:p>
                      <a:pPr algn="ctr">
                        <a:buNone/>
                      </a:pPr>
                      <a:r>
                        <a:rPr lang="en-US" sz="2000" b="1" dirty="0">
                          <a:solidFill>
                            <a:srgbClr val="FFFFFF"/>
                          </a:solidFill>
                          <a:effectLst/>
                          <a:latin typeface="+mj-lt"/>
                        </a:rPr>
                        <a:t>Stage 3</a:t>
                      </a:r>
                      <a:endParaRPr lang="en-US" sz="2000" b="1" dirty="0">
                        <a:effectLst/>
                        <a:latin typeface="+mj-lt"/>
                      </a:endParaRPr>
                    </a:p>
                  </a:txBody>
                  <a:tcPr marL="76968" marR="76968" marT="0" marB="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153D63"/>
                    </a:solidFill>
                  </a:tcPr>
                </a:tc>
                <a:extLst>
                  <a:ext uri="{0D108BD9-81ED-4DB2-BD59-A6C34878D82A}">
                    <a16:rowId xmlns:a16="http://schemas.microsoft.com/office/drawing/2014/main" val="2190446681"/>
                  </a:ext>
                </a:extLst>
              </a:tr>
            </a:tbl>
          </a:graphicData>
        </a:graphic>
      </p:graphicFrame>
      <p:sp>
        <p:nvSpPr>
          <p:cNvPr id="4" name="Slide Number Placeholder 3">
            <a:extLst>
              <a:ext uri="{FF2B5EF4-FFF2-40B4-BE49-F238E27FC236}">
                <a16:creationId xmlns:a16="http://schemas.microsoft.com/office/drawing/2014/main" id="{D6F08E45-CAB0-BF17-DD28-8720D3B6D81E}"/>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35</a:t>
            </a:fld>
            <a:endParaRPr lang="en-AU"/>
          </a:p>
        </p:txBody>
      </p:sp>
    </p:spTree>
    <p:extLst>
      <p:ext uri="{BB962C8B-B14F-4D97-AF65-F5344CB8AC3E}">
        <p14:creationId xmlns:p14="http://schemas.microsoft.com/office/powerpoint/2010/main" val="385683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23603-B7C3-0887-4DB1-D112A867B30C}"/>
              </a:ext>
            </a:extLst>
          </p:cNvPr>
          <p:cNvSpPr>
            <a:spLocks noGrp="1"/>
          </p:cNvSpPr>
          <p:nvPr>
            <p:ph type="title"/>
          </p:nvPr>
        </p:nvSpPr>
        <p:spPr/>
        <p:txBody>
          <a:bodyPr/>
          <a:lstStyle/>
          <a:p>
            <a:r>
              <a:rPr lang="en-US" dirty="0"/>
              <a:t>Historical evidence </a:t>
            </a:r>
            <a:r>
              <a:rPr lang="en-US" dirty="0">
                <a:solidFill>
                  <a:schemeClr val="bg1"/>
                </a:solidFill>
              </a:rPr>
              <a:t>(1)</a:t>
            </a:r>
          </a:p>
        </p:txBody>
      </p:sp>
      <p:sp>
        <p:nvSpPr>
          <p:cNvPr id="5" name="Text Placeholder 4">
            <a:extLst>
              <a:ext uri="{FF2B5EF4-FFF2-40B4-BE49-F238E27FC236}">
                <a16:creationId xmlns:a16="http://schemas.microsoft.com/office/drawing/2014/main" id="{0765B0B4-806D-035C-F4E4-01B2BF78761F}"/>
              </a:ext>
            </a:extLst>
          </p:cNvPr>
          <p:cNvSpPr>
            <a:spLocks noGrp="1"/>
          </p:cNvSpPr>
          <p:nvPr>
            <p:ph type="body" sz="quarter" idx="18"/>
          </p:nvPr>
        </p:nvSpPr>
        <p:spPr/>
        <p:txBody>
          <a:bodyPr/>
          <a:lstStyle/>
          <a:p>
            <a:r>
              <a:rPr lang="en-US"/>
              <a:t>Supporting students to select, record and </a:t>
            </a:r>
            <a:r>
              <a:rPr lang="en-US" err="1"/>
              <a:t>organise</a:t>
            </a:r>
            <a:r>
              <a:rPr lang="en-US"/>
              <a:t> key historical information</a:t>
            </a:r>
          </a:p>
        </p:txBody>
      </p:sp>
      <p:grpSp>
        <p:nvGrpSpPr>
          <p:cNvPr id="6" name="Group 5">
            <a:extLst>
              <a:ext uri="{FF2B5EF4-FFF2-40B4-BE49-F238E27FC236}">
                <a16:creationId xmlns:a16="http://schemas.microsoft.com/office/drawing/2014/main" id="{C6CB25D2-03CC-5E9E-8117-B1A73A79C2E0}"/>
              </a:ext>
              <a:ext uri="{C183D7F6-B498-43B3-948B-1728B52AA6E4}">
                <adec:decorative xmlns:adec="http://schemas.microsoft.com/office/drawing/2017/decorative" val="1"/>
              </a:ext>
            </a:extLst>
          </p:cNvPr>
          <p:cNvGrpSpPr>
            <a:grpSpLocks/>
          </p:cNvGrpSpPr>
          <p:nvPr/>
        </p:nvGrpSpPr>
        <p:grpSpPr>
          <a:xfrm>
            <a:off x="-1941961" y="1550491"/>
            <a:ext cx="6267741" cy="4626394"/>
            <a:chOff x="-2097377" y="1543885"/>
            <a:chExt cx="6485455" cy="4633651"/>
          </a:xfrm>
        </p:grpSpPr>
        <p:sp>
          <p:nvSpPr>
            <p:cNvPr id="7" name="Block Arc 6">
              <a:extLst>
                <a:ext uri="{FF2B5EF4-FFF2-40B4-BE49-F238E27FC236}">
                  <a16:creationId xmlns:a16="http://schemas.microsoft.com/office/drawing/2014/main" id="{7A876783-388B-03FC-96FC-591C9811118E}"/>
                </a:ext>
              </a:extLst>
            </p:cNvPr>
            <p:cNvSpPr>
              <a:spLocks/>
            </p:cNvSpPr>
            <p:nvPr/>
          </p:nvSpPr>
          <p:spPr>
            <a:xfrm>
              <a:off x="-2097377" y="1543885"/>
              <a:ext cx="4445007" cy="4633651"/>
            </a:xfrm>
            <a:prstGeom prst="blockArc">
              <a:avLst>
                <a:gd name="adj1" fmla="val 17527788"/>
                <a:gd name="adj2" fmla="val 4119114"/>
                <a:gd name="adj3" fmla="val 575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endParaRPr lang="en-US"/>
            </a:p>
          </p:txBody>
        </p:sp>
        <p:sp>
          <p:nvSpPr>
            <p:cNvPr id="18" name="Rectangle 17">
              <a:extLst>
                <a:ext uri="{FF2B5EF4-FFF2-40B4-BE49-F238E27FC236}">
                  <a16:creationId xmlns:a16="http://schemas.microsoft.com/office/drawing/2014/main" id="{C4707E43-A0A3-93A7-F849-62EF7BC96256}"/>
                </a:ext>
              </a:extLst>
            </p:cNvPr>
            <p:cNvSpPr>
              <a:spLocks/>
            </p:cNvSpPr>
            <p:nvPr/>
          </p:nvSpPr>
          <p:spPr>
            <a:xfrm>
              <a:off x="2343782" y="1940643"/>
              <a:ext cx="1581150" cy="114358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defPPr>
                <a:defRPr lang="en-US"/>
              </a:defPPr>
              <a:lvl1pPr marL="0" algn="l" defTabSz="609585" rtl="0" eaLnBrk="1" latinLnBrk="0" hangingPunct="1">
                <a:defRPr sz="2400" kern="1200">
                  <a:solidFill>
                    <a:schemeClr val="tx1">
                      <a:hueOff val="0"/>
                      <a:satOff val="0"/>
                      <a:lumOff val="0"/>
                      <a:alphaOff val="0"/>
                    </a:schemeClr>
                  </a:solidFill>
                  <a:latin typeface="+mn-lt"/>
                  <a:ea typeface="+mn-ea"/>
                  <a:cs typeface="+mn-cs"/>
                </a:defRPr>
              </a:lvl1pPr>
              <a:lvl2pPr marL="609585" algn="l" defTabSz="609585" rtl="0" eaLnBrk="1" latinLnBrk="0" hangingPunct="1">
                <a:defRPr sz="2400" kern="1200">
                  <a:solidFill>
                    <a:schemeClr val="tx1">
                      <a:hueOff val="0"/>
                      <a:satOff val="0"/>
                      <a:lumOff val="0"/>
                      <a:alphaOff val="0"/>
                    </a:schemeClr>
                  </a:solidFill>
                  <a:latin typeface="+mn-lt"/>
                  <a:ea typeface="+mn-ea"/>
                  <a:cs typeface="+mn-cs"/>
                </a:defRPr>
              </a:lvl2pPr>
              <a:lvl3pPr marL="1219170" algn="l" defTabSz="609585" rtl="0" eaLnBrk="1" latinLnBrk="0" hangingPunct="1">
                <a:defRPr sz="2400" kern="1200">
                  <a:solidFill>
                    <a:schemeClr val="tx1">
                      <a:hueOff val="0"/>
                      <a:satOff val="0"/>
                      <a:lumOff val="0"/>
                      <a:alphaOff val="0"/>
                    </a:schemeClr>
                  </a:solidFill>
                  <a:latin typeface="+mn-lt"/>
                  <a:ea typeface="+mn-ea"/>
                  <a:cs typeface="+mn-cs"/>
                </a:defRPr>
              </a:lvl3pPr>
              <a:lvl4pPr marL="1828754" algn="l" defTabSz="609585" rtl="0" eaLnBrk="1" latinLnBrk="0" hangingPunct="1">
                <a:defRPr sz="2400" kern="1200">
                  <a:solidFill>
                    <a:schemeClr val="tx1">
                      <a:hueOff val="0"/>
                      <a:satOff val="0"/>
                      <a:lumOff val="0"/>
                      <a:alphaOff val="0"/>
                    </a:schemeClr>
                  </a:solidFill>
                  <a:latin typeface="+mn-lt"/>
                  <a:ea typeface="+mn-ea"/>
                  <a:cs typeface="+mn-cs"/>
                </a:defRPr>
              </a:lvl4pPr>
              <a:lvl5pPr marL="2438339" algn="l" defTabSz="609585" rtl="0" eaLnBrk="1" latinLnBrk="0" hangingPunct="1">
                <a:defRPr sz="2400" kern="1200">
                  <a:solidFill>
                    <a:schemeClr val="tx1">
                      <a:hueOff val="0"/>
                      <a:satOff val="0"/>
                      <a:lumOff val="0"/>
                      <a:alphaOff val="0"/>
                    </a:schemeClr>
                  </a:solidFill>
                  <a:latin typeface="+mn-lt"/>
                  <a:ea typeface="+mn-ea"/>
                  <a:cs typeface="+mn-cs"/>
                </a:defRPr>
              </a:lvl5pPr>
              <a:lvl6pPr marL="3047924" algn="l" defTabSz="609585" rtl="0" eaLnBrk="1" latinLnBrk="0" hangingPunct="1">
                <a:defRPr sz="2400" kern="1200">
                  <a:solidFill>
                    <a:schemeClr val="tx1">
                      <a:hueOff val="0"/>
                      <a:satOff val="0"/>
                      <a:lumOff val="0"/>
                      <a:alphaOff val="0"/>
                    </a:schemeClr>
                  </a:solidFill>
                  <a:latin typeface="+mn-lt"/>
                  <a:ea typeface="+mn-ea"/>
                  <a:cs typeface="+mn-cs"/>
                </a:defRPr>
              </a:lvl6pPr>
              <a:lvl7pPr marL="3657509" algn="l" defTabSz="609585" rtl="0" eaLnBrk="1" latinLnBrk="0" hangingPunct="1">
                <a:defRPr sz="2400" kern="1200">
                  <a:solidFill>
                    <a:schemeClr val="tx1">
                      <a:hueOff val="0"/>
                      <a:satOff val="0"/>
                      <a:lumOff val="0"/>
                      <a:alphaOff val="0"/>
                    </a:schemeClr>
                  </a:solidFill>
                  <a:latin typeface="+mn-lt"/>
                  <a:ea typeface="+mn-ea"/>
                  <a:cs typeface="+mn-cs"/>
                </a:defRPr>
              </a:lvl7pPr>
              <a:lvl8pPr marL="4267093" algn="l" defTabSz="609585" rtl="0" eaLnBrk="1" latinLnBrk="0" hangingPunct="1">
                <a:defRPr sz="2400" kern="1200">
                  <a:solidFill>
                    <a:schemeClr val="tx1">
                      <a:hueOff val="0"/>
                      <a:satOff val="0"/>
                      <a:lumOff val="0"/>
                      <a:alphaOff val="0"/>
                    </a:schemeClr>
                  </a:solidFill>
                  <a:latin typeface="+mn-lt"/>
                  <a:ea typeface="+mn-ea"/>
                  <a:cs typeface="+mn-cs"/>
                </a:defRPr>
              </a:lvl8pPr>
              <a:lvl9pPr marL="4876678" algn="l" defTabSz="609585" rtl="0" eaLnBrk="1" latinLnBrk="0" hangingPunct="1">
                <a:defRPr sz="2400" kern="1200">
                  <a:solidFill>
                    <a:schemeClr val="tx1">
                      <a:hueOff val="0"/>
                      <a:satOff val="0"/>
                      <a:lumOff val="0"/>
                      <a:alphaOff val="0"/>
                    </a:schemeClr>
                  </a:solidFill>
                  <a:latin typeface="+mn-lt"/>
                  <a:ea typeface="+mn-ea"/>
                  <a:cs typeface="+mn-cs"/>
                </a:defRPr>
              </a:lvl9pPr>
            </a:lstStyle>
            <a:p>
              <a:endParaRPr lang="en-US"/>
            </a:p>
          </p:txBody>
        </p:sp>
        <p:sp>
          <p:nvSpPr>
            <p:cNvPr id="16" name="Rectangle 15">
              <a:extLst>
                <a:ext uri="{FF2B5EF4-FFF2-40B4-BE49-F238E27FC236}">
                  <a16:creationId xmlns:a16="http://schemas.microsoft.com/office/drawing/2014/main" id="{6B74F95D-3E37-7E7B-CC59-70FFE006DBD6}"/>
                </a:ext>
              </a:extLst>
            </p:cNvPr>
            <p:cNvSpPr>
              <a:spLocks/>
            </p:cNvSpPr>
            <p:nvPr/>
          </p:nvSpPr>
          <p:spPr>
            <a:xfrm>
              <a:off x="2806928" y="3282549"/>
              <a:ext cx="1581150" cy="114358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defPPr>
                <a:defRPr lang="en-US"/>
              </a:defPPr>
              <a:lvl1pPr marL="0" algn="l" defTabSz="609585" rtl="0" eaLnBrk="1" latinLnBrk="0" hangingPunct="1">
                <a:defRPr sz="2400" kern="1200">
                  <a:solidFill>
                    <a:schemeClr val="tx1">
                      <a:hueOff val="0"/>
                      <a:satOff val="0"/>
                      <a:lumOff val="0"/>
                      <a:alphaOff val="0"/>
                    </a:schemeClr>
                  </a:solidFill>
                  <a:latin typeface="+mn-lt"/>
                  <a:ea typeface="+mn-ea"/>
                  <a:cs typeface="+mn-cs"/>
                </a:defRPr>
              </a:lvl1pPr>
              <a:lvl2pPr marL="609585" algn="l" defTabSz="609585" rtl="0" eaLnBrk="1" latinLnBrk="0" hangingPunct="1">
                <a:defRPr sz="2400" kern="1200">
                  <a:solidFill>
                    <a:schemeClr val="tx1">
                      <a:hueOff val="0"/>
                      <a:satOff val="0"/>
                      <a:lumOff val="0"/>
                      <a:alphaOff val="0"/>
                    </a:schemeClr>
                  </a:solidFill>
                  <a:latin typeface="+mn-lt"/>
                  <a:ea typeface="+mn-ea"/>
                  <a:cs typeface="+mn-cs"/>
                </a:defRPr>
              </a:lvl2pPr>
              <a:lvl3pPr marL="1219170" algn="l" defTabSz="609585" rtl="0" eaLnBrk="1" latinLnBrk="0" hangingPunct="1">
                <a:defRPr sz="2400" kern="1200">
                  <a:solidFill>
                    <a:schemeClr val="tx1">
                      <a:hueOff val="0"/>
                      <a:satOff val="0"/>
                      <a:lumOff val="0"/>
                      <a:alphaOff val="0"/>
                    </a:schemeClr>
                  </a:solidFill>
                  <a:latin typeface="+mn-lt"/>
                  <a:ea typeface="+mn-ea"/>
                  <a:cs typeface="+mn-cs"/>
                </a:defRPr>
              </a:lvl3pPr>
              <a:lvl4pPr marL="1828754" algn="l" defTabSz="609585" rtl="0" eaLnBrk="1" latinLnBrk="0" hangingPunct="1">
                <a:defRPr sz="2400" kern="1200">
                  <a:solidFill>
                    <a:schemeClr val="tx1">
                      <a:hueOff val="0"/>
                      <a:satOff val="0"/>
                      <a:lumOff val="0"/>
                      <a:alphaOff val="0"/>
                    </a:schemeClr>
                  </a:solidFill>
                  <a:latin typeface="+mn-lt"/>
                  <a:ea typeface="+mn-ea"/>
                  <a:cs typeface="+mn-cs"/>
                </a:defRPr>
              </a:lvl4pPr>
              <a:lvl5pPr marL="2438339" algn="l" defTabSz="609585" rtl="0" eaLnBrk="1" latinLnBrk="0" hangingPunct="1">
                <a:defRPr sz="2400" kern="1200">
                  <a:solidFill>
                    <a:schemeClr val="tx1">
                      <a:hueOff val="0"/>
                      <a:satOff val="0"/>
                      <a:lumOff val="0"/>
                      <a:alphaOff val="0"/>
                    </a:schemeClr>
                  </a:solidFill>
                  <a:latin typeface="+mn-lt"/>
                  <a:ea typeface="+mn-ea"/>
                  <a:cs typeface="+mn-cs"/>
                </a:defRPr>
              </a:lvl5pPr>
              <a:lvl6pPr marL="3047924" algn="l" defTabSz="609585" rtl="0" eaLnBrk="1" latinLnBrk="0" hangingPunct="1">
                <a:defRPr sz="2400" kern="1200">
                  <a:solidFill>
                    <a:schemeClr val="tx1">
                      <a:hueOff val="0"/>
                      <a:satOff val="0"/>
                      <a:lumOff val="0"/>
                      <a:alphaOff val="0"/>
                    </a:schemeClr>
                  </a:solidFill>
                  <a:latin typeface="+mn-lt"/>
                  <a:ea typeface="+mn-ea"/>
                  <a:cs typeface="+mn-cs"/>
                </a:defRPr>
              </a:lvl6pPr>
              <a:lvl7pPr marL="3657509" algn="l" defTabSz="609585" rtl="0" eaLnBrk="1" latinLnBrk="0" hangingPunct="1">
                <a:defRPr sz="2400" kern="1200">
                  <a:solidFill>
                    <a:schemeClr val="tx1">
                      <a:hueOff val="0"/>
                      <a:satOff val="0"/>
                      <a:lumOff val="0"/>
                      <a:alphaOff val="0"/>
                    </a:schemeClr>
                  </a:solidFill>
                  <a:latin typeface="+mn-lt"/>
                  <a:ea typeface="+mn-ea"/>
                  <a:cs typeface="+mn-cs"/>
                </a:defRPr>
              </a:lvl7pPr>
              <a:lvl8pPr marL="4267093" algn="l" defTabSz="609585" rtl="0" eaLnBrk="1" latinLnBrk="0" hangingPunct="1">
                <a:defRPr sz="2400" kern="1200">
                  <a:solidFill>
                    <a:schemeClr val="tx1">
                      <a:hueOff val="0"/>
                      <a:satOff val="0"/>
                      <a:lumOff val="0"/>
                      <a:alphaOff val="0"/>
                    </a:schemeClr>
                  </a:solidFill>
                  <a:latin typeface="+mn-lt"/>
                  <a:ea typeface="+mn-ea"/>
                  <a:cs typeface="+mn-cs"/>
                </a:defRPr>
              </a:lvl8pPr>
              <a:lvl9pPr marL="4876678" algn="l" defTabSz="609585" rtl="0" eaLnBrk="1" latinLnBrk="0" hangingPunct="1">
                <a:defRPr sz="2400" kern="1200">
                  <a:solidFill>
                    <a:schemeClr val="tx1">
                      <a:hueOff val="0"/>
                      <a:satOff val="0"/>
                      <a:lumOff val="0"/>
                      <a:alphaOff val="0"/>
                    </a:schemeClr>
                  </a:solidFill>
                  <a:latin typeface="+mn-lt"/>
                  <a:ea typeface="+mn-ea"/>
                  <a:cs typeface="+mn-cs"/>
                </a:defRPr>
              </a:lvl9pPr>
            </a:lstStyle>
            <a:p>
              <a:endParaRPr lang="en-US"/>
            </a:p>
          </p:txBody>
        </p:sp>
        <p:sp>
          <p:nvSpPr>
            <p:cNvPr id="14" name="Rectangle 13">
              <a:extLst>
                <a:ext uri="{FF2B5EF4-FFF2-40B4-BE49-F238E27FC236}">
                  <a16:creationId xmlns:a16="http://schemas.microsoft.com/office/drawing/2014/main" id="{95A1FB19-0903-82C3-7367-AFE7627D43B4}"/>
                </a:ext>
              </a:extLst>
            </p:cNvPr>
            <p:cNvSpPr>
              <a:spLocks/>
            </p:cNvSpPr>
            <p:nvPr/>
          </p:nvSpPr>
          <p:spPr>
            <a:xfrm>
              <a:off x="2343782" y="4653183"/>
              <a:ext cx="1581150" cy="114358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defPPr>
                <a:defRPr lang="en-US"/>
              </a:defPPr>
              <a:lvl1pPr marL="0" algn="l" defTabSz="609585" rtl="0" eaLnBrk="1" latinLnBrk="0" hangingPunct="1">
                <a:defRPr sz="2400" kern="1200">
                  <a:solidFill>
                    <a:schemeClr val="tx1">
                      <a:hueOff val="0"/>
                      <a:satOff val="0"/>
                      <a:lumOff val="0"/>
                      <a:alphaOff val="0"/>
                    </a:schemeClr>
                  </a:solidFill>
                  <a:latin typeface="+mn-lt"/>
                  <a:ea typeface="+mn-ea"/>
                  <a:cs typeface="+mn-cs"/>
                </a:defRPr>
              </a:lvl1pPr>
              <a:lvl2pPr marL="609585" algn="l" defTabSz="609585" rtl="0" eaLnBrk="1" latinLnBrk="0" hangingPunct="1">
                <a:defRPr sz="2400" kern="1200">
                  <a:solidFill>
                    <a:schemeClr val="tx1">
                      <a:hueOff val="0"/>
                      <a:satOff val="0"/>
                      <a:lumOff val="0"/>
                      <a:alphaOff val="0"/>
                    </a:schemeClr>
                  </a:solidFill>
                  <a:latin typeface="+mn-lt"/>
                  <a:ea typeface="+mn-ea"/>
                  <a:cs typeface="+mn-cs"/>
                </a:defRPr>
              </a:lvl2pPr>
              <a:lvl3pPr marL="1219170" algn="l" defTabSz="609585" rtl="0" eaLnBrk="1" latinLnBrk="0" hangingPunct="1">
                <a:defRPr sz="2400" kern="1200">
                  <a:solidFill>
                    <a:schemeClr val="tx1">
                      <a:hueOff val="0"/>
                      <a:satOff val="0"/>
                      <a:lumOff val="0"/>
                      <a:alphaOff val="0"/>
                    </a:schemeClr>
                  </a:solidFill>
                  <a:latin typeface="+mn-lt"/>
                  <a:ea typeface="+mn-ea"/>
                  <a:cs typeface="+mn-cs"/>
                </a:defRPr>
              </a:lvl3pPr>
              <a:lvl4pPr marL="1828754" algn="l" defTabSz="609585" rtl="0" eaLnBrk="1" latinLnBrk="0" hangingPunct="1">
                <a:defRPr sz="2400" kern="1200">
                  <a:solidFill>
                    <a:schemeClr val="tx1">
                      <a:hueOff val="0"/>
                      <a:satOff val="0"/>
                      <a:lumOff val="0"/>
                      <a:alphaOff val="0"/>
                    </a:schemeClr>
                  </a:solidFill>
                  <a:latin typeface="+mn-lt"/>
                  <a:ea typeface="+mn-ea"/>
                  <a:cs typeface="+mn-cs"/>
                </a:defRPr>
              </a:lvl4pPr>
              <a:lvl5pPr marL="2438339" algn="l" defTabSz="609585" rtl="0" eaLnBrk="1" latinLnBrk="0" hangingPunct="1">
                <a:defRPr sz="2400" kern="1200">
                  <a:solidFill>
                    <a:schemeClr val="tx1">
                      <a:hueOff val="0"/>
                      <a:satOff val="0"/>
                      <a:lumOff val="0"/>
                      <a:alphaOff val="0"/>
                    </a:schemeClr>
                  </a:solidFill>
                  <a:latin typeface="+mn-lt"/>
                  <a:ea typeface="+mn-ea"/>
                  <a:cs typeface="+mn-cs"/>
                </a:defRPr>
              </a:lvl5pPr>
              <a:lvl6pPr marL="3047924" algn="l" defTabSz="609585" rtl="0" eaLnBrk="1" latinLnBrk="0" hangingPunct="1">
                <a:defRPr sz="2400" kern="1200">
                  <a:solidFill>
                    <a:schemeClr val="tx1">
                      <a:hueOff val="0"/>
                      <a:satOff val="0"/>
                      <a:lumOff val="0"/>
                      <a:alphaOff val="0"/>
                    </a:schemeClr>
                  </a:solidFill>
                  <a:latin typeface="+mn-lt"/>
                  <a:ea typeface="+mn-ea"/>
                  <a:cs typeface="+mn-cs"/>
                </a:defRPr>
              </a:lvl6pPr>
              <a:lvl7pPr marL="3657509" algn="l" defTabSz="609585" rtl="0" eaLnBrk="1" latinLnBrk="0" hangingPunct="1">
                <a:defRPr sz="2400" kern="1200">
                  <a:solidFill>
                    <a:schemeClr val="tx1">
                      <a:hueOff val="0"/>
                      <a:satOff val="0"/>
                      <a:lumOff val="0"/>
                      <a:alphaOff val="0"/>
                    </a:schemeClr>
                  </a:solidFill>
                  <a:latin typeface="+mn-lt"/>
                  <a:ea typeface="+mn-ea"/>
                  <a:cs typeface="+mn-cs"/>
                </a:defRPr>
              </a:lvl7pPr>
              <a:lvl8pPr marL="4267093" algn="l" defTabSz="609585" rtl="0" eaLnBrk="1" latinLnBrk="0" hangingPunct="1">
                <a:defRPr sz="2400" kern="1200">
                  <a:solidFill>
                    <a:schemeClr val="tx1">
                      <a:hueOff val="0"/>
                      <a:satOff val="0"/>
                      <a:lumOff val="0"/>
                      <a:alphaOff val="0"/>
                    </a:schemeClr>
                  </a:solidFill>
                  <a:latin typeface="+mn-lt"/>
                  <a:ea typeface="+mn-ea"/>
                  <a:cs typeface="+mn-cs"/>
                </a:defRPr>
              </a:lvl8pPr>
              <a:lvl9pPr marL="4876678" algn="l" defTabSz="609585" rtl="0" eaLnBrk="1" latinLnBrk="0" hangingPunct="1">
                <a:defRPr sz="2400" kern="1200">
                  <a:solidFill>
                    <a:schemeClr val="tx1">
                      <a:hueOff val="0"/>
                      <a:satOff val="0"/>
                      <a:lumOff val="0"/>
                      <a:alphaOff val="0"/>
                    </a:schemeClr>
                  </a:solidFill>
                  <a:latin typeface="+mn-lt"/>
                  <a:ea typeface="+mn-ea"/>
                  <a:cs typeface="+mn-cs"/>
                </a:defRPr>
              </a:lvl9pPr>
            </a:lstStyle>
            <a:p>
              <a:endParaRPr lang="en-US"/>
            </a:p>
          </p:txBody>
        </p:sp>
      </p:grpSp>
      <p:sp>
        <p:nvSpPr>
          <p:cNvPr id="22" name="Oval 21">
            <a:extLst>
              <a:ext uri="{FF2B5EF4-FFF2-40B4-BE49-F238E27FC236}">
                <a16:creationId xmlns:a16="http://schemas.microsoft.com/office/drawing/2014/main" id="{A312C710-C469-3DB3-7CD8-DD0B778EAD23}"/>
              </a:ext>
              <a:ext uri="{C183D7F6-B498-43B3-948B-1728B52AA6E4}">
                <adec:decorative xmlns:adec="http://schemas.microsoft.com/office/drawing/2017/decorative" val="1"/>
              </a:ext>
            </a:extLst>
          </p:cNvPr>
          <p:cNvSpPr>
            <a:spLocks/>
          </p:cNvSpPr>
          <p:nvPr/>
        </p:nvSpPr>
        <p:spPr>
          <a:xfrm>
            <a:off x="1675874" y="3339404"/>
            <a:ext cx="1100194" cy="1060004"/>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Content Placeholder 28">
            <a:extLst>
              <a:ext uri="{FF2B5EF4-FFF2-40B4-BE49-F238E27FC236}">
                <a16:creationId xmlns:a16="http://schemas.microsoft.com/office/drawing/2014/main" id="{0A97D11E-8BBB-D468-7132-6307B82013C1}"/>
              </a:ext>
              <a:ext uri="{C183D7F6-B498-43B3-948B-1728B52AA6E4}">
                <adec:decorative xmlns:adec="http://schemas.microsoft.com/office/drawing/2017/decorative" val="1"/>
              </a:ext>
            </a:extLst>
          </p:cNvPr>
          <p:cNvPicPr>
            <a:picLocks noGrp="1" noChangeAspect="1"/>
          </p:cNvPicPr>
          <p:nvPr>
            <p:ph idx="4294967295"/>
          </p:nvPr>
        </p:nvPicPr>
        <p:blipFill>
          <a:blip r:embed="rId3">
            <a:extLst>
              <a:ext uri="{96DAC541-7B7A-43D3-8B79-37D633B846F1}">
                <asvg:svgBlip xmlns:asvg="http://schemas.microsoft.com/office/drawing/2016/SVG/main" r:embed="rId4"/>
              </a:ext>
            </a:extLst>
          </a:blip>
          <a:stretch>
            <a:fillRect/>
          </a:stretch>
        </p:blipFill>
        <p:spPr>
          <a:xfrm>
            <a:off x="1768771" y="3412206"/>
            <a:ext cx="914400" cy="914400"/>
          </a:xfrm>
        </p:spPr>
      </p:pic>
      <p:grpSp>
        <p:nvGrpSpPr>
          <p:cNvPr id="9" name="Group 8">
            <a:extLst>
              <a:ext uri="{FF2B5EF4-FFF2-40B4-BE49-F238E27FC236}">
                <a16:creationId xmlns:a16="http://schemas.microsoft.com/office/drawing/2014/main" id="{375CAA30-6D69-B77A-5FAC-B0E5D7B6C7F1}"/>
              </a:ext>
              <a:ext uri="{C183D7F6-B498-43B3-948B-1728B52AA6E4}">
                <adec:decorative xmlns:adec="http://schemas.microsoft.com/office/drawing/2017/decorative" val="1"/>
              </a:ext>
            </a:extLst>
          </p:cNvPr>
          <p:cNvGrpSpPr/>
          <p:nvPr/>
        </p:nvGrpSpPr>
        <p:grpSpPr>
          <a:xfrm>
            <a:off x="663432" y="1526481"/>
            <a:ext cx="1100194" cy="1060004"/>
            <a:chOff x="663432" y="1526481"/>
            <a:chExt cx="1100194" cy="1060004"/>
          </a:xfrm>
        </p:grpSpPr>
        <p:sp>
          <p:nvSpPr>
            <p:cNvPr id="24" name="Oval 23">
              <a:extLst>
                <a:ext uri="{FF2B5EF4-FFF2-40B4-BE49-F238E27FC236}">
                  <a16:creationId xmlns:a16="http://schemas.microsoft.com/office/drawing/2014/main" id="{60D42CFD-FF09-6F61-1FB3-12869E67A332}"/>
                </a:ext>
                <a:ext uri="{C183D7F6-B498-43B3-948B-1728B52AA6E4}">
                  <adec:decorative xmlns:adec="http://schemas.microsoft.com/office/drawing/2017/decorative" val="1"/>
                </a:ext>
              </a:extLst>
            </p:cNvPr>
            <p:cNvSpPr>
              <a:spLocks/>
            </p:cNvSpPr>
            <p:nvPr/>
          </p:nvSpPr>
          <p:spPr>
            <a:xfrm>
              <a:off x="663432" y="1526481"/>
              <a:ext cx="1100194" cy="1060004"/>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C4AC3DA8-D03A-535C-F1B2-BC2D0C9C2DE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6329" y="1599283"/>
              <a:ext cx="914400" cy="914400"/>
            </a:xfrm>
            <a:prstGeom prst="rect">
              <a:avLst/>
            </a:prstGeom>
          </p:spPr>
        </p:pic>
      </p:grpSp>
      <p:grpSp>
        <p:nvGrpSpPr>
          <p:cNvPr id="10" name="Group 9">
            <a:extLst>
              <a:ext uri="{FF2B5EF4-FFF2-40B4-BE49-F238E27FC236}">
                <a16:creationId xmlns:a16="http://schemas.microsoft.com/office/drawing/2014/main" id="{C906DFBA-6252-B460-D77E-716B9025E684}"/>
              </a:ext>
              <a:ext uri="{C183D7F6-B498-43B3-948B-1728B52AA6E4}">
                <adec:decorative xmlns:adec="http://schemas.microsoft.com/office/drawing/2017/decorative" val="1"/>
              </a:ext>
            </a:extLst>
          </p:cNvPr>
          <p:cNvGrpSpPr/>
          <p:nvPr/>
        </p:nvGrpSpPr>
        <p:grpSpPr>
          <a:xfrm>
            <a:off x="656997" y="5178770"/>
            <a:ext cx="1100194" cy="1060004"/>
            <a:chOff x="656997" y="5178770"/>
            <a:chExt cx="1100194" cy="1060004"/>
          </a:xfrm>
        </p:grpSpPr>
        <p:sp>
          <p:nvSpPr>
            <p:cNvPr id="25" name="Oval 24">
              <a:extLst>
                <a:ext uri="{FF2B5EF4-FFF2-40B4-BE49-F238E27FC236}">
                  <a16:creationId xmlns:a16="http://schemas.microsoft.com/office/drawing/2014/main" id="{41B1213A-90AE-0DCD-DF3B-32C63B489FB9}"/>
                </a:ext>
                <a:ext uri="{C183D7F6-B498-43B3-948B-1728B52AA6E4}">
                  <adec:decorative xmlns:adec="http://schemas.microsoft.com/office/drawing/2017/decorative" val="1"/>
                </a:ext>
              </a:extLst>
            </p:cNvPr>
            <p:cNvSpPr>
              <a:spLocks/>
            </p:cNvSpPr>
            <p:nvPr/>
          </p:nvSpPr>
          <p:spPr>
            <a:xfrm>
              <a:off x="656997" y="5178770"/>
              <a:ext cx="1100194" cy="1060004"/>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a:extLst>
                <a:ext uri="{FF2B5EF4-FFF2-40B4-BE49-F238E27FC236}">
                  <a16:creationId xmlns:a16="http://schemas.microsoft.com/office/drawing/2014/main" id="{6F80F86C-FC50-A940-EEEE-151917EC31A1}"/>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9894" y="5251572"/>
              <a:ext cx="914400" cy="914400"/>
            </a:xfrm>
            <a:prstGeom prst="rect">
              <a:avLst/>
            </a:prstGeom>
          </p:spPr>
        </p:pic>
      </p:grpSp>
      <p:sp>
        <p:nvSpPr>
          <p:cNvPr id="35" name="Rectangle 34">
            <a:extLst>
              <a:ext uri="{FF2B5EF4-FFF2-40B4-BE49-F238E27FC236}">
                <a16:creationId xmlns:a16="http://schemas.microsoft.com/office/drawing/2014/main" id="{87286C0A-48CA-9F87-73AB-AF41566FB76C}"/>
              </a:ext>
            </a:extLst>
          </p:cNvPr>
          <p:cNvSpPr>
            <a:spLocks/>
          </p:cNvSpPr>
          <p:nvPr/>
        </p:nvSpPr>
        <p:spPr>
          <a:xfrm>
            <a:off x="2606834" y="1587344"/>
            <a:ext cx="2427020" cy="938279"/>
          </a:xfrm>
          <a:prstGeom prst="rect">
            <a:avLst/>
          </a:prstGeom>
          <a:noFill/>
          <a:ln>
            <a:solidFill>
              <a:schemeClr val="accent1"/>
            </a:solidFill>
          </a:ln>
        </p:spPr>
        <p:style>
          <a:lnRef idx="2">
            <a:schemeClr val="accent4">
              <a:shade val="15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en-AU" sz="2000" b="1">
                <a:solidFill>
                  <a:schemeClr val="accent1"/>
                </a:solidFill>
                <a:latin typeface="+mj-lt"/>
              </a:rPr>
              <a:t>acquiring</a:t>
            </a:r>
            <a:endParaRPr lang="en-US" sz="2000">
              <a:solidFill>
                <a:schemeClr val="accent1"/>
              </a:solidFill>
              <a:latin typeface="+mj-lt"/>
            </a:endParaRPr>
          </a:p>
        </p:txBody>
      </p:sp>
      <p:sp>
        <p:nvSpPr>
          <p:cNvPr id="8" name="Rectangle 7">
            <a:extLst>
              <a:ext uri="{FF2B5EF4-FFF2-40B4-BE49-F238E27FC236}">
                <a16:creationId xmlns:a16="http://schemas.microsoft.com/office/drawing/2014/main" id="{84B966A3-07F9-D7FA-FC23-D11A6C776347}"/>
              </a:ext>
            </a:extLst>
          </p:cNvPr>
          <p:cNvSpPr>
            <a:spLocks/>
          </p:cNvSpPr>
          <p:nvPr/>
        </p:nvSpPr>
        <p:spPr>
          <a:xfrm>
            <a:off x="5672724" y="1587344"/>
            <a:ext cx="6161224" cy="938279"/>
          </a:xfrm>
          <a:prstGeom prst="rect">
            <a:avLst/>
          </a:prstGeom>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lIns="91440" tIns="45720" rIns="91440" bIns="45720" rtlCol="0" anchor="ctr"/>
          <a:lstStyle/>
          <a:p>
            <a:pPr marL="540000" indent="-342900">
              <a:lnSpc>
                <a:spcPct val="150000"/>
              </a:lnSpc>
              <a:spcAft>
                <a:spcPts val="1200"/>
              </a:spcAft>
              <a:buFont typeface="Arial"/>
              <a:buChar char="•"/>
            </a:pPr>
            <a:r>
              <a:rPr lang="en-AU" sz="1800">
                <a:solidFill>
                  <a:srgbClr val="444444"/>
                </a:solidFill>
              </a:rPr>
              <a:t>provide access to appropriate sources</a:t>
            </a:r>
            <a:endParaRPr lang="en-US" sz="1800"/>
          </a:p>
        </p:txBody>
      </p:sp>
      <p:sp>
        <p:nvSpPr>
          <p:cNvPr id="36" name="Rectangle 35">
            <a:extLst>
              <a:ext uri="{FF2B5EF4-FFF2-40B4-BE49-F238E27FC236}">
                <a16:creationId xmlns:a16="http://schemas.microsoft.com/office/drawing/2014/main" id="{D8A2778E-0DC0-FB9A-F196-75DE6E129E60}"/>
              </a:ext>
            </a:extLst>
          </p:cNvPr>
          <p:cNvSpPr>
            <a:spLocks/>
          </p:cNvSpPr>
          <p:nvPr/>
        </p:nvSpPr>
        <p:spPr>
          <a:xfrm>
            <a:off x="2947920" y="3393010"/>
            <a:ext cx="2376219" cy="952793"/>
          </a:xfrm>
          <a:prstGeom prst="rect">
            <a:avLst/>
          </a:prstGeom>
          <a:solidFill>
            <a:schemeClr val="bg1"/>
          </a:solidFill>
          <a:ln>
            <a:solidFill>
              <a:schemeClr val="accent1"/>
            </a:solidFill>
          </a:ln>
        </p:spPr>
        <p:style>
          <a:lnRef idx="2">
            <a:schemeClr val="accent4">
              <a:shade val="15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en-AU" sz="2000" b="1">
                <a:solidFill>
                  <a:schemeClr val="accent1"/>
                </a:solidFill>
                <a:latin typeface="+mj-lt"/>
              </a:rPr>
              <a:t>processing</a:t>
            </a:r>
            <a:endParaRPr lang="en-US" sz="2000">
              <a:solidFill>
                <a:schemeClr val="accent1"/>
              </a:solidFill>
              <a:latin typeface="+mj-lt"/>
            </a:endParaRPr>
          </a:p>
        </p:txBody>
      </p:sp>
      <p:sp>
        <p:nvSpPr>
          <p:cNvPr id="12" name="Rectangle 11">
            <a:extLst>
              <a:ext uri="{FF2B5EF4-FFF2-40B4-BE49-F238E27FC236}">
                <a16:creationId xmlns:a16="http://schemas.microsoft.com/office/drawing/2014/main" id="{25051214-3AE5-929A-AC6A-51246E68CF0E}"/>
              </a:ext>
            </a:extLst>
          </p:cNvPr>
          <p:cNvSpPr>
            <a:spLocks/>
          </p:cNvSpPr>
          <p:nvPr/>
        </p:nvSpPr>
        <p:spPr>
          <a:xfrm>
            <a:off x="5662671" y="2725353"/>
            <a:ext cx="6181330" cy="2288107"/>
          </a:xfrm>
          <a:prstGeom prst="rect">
            <a:avLst/>
          </a:prstGeom>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lIns="91440" tIns="45720" rIns="91440" bIns="45720" rtlCol="0" anchor="ctr"/>
          <a:lstStyle/>
          <a:p>
            <a:pPr marL="540000" indent="-342900">
              <a:lnSpc>
                <a:spcPct val="150000"/>
              </a:lnSpc>
              <a:spcAft>
                <a:spcPts val="1200"/>
              </a:spcAft>
              <a:buFont typeface="Arial"/>
              <a:buChar char="•"/>
            </a:pPr>
            <a:r>
              <a:rPr lang="en-AU" sz="1800">
                <a:solidFill>
                  <a:srgbClr val="444444"/>
                </a:solidFill>
              </a:rPr>
              <a:t>engage students in discussions to draw conclusions about how, where and why sites and artefacts were created</a:t>
            </a:r>
            <a:r>
              <a:rPr lang="en-AU" sz="1800">
                <a:solidFill>
                  <a:srgbClr val="22272B"/>
                </a:solidFill>
              </a:rPr>
              <a:t> </a:t>
            </a:r>
            <a:r>
              <a:rPr lang="en-US" sz="1800">
                <a:solidFill>
                  <a:srgbClr val="22272B"/>
                </a:solidFill>
              </a:rPr>
              <a:t> </a:t>
            </a:r>
          </a:p>
          <a:p>
            <a:pPr marL="540000" indent="-342900">
              <a:lnSpc>
                <a:spcPct val="150000"/>
              </a:lnSpc>
              <a:spcAft>
                <a:spcPts val="1200"/>
              </a:spcAft>
              <a:buFont typeface="Arial"/>
              <a:buChar char="•"/>
            </a:pPr>
            <a:r>
              <a:rPr lang="en-AU" sz="1800">
                <a:solidFill>
                  <a:srgbClr val="444444"/>
                </a:solidFill>
              </a:rPr>
              <a:t>provide opportunities to pose and answer questions</a:t>
            </a:r>
            <a:r>
              <a:rPr lang="en-AU" sz="1800">
                <a:solidFill>
                  <a:srgbClr val="22272B"/>
                </a:solidFill>
              </a:rPr>
              <a:t> </a:t>
            </a:r>
            <a:r>
              <a:rPr lang="en-AU" sz="1800">
                <a:solidFill>
                  <a:srgbClr val="444444"/>
                </a:solidFill>
              </a:rPr>
              <a:t>  </a:t>
            </a:r>
            <a:endParaRPr lang="en-US" sz="1800"/>
          </a:p>
        </p:txBody>
      </p:sp>
      <p:sp>
        <p:nvSpPr>
          <p:cNvPr id="27" name="Rectangle 26">
            <a:extLst>
              <a:ext uri="{FF2B5EF4-FFF2-40B4-BE49-F238E27FC236}">
                <a16:creationId xmlns:a16="http://schemas.microsoft.com/office/drawing/2014/main" id="{BF9F9387-691D-3F94-FFB2-CE6BFC1CBECB}"/>
              </a:ext>
            </a:extLst>
          </p:cNvPr>
          <p:cNvSpPr>
            <a:spLocks/>
          </p:cNvSpPr>
          <p:nvPr/>
        </p:nvSpPr>
        <p:spPr>
          <a:xfrm>
            <a:off x="2606835" y="5239633"/>
            <a:ext cx="2501952" cy="938279"/>
          </a:xfrm>
          <a:prstGeom prst="rect">
            <a:avLst/>
          </a:prstGeom>
          <a:solidFill>
            <a:schemeClr val="bg1"/>
          </a:solidFill>
          <a:ln>
            <a:solidFill>
              <a:schemeClr val="accent1"/>
            </a:solidFill>
          </a:ln>
        </p:spPr>
        <p:style>
          <a:lnRef idx="2">
            <a:schemeClr val="accent4">
              <a:shade val="15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en-AU" sz="2000" b="1">
                <a:solidFill>
                  <a:schemeClr val="accent1"/>
                </a:solidFill>
                <a:latin typeface="+mj-lt"/>
              </a:rPr>
              <a:t>communicating</a:t>
            </a:r>
            <a:endParaRPr lang="en-US" sz="2000" b="1">
              <a:solidFill>
                <a:schemeClr val="accent1"/>
              </a:solidFill>
              <a:latin typeface="+mj-lt"/>
            </a:endParaRPr>
          </a:p>
        </p:txBody>
      </p:sp>
      <p:sp>
        <p:nvSpPr>
          <p:cNvPr id="21" name="Rectangle 20">
            <a:extLst>
              <a:ext uri="{FF2B5EF4-FFF2-40B4-BE49-F238E27FC236}">
                <a16:creationId xmlns:a16="http://schemas.microsoft.com/office/drawing/2014/main" id="{728988C0-6667-3182-E695-947DCD61B2FA}"/>
              </a:ext>
            </a:extLst>
          </p:cNvPr>
          <p:cNvSpPr>
            <a:spLocks/>
          </p:cNvSpPr>
          <p:nvPr/>
        </p:nvSpPr>
        <p:spPr>
          <a:xfrm>
            <a:off x="5663671" y="5216316"/>
            <a:ext cx="6161224" cy="984912"/>
          </a:xfrm>
          <a:prstGeom prst="rect">
            <a:avLst/>
          </a:prstGeom>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lIns="91440" tIns="45720" rIns="91440" bIns="45720" rtlCol="0" anchor="ctr"/>
          <a:lstStyle/>
          <a:p>
            <a:pPr marL="540000" indent="-342900">
              <a:lnSpc>
                <a:spcPct val="150000"/>
              </a:lnSpc>
              <a:spcAft>
                <a:spcPts val="1200"/>
              </a:spcAft>
              <a:buFont typeface="Arial"/>
              <a:buChar char="•"/>
            </a:pPr>
            <a:r>
              <a:rPr lang="en-AU" sz="1800">
                <a:solidFill>
                  <a:srgbClr val="444444"/>
                </a:solidFill>
              </a:rPr>
              <a:t>provide information scaffolds focusing on key questions and topics</a:t>
            </a:r>
            <a:endParaRPr lang="en-US" sz="1800">
              <a:solidFill>
                <a:srgbClr val="22272B"/>
              </a:solidFill>
            </a:endParaRPr>
          </a:p>
        </p:txBody>
      </p:sp>
      <p:sp>
        <p:nvSpPr>
          <p:cNvPr id="4" name="Slide Number Placeholder 3">
            <a:extLst>
              <a:ext uri="{FF2B5EF4-FFF2-40B4-BE49-F238E27FC236}">
                <a16:creationId xmlns:a16="http://schemas.microsoft.com/office/drawing/2014/main" id="{3FBF0022-0EAA-9852-10E9-7F33A83E0FD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36</a:t>
            </a:fld>
            <a:endParaRPr lang="en-AU"/>
          </a:p>
        </p:txBody>
      </p:sp>
    </p:spTree>
    <p:extLst>
      <p:ext uri="{BB962C8B-B14F-4D97-AF65-F5344CB8AC3E}">
        <p14:creationId xmlns:p14="http://schemas.microsoft.com/office/powerpoint/2010/main" val="207563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grpId="0" nodeType="afterEffect">
                                  <p:stCondLst>
                                    <p:cond delay="90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3500"/>
                                        <p:tgtEl>
                                          <p:spTgt spid="36"/>
                                        </p:tgtEl>
                                      </p:cBhvr>
                                    </p:animEffect>
                                  </p:childTnLst>
                                </p:cTn>
                              </p:par>
                              <p:par>
                                <p:cTn id="13" presetID="10" presetClass="entr" presetSubtype="0" fill="hold" grpId="0" nodeType="withEffect">
                                  <p:stCondLst>
                                    <p:cond delay="9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3600"/>
                                        <p:tgtEl>
                                          <p:spTgt spid="12"/>
                                        </p:tgtEl>
                                      </p:cBhvr>
                                    </p:animEffect>
                                  </p:childTnLst>
                                </p:cTn>
                              </p:par>
                            </p:childTnLst>
                          </p:cTn>
                        </p:par>
                        <p:par>
                          <p:cTn id="16" fill="hold">
                            <p:stCondLst>
                              <p:cond delay="4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30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31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8" grpId="0" animBg="1"/>
      <p:bldP spid="36" grpId="0" animBg="1"/>
      <p:bldP spid="12" grpId="0" animBg="1"/>
      <p:bldP spid="27" grpId="0" animBg="1"/>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6F4FC-4D28-711F-A82C-D87F1C0FC1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E67D29-AD88-D59B-E0D5-E3235B492FCC}"/>
              </a:ext>
            </a:extLst>
          </p:cNvPr>
          <p:cNvSpPr>
            <a:spLocks noGrp="1"/>
          </p:cNvSpPr>
          <p:nvPr>
            <p:ph type="title"/>
          </p:nvPr>
        </p:nvSpPr>
        <p:spPr/>
        <p:txBody>
          <a:bodyPr/>
          <a:lstStyle/>
          <a:p>
            <a:r>
              <a:rPr lang="en-US" dirty="0"/>
              <a:t>Historical evidence </a:t>
            </a:r>
            <a:r>
              <a:rPr lang="en-US" dirty="0">
                <a:solidFill>
                  <a:schemeClr val="bg1"/>
                </a:solidFill>
              </a:rPr>
              <a:t>(2)</a:t>
            </a:r>
          </a:p>
        </p:txBody>
      </p:sp>
      <p:sp>
        <p:nvSpPr>
          <p:cNvPr id="5" name="Text Placeholder 4">
            <a:extLst>
              <a:ext uri="{FF2B5EF4-FFF2-40B4-BE49-F238E27FC236}">
                <a16:creationId xmlns:a16="http://schemas.microsoft.com/office/drawing/2014/main" id="{32A233BF-6949-91BF-8F17-30BF503DABC9}"/>
              </a:ext>
            </a:extLst>
          </p:cNvPr>
          <p:cNvSpPr>
            <a:spLocks noGrp="1"/>
          </p:cNvSpPr>
          <p:nvPr>
            <p:ph type="body" sz="quarter" idx="18"/>
          </p:nvPr>
        </p:nvSpPr>
        <p:spPr/>
        <p:txBody>
          <a:bodyPr/>
          <a:lstStyle/>
          <a:p>
            <a:r>
              <a:rPr lang="en-US"/>
              <a:t>Supporting students to select, record and </a:t>
            </a:r>
            <a:r>
              <a:rPr lang="en-US" err="1"/>
              <a:t>organise</a:t>
            </a:r>
            <a:r>
              <a:rPr lang="en-US"/>
              <a:t> key historical information</a:t>
            </a:r>
          </a:p>
        </p:txBody>
      </p:sp>
      <p:grpSp>
        <p:nvGrpSpPr>
          <p:cNvPr id="7" name="Group 6" descr="aquiring">
            <a:extLst>
              <a:ext uri="{FF2B5EF4-FFF2-40B4-BE49-F238E27FC236}">
                <a16:creationId xmlns:a16="http://schemas.microsoft.com/office/drawing/2014/main" id="{67AC6CC3-7AE6-5A26-B523-AABBC988AA6F}"/>
              </a:ext>
            </a:extLst>
          </p:cNvPr>
          <p:cNvGrpSpPr/>
          <p:nvPr/>
        </p:nvGrpSpPr>
        <p:grpSpPr>
          <a:xfrm>
            <a:off x="360000" y="1830765"/>
            <a:ext cx="3455663" cy="1060004"/>
            <a:chOff x="341787" y="1502104"/>
            <a:chExt cx="3455663" cy="1060004"/>
          </a:xfrm>
        </p:grpSpPr>
        <p:grpSp>
          <p:nvGrpSpPr>
            <p:cNvPr id="6" name="Group 5">
              <a:extLst>
                <a:ext uri="{FF2B5EF4-FFF2-40B4-BE49-F238E27FC236}">
                  <a16:creationId xmlns:a16="http://schemas.microsoft.com/office/drawing/2014/main" id="{F0288704-F492-7F24-FA54-43C8C0D3F9F9}"/>
                </a:ext>
              </a:extLst>
            </p:cNvPr>
            <p:cNvGrpSpPr/>
            <p:nvPr/>
          </p:nvGrpSpPr>
          <p:grpSpPr>
            <a:xfrm>
              <a:off x="341787" y="1502104"/>
              <a:ext cx="1100194" cy="1060004"/>
              <a:chOff x="341787" y="1502104"/>
              <a:chExt cx="1100194" cy="1060004"/>
            </a:xfrm>
          </p:grpSpPr>
          <p:sp>
            <p:nvSpPr>
              <p:cNvPr id="24" name="Oval 23">
                <a:extLst>
                  <a:ext uri="{FF2B5EF4-FFF2-40B4-BE49-F238E27FC236}">
                    <a16:creationId xmlns:a16="http://schemas.microsoft.com/office/drawing/2014/main" id="{72CDA30B-836A-B59D-6977-C7239605204A}"/>
                  </a:ext>
                  <a:ext uri="{C183D7F6-B498-43B3-948B-1728B52AA6E4}">
                    <adec:decorative xmlns:adec="http://schemas.microsoft.com/office/drawing/2017/decorative" val="1"/>
                  </a:ext>
                </a:extLst>
              </p:cNvPr>
              <p:cNvSpPr>
                <a:spLocks/>
              </p:cNvSpPr>
              <p:nvPr/>
            </p:nvSpPr>
            <p:spPr>
              <a:xfrm>
                <a:off x="341787" y="1502104"/>
                <a:ext cx="1100194" cy="1060004"/>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319698DB-2CDF-4DF3-96B3-7185E03E7E7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4684" y="1574906"/>
                <a:ext cx="914400" cy="914400"/>
              </a:xfrm>
              <a:prstGeom prst="rect">
                <a:avLst/>
              </a:prstGeom>
            </p:spPr>
          </p:pic>
        </p:grpSp>
        <p:sp>
          <p:nvSpPr>
            <p:cNvPr id="10" name="TextBox 9">
              <a:extLst>
                <a:ext uri="{FF2B5EF4-FFF2-40B4-BE49-F238E27FC236}">
                  <a16:creationId xmlns:a16="http://schemas.microsoft.com/office/drawing/2014/main" id="{7E42BDF1-D123-65CF-2631-62528A410452}"/>
                </a:ext>
              </a:extLst>
            </p:cNvPr>
            <p:cNvSpPr txBox="1">
              <a:spLocks/>
            </p:cNvSpPr>
            <p:nvPr/>
          </p:nvSpPr>
          <p:spPr>
            <a:xfrm>
              <a:off x="1730595" y="1755107"/>
              <a:ext cx="2066855"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3600" b="1"/>
                <a:t>acquiring</a:t>
              </a:r>
              <a:endParaRPr lang="en-US" sz="3600"/>
            </a:p>
          </p:txBody>
        </p:sp>
      </p:grpSp>
      <p:sp>
        <p:nvSpPr>
          <p:cNvPr id="33" name="TextBox 32">
            <a:extLst>
              <a:ext uri="{FF2B5EF4-FFF2-40B4-BE49-F238E27FC236}">
                <a16:creationId xmlns:a16="http://schemas.microsoft.com/office/drawing/2014/main" id="{96C0CD6C-52AE-1EA9-2C59-A17ABE59C593}"/>
              </a:ext>
            </a:extLst>
          </p:cNvPr>
          <p:cNvSpPr txBox="1">
            <a:spLocks/>
          </p:cNvSpPr>
          <p:nvPr/>
        </p:nvSpPr>
        <p:spPr>
          <a:xfrm>
            <a:off x="419819" y="3429000"/>
            <a:ext cx="11427124" cy="209794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342900" indent="-342900">
              <a:lnSpc>
                <a:spcPct val="150000"/>
              </a:lnSpc>
              <a:spcAft>
                <a:spcPts val="1200"/>
              </a:spcAft>
              <a:buFont typeface="Arial" panose="020B0604020202020204" pitchFamily="34" charset="0"/>
              <a:buChar char="•"/>
            </a:pPr>
            <a:r>
              <a:rPr lang="en-AU" sz="2000" b="1">
                <a:solidFill>
                  <a:srgbClr val="444444"/>
                </a:solidFill>
              </a:rPr>
              <a:t>Engage </a:t>
            </a:r>
            <a:r>
              <a:rPr lang="en-AU" sz="2000">
                <a:solidFill>
                  <a:srgbClr val="444444"/>
                </a:solidFill>
              </a:rPr>
              <a:t>in wide reading and select images and objects from different time periods</a:t>
            </a:r>
          </a:p>
          <a:p>
            <a:pPr marL="342900" indent="-342900">
              <a:lnSpc>
                <a:spcPct val="150000"/>
              </a:lnSpc>
              <a:spcAft>
                <a:spcPts val="1200"/>
              </a:spcAft>
              <a:buFont typeface="Arial" panose="020B0604020202020204" pitchFamily="34" charset="0"/>
              <a:buChar char="•"/>
            </a:pPr>
            <a:r>
              <a:rPr lang="en-AU" sz="2000" b="1">
                <a:solidFill>
                  <a:srgbClr val="444444"/>
                </a:solidFill>
              </a:rPr>
              <a:t>Explore sources</a:t>
            </a:r>
            <a:r>
              <a:rPr lang="en-AU" sz="2000">
                <a:solidFill>
                  <a:srgbClr val="444444"/>
                </a:solidFill>
              </a:rPr>
              <a:t> about the same historical event and compare past and present objects, images, stories and sites</a:t>
            </a:r>
          </a:p>
          <a:p>
            <a:pPr marL="342900" indent="-342900">
              <a:lnSpc>
                <a:spcPct val="150000"/>
              </a:lnSpc>
              <a:spcAft>
                <a:spcPts val="1200"/>
              </a:spcAft>
              <a:buFont typeface="Arial" panose="020B0604020202020204" pitchFamily="34" charset="0"/>
              <a:buChar char="•"/>
            </a:pPr>
            <a:r>
              <a:rPr lang="en-AU" sz="2000" b="1">
                <a:solidFill>
                  <a:srgbClr val="444444"/>
                </a:solidFill>
              </a:rPr>
              <a:t>Review </a:t>
            </a:r>
            <a:r>
              <a:rPr lang="en-AU" sz="2000">
                <a:solidFill>
                  <a:srgbClr val="444444"/>
                </a:solidFill>
              </a:rPr>
              <a:t>a range of evidence to determine the reliability of sources.</a:t>
            </a:r>
          </a:p>
        </p:txBody>
      </p:sp>
      <p:sp>
        <p:nvSpPr>
          <p:cNvPr id="4" name="Slide Number Placeholder 3">
            <a:extLst>
              <a:ext uri="{FF2B5EF4-FFF2-40B4-BE49-F238E27FC236}">
                <a16:creationId xmlns:a16="http://schemas.microsoft.com/office/drawing/2014/main" id="{DF5706E6-2BAB-A8C0-F567-6F25C15C29F7}"/>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37</a:t>
            </a:fld>
            <a:endParaRPr lang="en-AU"/>
          </a:p>
        </p:txBody>
      </p:sp>
    </p:spTree>
    <p:extLst>
      <p:ext uri="{BB962C8B-B14F-4D97-AF65-F5344CB8AC3E}">
        <p14:creationId xmlns:p14="http://schemas.microsoft.com/office/powerpoint/2010/main" val="222450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fade">
                                      <p:cBhvr>
                                        <p:cTn id="7" dur="1000"/>
                                        <p:tgtEl>
                                          <p:spTgt spid="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xEl>
                                              <p:pRg st="1" end="1"/>
                                            </p:txEl>
                                          </p:spTgt>
                                        </p:tgtEl>
                                        <p:attrNameLst>
                                          <p:attrName>style.visibility</p:attrName>
                                        </p:attrNameLst>
                                      </p:cBhvr>
                                      <p:to>
                                        <p:strVal val="visible"/>
                                      </p:to>
                                    </p:set>
                                    <p:animEffect transition="in" filter="fade">
                                      <p:cBhvr>
                                        <p:cTn id="12" dur="1000"/>
                                        <p:tgtEl>
                                          <p:spTgt spid="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xEl>
                                              <p:pRg st="2" end="2"/>
                                            </p:txEl>
                                          </p:spTgt>
                                        </p:tgtEl>
                                        <p:attrNameLst>
                                          <p:attrName>style.visibility</p:attrName>
                                        </p:attrNameLst>
                                      </p:cBhvr>
                                      <p:to>
                                        <p:strVal val="visible"/>
                                      </p:to>
                                    </p:set>
                                    <p:animEffect transition="in" filter="fade">
                                      <p:cBhvr>
                                        <p:cTn id="17" dur="1000"/>
                                        <p:tgtEl>
                                          <p:spTgt spid="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D0C2A-5800-B1E6-778C-6FCF2E5669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C0D4A0-219E-E71E-A00D-52C7657ADFEF}"/>
              </a:ext>
            </a:extLst>
          </p:cNvPr>
          <p:cNvSpPr>
            <a:spLocks noGrp="1"/>
          </p:cNvSpPr>
          <p:nvPr>
            <p:ph type="title"/>
          </p:nvPr>
        </p:nvSpPr>
        <p:spPr>
          <a:xfrm>
            <a:off x="360000" y="360000"/>
            <a:ext cx="10080000" cy="545601"/>
          </a:xfrm>
        </p:spPr>
        <p:txBody>
          <a:bodyPr/>
          <a:lstStyle/>
          <a:p>
            <a:r>
              <a:rPr lang="en-US" dirty="0"/>
              <a:t>Historical evidence </a:t>
            </a:r>
            <a:r>
              <a:rPr lang="en-US" dirty="0">
                <a:solidFill>
                  <a:schemeClr val="bg1"/>
                </a:solidFill>
              </a:rPr>
              <a:t>(3)</a:t>
            </a:r>
          </a:p>
        </p:txBody>
      </p:sp>
      <p:sp>
        <p:nvSpPr>
          <p:cNvPr id="5" name="Text Placeholder 4">
            <a:extLst>
              <a:ext uri="{FF2B5EF4-FFF2-40B4-BE49-F238E27FC236}">
                <a16:creationId xmlns:a16="http://schemas.microsoft.com/office/drawing/2014/main" id="{90DCF42F-C927-ACB9-1F07-D6AB36825CE9}"/>
              </a:ext>
            </a:extLst>
          </p:cNvPr>
          <p:cNvSpPr>
            <a:spLocks noGrp="1"/>
          </p:cNvSpPr>
          <p:nvPr>
            <p:ph type="body" sz="quarter" idx="18"/>
          </p:nvPr>
        </p:nvSpPr>
        <p:spPr>
          <a:xfrm>
            <a:off x="360000" y="982520"/>
            <a:ext cx="10080000" cy="310015"/>
          </a:xfrm>
        </p:spPr>
        <p:txBody>
          <a:bodyPr/>
          <a:lstStyle/>
          <a:p>
            <a:r>
              <a:rPr lang="en-US"/>
              <a:t>Supporting students to select, record and </a:t>
            </a:r>
            <a:r>
              <a:rPr lang="en-US" err="1"/>
              <a:t>organise</a:t>
            </a:r>
            <a:r>
              <a:rPr lang="en-US"/>
              <a:t> key historical information</a:t>
            </a:r>
          </a:p>
        </p:txBody>
      </p:sp>
      <p:grpSp>
        <p:nvGrpSpPr>
          <p:cNvPr id="8" name="Group 7" descr="processing">
            <a:extLst>
              <a:ext uri="{FF2B5EF4-FFF2-40B4-BE49-F238E27FC236}">
                <a16:creationId xmlns:a16="http://schemas.microsoft.com/office/drawing/2014/main" id="{DE95F684-CCC8-F904-18AA-7F2F077442AE}"/>
              </a:ext>
            </a:extLst>
          </p:cNvPr>
          <p:cNvGrpSpPr/>
          <p:nvPr/>
        </p:nvGrpSpPr>
        <p:grpSpPr>
          <a:xfrm>
            <a:off x="360000" y="1830765"/>
            <a:ext cx="4237121" cy="1060004"/>
            <a:chOff x="360000" y="1496507"/>
            <a:chExt cx="4237121" cy="1060004"/>
          </a:xfrm>
        </p:grpSpPr>
        <p:grpSp>
          <p:nvGrpSpPr>
            <p:cNvPr id="3" name="Group 2">
              <a:extLst>
                <a:ext uri="{FF2B5EF4-FFF2-40B4-BE49-F238E27FC236}">
                  <a16:creationId xmlns:a16="http://schemas.microsoft.com/office/drawing/2014/main" id="{D2E66615-B781-D1B0-08B6-338E25BF6E36}"/>
                </a:ext>
              </a:extLst>
            </p:cNvPr>
            <p:cNvGrpSpPr/>
            <p:nvPr/>
          </p:nvGrpSpPr>
          <p:grpSpPr>
            <a:xfrm>
              <a:off x="360000" y="1496507"/>
              <a:ext cx="1100194" cy="1060004"/>
              <a:chOff x="2900571" y="2393543"/>
              <a:chExt cx="1100194" cy="1060004"/>
            </a:xfrm>
          </p:grpSpPr>
          <p:sp>
            <p:nvSpPr>
              <p:cNvPr id="24" name="Oval 23">
                <a:extLst>
                  <a:ext uri="{FF2B5EF4-FFF2-40B4-BE49-F238E27FC236}">
                    <a16:creationId xmlns:a16="http://schemas.microsoft.com/office/drawing/2014/main" id="{468AC5ED-A463-5B9E-3AB6-20F91B567C93}"/>
                  </a:ext>
                  <a:ext uri="{C183D7F6-B498-43B3-948B-1728B52AA6E4}">
                    <adec:decorative xmlns:adec="http://schemas.microsoft.com/office/drawing/2017/decorative" val="1"/>
                  </a:ext>
                </a:extLst>
              </p:cNvPr>
              <p:cNvSpPr>
                <a:spLocks/>
              </p:cNvSpPr>
              <p:nvPr/>
            </p:nvSpPr>
            <p:spPr>
              <a:xfrm>
                <a:off x="2900571" y="2393543"/>
                <a:ext cx="1100194" cy="1060004"/>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28">
                <a:extLst>
                  <a:ext uri="{FF2B5EF4-FFF2-40B4-BE49-F238E27FC236}">
                    <a16:creationId xmlns:a16="http://schemas.microsoft.com/office/drawing/2014/main" id="{2129C840-EB27-15C3-5F0F-D22965A705AF}"/>
                  </a:ext>
                  <a:ext uri="{C183D7F6-B498-43B3-948B-1728B52AA6E4}">
                    <adec:decorative xmlns:adec="http://schemas.microsoft.com/office/drawing/2017/decorative" val="1"/>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2993468" y="2466345"/>
                <a:ext cx="914400" cy="914400"/>
              </a:xfrm>
            </p:spPr>
          </p:pic>
        </p:grpSp>
        <p:sp>
          <p:nvSpPr>
            <p:cNvPr id="10" name="TextBox 9">
              <a:extLst>
                <a:ext uri="{FF2B5EF4-FFF2-40B4-BE49-F238E27FC236}">
                  <a16:creationId xmlns:a16="http://schemas.microsoft.com/office/drawing/2014/main" id="{6E5F3870-515A-CF99-2FEB-BBCCA4CCB8ED}"/>
                </a:ext>
              </a:extLst>
            </p:cNvPr>
            <p:cNvSpPr txBox="1">
              <a:spLocks/>
            </p:cNvSpPr>
            <p:nvPr/>
          </p:nvSpPr>
          <p:spPr>
            <a:xfrm>
              <a:off x="1853921" y="1749510"/>
              <a:ext cx="2743200"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3600" b="1">
                  <a:latin typeface="+mj-lt"/>
                </a:rPr>
                <a:t>processing</a:t>
              </a:r>
              <a:endParaRPr lang="en-US" sz="3600">
                <a:latin typeface="+mj-lt"/>
              </a:endParaRPr>
            </a:p>
          </p:txBody>
        </p:sp>
      </p:grpSp>
      <p:sp>
        <p:nvSpPr>
          <p:cNvPr id="7" name="TextBox 6">
            <a:extLst>
              <a:ext uri="{FF2B5EF4-FFF2-40B4-BE49-F238E27FC236}">
                <a16:creationId xmlns:a16="http://schemas.microsoft.com/office/drawing/2014/main" id="{074483AE-53BF-63E8-E407-980CE6DA161C}"/>
              </a:ext>
            </a:extLst>
          </p:cNvPr>
          <p:cNvSpPr txBox="1">
            <a:spLocks/>
          </p:cNvSpPr>
          <p:nvPr/>
        </p:nvSpPr>
        <p:spPr>
          <a:xfrm>
            <a:off x="360000" y="3429000"/>
            <a:ext cx="11427124" cy="233442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342900" indent="-342900">
              <a:lnSpc>
                <a:spcPct val="150000"/>
              </a:lnSpc>
              <a:spcAft>
                <a:spcPts val="1200"/>
              </a:spcAft>
              <a:buFont typeface="Arial" panose="020B0604020202020204" pitchFamily="34" charset="0"/>
              <a:buChar char="•"/>
            </a:pPr>
            <a:r>
              <a:rPr lang="en-AU" sz="1800" b="1">
                <a:solidFill>
                  <a:srgbClr val="444444"/>
                </a:solidFill>
              </a:rPr>
              <a:t>Explore sources – </a:t>
            </a:r>
            <a:r>
              <a:rPr lang="en-AU" sz="1800">
                <a:solidFill>
                  <a:srgbClr val="444444"/>
                </a:solidFill>
              </a:rPr>
              <a:t>encourage students to engage with each source and describe what they see </a:t>
            </a:r>
            <a:endParaRPr lang="en-AU" sz="1800" b="1">
              <a:solidFill>
                <a:srgbClr val="444444"/>
              </a:solidFill>
            </a:endParaRPr>
          </a:p>
          <a:p>
            <a:pPr marL="342900" indent="-342900">
              <a:lnSpc>
                <a:spcPct val="150000"/>
              </a:lnSpc>
              <a:spcAft>
                <a:spcPts val="1200"/>
              </a:spcAft>
              <a:buFont typeface="Arial" panose="020B0604020202020204" pitchFamily="34" charset="0"/>
              <a:buChar char="•"/>
            </a:pPr>
            <a:r>
              <a:rPr lang="en-AU" sz="1800" b="1">
                <a:solidFill>
                  <a:srgbClr val="444444"/>
                </a:solidFill>
              </a:rPr>
              <a:t>Pose questions –</a:t>
            </a:r>
            <a:r>
              <a:rPr lang="en-AU" sz="1800">
                <a:solidFill>
                  <a:srgbClr val="444444"/>
                </a:solidFill>
              </a:rPr>
              <a:t> teach students to pose questions based on their sources to encourage them to think critically about the context and purpose of the sources</a:t>
            </a:r>
            <a:endParaRPr lang="en-AU" sz="1800" b="1">
              <a:solidFill>
                <a:srgbClr val="444444"/>
              </a:solidFill>
            </a:endParaRPr>
          </a:p>
          <a:p>
            <a:pPr marL="342900" indent="-342900">
              <a:lnSpc>
                <a:spcPct val="150000"/>
              </a:lnSpc>
              <a:spcAft>
                <a:spcPts val="1200"/>
              </a:spcAft>
              <a:buFont typeface="Arial" panose="020B0604020202020204" pitchFamily="34" charset="0"/>
              <a:buChar char="•"/>
            </a:pPr>
            <a:r>
              <a:rPr lang="en-AU" sz="1800" b="1">
                <a:solidFill>
                  <a:srgbClr val="444444"/>
                </a:solidFill>
              </a:rPr>
              <a:t>Answer questions – </a:t>
            </a:r>
            <a:r>
              <a:rPr lang="en-AU" sz="1800">
                <a:solidFill>
                  <a:srgbClr val="444444"/>
                </a:solidFill>
              </a:rPr>
              <a:t>provide students with sources and a range of questions to answer. For example, how does this source relate to what we have learned about this time period/civilisation?</a:t>
            </a:r>
          </a:p>
        </p:txBody>
      </p:sp>
      <p:sp>
        <p:nvSpPr>
          <p:cNvPr id="4" name="Slide Number Placeholder 3">
            <a:extLst>
              <a:ext uri="{FF2B5EF4-FFF2-40B4-BE49-F238E27FC236}">
                <a16:creationId xmlns:a16="http://schemas.microsoft.com/office/drawing/2014/main" id="{88C5FDBF-4B7C-D62A-DB9E-65BC1736FE2D}"/>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38</a:t>
            </a:fld>
            <a:endParaRPr lang="en-AU"/>
          </a:p>
        </p:txBody>
      </p:sp>
    </p:spTree>
    <p:extLst>
      <p:ext uri="{BB962C8B-B14F-4D97-AF65-F5344CB8AC3E}">
        <p14:creationId xmlns:p14="http://schemas.microsoft.com/office/powerpoint/2010/main" val="12157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4CAF0-3E69-E23B-CE53-792C30E04D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827822-7A21-D413-5F60-486F6E5AFEE0}"/>
              </a:ext>
            </a:extLst>
          </p:cNvPr>
          <p:cNvSpPr>
            <a:spLocks noGrp="1"/>
          </p:cNvSpPr>
          <p:nvPr>
            <p:ph type="title"/>
          </p:nvPr>
        </p:nvSpPr>
        <p:spPr/>
        <p:txBody>
          <a:bodyPr/>
          <a:lstStyle/>
          <a:p>
            <a:r>
              <a:rPr lang="en-US" dirty="0"/>
              <a:t>Historical evidence </a:t>
            </a:r>
            <a:r>
              <a:rPr lang="en-US" dirty="0">
                <a:solidFill>
                  <a:schemeClr val="bg1"/>
                </a:solidFill>
              </a:rPr>
              <a:t>(4)</a:t>
            </a:r>
          </a:p>
        </p:txBody>
      </p:sp>
      <p:sp>
        <p:nvSpPr>
          <p:cNvPr id="5" name="Text Placeholder 4">
            <a:extLst>
              <a:ext uri="{FF2B5EF4-FFF2-40B4-BE49-F238E27FC236}">
                <a16:creationId xmlns:a16="http://schemas.microsoft.com/office/drawing/2014/main" id="{E2696FF6-8589-E2C9-A7DA-D4E11010FD81}"/>
              </a:ext>
            </a:extLst>
          </p:cNvPr>
          <p:cNvSpPr>
            <a:spLocks noGrp="1"/>
          </p:cNvSpPr>
          <p:nvPr>
            <p:ph type="body" sz="quarter" idx="18"/>
          </p:nvPr>
        </p:nvSpPr>
        <p:spPr/>
        <p:txBody>
          <a:bodyPr/>
          <a:lstStyle/>
          <a:p>
            <a:r>
              <a:rPr lang="en-US"/>
              <a:t>Supporting students to select, record and </a:t>
            </a:r>
            <a:r>
              <a:rPr lang="en-US" err="1"/>
              <a:t>organise</a:t>
            </a:r>
            <a:r>
              <a:rPr lang="en-US"/>
              <a:t> key historical information</a:t>
            </a:r>
          </a:p>
        </p:txBody>
      </p:sp>
      <p:grpSp>
        <p:nvGrpSpPr>
          <p:cNvPr id="7" name="Group 6" descr="communicating">
            <a:extLst>
              <a:ext uri="{FF2B5EF4-FFF2-40B4-BE49-F238E27FC236}">
                <a16:creationId xmlns:a16="http://schemas.microsoft.com/office/drawing/2014/main" id="{599908C8-AA47-92E6-D58B-533E53BC53F5}"/>
              </a:ext>
            </a:extLst>
          </p:cNvPr>
          <p:cNvGrpSpPr/>
          <p:nvPr/>
        </p:nvGrpSpPr>
        <p:grpSpPr>
          <a:xfrm>
            <a:off x="360000" y="1535135"/>
            <a:ext cx="5788651" cy="1060004"/>
            <a:chOff x="341787" y="1502104"/>
            <a:chExt cx="5788651" cy="1060004"/>
          </a:xfrm>
        </p:grpSpPr>
        <p:sp>
          <p:nvSpPr>
            <p:cNvPr id="10" name="TextBox 9">
              <a:extLst>
                <a:ext uri="{FF2B5EF4-FFF2-40B4-BE49-F238E27FC236}">
                  <a16:creationId xmlns:a16="http://schemas.microsoft.com/office/drawing/2014/main" id="{06E3F0AB-CEB2-DBB9-5A0F-CD2F02CC2F90}"/>
                </a:ext>
              </a:extLst>
            </p:cNvPr>
            <p:cNvSpPr txBox="1">
              <a:spLocks/>
            </p:cNvSpPr>
            <p:nvPr/>
          </p:nvSpPr>
          <p:spPr>
            <a:xfrm>
              <a:off x="1693905" y="1757109"/>
              <a:ext cx="4436533"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3600" b="1">
                  <a:latin typeface="+mj-lt"/>
                </a:rPr>
                <a:t>communicating</a:t>
              </a:r>
              <a:endParaRPr lang="en-US" sz="3600">
                <a:latin typeface="+mj-lt"/>
              </a:endParaRPr>
            </a:p>
          </p:txBody>
        </p:sp>
        <p:grpSp>
          <p:nvGrpSpPr>
            <p:cNvPr id="6" name="Group 5">
              <a:extLst>
                <a:ext uri="{FF2B5EF4-FFF2-40B4-BE49-F238E27FC236}">
                  <a16:creationId xmlns:a16="http://schemas.microsoft.com/office/drawing/2014/main" id="{C071DD2A-E0EE-F17C-43D9-6553B2B335CB}"/>
                </a:ext>
              </a:extLst>
            </p:cNvPr>
            <p:cNvGrpSpPr/>
            <p:nvPr/>
          </p:nvGrpSpPr>
          <p:grpSpPr>
            <a:xfrm>
              <a:off x="341787" y="1502104"/>
              <a:ext cx="1100194" cy="1060004"/>
              <a:chOff x="341787" y="1502104"/>
              <a:chExt cx="1100194" cy="1060004"/>
            </a:xfrm>
          </p:grpSpPr>
          <p:sp>
            <p:nvSpPr>
              <p:cNvPr id="24" name="Oval 23">
                <a:extLst>
                  <a:ext uri="{FF2B5EF4-FFF2-40B4-BE49-F238E27FC236}">
                    <a16:creationId xmlns:a16="http://schemas.microsoft.com/office/drawing/2014/main" id="{567005AD-5670-C389-2C53-CB86201703FF}"/>
                  </a:ext>
                  <a:ext uri="{C183D7F6-B498-43B3-948B-1728B52AA6E4}">
                    <adec:decorative xmlns:adec="http://schemas.microsoft.com/office/drawing/2017/decorative" val="1"/>
                  </a:ext>
                </a:extLst>
              </p:cNvPr>
              <p:cNvSpPr>
                <a:spLocks/>
              </p:cNvSpPr>
              <p:nvPr/>
            </p:nvSpPr>
            <p:spPr>
              <a:xfrm>
                <a:off x="341787" y="1502104"/>
                <a:ext cx="1100194" cy="1060004"/>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Chat outline">
                <a:extLst>
                  <a:ext uri="{FF2B5EF4-FFF2-40B4-BE49-F238E27FC236}">
                    <a16:creationId xmlns:a16="http://schemas.microsoft.com/office/drawing/2014/main" id="{7DC850E4-BE91-65F8-ADA9-FB0F9F26F1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4684" y="1574906"/>
                <a:ext cx="914400" cy="914400"/>
              </a:xfrm>
              <a:prstGeom prst="rect">
                <a:avLst/>
              </a:prstGeom>
            </p:spPr>
          </p:pic>
        </p:grpSp>
      </p:grpSp>
      <p:sp>
        <p:nvSpPr>
          <p:cNvPr id="33" name="TextBox 32">
            <a:extLst>
              <a:ext uri="{FF2B5EF4-FFF2-40B4-BE49-F238E27FC236}">
                <a16:creationId xmlns:a16="http://schemas.microsoft.com/office/drawing/2014/main" id="{41446DF1-58D3-3BF2-ED47-FEBA5D472BBA}"/>
              </a:ext>
            </a:extLst>
          </p:cNvPr>
          <p:cNvSpPr txBox="1">
            <a:spLocks/>
          </p:cNvSpPr>
          <p:nvPr/>
        </p:nvSpPr>
        <p:spPr>
          <a:xfrm>
            <a:off x="435089" y="2667941"/>
            <a:ext cx="11427124" cy="350397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342900" indent="-342900">
              <a:lnSpc>
                <a:spcPct val="150000"/>
              </a:lnSpc>
              <a:spcAft>
                <a:spcPts val="600"/>
              </a:spcAft>
              <a:buFont typeface="Arial" panose="020B0604020202020204" pitchFamily="34" charset="0"/>
              <a:buChar char="•"/>
            </a:pPr>
            <a:r>
              <a:rPr lang="en-AU" sz="1800" b="1">
                <a:solidFill>
                  <a:srgbClr val="444444"/>
                </a:solidFill>
              </a:rPr>
              <a:t>Use scaffolds to organise information – </a:t>
            </a:r>
            <a:r>
              <a:rPr lang="en-AU" sz="1800">
                <a:solidFill>
                  <a:srgbClr val="444444"/>
                </a:solidFill>
              </a:rPr>
              <a:t>for example, using a 'what, when, where, who, how and why' scaffold can help students focus on and record important information</a:t>
            </a:r>
          </a:p>
          <a:p>
            <a:pPr marL="342900" indent="-342900">
              <a:lnSpc>
                <a:spcPct val="150000"/>
              </a:lnSpc>
              <a:spcAft>
                <a:spcPts val="600"/>
              </a:spcAft>
              <a:buFont typeface="Arial" panose="020B0604020202020204" pitchFamily="34" charset="0"/>
              <a:buChar char="•"/>
            </a:pPr>
            <a:r>
              <a:rPr lang="en-AU" sz="1800" b="1">
                <a:solidFill>
                  <a:srgbClr val="444444"/>
                </a:solidFill>
              </a:rPr>
              <a:t>Provide prompts</a:t>
            </a:r>
            <a:r>
              <a:rPr lang="en-AU" sz="1800">
                <a:solidFill>
                  <a:srgbClr val="444444"/>
                </a:solidFill>
              </a:rPr>
              <a:t> – to assist students in structuring oral narratives for example; 'I think... because I can see...' Or 'This sources tells us about... '</a:t>
            </a:r>
          </a:p>
          <a:p>
            <a:pPr marL="342900" indent="-342900">
              <a:lnSpc>
                <a:spcPct val="150000"/>
              </a:lnSpc>
              <a:spcAft>
                <a:spcPts val="600"/>
              </a:spcAft>
              <a:buFont typeface="Arial" panose="020B0604020202020204" pitchFamily="34" charset="0"/>
              <a:buChar char="•"/>
            </a:pPr>
            <a:r>
              <a:rPr lang="en-AU" sz="1800" b="1">
                <a:solidFill>
                  <a:srgbClr val="444444"/>
                </a:solidFill>
              </a:rPr>
              <a:t>Use graphic organisers</a:t>
            </a:r>
            <a:r>
              <a:rPr lang="en-AU" sz="1800">
                <a:solidFill>
                  <a:srgbClr val="444444"/>
                </a:solidFill>
              </a:rPr>
              <a:t> such as Venn diagrams, charts, timelines and tables as a scaffold for organising and comparing ideas</a:t>
            </a:r>
          </a:p>
          <a:p>
            <a:pPr marL="342900" indent="-342900">
              <a:lnSpc>
                <a:spcPct val="150000"/>
              </a:lnSpc>
              <a:spcAft>
                <a:spcPts val="600"/>
              </a:spcAft>
              <a:buFont typeface="Arial" panose="020B0604020202020204" pitchFamily="34" charset="0"/>
              <a:buChar char="•"/>
            </a:pPr>
            <a:r>
              <a:rPr lang="en-AU" sz="1800" b="1">
                <a:solidFill>
                  <a:srgbClr val="444444"/>
                </a:solidFill>
              </a:rPr>
              <a:t>Creating written texts</a:t>
            </a:r>
            <a:r>
              <a:rPr lang="en-AU" sz="1800">
                <a:solidFill>
                  <a:srgbClr val="444444"/>
                </a:solidFill>
              </a:rPr>
              <a:t> – students in Stage 2 use the information from sources to create compound and complex sentences describing life in the past</a:t>
            </a:r>
          </a:p>
        </p:txBody>
      </p:sp>
      <p:sp>
        <p:nvSpPr>
          <p:cNvPr id="4" name="Slide Number Placeholder 3">
            <a:extLst>
              <a:ext uri="{FF2B5EF4-FFF2-40B4-BE49-F238E27FC236}">
                <a16:creationId xmlns:a16="http://schemas.microsoft.com/office/drawing/2014/main" id="{66A2734D-4E04-D3E5-224E-2DB4501231A6}"/>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39</a:t>
            </a:fld>
            <a:endParaRPr lang="en-AU"/>
          </a:p>
        </p:txBody>
      </p:sp>
    </p:spTree>
    <p:extLst>
      <p:ext uri="{BB962C8B-B14F-4D97-AF65-F5344CB8AC3E}">
        <p14:creationId xmlns:p14="http://schemas.microsoft.com/office/powerpoint/2010/main" val="199798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fade">
                                      <p:cBhvr>
                                        <p:cTn id="7" dur="1000"/>
                                        <p:tgtEl>
                                          <p:spTgt spid="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xEl>
                                              <p:pRg st="1" end="1"/>
                                            </p:txEl>
                                          </p:spTgt>
                                        </p:tgtEl>
                                        <p:attrNameLst>
                                          <p:attrName>style.visibility</p:attrName>
                                        </p:attrNameLst>
                                      </p:cBhvr>
                                      <p:to>
                                        <p:strVal val="visible"/>
                                      </p:to>
                                    </p:set>
                                    <p:animEffect transition="in" filter="fade">
                                      <p:cBhvr>
                                        <p:cTn id="12" dur="1000"/>
                                        <p:tgtEl>
                                          <p:spTgt spid="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xEl>
                                              <p:pRg st="2" end="2"/>
                                            </p:txEl>
                                          </p:spTgt>
                                        </p:tgtEl>
                                        <p:attrNameLst>
                                          <p:attrName>style.visibility</p:attrName>
                                        </p:attrNameLst>
                                      </p:cBhvr>
                                      <p:to>
                                        <p:strVal val="visible"/>
                                      </p:to>
                                    </p:set>
                                    <p:animEffect transition="in" filter="fade">
                                      <p:cBhvr>
                                        <p:cTn id="17" dur="1000"/>
                                        <p:tgtEl>
                                          <p:spTgt spid="3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xEl>
                                              <p:pRg st="3" end="3"/>
                                            </p:txEl>
                                          </p:spTgt>
                                        </p:tgtEl>
                                        <p:attrNameLst>
                                          <p:attrName>style.visibility</p:attrName>
                                        </p:attrNameLst>
                                      </p:cBhvr>
                                      <p:to>
                                        <p:strVal val="visible"/>
                                      </p:to>
                                    </p:set>
                                    <p:animEffect transition="in" filter="fade">
                                      <p:cBhvr>
                                        <p:cTn id="22" dur="1000"/>
                                        <p:tgtEl>
                                          <p:spTgt spid="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6063D-DDDE-0090-7284-145F78C7F380}"/>
            </a:ext>
          </a:extLst>
        </p:cNvPr>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546A0556-EE17-6F87-E8A1-C83ACE4FF413}"/>
              </a:ext>
              <a:ext uri="{C183D7F6-B498-43B3-948B-1728B52AA6E4}">
                <adec:decorative xmlns:adec="http://schemas.microsoft.com/office/drawing/2017/decorative" val="1"/>
              </a:ext>
            </a:extLst>
          </p:cNvPr>
          <p:cNvSpPr/>
          <p:nvPr/>
        </p:nvSpPr>
        <p:spPr>
          <a:xfrm>
            <a:off x="443536" y="1594850"/>
            <a:ext cx="4104574" cy="2384828"/>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216000" tIns="45720" rIns="216000" bIns="45720" rtlCol="0" anchor="ctr" anchorCtr="1"/>
          <a:lstStyle/>
          <a:p>
            <a:pPr>
              <a:lnSpc>
                <a:spcPct val="150000"/>
              </a:lnSpc>
              <a:spcAft>
                <a:spcPts val="1200"/>
              </a:spcAft>
              <a:defRPr/>
            </a:pPr>
            <a:r>
              <a:rPr lang="en-AU" sz="2000" dirty="0">
                <a:solidFill>
                  <a:schemeClr val="bg1"/>
                </a:solidFill>
              </a:rPr>
              <a:t>We are learning to deepen our understanding of HSIE K–6 syllabus content.</a:t>
            </a:r>
          </a:p>
        </p:txBody>
      </p:sp>
      <p:pic>
        <p:nvPicPr>
          <p:cNvPr id="35" name="Picture 2">
            <a:extLst>
              <a:ext uri="{FF2B5EF4-FFF2-40B4-BE49-F238E27FC236}">
                <a16:creationId xmlns:a16="http://schemas.microsoft.com/office/drawing/2014/main" id="{753B9469-0F59-7B54-D85A-8E44B3B0E6A1}"/>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0396" y="4696392"/>
            <a:ext cx="4310854" cy="178695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3772E75D-37FE-1A8A-C23F-21954C5A4D8C}"/>
              </a:ext>
            </a:extLst>
          </p:cNvPr>
          <p:cNvSpPr>
            <a:spLocks noGrp="1"/>
          </p:cNvSpPr>
          <p:nvPr>
            <p:ph type="title"/>
          </p:nvPr>
        </p:nvSpPr>
        <p:spPr>
          <a:xfrm>
            <a:off x="205258" y="-820839"/>
            <a:ext cx="11446439" cy="554400"/>
          </a:xfrm>
        </p:spPr>
        <p:txBody>
          <a:bodyPr/>
          <a:lstStyle/>
          <a:p>
            <a:r>
              <a:rPr lang="en-US"/>
              <a:t>Learning intentions and success criteria</a:t>
            </a:r>
            <a:endParaRPr lang="en-AU"/>
          </a:p>
        </p:txBody>
      </p:sp>
      <p:sp>
        <p:nvSpPr>
          <p:cNvPr id="4" name="Title 4">
            <a:extLst>
              <a:ext uri="{FF2B5EF4-FFF2-40B4-BE49-F238E27FC236}">
                <a16:creationId xmlns:a16="http://schemas.microsoft.com/office/drawing/2014/main" id="{F10E9223-3780-B9B6-D197-FABE622F22A6}"/>
              </a:ext>
            </a:extLst>
          </p:cNvPr>
          <p:cNvSpPr txBox="1">
            <a:spLocks/>
          </p:cNvSpPr>
          <p:nvPr/>
        </p:nvSpPr>
        <p:spPr>
          <a:xfrm>
            <a:off x="205260" y="389051"/>
            <a:ext cx="4207714" cy="554400"/>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r>
              <a:rPr lang="en-US">
                <a:cs typeface="Public Sans" panose="020B0604020202020204" pitchFamily="34" charset="0"/>
              </a:rPr>
              <a:t>Learning intention</a:t>
            </a:r>
            <a:endParaRPr lang="en-AU">
              <a:cs typeface="Public Sans" panose="020B0604020202020204" pitchFamily="34" charset="0"/>
            </a:endParaRPr>
          </a:p>
        </p:txBody>
      </p:sp>
      <p:sp>
        <p:nvSpPr>
          <p:cNvPr id="6" name="Title 4">
            <a:extLst>
              <a:ext uri="{FF2B5EF4-FFF2-40B4-BE49-F238E27FC236}">
                <a16:creationId xmlns:a16="http://schemas.microsoft.com/office/drawing/2014/main" id="{9363109A-EC22-351B-CF86-76B73982DD11}"/>
              </a:ext>
            </a:extLst>
          </p:cNvPr>
          <p:cNvSpPr txBox="1">
            <a:spLocks/>
          </p:cNvSpPr>
          <p:nvPr/>
        </p:nvSpPr>
        <p:spPr>
          <a:xfrm>
            <a:off x="5399998" y="389051"/>
            <a:ext cx="4207714" cy="554400"/>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r>
              <a:rPr lang="en-US">
                <a:cs typeface="Public Sans" panose="020B0604020202020204" pitchFamily="34" charset="0"/>
              </a:rPr>
              <a:t>Success criteria</a:t>
            </a:r>
            <a:endParaRPr lang="en-AU">
              <a:cs typeface="Public Sans" panose="020B0604020202020204" pitchFamily="34" charset="0"/>
            </a:endParaRPr>
          </a:p>
        </p:txBody>
      </p:sp>
      <p:sp>
        <p:nvSpPr>
          <p:cNvPr id="7" name="Text Placeholder 6">
            <a:extLst>
              <a:ext uri="{FF2B5EF4-FFF2-40B4-BE49-F238E27FC236}">
                <a16:creationId xmlns:a16="http://schemas.microsoft.com/office/drawing/2014/main" id="{E9911E53-E2BC-C10B-0F8A-CEAC8C26C76A}"/>
              </a:ext>
            </a:extLst>
          </p:cNvPr>
          <p:cNvSpPr>
            <a:spLocks noGrp="1"/>
          </p:cNvSpPr>
          <p:nvPr>
            <p:ph type="body" sz="quarter" idx="18"/>
          </p:nvPr>
        </p:nvSpPr>
        <p:spPr/>
        <p:txBody>
          <a:bodyPr/>
          <a:lstStyle/>
          <a:p>
            <a:r>
              <a:rPr lang="en-AU"/>
              <a:t>I will be successful if I can</a:t>
            </a:r>
          </a:p>
        </p:txBody>
      </p:sp>
      <p:grpSp>
        <p:nvGrpSpPr>
          <p:cNvPr id="10" name="Group 9" descr="identify and evaluate evidence in the HSIE K–6 Syllabus to draw evidence-based conclusions">
            <a:extLst>
              <a:ext uri="{FF2B5EF4-FFF2-40B4-BE49-F238E27FC236}">
                <a16:creationId xmlns:a16="http://schemas.microsoft.com/office/drawing/2014/main" id="{2E4C7CE9-409B-D111-6CAF-1E33650AE0FE}"/>
              </a:ext>
            </a:extLst>
          </p:cNvPr>
          <p:cNvGrpSpPr/>
          <p:nvPr/>
        </p:nvGrpSpPr>
        <p:grpSpPr>
          <a:xfrm>
            <a:off x="5399998" y="2301943"/>
            <a:ext cx="6438571" cy="970641"/>
            <a:chOff x="5413033" y="4294996"/>
            <a:chExt cx="6438571" cy="970641"/>
          </a:xfrm>
        </p:grpSpPr>
        <p:pic>
          <p:nvPicPr>
            <p:cNvPr id="28" name="Picture 27">
              <a:extLst>
                <a:ext uri="{FF2B5EF4-FFF2-40B4-BE49-F238E27FC236}">
                  <a16:creationId xmlns:a16="http://schemas.microsoft.com/office/drawing/2014/main" id="{FF362724-8C87-CADE-6F9C-5EE56BDBD2C5}"/>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413033" y="4294996"/>
              <a:ext cx="970641" cy="970641"/>
            </a:xfrm>
            <a:prstGeom prst="rect">
              <a:avLst/>
            </a:prstGeom>
          </p:spPr>
        </p:pic>
        <p:sp>
          <p:nvSpPr>
            <p:cNvPr id="22" name="Freeform: Shape 21">
              <a:extLst>
                <a:ext uri="{FF2B5EF4-FFF2-40B4-BE49-F238E27FC236}">
                  <a16:creationId xmlns:a16="http://schemas.microsoft.com/office/drawing/2014/main" id="{DA24B97E-558F-CF86-90C8-722853F74F26}"/>
                </a:ext>
              </a:extLst>
            </p:cNvPr>
            <p:cNvSpPr/>
            <p:nvPr/>
          </p:nvSpPr>
          <p:spPr>
            <a:xfrm>
              <a:off x="6723523" y="4474282"/>
              <a:ext cx="5128081" cy="612068"/>
            </a:xfrm>
            <a:custGeom>
              <a:avLst/>
              <a:gdLst>
                <a:gd name="connsiteX0" fmla="*/ 0 w 1581150"/>
                <a:gd name="connsiteY0" fmla="*/ 0 h 1143585"/>
                <a:gd name="connsiteX1" fmla="*/ 1581150 w 1581150"/>
                <a:gd name="connsiteY1" fmla="*/ 0 h 1143585"/>
                <a:gd name="connsiteX2" fmla="*/ 1581150 w 1581150"/>
                <a:gd name="connsiteY2" fmla="*/ 1143585 h 1143585"/>
                <a:gd name="connsiteX3" fmla="*/ 0 w 1581150"/>
                <a:gd name="connsiteY3" fmla="*/ 1143585 h 1143585"/>
                <a:gd name="connsiteX4" fmla="*/ 0 w 1581150"/>
                <a:gd name="connsiteY4" fmla="*/ 0 h 114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50" h="1143585">
                  <a:moveTo>
                    <a:pt x="0" y="0"/>
                  </a:moveTo>
                  <a:lnTo>
                    <a:pt x="1581150" y="0"/>
                  </a:lnTo>
                  <a:lnTo>
                    <a:pt x="1581150" y="1143585"/>
                  </a:lnTo>
                  <a:lnTo>
                    <a:pt x="0" y="114358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defTabSz="533400">
                <a:lnSpc>
                  <a:spcPct val="114000"/>
                </a:lnSpc>
                <a:spcBef>
                  <a:spcPct val="0"/>
                </a:spcBef>
                <a:spcAft>
                  <a:spcPts val="1200"/>
                </a:spcAft>
                <a:defRPr/>
              </a:pPr>
              <a:r>
                <a:rPr lang="en-GB" sz="1800" dirty="0">
                  <a:solidFill>
                    <a:schemeClr val="accent1"/>
                  </a:solidFill>
                  <a:cs typeface="Public Sans"/>
                </a:rPr>
                <a:t>identify and evaluate evidence in the HSIE K–6 Syllabus to draw evidence-based conclusions</a:t>
              </a:r>
              <a:endParaRPr lang="en-AU" sz="1800" b="0" i="0" u="none" strike="noStrike" kern="1200" cap="none" spc="0" normalizeH="0" baseline="0" noProof="0" dirty="0">
                <a:ln>
                  <a:noFill/>
                </a:ln>
                <a:solidFill>
                  <a:schemeClr val="accent1"/>
                </a:solidFill>
                <a:effectLst/>
                <a:uLnTx/>
                <a:uFillTx/>
                <a:cs typeface="Public Sans" panose="020B0604020202020204" pitchFamily="34" charset="0"/>
              </a:endParaRPr>
            </a:p>
          </p:txBody>
        </p:sp>
      </p:grpSp>
      <p:sp>
        <p:nvSpPr>
          <p:cNvPr id="17" name="Slide Number Placeholder 16">
            <a:extLst>
              <a:ext uri="{FF2B5EF4-FFF2-40B4-BE49-F238E27FC236}">
                <a16:creationId xmlns:a16="http://schemas.microsoft.com/office/drawing/2014/main" id="{AA5391FB-B4C1-8699-9B86-B42F1B4580D1}"/>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4</a:t>
            </a:fld>
            <a:endParaRPr lang="en-AU"/>
          </a:p>
        </p:txBody>
      </p:sp>
    </p:spTree>
    <p:custDataLst>
      <p:tags r:id="rId1"/>
    </p:custDataLst>
    <p:extLst>
      <p:ext uri="{BB962C8B-B14F-4D97-AF65-F5344CB8AC3E}">
        <p14:creationId xmlns:p14="http://schemas.microsoft.com/office/powerpoint/2010/main" val="324635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44D35-8D4A-9C73-A0FE-9B861CA336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F55361-E8F5-B99F-D980-DC0E583F2CB2}"/>
              </a:ext>
            </a:extLst>
          </p:cNvPr>
          <p:cNvSpPr>
            <a:spLocks noGrp="1"/>
          </p:cNvSpPr>
          <p:nvPr>
            <p:ph type="title"/>
          </p:nvPr>
        </p:nvSpPr>
        <p:spPr>
          <a:xfrm>
            <a:off x="360000" y="360000"/>
            <a:ext cx="10080000" cy="545601"/>
          </a:xfrm>
        </p:spPr>
        <p:txBody>
          <a:bodyPr/>
          <a:lstStyle/>
          <a:p>
            <a:r>
              <a:rPr lang="en-US"/>
              <a:t>Teaching Advice (Additional)</a:t>
            </a:r>
          </a:p>
        </p:txBody>
      </p:sp>
      <p:sp>
        <p:nvSpPr>
          <p:cNvPr id="5" name="Text Placeholder 4">
            <a:extLst>
              <a:ext uri="{FF2B5EF4-FFF2-40B4-BE49-F238E27FC236}">
                <a16:creationId xmlns:a16="http://schemas.microsoft.com/office/drawing/2014/main" id="{C6D64677-3690-A76F-E42E-B53B6C0A0228}"/>
              </a:ext>
            </a:extLst>
          </p:cNvPr>
          <p:cNvSpPr>
            <a:spLocks noGrp="1"/>
          </p:cNvSpPr>
          <p:nvPr>
            <p:ph type="body" sz="quarter" idx="18"/>
          </p:nvPr>
        </p:nvSpPr>
        <p:spPr>
          <a:xfrm>
            <a:off x="360000" y="982520"/>
            <a:ext cx="10080000" cy="310015"/>
          </a:xfrm>
        </p:spPr>
        <p:txBody>
          <a:bodyPr/>
          <a:lstStyle/>
          <a:p>
            <a:r>
              <a:rPr lang="en-US"/>
              <a:t>Developing students' historical understanding</a:t>
            </a:r>
          </a:p>
        </p:txBody>
      </p:sp>
      <p:grpSp>
        <p:nvGrpSpPr>
          <p:cNvPr id="12" name="Group 11">
            <a:extLst>
              <a:ext uri="{FF2B5EF4-FFF2-40B4-BE49-F238E27FC236}">
                <a16:creationId xmlns:a16="http://schemas.microsoft.com/office/drawing/2014/main" id="{D6D9B2F0-DFC5-7EA6-215C-F26924DA1B59}"/>
              </a:ext>
              <a:ext uri="{C183D7F6-B498-43B3-948B-1728B52AA6E4}">
                <adec:decorative xmlns:adec="http://schemas.microsoft.com/office/drawing/2017/decorative" val="1"/>
              </a:ext>
            </a:extLst>
          </p:cNvPr>
          <p:cNvGrpSpPr>
            <a:grpSpLocks/>
          </p:cNvGrpSpPr>
          <p:nvPr/>
        </p:nvGrpSpPr>
        <p:grpSpPr>
          <a:xfrm>
            <a:off x="360000" y="1483112"/>
            <a:ext cx="3504433" cy="4570100"/>
            <a:chOff x="1986889" y="3703566"/>
            <a:chExt cx="1908546" cy="2528515"/>
          </a:xfrm>
        </p:grpSpPr>
        <p:pic>
          <p:nvPicPr>
            <p:cNvPr id="27" name="Picture 26" descr="A screenshot of a document&#10;&#10;AI-generated content may be incorrect.">
              <a:extLst>
                <a:ext uri="{FF2B5EF4-FFF2-40B4-BE49-F238E27FC236}">
                  <a16:creationId xmlns:a16="http://schemas.microsoft.com/office/drawing/2014/main" id="{471A3AA7-5665-51A2-F866-DDE8663989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6889" y="3703566"/>
              <a:ext cx="1742421" cy="2406812"/>
            </a:xfrm>
            <a:prstGeom prst="rect">
              <a:avLst/>
            </a:prstGeom>
            <a:effectLst>
              <a:outerShdw blurRad="50800" dist="38100" dir="2700000">
                <a:srgbClr val="000000">
                  <a:alpha val="75000"/>
                </a:srgbClr>
              </a:outerShdw>
            </a:effectLst>
          </p:spPr>
        </p:pic>
        <p:pic>
          <p:nvPicPr>
            <p:cNvPr id="3" name="Picture 2" descr="A screenshot of a website&#10;&#10;AI-generated content may be incorrect.">
              <a:extLst>
                <a:ext uri="{FF2B5EF4-FFF2-40B4-BE49-F238E27FC236}">
                  <a16:creationId xmlns:a16="http://schemas.microsoft.com/office/drawing/2014/main" id="{8211A0DD-CB4B-1A90-B6F9-0E72C25621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40000">
              <a:off x="2076179" y="3759373"/>
              <a:ext cx="1819256" cy="2472708"/>
            </a:xfrm>
            <a:prstGeom prst="rect">
              <a:avLst/>
            </a:prstGeom>
            <a:effectLst>
              <a:outerShdw blurRad="50800" dist="38100" dir="2700000">
                <a:srgbClr val="000000">
                  <a:alpha val="74000"/>
                </a:srgbClr>
              </a:outerShdw>
            </a:effectLst>
          </p:spPr>
        </p:pic>
      </p:grpSp>
      <p:sp>
        <p:nvSpPr>
          <p:cNvPr id="9" name="Rectangle 8">
            <a:extLst>
              <a:ext uri="{FF2B5EF4-FFF2-40B4-BE49-F238E27FC236}">
                <a16:creationId xmlns:a16="http://schemas.microsoft.com/office/drawing/2014/main" id="{CF4736FD-77FC-EEFD-623A-BDFB7E040A2E}"/>
              </a:ext>
              <a:ext uri="{C183D7F6-B498-43B3-948B-1728B52AA6E4}">
                <adec:decorative xmlns:adec="http://schemas.microsoft.com/office/drawing/2017/decorative" val="1"/>
              </a:ext>
            </a:extLst>
          </p:cNvPr>
          <p:cNvSpPr>
            <a:spLocks/>
          </p:cNvSpPr>
          <p:nvPr/>
        </p:nvSpPr>
        <p:spPr>
          <a:xfrm rot="240000">
            <a:off x="645285" y="2468293"/>
            <a:ext cx="3110713" cy="3344800"/>
          </a:xfrm>
          <a:prstGeom prst="rect">
            <a:avLst/>
          </a:prstGeom>
          <a:solidFill>
            <a:schemeClr val="bg1"/>
          </a:solidFill>
          <a:ln w="9525">
            <a:noFill/>
          </a:ln>
          <a:effectLst/>
        </p:spPr>
        <p:style>
          <a:lnRef idx="2">
            <a:schemeClr val="accent1">
              <a:shade val="15000"/>
            </a:schemeClr>
          </a:lnRef>
          <a:fillRef idx="1">
            <a:schemeClr val="accent1"/>
          </a:fillRef>
          <a:effectRef idx="0">
            <a:schemeClr val="accent1"/>
          </a:effectRef>
          <a:fontRef idx="minor">
            <a:schemeClr val="lt1"/>
          </a:fontRef>
        </p:style>
        <p:txBody>
          <a:bodyPr lIns="154800" rtlCol="0" anchor="ctr"/>
          <a:lstStyle/>
          <a:p>
            <a:endParaRPr lang="en-AU" sz="1800">
              <a:solidFill>
                <a:sysClr val="windowText" lastClr="000000"/>
              </a:solidFill>
            </a:endParaRPr>
          </a:p>
        </p:txBody>
      </p:sp>
      <p:sp>
        <p:nvSpPr>
          <p:cNvPr id="11" name="Content Placeholder 11">
            <a:extLst>
              <a:ext uri="{FF2B5EF4-FFF2-40B4-BE49-F238E27FC236}">
                <a16:creationId xmlns:a16="http://schemas.microsoft.com/office/drawing/2014/main" id="{D4743605-52E3-E822-FD0F-5E9C67FF2F45}"/>
              </a:ext>
            </a:extLst>
          </p:cNvPr>
          <p:cNvSpPr txBox="1">
            <a:spLocks/>
          </p:cNvSpPr>
          <p:nvPr/>
        </p:nvSpPr>
        <p:spPr>
          <a:xfrm rot="240000">
            <a:off x="655691" y="2578015"/>
            <a:ext cx="3155759" cy="3924022"/>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b="1">
                <a:solidFill>
                  <a:schemeClr val="accent1"/>
                </a:solidFill>
                <a:latin typeface="Arial"/>
                <a:cs typeface="Arial"/>
              </a:rPr>
              <a:t>Describing</a:t>
            </a:r>
            <a:r>
              <a:rPr lang="en-GB" sz="1050" b="1">
                <a:solidFill>
                  <a:schemeClr val="accent1"/>
                </a:solidFill>
                <a:latin typeface="Arial"/>
                <a:cs typeface="Arial"/>
              </a:rPr>
              <a:t> change over time</a:t>
            </a:r>
            <a:r>
              <a:rPr lang="en-GB" sz="1200">
                <a:solidFill>
                  <a:schemeClr val="accent1"/>
                </a:solidFill>
                <a:latin typeface="Arial"/>
                <a:cs typeface="Arial"/>
              </a:rPr>
              <a:t> </a:t>
            </a:r>
            <a:endParaRPr lang="en-US" sz="1200">
              <a:solidFill>
                <a:schemeClr val="accent1"/>
              </a:solidFill>
              <a:latin typeface="Arial"/>
              <a:cs typeface="Arial"/>
            </a:endParaRPr>
          </a:p>
          <a:p>
            <a:pPr>
              <a:spcAft>
                <a:spcPts val="900"/>
              </a:spcAft>
            </a:pPr>
            <a:r>
              <a:rPr lang="en-GB" sz="700">
                <a:latin typeface="Arial"/>
                <a:ea typeface="+mn-lt"/>
                <a:cs typeface="+mn-lt"/>
              </a:rPr>
              <a:t>Support students to focus on identifying and describing change by</a:t>
            </a:r>
            <a:r>
              <a:rPr lang="en-GB" sz="700">
                <a:highlight>
                  <a:srgbClr val="CBEDFD"/>
                </a:highlight>
                <a:latin typeface="Arial"/>
                <a:ea typeface="+mn-lt"/>
                <a:cs typeface="+mn-lt"/>
              </a:rPr>
              <a:t> limiting the number of images or objects</a:t>
            </a:r>
            <a:r>
              <a:rPr lang="en-GB" sz="700">
                <a:latin typeface="Arial"/>
                <a:ea typeface="+mn-lt"/>
                <a:cs typeface="+mn-lt"/>
              </a:rPr>
              <a:t> being </a:t>
            </a:r>
            <a:r>
              <a:rPr lang="en-GB" sz="700">
                <a:highlight>
                  <a:srgbClr val="F6C3CD"/>
                </a:highlight>
                <a:latin typeface="Arial"/>
                <a:ea typeface="+mn-lt"/>
                <a:cs typeface="+mn-lt"/>
              </a:rPr>
              <a:t>compared </a:t>
            </a:r>
            <a:r>
              <a:rPr lang="en-GB" sz="700">
                <a:latin typeface="Arial"/>
                <a:ea typeface="+mn-lt"/>
                <a:cs typeface="+mn-lt"/>
              </a:rPr>
              <a:t>and </a:t>
            </a:r>
            <a:r>
              <a:rPr lang="en-GB" sz="700">
                <a:highlight>
                  <a:srgbClr val="CBEDFD"/>
                </a:highlight>
                <a:latin typeface="Arial"/>
                <a:ea typeface="+mn-lt"/>
                <a:cs typeface="+mn-lt"/>
              </a:rPr>
              <a:t>selecting from distinctly different time periods</a:t>
            </a:r>
            <a:r>
              <a:rPr lang="en-GB" sz="700">
                <a:latin typeface="Arial"/>
                <a:ea typeface="+mn-lt"/>
                <a:cs typeface="+mn-lt"/>
              </a:rPr>
              <a:t> where the changes can be more easily identified and described.</a:t>
            </a:r>
            <a:endParaRPr lang="en-GB" sz="700">
              <a:latin typeface="Arial"/>
              <a:cs typeface="Arial"/>
            </a:endParaRPr>
          </a:p>
          <a:p>
            <a:pPr>
              <a:spcAft>
                <a:spcPts val="700"/>
              </a:spcAft>
            </a:pPr>
            <a:r>
              <a:rPr lang="en-GB" sz="700">
                <a:highlight>
                  <a:srgbClr val="CBEDFD"/>
                </a:highlight>
                <a:latin typeface="Arial"/>
                <a:ea typeface="+mn-lt"/>
                <a:cs typeface="+mn-lt"/>
              </a:rPr>
              <a:t>Inviting guest speakers</a:t>
            </a:r>
            <a:r>
              <a:rPr lang="en-GB" sz="700">
                <a:latin typeface="Arial"/>
                <a:ea typeface="+mn-lt"/>
                <a:cs typeface="+mn-lt"/>
              </a:rPr>
              <a:t> to talk about their personal experiences of the past can support student engagement and highlight the significant changes that have occurred in the recent past. For example, changes to entertainment and transport. </a:t>
            </a:r>
            <a:endParaRPr lang="en-GB" sz="700">
              <a:latin typeface="Arial"/>
              <a:cs typeface="Arial"/>
            </a:endParaRPr>
          </a:p>
          <a:p>
            <a:pPr>
              <a:spcAft>
                <a:spcPts val="700"/>
              </a:spcAft>
            </a:pPr>
            <a:r>
              <a:rPr lang="en-GB" sz="700">
                <a:highlight>
                  <a:srgbClr val="F6C3CD"/>
                </a:highlight>
                <a:latin typeface="Arial"/>
                <a:ea typeface="+mn-lt"/>
                <a:cs typeface="+mn-lt"/>
              </a:rPr>
              <a:t>Engage students in discussion</a:t>
            </a:r>
            <a:r>
              <a:rPr lang="en-GB" sz="700">
                <a:latin typeface="Arial"/>
                <a:ea typeface="+mn-lt"/>
                <a:cs typeface="+mn-lt"/>
              </a:rPr>
              <a:t>, supporting them to</a:t>
            </a:r>
            <a:r>
              <a:rPr lang="en-GB" sz="700">
                <a:highlight>
                  <a:srgbClr val="F6C3CD"/>
                </a:highlight>
                <a:latin typeface="Arial"/>
                <a:ea typeface="+mn-lt"/>
                <a:cs typeface="+mn-lt"/>
              </a:rPr>
              <a:t> ask and answer questions</a:t>
            </a:r>
            <a:r>
              <a:rPr lang="en-GB" sz="700">
                <a:latin typeface="Arial"/>
                <a:ea typeface="+mn-lt"/>
                <a:cs typeface="+mn-lt"/>
              </a:rPr>
              <a:t> and </a:t>
            </a:r>
            <a:r>
              <a:rPr lang="en-GB" sz="700">
                <a:highlight>
                  <a:srgbClr val="C0C0C0"/>
                </a:highlight>
                <a:latin typeface="Arial"/>
                <a:ea typeface="+mn-lt"/>
                <a:cs typeface="+mn-lt"/>
              </a:rPr>
              <a:t>draw conclusions </a:t>
            </a:r>
            <a:r>
              <a:rPr lang="en-GB" sz="700">
                <a:latin typeface="Arial"/>
                <a:ea typeface="+mn-lt"/>
                <a:cs typeface="+mn-lt"/>
              </a:rPr>
              <a:t>by encouraging </a:t>
            </a:r>
            <a:r>
              <a:rPr lang="en-GB" sz="700">
                <a:highlight>
                  <a:srgbClr val="F6C3CD"/>
                </a:highlight>
                <a:latin typeface="Arial"/>
                <a:ea typeface="+mn-lt"/>
                <a:cs typeface="+mn-lt"/>
              </a:rPr>
              <a:t>careful observation</a:t>
            </a:r>
            <a:r>
              <a:rPr lang="en-GB" sz="700">
                <a:highlight>
                  <a:srgbClr val="C0C0C0"/>
                </a:highlight>
                <a:latin typeface="Arial"/>
                <a:ea typeface="+mn-lt"/>
                <a:cs typeface="+mn-lt"/>
              </a:rPr>
              <a:t> </a:t>
            </a:r>
            <a:r>
              <a:rPr lang="en-GB" sz="700">
                <a:latin typeface="Arial"/>
                <a:ea typeface="+mn-lt"/>
                <a:cs typeface="+mn-lt"/>
              </a:rPr>
              <a:t>and active listening with regard to classmates and guest speakers, with </a:t>
            </a:r>
            <a:r>
              <a:rPr lang="en-GB" sz="700">
                <a:highlight>
                  <a:srgbClr val="C0C0C0"/>
                </a:highlight>
                <a:latin typeface="Arial"/>
                <a:ea typeface="+mn-lt"/>
                <a:cs typeface="+mn-lt"/>
              </a:rPr>
              <a:t>prompts </a:t>
            </a:r>
            <a:r>
              <a:rPr lang="en-GB" sz="700">
                <a:latin typeface="Arial"/>
                <a:ea typeface="+mn-lt"/>
                <a:cs typeface="+mn-lt"/>
              </a:rPr>
              <a:t>such as:</a:t>
            </a:r>
            <a:endParaRPr lang="en-GB" sz="700">
              <a:latin typeface="Arial"/>
              <a:cs typeface="Arial"/>
            </a:endParaRPr>
          </a:p>
          <a:p>
            <a:pPr marL="171450" indent="-171450">
              <a:lnSpc>
                <a:spcPct val="120000"/>
              </a:lnSpc>
              <a:spcAft>
                <a:spcPts val="100"/>
              </a:spcAft>
              <a:buChar char="•"/>
            </a:pPr>
            <a:r>
              <a:rPr lang="en-US" sz="700">
                <a:latin typeface="Arial"/>
                <a:ea typeface="+mn-lt"/>
                <a:cs typeface="+mn-lt"/>
              </a:rPr>
              <a:t>‘Look closely at the image/object. Describe what you see.’ </a:t>
            </a:r>
            <a:endParaRPr lang="en-GB" sz="700">
              <a:latin typeface="Arial"/>
              <a:cs typeface="Arial"/>
            </a:endParaRPr>
          </a:p>
          <a:p>
            <a:pPr marL="171450" indent="-171450">
              <a:lnSpc>
                <a:spcPct val="120000"/>
              </a:lnSpc>
              <a:spcAft>
                <a:spcPts val="100"/>
              </a:spcAft>
              <a:buChar char="•"/>
            </a:pPr>
            <a:r>
              <a:rPr lang="en-US" sz="700">
                <a:latin typeface="Arial"/>
                <a:ea typeface="+mn-lt"/>
                <a:cs typeface="+mn-lt"/>
              </a:rPr>
              <a:t>‘What are the similarities between these images/objects? What are the differences?’</a:t>
            </a:r>
            <a:endParaRPr lang="en-GB" sz="700">
              <a:latin typeface="Arial"/>
              <a:cs typeface="Arial"/>
            </a:endParaRPr>
          </a:p>
          <a:p>
            <a:pPr marL="171450" indent="-171450">
              <a:lnSpc>
                <a:spcPct val="120000"/>
              </a:lnSpc>
              <a:spcAft>
                <a:spcPts val="100"/>
              </a:spcAft>
              <a:buChar char="•"/>
            </a:pPr>
            <a:r>
              <a:rPr lang="en-US" sz="700">
                <a:latin typeface="Arial"/>
                <a:ea typeface="+mn-lt"/>
                <a:cs typeface="+mn-lt"/>
              </a:rPr>
              <a:t>‘What does this image/object tell us about life now or in the past?’ </a:t>
            </a:r>
            <a:endParaRPr lang="en-GB" sz="700">
              <a:latin typeface="Arial"/>
              <a:cs typeface="Arial"/>
            </a:endParaRPr>
          </a:p>
          <a:p>
            <a:pPr marL="171450" indent="-171450">
              <a:lnSpc>
                <a:spcPct val="120000"/>
              </a:lnSpc>
              <a:spcAft>
                <a:spcPts val="100"/>
              </a:spcAft>
              <a:buChar char="•"/>
            </a:pPr>
            <a:r>
              <a:rPr lang="en-US" sz="700">
                <a:latin typeface="Arial"/>
                <a:ea typeface="+mn-lt"/>
                <a:cs typeface="+mn-lt"/>
              </a:rPr>
              <a:t>‘What could it have been used for? Why do you think that?’ </a:t>
            </a:r>
            <a:endParaRPr lang="en-GB" sz="700">
              <a:latin typeface="Arial"/>
              <a:cs typeface="Arial"/>
            </a:endParaRPr>
          </a:p>
          <a:p>
            <a:pPr>
              <a:lnSpc>
                <a:spcPct val="0"/>
              </a:lnSpc>
              <a:spcAft>
                <a:spcPts val="700"/>
              </a:spcAft>
            </a:pPr>
            <a:endParaRPr lang="en-GB" sz="1050">
              <a:solidFill>
                <a:schemeClr val="bg1">
                  <a:lumMod val="65000"/>
                </a:schemeClr>
              </a:solidFill>
            </a:endParaRPr>
          </a:p>
        </p:txBody>
      </p:sp>
      <p:sp>
        <p:nvSpPr>
          <p:cNvPr id="21" name="TextBox 15">
            <a:extLst>
              <a:ext uri="{FF2B5EF4-FFF2-40B4-BE49-F238E27FC236}">
                <a16:creationId xmlns:a16="http://schemas.microsoft.com/office/drawing/2014/main" id="{C07DF459-F5FC-0E79-18D0-CA38AE87BCE3}"/>
              </a:ext>
            </a:extLst>
          </p:cNvPr>
          <p:cNvSpPr txBox="1">
            <a:spLocks/>
          </p:cNvSpPr>
          <p:nvPr/>
        </p:nvSpPr>
        <p:spPr>
          <a:xfrm>
            <a:off x="4962805" y="1547257"/>
            <a:ext cx="6881195" cy="4689402"/>
          </a:xfrm>
          <a:prstGeom prst="rect">
            <a:avLst/>
          </a:prstGeom>
          <a:noFill/>
        </p:spPr>
        <p:txBody>
          <a:bodyPr wrap="square" lIns="0" tIns="0" rIns="0" bIns="0" rtlCol="0" anchor="t">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20000"/>
              </a:lnSpc>
            </a:pPr>
            <a:r>
              <a:rPr lang="en-AU" sz="1200" b="1" i="1">
                <a:latin typeface="+mj-lt"/>
              </a:rPr>
              <a:t>HSE-HIS-01 People use stories, images and objects to show changes over time</a:t>
            </a:r>
            <a:endParaRPr lang="en-US" sz="1200" i="1">
              <a:latin typeface="+mj-lt"/>
            </a:endParaRPr>
          </a:p>
          <a:p>
            <a:pPr marL="285750" indent="-285750">
              <a:lnSpc>
                <a:spcPct val="120000"/>
              </a:lnSpc>
              <a:buFont typeface="Arial"/>
              <a:buChar char="•"/>
            </a:pPr>
            <a:r>
              <a:rPr lang="en-AU" sz="1200" i="1"/>
              <a:t>Compare features of daily life that have changed over time using stories, images and objects</a:t>
            </a:r>
          </a:p>
          <a:p>
            <a:pPr marL="285750" indent="-285750">
              <a:lnSpc>
                <a:spcPct val="120000"/>
              </a:lnSpc>
              <a:buFont typeface="Arial"/>
              <a:buChar char="•"/>
            </a:pPr>
            <a:r>
              <a:rPr lang="en-AU" sz="1200" i="1"/>
              <a:t>Describe how transport has changed over time, using stories, images and objects</a:t>
            </a:r>
            <a:endParaRPr lang="en-AU" sz="1200">
              <a:latin typeface="Public Sans"/>
            </a:endParaRPr>
          </a:p>
          <a:p>
            <a:pPr>
              <a:lnSpc>
                <a:spcPct val="120000"/>
              </a:lnSpc>
            </a:pPr>
            <a:r>
              <a:rPr lang="en-AU" sz="1200" b="1">
                <a:latin typeface="+mj-lt"/>
              </a:rPr>
              <a:t>Acquire</a:t>
            </a:r>
          </a:p>
          <a:p>
            <a:pPr marL="285750" indent="-285750">
              <a:lnSpc>
                <a:spcPct val="120000"/>
              </a:lnSpc>
              <a:buFont typeface="Arial"/>
              <a:buChar char="•"/>
            </a:pPr>
            <a:r>
              <a:rPr lang="en-GB" sz="1200">
                <a:highlight>
                  <a:srgbClr val="CBEDFD"/>
                </a:highlight>
                <a:cs typeface="Arial"/>
              </a:rPr>
              <a:t>limiting the number of images or objects</a:t>
            </a:r>
            <a:r>
              <a:rPr lang="en-GB" sz="1200">
                <a:cs typeface="Arial"/>
              </a:rPr>
              <a:t> </a:t>
            </a:r>
            <a:endParaRPr lang="en-AU" sz="1200"/>
          </a:p>
          <a:p>
            <a:pPr marL="285750" indent="-285750">
              <a:lnSpc>
                <a:spcPct val="120000"/>
              </a:lnSpc>
              <a:buFont typeface="Arial"/>
              <a:buChar char="•"/>
            </a:pPr>
            <a:r>
              <a:rPr lang="en-GB" sz="1200">
                <a:highlight>
                  <a:srgbClr val="CBEDFD"/>
                </a:highlight>
                <a:cs typeface="Arial"/>
              </a:rPr>
              <a:t>selecting from distinctly different time periods</a:t>
            </a:r>
            <a:endParaRPr lang="en-GB" sz="1200">
              <a:cs typeface="Arial"/>
            </a:endParaRPr>
          </a:p>
          <a:p>
            <a:pPr marL="285750" indent="-285750">
              <a:lnSpc>
                <a:spcPct val="120000"/>
              </a:lnSpc>
              <a:buFont typeface="Arial"/>
              <a:buChar char="•"/>
            </a:pPr>
            <a:r>
              <a:rPr lang="en-GB" sz="1200">
                <a:highlight>
                  <a:srgbClr val="CBEDFD"/>
                </a:highlight>
                <a:cs typeface="Arial"/>
              </a:rPr>
              <a:t>inviting guest speakers</a:t>
            </a:r>
          </a:p>
          <a:p>
            <a:pPr>
              <a:lnSpc>
                <a:spcPct val="120000"/>
              </a:lnSpc>
              <a:spcBef>
                <a:spcPts val="1200"/>
              </a:spcBef>
            </a:pPr>
            <a:r>
              <a:rPr lang="en-GB" sz="1200" b="1">
                <a:latin typeface="+mj-lt"/>
                <a:cs typeface="Arial"/>
              </a:rPr>
              <a:t>Process</a:t>
            </a:r>
          </a:p>
          <a:p>
            <a:pPr marL="285750" indent="-285750">
              <a:lnSpc>
                <a:spcPct val="120000"/>
              </a:lnSpc>
              <a:buFont typeface="Arial"/>
              <a:buChar char="•"/>
            </a:pPr>
            <a:r>
              <a:rPr lang="en-GB" sz="1200">
                <a:highlight>
                  <a:srgbClr val="F6C3CD"/>
                </a:highlight>
                <a:cs typeface="Arial"/>
              </a:rPr>
              <a:t>compare objects</a:t>
            </a:r>
            <a:endParaRPr lang="en-GB" sz="1200">
              <a:highlight>
                <a:srgbClr val="CBEDFD"/>
              </a:highlight>
              <a:cs typeface="Arial"/>
            </a:endParaRPr>
          </a:p>
          <a:p>
            <a:pPr marL="285750" indent="-285750">
              <a:lnSpc>
                <a:spcPct val="120000"/>
              </a:lnSpc>
              <a:buFont typeface="Arial"/>
              <a:buChar char="•"/>
            </a:pPr>
            <a:r>
              <a:rPr lang="en-GB" sz="1200">
                <a:highlight>
                  <a:srgbClr val="F6C3CD"/>
                </a:highlight>
                <a:cs typeface="Arial"/>
              </a:rPr>
              <a:t>engage students in discussion</a:t>
            </a:r>
            <a:endParaRPr lang="en-GB" sz="1200">
              <a:highlight>
                <a:srgbClr val="CBEDFD"/>
              </a:highlight>
              <a:cs typeface="Arial"/>
            </a:endParaRPr>
          </a:p>
          <a:p>
            <a:pPr marL="285750" indent="-285750">
              <a:lnSpc>
                <a:spcPct val="120000"/>
              </a:lnSpc>
              <a:buFont typeface="Arial"/>
              <a:buChar char="•"/>
            </a:pPr>
            <a:r>
              <a:rPr lang="en-GB" sz="1200">
                <a:highlight>
                  <a:srgbClr val="F6C3CD"/>
                </a:highlight>
                <a:cs typeface="Arial"/>
              </a:rPr>
              <a:t>encourage careful observation</a:t>
            </a:r>
          </a:p>
          <a:p>
            <a:pPr marL="285750" indent="-285750">
              <a:lnSpc>
                <a:spcPct val="120000"/>
              </a:lnSpc>
              <a:buFont typeface="Arial"/>
              <a:buChar char="•"/>
            </a:pPr>
            <a:r>
              <a:rPr lang="en-GB" sz="1200">
                <a:highlight>
                  <a:srgbClr val="F6C3CD"/>
                </a:highlight>
                <a:cs typeface="Arial"/>
              </a:rPr>
              <a:t>ask and answer questions</a:t>
            </a:r>
          </a:p>
          <a:p>
            <a:pPr>
              <a:lnSpc>
                <a:spcPct val="120000"/>
              </a:lnSpc>
              <a:spcBef>
                <a:spcPts val="1200"/>
              </a:spcBef>
            </a:pPr>
            <a:r>
              <a:rPr lang="en-GB" sz="1200" b="1">
                <a:latin typeface="+mj-lt"/>
                <a:cs typeface="Arial"/>
              </a:rPr>
              <a:t>Communicate</a:t>
            </a:r>
          </a:p>
          <a:p>
            <a:pPr marL="285750" indent="-285750">
              <a:lnSpc>
                <a:spcPct val="120000"/>
              </a:lnSpc>
              <a:buFont typeface="Arial"/>
              <a:buChar char="•"/>
            </a:pPr>
            <a:r>
              <a:rPr lang="en-GB" sz="1200">
                <a:highlight>
                  <a:srgbClr val="C0C0C0"/>
                </a:highlight>
                <a:cs typeface="Arial"/>
              </a:rPr>
              <a:t>draw conclusions</a:t>
            </a:r>
            <a:endParaRPr lang="en-GB" sz="1200">
              <a:highlight>
                <a:srgbClr val="CBEDFD"/>
              </a:highlight>
              <a:cs typeface="Arial"/>
            </a:endParaRPr>
          </a:p>
          <a:p>
            <a:pPr marL="285750" indent="-285750">
              <a:lnSpc>
                <a:spcPct val="120000"/>
              </a:lnSpc>
              <a:buFont typeface="Arial"/>
              <a:buChar char="•"/>
            </a:pPr>
            <a:r>
              <a:rPr lang="en-GB" sz="1200">
                <a:highlight>
                  <a:srgbClr val="C0C0C0"/>
                </a:highlight>
                <a:cs typeface="Arial"/>
              </a:rPr>
              <a:t>use prompts</a:t>
            </a:r>
          </a:p>
          <a:p>
            <a:pPr marL="894715" lvl="1" indent="-285750">
              <a:lnSpc>
                <a:spcPct val="120000"/>
              </a:lnSpc>
              <a:buFont typeface="Public Sans" pitchFamily="2" charset="0"/>
              <a:buChar char="–"/>
            </a:pPr>
            <a:r>
              <a:rPr lang="en-US" sz="1200">
                <a:highlight>
                  <a:srgbClr val="C0C0C0"/>
                </a:highlight>
                <a:cs typeface="Arial"/>
              </a:rPr>
              <a:t>‘Look closely at the image/object. Describe what you see.’ </a:t>
            </a:r>
            <a:endParaRPr lang="en-GB" sz="1200">
              <a:highlight>
                <a:srgbClr val="C0C0C0"/>
              </a:highlight>
              <a:cs typeface="Arial"/>
            </a:endParaRPr>
          </a:p>
          <a:p>
            <a:pPr marL="894715" lvl="1" indent="-285750">
              <a:lnSpc>
                <a:spcPct val="120000"/>
              </a:lnSpc>
              <a:buFont typeface="Public Sans" pitchFamily="2" charset="0"/>
              <a:buChar char="–"/>
            </a:pPr>
            <a:r>
              <a:rPr lang="en-US" sz="1200">
                <a:highlight>
                  <a:srgbClr val="C0C0C0"/>
                </a:highlight>
                <a:cs typeface="Arial"/>
              </a:rPr>
              <a:t>‘What are the similarities between these images/objects? What are the differences?’</a:t>
            </a:r>
            <a:endParaRPr lang="en-GB" sz="1200">
              <a:highlight>
                <a:srgbClr val="C0C0C0"/>
              </a:highlight>
              <a:cs typeface="Arial"/>
            </a:endParaRPr>
          </a:p>
          <a:p>
            <a:pPr marL="894715" lvl="1" indent="-285750">
              <a:lnSpc>
                <a:spcPct val="120000"/>
              </a:lnSpc>
              <a:buFont typeface="Public Sans" pitchFamily="2" charset="0"/>
              <a:buChar char="–"/>
            </a:pPr>
            <a:r>
              <a:rPr lang="en-US" sz="1200">
                <a:highlight>
                  <a:srgbClr val="C0C0C0"/>
                </a:highlight>
                <a:cs typeface="Arial"/>
              </a:rPr>
              <a:t>‘What does this image/object tell us about life now or in the past?’ </a:t>
            </a:r>
            <a:endParaRPr lang="en-GB" sz="1200">
              <a:highlight>
                <a:srgbClr val="C0C0C0"/>
              </a:highlight>
              <a:cs typeface="Arial"/>
            </a:endParaRPr>
          </a:p>
          <a:p>
            <a:pPr marL="894715" lvl="1" indent="-285750">
              <a:lnSpc>
                <a:spcPct val="120000"/>
              </a:lnSpc>
              <a:buFont typeface="Public Sans" pitchFamily="2" charset="0"/>
              <a:buChar char="–"/>
            </a:pPr>
            <a:r>
              <a:rPr lang="en-US" sz="1200">
                <a:highlight>
                  <a:srgbClr val="C0C0C0"/>
                </a:highlight>
                <a:cs typeface="Arial"/>
              </a:rPr>
              <a:t>‘What could it have been used for? Why do you think that?’</a:t>
            </a:r>
            <a:endParaRPr lang="en-GB" sz="1200">
              <a:highlight>
                <a:srgbClr val="C0C0C0"/>
              </a:highlight>
            </a:endParaRPr>
          </a:p>
        </p:txBody>
      </p:sp>
      <p:sp>
        <p:nvSpPr>
          <p:cNvPr id="7" name="TextBox 6">
            <a:extLst>
              <a:ext uri="{FF2B5EF4-FFF2-40B4-BE49-F238E27FC236}">
                <a16:creationId xmlns:a16="http://schemas.microsoft.com/office/drawing/2014/main" id="{6C183927-1082-B181-31B8-D5DAE0F1196A}"/>
              </a:ext>
            </a:extLst>
          </p:cNvPr>
          <p:cNvSpPr txBox="1">
            <a:spLocks/>
          </p:cNvSpPr>
          <p:nvPr/>
        </p:nvSpPr>
        <p:spPr>
          <a:xfrm>
            <a:off x="360000" y="6419001"/>
            <a:ext cx="6092190" cy="276999"/>
          </a:xfrm>
          <a:prstGeom prst="rect">
            <a:avLst/>
          </a:prstGeom>
          <a:noFill/>
        </p:spPr>
        <p:txBody>
          <a:bodyPr wrap="square">
            <a:spAutoFit/>
          </a:bodyPr>
          <a:lstStyle/>
          <a:p>
            <a:r>
              <a:rPr lang="en-AU" sz="1200">
                <a:hlinkClick r:id="rId5"/>
              </a:rPr>
              <a:t>Teaching advice (additional) History</a:t>
            </a:r>
            <a:r>
              <a:rPr lang="en-AU" sz="1200"/>
              <a:t> </a:t>
            </a:r>
          </a:p>
        </p:txBody>
      </p:sp>
      <p:sp>
        <p:nvSpPr>
          <p:cNvPr id="4" name="Slide Number Placeholder 3">
            <a:extLst>
              <a:ext uri="{FF2B5EF4-FFF2-40B4-BE49-F238E27FC236}">
                <a16:creationId xmlns:a16="http://schemas.microsoft.com/office/drawing/2014/main" id="{C4762D74-A7FC-463C-7464-B977B007C330}"/>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40</a:t>
            </a:fld>
            <a:endParaRPr lang="en-AU"/>
          </a:p>
        </p:txBody>
      </p:sp>
    </p:spTree>
    <p:extLst>
      <p:ext uri="{BB962C8B-B14F-4D97-AF65-F5344CB8AC3E}">
        <p14:creationId xmlns:p14="http://schemas.microsoft.com/office/powerpoint/2010/main" val="313077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8942F-98DD-BF49-44D8-AAFA5D6E2A4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E61D363-501D-A0B8-B78B-1368EAA94A30}"/>
              </a:ext>
            </a:extLst>
          </p:cNvPr>
          <p:cNvSpPr>
            <a:spLocks noGrp="1"/>
          </p:cNvSpPr>
          <p:nvPr>
            <p:ph type="title"/>
          </p:nvPr>
        </p:nvSpPr>
        <p:spPr>
          <a:xfrm>
            <a:off x="360000" y="360000"/>
            <a:ext cx="10764000" cy="899481"/>
          </a:xfrm>
        </p:spPr>
        <p:txBody>
          <a:bodyPr/>
          <a:lstStyle/>
          <a:p>
            <a:r>
              <a:rPr lang="en-AU" sz="3200"/>
              <a:t>Activity – using the additional teaching advice in history</a:t>
            </a:r>
          </a:p>
        </p:txBody>
      </p:sp>
      <p:sp>
        <p:nvSpPr>
          <p:cNvPr id="4" name="Blue rectangle outline">
            <a:extLst>
              <a:ext uri="{FF2B5EF4-FFF2-40B4-BE49-F238E27FC236}">
                <a16:creationId xmlns:a16="http://schemas.microsoft.com/office/drawing/2014/main" id="{3CDA97A0-7D26-B3CA-5785-24F304E284E8}"/>
              </a:ext>
              <a:ext uri="{C183D7F6-B498-43B3-948B-1728B52AA6E4}">
                <adec:decorative xmlns:adec="http://schemas.microsoft.com/office/drawing/2017/decorative" val="1"/>
              </a:ext>
            </a:extLst>
          </p:cNvPr>
          <p:cNvSpPr>
            <a:spLocks/>
          </p:cNvSpPr>
          <p:nvPr/>
        </p:nvSpPr>
        <p:spPr>
          <a:xfrm>
            <a:off x="1195754" y="2192202"/>
            <a:ext cx="9928246" cy="382542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1"/>
          <a:lstStyle/>
          <a:p>
            <a:pPr marL="285750" marR="0" lvl="0" indent="-285750" algn="l" defTabSz="609585" rtl="0" eaLnBrk="1" fontAlgn="auto" latinLnBrk="0" hangingPunct="1">
              <a:lnSpc>
                <a:spcPct val="150000"/>
              </a:lnSpc>
              <a:spcBef>
                <a:spcPts val="0"/>
              </a:spcBef>
              <a:spcAft>
                <a:spcPts val="1200"/>
              </a:spcAft>
              <a:buClrTx/>
              <a:buSzTx/>
              <a:buFont typeface="Arial" panose="020B0604020202020204" pitchFamily="34" charset="0"/>
              <a:buChar char="•"/>
              <a:tabLst/>
              <a:defRPr/>
            </a:pPr>
            <a:endParaRPr kumimoji="0" lang="en-AU" sz="2400" b="0" i="0" u="none" strike="noStrike" kern="100" cap="none" spc="0" normalizeH="0" baseline="0" noProof="0">
              <a:ln>
                <a:noFill/>
              </a:ln>
              <a:solidFill>
                <a:srgbClr val="002060"/>
              </a:solidFill>
              <a:effectLst/>
              <a:uLnTx/>
              <a:uFillTx/>
              <a:latin typeface="Aptos" panose="020B0004020202020204" pitchFamily="34" charset="0"/>
              <a:ea typeface="+mn-ea"/>
              <a:cs typeface="Times New Roman" panose="02020603050405020304" pitchFamily="18" charset="0"/>
            </a:endParaRPr>
          </a:p>
        </p:txBody>
      </p:sp>
      <p:pic>
        <p:nvPicPr>
          <p:cNvPr id="5" name="Picture Placeholder 5">
            <a:extLst>
              <a:ext uri="{FF2B5EF4-FFF2-40B4-BE49-F238E27FC236}">
                <a16:creationId xmlns:a16="http://schemas.microsoft.com/office/drawing/2014/main" id="{BC2B2161-FB41-66F9-AD3F-A8EC44A82C5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457791" y="1669940"/>
            <a:ext cx="1039009" cy="1039009"/>
          </a:xfrm>
          <a:prstGeom prst="ellipse">
            <a:avLst/>
          </a:prstGeom>
        </p:spPr>
      </p:pic>
      <p:grpSp>
        <p:nvGrpSpPr>
          <p:cNvPr id="20" name="Group 19" descr="Your turn">
            <a:extLst>
              <a:ext uri="{FF2B5EF4-FFF2-40B4-BE49-F238E27FC236}">
                <a16:creationId xmlns:a16="http://schemas.microsoft.com/office/drawing/2014/main" id="{DDA336C4-BB7B-EF10-99F9-8D3A3B8C7EFB}"/>
              </a:ext>
            </a:extLst>
          </p:cNvPr>
          <p:cNvGrpSpPr>
            <a:grpSpLocks/>
          </p:cNvGrpSpPr>
          <p:nvPr/>
        </p:nvGrpSpPr>
        <p:grpSpPr>
          <a:xfrm>
            <a:off x="4981589" y="1980879"/>
            <a:ext cx="2216249" cy="544158"/>
            <a:chOff x="4739981" y="1821461"/>
            <a:chExt cx="2216249" cy="544158"/>
          </a:xfrm>
        </p:grpSpPr>
        <p:sp>
          <p:nvSpPr>
            <p:cNvPr id="16" name="Rectangle 15">
              <a:extLst>
                <a:ext uri="{FF2B5EF4-FFF2-40B4-BE49-F238E27FC236}">
                  <a16:creationId xmlns:a16="http://schemas.microsoft.com/office/drawing/2014/main" id="{F49E773F-A291-62C1-C852-1453AA04D13F}"/>
                </a:ext>
              </a:extLst>
            </p:cNvPr>
            <p:cNvSpPr>
              <a:spLocks/>
            </p:cNvSpPr>
            <p:nvPr/>
          </p:nvSpPr>
          <p:spPr>
            <a:xfrm>
              <a:off x="5235769" y="1879093"/>
              <a:ext cx="1720461" cy="407520"/>
            </a:xfrm>
            <a:prstGeom prst="rect">
              <a:avLst/>
            </a:prstGeom>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mj-lt"/>
                </a:rPr>
                <a:t>  Your turn</a:t>
              </a:r>
            </a:p>
          </p:txBody>
        </p:sp>
        <p:sp>
          <p:nvSpPr>
            <p:cNvPr id="17" name="Oval 16">
              <a:extLst>
                <a:ext uri="{FF2B5EF4-FFF2-40B4-BE49-F238E27FC236}">
                  <a16:creationId xmlns:a16="http://schemas.microsoft.com/office/drawing/2014/main" id="{679FA5D2-7C58-E530-8F69-AA9998583D62}"/>
                </a:ext>
              </a:extLst>
            </p:cNvPr>
            <p:cNvSpPr>
              <a:spLocks/>
            </p:cNvSpPr>
            <p:nvPr/>
          </p:nvSpPr>
          <p:spPr>
            <a:xfrm>
              <a:off x="4739981" y="1821461"/>
              <a:ext cx="690069" cy="544158"/>
            </a:xfrm>
            <a:prstGeom prst="ellipse">
              <a:avLst/>
            </a:prstGeom>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6">
              <a:extLst>
                <a:ext uri="{FF2B5EF4-FFF2-40B4-BE49-F238E27FC236}">
                  <a16:creationId xmlns:a16="http://schemas.microsoft.com/office/drawing/2014/main" id="{516690ED-65FC-F9E6-1EA2-7CA5DA72AD37}"/>
                </a:ext>
              </a:extLst>
            </p:cNvPr>
            <p:cNvSpPr>
              <a:spLocks/>
            </p:cNvSpPr>
            <p:nvPr/>
          </p:nvSpPr>
          <p:spPr>
            <a:xfrm>
              <a:off x="4934984" y="1918617"/>
              <a:ext cx="390996" cy="264493"/>
            </a:xfrm>
            <a:custGeom>
              <a:avLst/>
              <a:gdLst>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69850 w 365125"/>
                <a:gd name="connsiteY5" fmla="*/ 238125 h 346075"/>
                <a:gd name="connsiteX6" fmla="*/ 0 w 365125"/>
                <a:gd name="connsiteY6" fmla="*/ 346075 h 346075"/>
                <a:gd name="connsiteX7" fmla="*/ 60325 w 365125"/>
                <a:gd name="connsiteY7" fmla="*/ 149225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69850 w 365125"/>
                <a:gd name="connsiteY5" fmla="*/ 238125 h 346075"/>
                <a:gd name="connsiteX6" fmla="*/ 0 w 365125"/>
                <a:gd name="connsiteY6" fmla="*/ 346075 h 346075"/>
                <a:gd name="connsiteX7" fmla="*/ 60325 w 365125"/>
                <a:gd name="connsiteY7" fmla="*/ 149225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69850 w 365125"/>
                <a:gd name="connsiteY5" fmla="*/ 238125 h 346075"/>
                <a:gd name="connsiteX6" fmla="*/ 0 w 365125"/>
                <a:gd name="connsiteY6" fmla="*/ 346075 h 346075"/>
                <a:gd name="connsiteX7" fmla="*/ 60325 w 365125"/>
                <a:gd name="connsiteY7" fmla="*/ 149225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69850 w 365125"/>
                <a:gd name="connsiteY5" fmla="*/ 238125 h 346075"/>
                <a:gd name="connsiteX6" fmla="*/ 0 w 365125"/>
                <a:gd name="connsiteY6" fmla="*/ 346075 h 346075"/>
                <a:gd name="connsiteX7" fmla="*/ 60325 w 365125"/>
                <a:gd name="connsiteY7" fmla="*/ 149225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69850 w 365125"/>
                <a:gd name="connsiteY5" fmla="*/ 238125 h 346075"/>
                <a:gd name="connsiteX6" fmla="*/ 0 w 365125"/>
                <a:gd name="connsiteY6" fmla="*/ 346075 h 346075"/>
                <a:gd name="connsiteX7" fmla="*/ 60325 w 365125"/>
                <a:gd name="connsiteY7" fmla="*/ 149225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5725 w 365125"/>
                <a:gd name="connsiteY5" fmla="*/ 234950 h 346075"/>
                <a:gd name="connsiteX6" fmla="*/ 0 w 365125"/>
                <a:gd name="connsiteY6" fmla="*/ 346075 h 346075"/>
                <a:gd name="connsiteX7" fmla="*/ 60325 w 365125"/>
                <a:gd name="connsiteY7" fmla="*/ 149225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5725 w 365125"/>
                <a:gd name="connsiteY5" fmla="*/ 234950 h 346075"/>
                <a:gd name="connsiteX6" fmla="*/ 0 w 365125"/>
                <a:gd name="connsiteY6" fmla="*/ 346075 h 346075"/>
                <a:gd name="connsiteX7" fmla="*/ 60325 w 365125"/>
                <a:gd name="connsiteY7" fmla="*/ 149225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5725 w 365125"/>
                <a:gd name="connsiteY5" fmla="*/ 234950 h 346075"/>
                <a:gd name="connsiteX6" fmla="*/ 0 w 365125"/>
                <a:gd name="connsiteY6" fmla="*/ 346075 h 346075"/>
                <a:gd name="connsiteX7" fmla="*/ 50800 w 365125"/>
                <a:gd name="connsiteY7" fmla="*/ 146050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5725 w 365125"/>
                <a:gd name="connsiteY5" fmla="*/ 234950 h 346075"/>
                <a:gd name="connsiteX6" fmla="*/ 0 w 365125"/>
                <a:gd name="connsiteY6" fmla="*/ 346075 h 346075"/>
                <a:gd name="connsiteX7" fmla="*/ 50800 w 365125"/>
                <a:gd name="connsiteY7" fmla="*/ 146050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5725 w 365125"/>
                <a:gd name="connsiteY5" fmla="*/ 234950 h 346075"/>
                <a:gd name="connsiteX6" fmla="*/ 0 w 365125"/>
                <a:gd name="connsiteY6" fmla="*/ 346075 h 346075"/>
                <a:gd name="connsiteX7" fmla="*/ 57150 w 365125"/>
                <a:gd name="connsiteY7" fmla="*/ 133350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5725 w 365125"/>
                <a:gd name="connsiteY5" fmla="*/ 234950 h 346075"/>
                <a:gd name="connsiteX6" fmla="*/ 0 w 365125"/>
                <a:gd name="connsiteY6" fmla="*/ 346075 h 346075"/>
                <a:gd name="connsiteX7" fmla="*/ 57150 w 365125"/>
                <a:gd name="connsiteY7" fmla="*/ 133350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5725 w 365125"/>
                <a:gd name="connsiteY5" fmla="*/ 234950 h 346075"/>
                <a:gd name="connsiteX6" fmla="*/ 0 w 365125"/>
                <a:gd name="connsiteY6" fmla="*/ 346075 h 346075"/>
                <a:gd name="connsiteX7" fmla="*/ 63500 w 365125"/>
                <a:gd name="connsiteY7" fmla="*/ 146050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5725 w 365125"/>
                <a:gd name="connsiteY5" fmla="*/ 234950 h 346075"/>
                <a:gd name="connsiteX6" fmla="*/ 0 w 365125"/>
                <a:gd name="connsiteY6" fmla="*/ 346075 h 346075"/>
                <a:gd name="connsiteX7" fmla="*/ 63500 w 365125"/>
                <a:gd name="connsiteY7" fmla="*/ 146050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5725 w 365125"/>
                <a:gd name="connsiteY5" fmla="*/ 234950 h 346075"/>
                <a:gd name="connsiteX6" fmla="*/ 0 w 365125"/>
                <a:gd name="connsiteY6" fmla="*/ 346075 h 346075"/>
                <a:gd name="connsiteX7" fmla="*/ 60325 w 365125"/>
                <a:gd name="connsiteY7" fmla="*/ 152400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5725 w 365125"/>
                <a:gd name="connsiteY5" fmla="*/ 234950 h 346075"/>
                <a:gd name="connsiteX6" fmla="*/ 0 w 365125"/>
                <a:gd name="connsiteY6" fmla="*/ 346075 h 346075"/>
                <a:gd name="connsiteX7" fmla="*/ 60325 w 365125"/>
                <a:gd name="connsiteY7" fmla="*/ 152400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8900 w 365125"/>
                <a:gd name="connsiteY5" fmla="*/ 244475 h 346075"/>
                <a:gd name="connsiteX6" fmla="*/ 0 w 365125"/>
                <a:gd name="connsiteY6" fmla="*/ 346075 h 346075"/>
                <a:gd name="connsiteX7" fmla="*/ 60325 w 365125"/>
                <a:gd name="connsiteY7" fmla="*/ 152400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8900 w 365125"/>
                <a:gd name="connsiteY5" fmla="*/ 244475 h 346075"/>
                <a:gd name="connsiteX6" fmla="*/ 0 w 365125"/>
                <a:gd name="connsiteY6" fmla="*/ 346075 h 346075"/>
                <a:gd name="connsiteX7" fmla="*/ 60325 w 365125"/>
                <a:gd name="connsiteY7" fmla="*/ 152400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8900 w 365125"/>
                <a:gd name="connsiteY5" fmla="*/ 244475 h 346075"/>
                <a:gd name="connsiteX6" fmla="*/ 0 w 365125"/>
                <a:gd name="connsiteY6" fmla="*/ 346075 h 346075"/>
                <a:gd name="connsiteX7" fmla="*/ 60325 w 365125"/>
                <a:gd name="connsiteY7" fmla="*/ 152400 h 346075"/>
                <a:gd name="connsiteX8" fmla="*/ 206375 w 365125"/>
                <a:gd name="connsiteY8" fmla="*/ 85725 h 346075"/>
                <a:gd name="connsiteX0" fmla="*/ 206375 w 365125"/>
                <a:gd name="connsiteY0" fmla="*/ 85725 h 346075"/>
                <a:gd name="connsiteX1" fmla="*/ 206375 w 365125"/>
                <a:gd name="connsiteY1" fmla="*/ 0 h 346075"/>
                <a:gd name="connsiteX2" fmla="*/ 365125 w 365125"/>
                <a:gd name="connsiteY2" fmla="*/ 155575 h 346075"/>
                <a:gd name="connsiteX3" fmla="*/ 206375 w 365125"/>
                <a:gd name="connsiteY3" fmla="*/ 323850 h 346075"/>
                <a:gd name="connsiteX4" fmla="*/ 203200 w 365125"/>
                <a:gd name="connsiteY4" fmla="*/ 215900 h 346075"/>
                <a:gd name="connsiteX5" fmla="*/ 88900 w 365125"/>
                <a:gd name="connsiteY5" fmla="*/ 244475 h 346075"/>
                <a:gd name="connsiteX6" fmla="*/ 0 w 365125"/>
                <a:gd name="connsiteY6" fmla="*/ 346075 h 346075"/>
                <a:gd name="connsiteX7" fmla="*/ 60325 w 365125"/>
                <a:gd name="connsiteY7" fmla="*/ 152400 h 346075"/>
                <a:gd name="connsiteX8" fmla="*/ 206375 w 365125"/>
                <a:gd name="connsiteY8" fmla="*/ 85725 h 346075"/>
                <a:gd name="connsiteX0" fmla="*/ 213273 w 372023"/>
                <a:gd name="connsiteY0" fmla="*/ 85725 h 346075"/>
                <a:gd name="connsiteX1" fmla="*/ 213273 w 372023"/>
                <a:gd name="connsiteY1" fmla="*/ 0 h 346075"/>
                <a:gd name="connsiteX2" fmla="*/ 372023 w 372023"/>
                <a:gd name="connsiteY2" fmla="*/ 155575 h 346075"/>
                <a:gd name="connsiteX3" fmla="*/ 213273 w 372023"/>
                <a:gd name="connsiteY3" fmla="*/ 323850 h 346075"/>
                <a:gd name="connsiteX4" fmla="*/ 210098 w 372023"/>
                <a:gd name="connsiteY4" fmla="*/ 215900 h 346075"/>
                <a:gd name="connsiteX5" fmla="*/ 95798 w 372023"/>
                <a:gd name="connsiteY5" fmla="*/ 244475 h 346075"/>
                <a:gd name="connsiteX6" fmla="*/ 6898 w 372023"/>
                <a:gd name="connsiteY6" fmla="*/ 346075 h 346075"/>
                <a:gd name="connsiteX7" fmla="*/ 67223 w 372023"/>
                <a:gd name="connsiteY7" fmla="*/ 152400 h 346075"/>
                <a:gd name="connsiteX8" fmla="*/ 213273 w 372023"/>
                <a:gd name="connsiteY8" fmla="*/ 85725 h 346075"/>
                <a:gd name="connsiteX0" fmla="*/ 213273 w 372023"/>
                <a:gd name="connsiteY0" fmla="*/ 85725 h 346075"/>
                <a:gd name="connsiteX1" fmla="*/ 213273 w 372023"/>
                <a:gd name="connsiteY1" fmla="*/ 0 h 346075"/>
                <a:gd name="connsiteX2" fmla="*/ 372023 w 372023"/>
                <a:gd name="connsiteY2" fmla="*/ 155575 h 346075"/>
                <a:gd name="connsiteX3" fmla="*/ 213273 w 372023"/>
                <a:gd name="connsiteY3" fmla="*/ 323850 h 346075"/>
                <a:gd name="connsiteX4" fmla="*/ 210098 w 372023"/>
                <a:gd name="connsiteY4" fmla="*/ 215900 h 346075"/>
                <a:gd name="connsiteX5" fmla="*/ 95798 w 372023"/>
                <a:gd name="connsiteY5" fmla="*/ 244475 h 346075"/>
                <a:gd name="connsiteX6" fmla="*/ 6898 w 372023"/>
                <a:gd name="connsiteY6" fmla="*/ 346075 h 346075"/>
                <a:gd name="connsiteX7" fmla="*/ 67223 w 372023"/>
                <a:gd name="connsiteY7" fmla="*/ 152400 h 346075"/>
                <a:gd name="connsiteX8" fmla="*/ 213273 w 372023"/>
                <a:gd name="connsiteY8" fmla="*/ 85725 h 346075"/>
                <a:gd name="connsiteX0" fmla="*/ 213273 w 372023"/>
                <a:gd name="connsiteY0" fmla="*/ 85725 h 346075"/>
                <a:gd name="connsiteX1" fmla="*/ 213273 w 372023"/>
                <a:gd name="connsiteY1" fmla="*/ 0 h 346075"/>
                <a:gd name="connsiteX2" fmla="*/ 372023 w 372023"/>
                <a:gd name="connsiteY2" fmla="*/ 155575 h 346075"/>
                <a:gd name="connsiteX3" fmla="*/ 213273 w 372023"/>
                <a:gd name="connsiteY3" fmla="*/ 323850 h 346075"/>
                <a:gd name="connsiteX4" fmla="*/ 210098 w 372023"/>
                <a:gd name="connsiteY4" fmla="*/ 215900 h 346075"/>
                <a:gd name="connsiteX5" fmla="*/ 95798 w 372023"/>
                <a:gd name="connsiteY5" fmla="*/ 244475 h 346075"/>
                <a:gd name="connsiteX6" fmla="*/ 6898 w 372023"/>
                <a:gd name="connsiteY6" fmla="*/ 346075 h 346075"/>
                <a:gd name="connsiteX7" fmla="*/ 67223 w 372023"/>
                <a:gd name="connsiteY7" fmla="*/ 152400 h 346075"/>
                <a:gd name="connsiteX8" fmla="*/ 213273 w 372023"/>
                <a:gd name="connsiteY8" fmla="*/ 85725 h 34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2023" h="346075">
                  <a:moveTo>
                    <a:pt x="213273" y="85725"/>
                  </a:moveTo>
                  <a:lnTo>
                    <a:pt x="213273" y="0"/>
                  </a:lnTo>
                  <a:lnTo>
                    <a:pt x="372023" y="155575"/>
                  </a:lnTo>
                  <a:lnTo>
                    <a:pt x="213273" y="323850"/>
                  </a:lnTo>
                  <a:cubicBezTo>
                    <a:pt x="212215" y="287867"/>
                    <a:pt x="211156" y="251883"/>
                    <a:pt x="210098" y="215900"/>
                  </a:cubicBezTo>
                  <a:cubicBezTo>
                    <a:pt x="165648" y="223308"/>
                    <a:pt x="146598" y="227542"/>
                    <a:pt x="95798" y="244475"/>
                  </a:cubicBezTo>
                  <a:cubicBezTo>
                    <a:pt x="21715" y="289983"/>
                    <a:pt x="30181" y="310092"/>
                    <a:pt x="6898" y="346075"/>
                  </a:cubicBezTo>
                  <a:cubicBezTo>
                    <a:pt x="-14269" y="302683"/>
                    <a:pt x="15365" y="218017"/>
                    <a:pt x="67223" y="152400"/>
                  </a:cubicBezTo>
                  <a:cubicBezTo>
                    <a:pt x="93681" y="134408"/>
                    <a:pt x="129665" y="94192"/>
                    <a:pt x="213273" y="85725"/>
                  </a:cubicBezTo>
                  <a:close/>
                </a:path>
              </a:pathLst>
            </a:custGeom>
            <a:solidFill>
              <a:schemeClr val="bg1"/>
            </a:solidFill>
            <a:ln cap="sq">
              <a:no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586001AC-E056-19C8-CDAA-356D824BEB73}"/>
              </a:ext>
            </a:extLst>
          </p:cNvPr>
          <p:cNvSpPr txBox="1"/>
          <p:nvPr/>
        </p:nvSpPr>
        <p:spPr>
          <a:xfrm>
            <a:off x="1571730" y="2622193"/>
            <a:ext cx="9048539" cy="3123034"/>
          </a:xfrm>
          <a:prstGeom prst="rect">
            <a:avLst/>
          </a:prstGeom>
          <a:noFill/>
        </p:spPr>
        <p:txBody>
          <a:bodyPr wrap="square">
            <a:spAutoFit/>
          </a:bodyPr>
          <a:lstStyle/>
          <a:p>
            <a:pPr marL="285750" marR="0" lvl="0" indent="-285750" algn="l" defTabSz="609585"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AU" sz="2000" b="0" i="0" u="none" strike="noStrike" kern="100" cap="none" spc="0" normalizeH="0" baseline="0" noProof="0">
                <a:ln>
                  <a:noFill/>
                </a:ln>
                <a:solidFill>
                  <a:srgbClr val="002060"/>
                </a:solidFill>
                <a:effectLst/>
                <a:uLnTx/>
                <a:uFillTx/>
                <a:latin typeface="Public Sans"/>
                <a:ea typeface="+mn-ea"/>
                <a:cs typeface="Times New Roman" panose="02020603050405020304" pitchFamily="18" charset="0"/>
              </a:rPr>
              <a:t>In your workbook, choose the content points and stage most appropriate </a:t>
            </a:r>
            <a:br>
              <a:rPr kumimoji="0" lang="en-AU" sz="2000" b="0" i="0" u="none" strike="noStrike" kern="100" cap="none" spc="0" normalizeH="0" baseline="0" noProof="0">
                <a:ln>
                  <a:noFill/>
                </a:ln>
                <a:solidFill>
                  <a:srgbClr val="002060"/>
                </a:solidFill>
                <a:effectLst/>
                <a:uLnTx/>
                <a:uFillTx/>
                <a:latin typeface="Public Sans"/>
                <a:ea typeface="+mn-ea"/>
                <a:cs typeface="Times New Roman" panose="02020603050405020304" pitchFamily="18" charset="0"/>
              </a:rPr>
            </a:br>
            <a:r>
              <a:rPr kumimoji="0" lang="en-AU" sz="2000" b="0" i="0" u="none" strike="noStrike" kern="100" cap="none" spc="0" normalizeH="0" baseline="0" noProof="0">
                <a:ln>
                  <a:noFill/>
                </a:ln>
                <a:solidFill>
                  <a:srgbClr val="002060"/>
                </a:solidFill>
                <a:effectLst/>
                <a:uLnTx/>
                <a:uFillTx/>
                <a:latin typeface="Public Sans"/>
                <a:ea typeface="+mn-ea"/>
                <a:cs typeface="Times New Roman" panose="02020603050405020304" pitchFamily="18" charset="0"/>
              </a:rPr>
              <a:t>to you.</a:t>
            </a:r>
          </a:p>
          <a:p>
            <a:pPr marL="285750" marR="0" lvl="0" indent="-285750" algn="l" defTabSz="609585"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GB" sz="2000" b="0" i="0" u="none" strike="noStrike" kern="100" cap="none" spc="0" normalizeH="0" baseline="0" noProof="0">
                <a:ln>
                  <a:noFill/>
                </a:ln>
                <a:solidFill>
                  <a:srgbClr val="002060"/>
                </a:solidFill>
                <a:effectLst/>
                <a:uLnTx/>
                <a:uFillTx/>
                <a:latin typeface="Public Sans"/>
                <a:ea typeface="+mn-ea"/>
                <a:cs typeface="Times New Roman" panose="02020603050405020304" pitchFamily="18" charset="0"/>
              </a:rPr>
              <a:t>Refer to the </a:t>
            </a:r>
            <a:r>
              <a:rPr kumimoji="0" lang="en-GB" sz="2000" b="1" i="0" u="none" strike="noStrike" kern="100" cap="none" spc="0" normalizeH="0" baseline="0" noProof="0">
                <a:ln>
                  <a:noFill/>
                </a:ln>
                <a:solidFill>
                  <a:srgbClr val="002060"/>
                </a:solidFill>
                <a:effectLst/>
                <a:uLnTx/>
                <a:uFillTx/>
                <a:latin typeface="Public Sans"/>
                <a:ea typeface="+mn-ea"/>
                <a:cs typeface="Times New Roman" panose="02020603050405020304" pitchFamily="18" charset="0"/>
              </a:rPr>
              <a:t>teaching advice (additional) </a:t>
            </a:r>
            <a:r>
              <a:rPr kumimoji="0" lang="en-GB" sz="2000" b="0" i="0" u="none" strike="noStrike" kern="100" cap="none" spc="0" normalizeH="0" baseline="0" noProof="0">
                <a:ln>
                  <a:noFill/>
                </a:ln>
                <a:solidFill>
                  <a:srgbClr val="002060"/>
                </a:solidFill>
                <a:effectLst/>
                <a:uLnTx/>
                <a:uFillTx/>
                <a:latin typeface="Public Sans"/>
                <a:ea typeface="+mn-ea"/>
                <a:cs typeface="Times New Roman" panose="02020603050405020304" pitchFamily="18" charset="0"/>
              </a:rPr>
              <a:t>documents for evidence and </a:t>
            </a:r>
            <a:br>
              <a:rPr kumimoji="0" lang="en-GB" sz="2000" b="0" i="0" u="none" strike="noStrike" kern="100" cap="none" spc="0" normalizeH="0" baseline="0" noProof="0">
                <a:ln>
                  <a:noFill/>
                </a:ln>
                <a:solidFill>
                  <a:srgbClr val="002060"/>
                </a:solidFill>
                <a:effectLst/>
                <a:uLnTx/>
                <a:uFillTx/>
                <a:latin typeface="Public Sans"/>
                <a:ea typeface="+mn-ea"/>
                <a:cs typeface="Times New Roman" panose="02020603050405020304" pitchFamily="18" charset="0"/>
              </a:rPr>
            </a:br>
            <a:r>
              <a:rPr kumimoji="0" lang="en-GB" sz="2000" b="0" i="0" u="none" strike="noStrike" kern="100" cap="none" spc="0" normalizeH="0" baseline="0" noProof="0">
                <a:ln>
                  <a:noFill/>
                </a:ln>
                <a:solidFill>
                  <a:srgbClr val="002060"/>
                </a:solidFill>
                <a:effectLst/>
                <a:uLnTx/>
                <a:uFillTx/>
                <a:latin typeface="Public Sans"/>
                <a:ea typeface="+mn-ea"/>
                <a:cs typeface="Times New Roman" panose="02020603050405020304" pitchFamily="18" charset="0"/>
              </a:rPr>
              <a:t>ideas to support these content points. </a:t>
            </a:r>
          </a:p>
          <a:p>
            <a:pPr marL="285750" marR="0" lvl="0" indent="-285750" algn="l" defTabSz="609585"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GB" sz="2000" b="0" i="0" u="none" strike="noStrike" kern="100" cap="none" spc="0" normalizeH="0" baseline="0" noProof="0">
                <a:ln>
                  <a:noFill/>
                </a:ln>
                <a:solidFill>
                  <a:srgbClr val="002060"/>
                </a:solidFill>
                <a:effectLst/>
                <a:uLnTx/>
                <a:uFillTx/>
                <a:latin typeface="Public Sans"/>
                <a:ea typeface="+mn-ea"/>
                <a:cs typeface="Times New Roman" panose="02020603050405020304" pitchFamily="18" charset="0"/>
              </a:rPr>
              <a:t>Reflect on how this helps students work with historical sources to </a:t>
            </a:r>
            <a:br>
              <a:rPr kumimoji="0" lang="en-GB" sz="2000" b="0" i="0" u="none" strike="noStrike" kern="100" cap="none" spc="0" normalizeH="0" baseline="0" noProof="0">
                <a:ln>
                  <a:noFill/>
                </a:ln>
                <a:solidFill>
                  <a:srgbClr val="002060"/>
                </a:solidFill>
                <a:effectLst/>
                <a:uLnTx/>
                <a:uFillTx/>
                <a:latin typeface="Public Sans"/>
                <a:ea typeface="+mn-ea"/>
                <a:cs typeface="Times New Roman" panose="02020603050405020304" pitchFamily="18" charset="0"/>
              </a:rPr>
            </a:br>
            <a:r>
              <a:rPr kumimoji="0" lang="en-GB" sz="2000" b="0" i="0" u="none" strike="noStrike" kern="100" cap="none" spc="0" normalizeH="0" baseline="0" noProof="0">
                <a:ln>
                  <a:noFill/>
                </a:ln>
                <a:solidFill>
                  <a:srgbClr val="002060"/>
                </a:solidFill>
                <a:effectLst/>
                <a:uLnTx/>
                <a:uFillTx/>
                <a:latin typeface="Public Sans"/>
                <a:ea typeface="+mn-ea"/>
                <a:cs typeface="Times New Roman" panose="02020603050405020304" pitchFamily="18" charset="0"/>
              </a:rPr>
              <a:t>acquire, process, and communicate information.</a:t>
            </a:r>
            <a:endParaRPr kumimoji="0" lang="en-AU" sz="2400" b="0" i="0" u="none" strike="noStrike" kern="100" cap="none" spc="0" normalizeH="0" baseline="0" noProof="0">
              <a:ln>
                <a:noFill/>
              </a:ln>
              <a:solidFill>
                <a:srgbClr val="002060"/>
              </a:solidFill>
              <a:effectLst/>
              <a:uLnTx/>
              <a:uFillTx/>
              <a:latin typeface="Aptos" panose="020B0004020202020204" pitchFamily="34"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58CD00B3-5179-4B6E-C091-8CD2741BCC1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0000" y="6224936"/>
            <a:ext cx="552622" cy="4669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DE0E201-39F4-B58C-54C2-EF9462A5692C}"/>
              </a:ext>
            </a:extLst>
          </p:cNvPr>
          <p:cNvSpPr txBox="1">
            <a:spLocks/>
          </p:cNvSpPr>
          <p:nvPr/>
        </p:nvSpPr>
        <p:spPr>
          <a:xfrm>
            <a:off x="947906" y="6300475"/>
            <a:ext cx="5211971" cy="315866"/>
          </a:xfrm>
          <a:prstGeom prst="rect">
            <a:avLst/>
          </a:prstGeom>
          <a:noFill/>
        </p:spPr>
        <p:txBody>
          <a:bodyPr wrap="square" lIns="0" tIns="0" rIns="0" bIns="0" rtlCol="0">
            <a:noAutofit/>
          </a:bodyPr>
          <a:lstStyle/>
          <a:p>
            <a:r>
              <a:rPr lang="en-AU" sz="1600" dirty="0">
                <a:solidFill>
                  <a:srgbClr val="235BA6"/>
                </a:solidFill>
                <a:hlinkClick r:id="rId5"/>
              </a:rPr>
              <a:t> Human Society and its Environment K–6 Syllabus</a:t>
            </a:r>
            <a:endParaRPr lang="en-US" sz="1600" dirty="0">
              <a:solidFill>
                <a:srgbClr val="235BA6"/>
              </a:solidFill>
            </a:endParaRPr>
          </a:p>
          <a:p>
            <a:pPr algn="l"/>
            <a:endParaRPr lang="en-AU" sz="1800" dirty="0"/>
          </a:p>
        </p:txBody>
      </p:sp>
      <p:sp>
        <p:nvSpPr>
          <p:cNvPr id="2" name="Slide Number Placeholder 1">
            <a:extLst>
              <a:ext uri="{FF2B5EF4-FFF2-40B4-BE49-F238E27FC236}">
                <a16:creationId xmlns:a16="http://schemas.microsoft.com/office/drawing/2014/main" id="{FDDFF1E8-84C5-5AC8-43B0-5839A50AD0F8}"/>
              </a:ext>
              <a:ext uri="{C183D7F6-B498-43B3-948B-1728B52AA6E4}">
                <adec:decorative xmlns:adec="http://schemas.microsoft.com/office/drawing/2017/decorative" val="1"/>
              </a:ext>
            </a:extLst>
          </p:cNvPr>
          <p:cNvSpPr>
            <a:spLocks noGrp="1"/>
          </p:cNvSpPr>
          <p:nvPr>
            <p:ph type="sldNum" sz="quarter" idx="14"/>
          </p:nvPr>
        </p:nvSpPr>
        <p:spPr>
          <a:xfrm>
            <a:off x="11124000" y="6516000"/>
            <a:ext cx="720000" cy="180000"/>
          </a:xfrm>
        </p:spPr>
        <p:txBody>
          <a:bodyPr/>
          <a:lstStyle/>
          <a:p>
            <a:fld id="{10A01DC5-1685-4615-8240-15192985C6A2}" type="slidenum">
              <a:rPr lang="en-AU" smtClean="0"/>
              <a:pPr/>
              <a:t>41</a:t>
            </a:fld>
            <a:endParaRPr lang="en-AU"/>
          </a:p>
        </p:txBody>
      </p:sp>
    </p:spTree>
    <p:extLst>
      <p:ext uri="{BB962C8B-B14F-4D97-AF65-F5344CB8AC3E}">
        <p14:creationId xmlns:p14="http://schemas.microsoft.com/office/powerpoint/2010/main" val="415723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03DC-481D-DA71-3C11-4E28835AF43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270B4FB-FA4C-84F4-04A1-C11E0B58A321}"/>
              </a:ext>
            </a:extLst>
          </p:cNvPr>
          <p:cNvSpPr>
            <a:spLocks noGrp="1"/>
          </p:cNvSpPr>
          <p:nvPr>
            <p:ph type="title"/>
          </p:nvPr>
        </p:nvSpPr>
        <p:spPr/>
        <p:txBody>
          <a:bodyPr/>
          <a:lstStyle/>
          <a:p>
            <a:r>
              <a:rPr lang="en-US"/>
              <a:t>Activity reflection</a:t>
            </a:r>
            <a:endParaRPr lang="en-AU"/>
          </a:p>
        </p:txBody>
      </p:sp>
      <p:sp>
        <p:nvSpPr>
          <p:cNvPr id="12" name="Task details heading">
            <a:extLst>
              <a:ext uri="{FF2B5EF4-FFF2-40B4-BE49-F238E27FC236}">
                <a16:creationId xmlns:a16="http://schemas.microsoft.com/office/drawing/2014/main" id="{085AF3D2-FED5-C8ED-1886-63A8F679C731}"/>
              </a:ext>
            </a:extLst>
          </p:cNvPr>
          <p:cNvSpPr txBox="1">
            <a:spLocks/>
          </p:cNvSpPr>
          <p:nvPr/>
        </p:nvSpPr>
        <p:spPr>
          <a:xfrm flipH="1">
            <a:off x="759426" y="1976044"/>
            <a:ext cx="6297590" cy="639468"/>
          </a:xfrm>
          <a:prstGeom prst="homePlate">
            <a:avLst/>
          </a:prstGeom>
          <a:solidFill>
            <a:schemeClr val="accent4"/>
          </a:solidFill>
          <a:ln w="38100">
            <a:solidFill>
              <a:schemeClr val="accent4"/>
            </a:solidFill>
          </a:ln>
        </p:spPr>
        <p:txBody>
          <a:bodyPr lIns="684000" tIns="144000" rIns="144000" bIns="144000" anchor="t"/>
          <a:lstStyle>
            <a:lvl1pPr marL="0" indent="0" algn="just" defTabSz="914377" rtl="0" eaLnBrk="1" latinLnBrk="0" hangingPunct="1">
              <a:lnSpc>
                <a:spcPct val="100000"/>
              </a:lnSpc>
              <a:spcBef>
                <a:spcPts val="600"/>
              </a:spcBef>
              <a:spcAft>
                <a:spcPts val="600"/>
              </a:spcAft>
              <a:buFontTx/>
              <a:buNone/>
              <a:defRPr sz="2000" b="0" kern="1200">
                <a:solidFill>
                  <a:schemeClr val="tx1"/>
                </a:solidFill>
                <a:latin typeface="+mn-lt"/>
                <a:ea typeface="+mn-ea"/>
                <a:cs typeface="+mn-cs"/>
              </a:defRPr>
            </a:lvl1pPr>
            <a:lvl2pPr marL="539750" marR="0" indent="-285750"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sz="1800" b="0" kern="1200">
                <a:solidFill>
                  <a:schemeClr val="tx1"/>
                </a:solidFill>
                <a:latin typeface="+mn-lt"/>
                <a:ea typeface="+mn-ea"/>
                <a:cs typeface="+mn-cs"/>
              </a:defRPr>
            </a:lvl2pPr>
            <a:lvl3pPr marL="804863" indent="-285750" algn="l" defTabSz="914377" rtl="0" eaLnBrk="1" latinLnBrk="0" hangingPunct="1">
              <a:lnSpc>
                <a:spcPct val="100000"/>
              </a:lnSpc>
              <a:spcBef>
                <a:spcPts val="0"/>
              </a:spcBef>
              <a:spcAft>
                <a:spcPts val="600"/>
              </a:spcAft>
              <a:buFont typeface="Public Sans Light" pitchFamily="2" charset="0"/>
              <a:buChar char="−"/>
              <a:defRPr sz="1800" kern="1200">
                <a:solidFill>
                  <a:schemeClr val="tx1"/>
                </a:solidFill>
                <a:latin typeface="+mn-lt"/>
                <a:ea typeface="+mn-ea"/>
                <a:cs typeface="+mn-cs"/>
              </a:defRPr>
            </a:lvl3pPr>
            <a:lvl4pPr marL="1166813" indent="-285750" algn="l" defTabSz="914377" rtl="0" eaLnBrk="1" latinLnBrk="0" hangingPunct="1">
              <a:lnSpc>
                <a:spcPct val="100000"/>
              </a:lnSpc>
              <a:spcBef>
                <a:spcPts val="0"/>
              </a:spcBef>
              <a:spcAft>
                <a:spcPts val="600"/>
              </a:spcAft>
              <a:buFont typeface="Courier New" panose="02070309020205020404" pitchFamily="49" charset="0"/>
              <a:buChar char="o"/>
              <a:defRPr sz="1800" kern="1200">
                <a:solidFill>
                  <a:schemeClr val="tx1"/>
                </a:solidFill>
                <a:latin typeface="+mn-lt"/>
                <a:ea typeface="+mn-ea"/>
                <a:cs typeface="+mn-cs"/>
              </a:defRPr>
            </a:lvl4pPr>
            <a:lvl5pPr marL="1436688" indent="-269875" algn="l" defTabSz="914377"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1436688" indent="-269875" algn="l" defTabSz="914377"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6pPr>
            <a:lvl7pPr marL="1436688" indent="-269875" algn="l" defTabSz="914377"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7pPr>
            <a:lvl8pPr marL="1436688" indent="-269875" algn="l" defTabSz="914377"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8pPr>
            <a:lvl9pPr marL="1436688" indent="-269875" algn="l" defTabSz="914377"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9pPr>
          </a:lstStyle>
          <a:p>
            <a:r>
              <a:rPr lang="en-AU" sz="2400" b="1">
                <a:solidFill>
                  <a:schemeClr val="accent1"/>
                </a:solidFill>
                <a:latin typeface="+mj-lt"/>
              </a:rPr>
              <a:t>Share back </a:t>
            </a:r>
          </a:p>
        </p:txBody>
      </p:sp>
      <p:sp>
        <p:nvSpPr>
          <p:cNvPr id="8" name="Blue rectangle outline">
            <a:extLst>
              <a:ext uri="{FF2B5EF4-FFF2-40B4-BE49-F238E27FC236}">
                <a16:creationId xmlns:a16="http://schemas.microsoft.com/office/drawing/2014/main" id="{951532A0-6CCF-0F66-0B9F-730E28BF4D5E}"/>
              </a:ext>
            </a:extLst>
          </p:cNvPr>
          <p:cNvSpPr>
            <a:spLocks/>
          </p:cNvSpPr>
          <p:nvPr/>
        </p:nvSpPr>
        <p:spPr>
          <a:xfrm>
            <a:off x="1069328" y="2622192"/>
            <a:ext cx="5987688" cy="3057845"/>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285750" lvl="1" defTabSz="800100">
              <a:lnSpc>
                <a:spcPct val="150000"/>
              </a:lnSpc>
              <a:spcBef>
                <a:spcPct val="0"/>
              </a:spcBef>
              <a:spcAft>
                <a:spcPts val="1200"/>
              </a:spcAft>
              <a:defRPr/>
            </a:pPr>
            <a:r>
              <a:rPr lang="en-AU">
                <a:solidFill>
                  <a:schemeClr val="accent1"/>
                </a:solidFill>
              </a:rPr>
              <a:t>What suggestions for </a:t>
            </a:r>
            <a:r>
              <a:rPr lang="en-AU" b="1">
                <a:solidFill>
                  <a:schemeClr val="accent1"/>
                </a:solidFill>
              </a:rPr>
              <a:t>acquiring</a:t>
            </a:r>
            <a:r>
              <a:rPr lang="en-AU">
                <a:solidFill>
                  <a:schemeClr val="accent1"/>
                </a:solidFill>
              </a:rPr>
              <a:t>, </a:t>
            </a:r>
            <a:r>
              <a:rPr lang="en-AU" b="1">
                <a:solidFill>
                  <a:schemeClr val="accent1"/>
                </a:solidFill>
              </a:rPr>
              <a:t>processing </a:t>
            </a:r>
            <a:r>
              <a:rPr lang="en-AU">
                <a:solidFill>
                  <a:schemeClr val="accent1"/>
                </a:solidFill>
              </a:rPr>
              <a:t>and </a:t>
            </a:r>
            <a:r>
              <a:rPr lang="en-AU" b="1">
                <a:solidFill>
                  <a:schemeClr val="accent1"/>
                </a:solidFill>
              </a:rPr>
              <a:t>communicating </a:t>
            </a:r>
            <a:r>
              <a:rPr lang="en-AU">
                <a:solidFill>
                  <a:schemeClr val="accent1"/>
                </a:solidFill>
              </a:rPr>
              <a:t>did you identify in the additional </a:t>
            </a:r>
            <a:br>
              <a:rPr lang="en-AU">
                <a:solidFill>
                  <a:schemeClr val="accent1"/>
                </a:solidFill>
              </a:rPr>
            </a:br>
            <a:r>
              <a:rPr lang="en-AU">
                <a:solidFill>
                  <a:schemeClr val="accent1"/>
                </a:solidFill>
              </a:rPr>
              <a:t>teaching advice for your stage?</a:t>
            </a:r>
            <a:endParaRPr lang="en-US">
              <a:solidFill>
                <a:schemeClr val="accent1"/>
              </a:solidFill>
            </a:endParaRPr>
          </a:p>
        </p:txBody>
      </p:sp>
      <p:pic>
        <p:nvPicPr>
          <p:cNvPr id="13" name="Icon">
            <a:extLst>
              <a:ext uri="{FF2B5EF4-FFF2-40B4-BE49-F238E27FC236}">
                <a16:creationId xmlns:a16="http://schemas.microsoft.com/office/drawing/2014/main" id="{B547FC7A-1A97-9B67-2C72-6CFBD0D1239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60000" y="1743864"/>
            <a:ext cx="1063062" cy="1075833"/>
          </a:xfrm>
          <a:prstGeom prst="ellipse">
            <a:avLst/>
          </a:prstGeom>
        </p:spPr>
      </p:pic>
      <p:pic>
        <p:nvPicPr>
          <p:cNvPr id="25" name="Picture 24">
            <a:extLst>
              <a:ext uri="{FF2B5EF4-FFF2-40B4-BE49-F238E27FC236}">
                <a16:creationId xmlns:a16="http://schemas.microsoft.com/office/drawing/2014/main" id="{890966D8-BEE3-2C37-4B0F-C23D19926A0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50401" y="1976044"/>
            <a:ext cx="4593599" cy="3269199"/>
          </a:xfrm>
          <a:prstGeom prst="rect">
            <a:avLst/>
          </a:prstGeom>
        </p:spPr>
      </p:pic>
      <p:sp>
        <p:nvSpPr>
          <p:cNvPr id="2" name="Slide Number Placeholder 1">
            <a:extLst>
              <a:ext uri="{FF2B5EF4-FFF2-40B4-BE49-F238E27FC236}">
                <a16:creationId xmlns:a16="http://schemas.microsoft.com/office/drawing/2014/main" id="{E8F6368A-132F-B9F2-F475-A7437312DA4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42</a:t>
            </a:fld>
            <a:endParaRPr lang="en-AU"/>
          </a:p>
        </p:txBody>
      </p:sp>
    </p:spTree>
    <p:custDataLst>
      <p:tags r:id="rId1"/>
    </p:custDataLst>
    <p:extLst>
      <p:ext uri="{BB962C8B-B14F-4D97-AF65-F5344CB8AC3E}">
        <p14:creationId xmlns:p14="http://schemas.microsoft.com/office/powerpoint/2010/main" val="341646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82B8F-C1B8-DDB4-FF58-C6B239E44FB3}"/>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4DF4CB4-2351-CB48-45C6-33C0BB1C50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ph type="pic" sz="quarter" idx="13"/>
          </p:nvPr>
        </p:nvPicPr>
        <p:blipFill>
          <a:blip r:embed="rId3" cstate="screen">
            <a:extLst>
              <a:ext uri="{28A0092B-C50C-407E-A947-70E740481C1C}">
                <a14:useLocalDpi xmlns:a14="http://schemas.microsoft.com/office/drawing/2010/main"/>
              </a:ext>
            </a:extLst>
          </a:blip>
          <a:srcRect/>
          <a:stretch/>
        </p:blipFill>
        <p:spPr/>
      </p:pic>
      <p:sp>
        <p:nvSpPr>
          <p:cNvPr id="6" name="Title 5">
            <a:extLst>
              <a:ext uri="{FF2B5EF4-FFF2-40B4-BE49-F238E27FC236}">
                <a16:creationId xmlns:a16="http://schemas.microsoft.com/office/drawing/2014/main" id="{E6E12DC4-9396-4881-191D-222E6C3C39E8}"/>
              </a:ext>
            </a:extLst>
          </p:cNvPr>
          <p:cNvSpPr>
            <a:spLocks noGrp="1" noRot="1" noMove="1" noResize="1" noEditPoints="1" noAdjustHandles="1" noChangeArrowheads="1" noChangeShapeType="1"/>
          </p:cNvSpPr>
          <p:nvPr>
            <p:ph type="title"/>
          </p:nvPr>
        </p:nvSpPr>
        <p:spPr/>
        <p:txBody>
          <a:bodyPr anchor="t">
            <a:normAutofit/>
          </a:bodyPr>
          <a:lstStyle/>
          <a:p>
            <a:r>
              <a:rPr lang="en-AU" dirty="0"/>
              <a:t>Key takeaways </a:t>
            </a:r>
            <a:r>
              <a:rPr lang="en-AU" dirty="0">
                <a:solidFill>
                  <a:schemeClr val="bg1"/>
                </a:solidFill>
              </a:rPr>
              <a:t>(3)</a:t>
            </a:r>
          </a:p>
        </p:txBody>
      </p:sp>
      <p:sp>
        <p:nvSpPr>
          <p:cNvPr id="13" name="Text Placeholder 2">
            <a:extLst>
              <a:ext uri="{FF2B5EF4-FFF2-40B4-BE49-F238E27FC236}">
                <a16:creationId xmlns:a16="http://schemas.microsoft.com/office/drawing/2014/main" id="{F23E7AEE-6F5A-C102-567C-78A6A7249A82}"/>
              </a:ext>
            </a:extLst>
          </p:cNvPr>
          <p:cNvSpPr>
            <a:spLocks noGrp="1" noRot="1" noMove="1" noResize="1" noEditPoints="1" noAdjustHandles="1" noChangeArrowheads="1" noChangeShapeType="1"/>
          </p:cNvSpPr>
          <p:nvPr>
            <p:ph type="body" sz="quarter" idx="17"/>
          </p:nvPr>
        </p:nvSpPr>
        <p:spPr/>
        <p:txBody>
          <a:bodyPr vert="horz" lIns="0" tIns="0" rIns="0" bIns="0" rtlCol="0" anchor="t">
            <a:normAutofit/>
          </a:bodyPr>
          <a:lstStyle/>
          <a:p>
            <a:r>
              <a:rPr lang="en-AU" sz="2000" b="0" i="0" u="none" strike="noStrike">
                <a:effectLst/>
              </a:rPr>
              <a:t>Consider</a:t>
            </a:r>
          </a:p>
          <a:p>
            <a:pPr marL="342900" indent="-342900">
              <a:buFont typeface="Arial" panose="020B0604020202020204" pitchFamily="34" charset="0"/>
              <a:buChar char="•"/>
            </a:pPr>
            <a:r>
              <a:rPr lang="en-AU" sz="2000" b="0" i="0" u="none" strike="noStrike">
                <a:effectLst/>
              </a:rPr>
              <a:t>How can you use the teaching advice and additional teaching advice to deepen your understanding of the knowledge, understanding and skills embedded in the HSIE syllabus?</a:t>
            </a:r>
            <a:r>
              <a:rPr lang="en-US" sz="2000" b="0" i="0">
                <a:effectLst/>
              </a:rPr>
              <a:t>​</a:t>
            </a:r>
          </a:p>
          <a:p>
            <a:pPr marL="342900" indent="-342900">
              <a:buFont typeface="Arial" panose="020B0604020202020204" pitchFamily="34" charset="0"/>
              <a:buChar char="•"/>
            </a:pPr>
            <a:r>
              <a:rPr lang="en-AU" sz="2000" b="0" i="0" u="none" strike="noStrike">
                <a:effectLst/>
              </a:rPr>
              <a:t>How might you use geographical information and historical sources to support students to draw evidenced based conclusions?</a:t>
            </a:r>
            <a:endParaRPr lang="en-US" sz="2000" b="0" i="0">
              <a:effectLst/>
            </a:endParaRPr>
          </a:p>
        </p:txBody>
      </p:sp>
      <p:sp>
        <p:nvSpPr>
          <p:cNvPr id="4" name="Slide Number Placeholder 3">
            <a:extLst>
              <a:ext uri="{FF2B5EF4-FFF2-40B4-BE49-F238E27FC236}">
                <a16:creationId xmlns:a16="http://schemas.microsoft.com/office/drawing/2014/main" id="{F52F438D-C3EE-F590-DD0C-3C99A6D75AE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6"/>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43</a:t>
            </a:fld>
            <a:endParaRPr lang="en-AU"/>
          </a:p>
        </p:txBody>
      </p:sp>
    </p:spTree>
    <p:extLst>
      <p:ext uri="{BB962C8B-B14F-4D97-AF65-F5344CB8AC3E}">
        <p14:creationId xmlns:p14="http://schemas.microsoft.com/office/powerpoint/2010/main" val="262915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14FC161-4BB3-60B6-FB8D-E9A9E619CA57}"/>
              </a:ext>
            </a:extLst>
          </p:cNvPr>
          <p:cNvSpPr>
            <a:spLocks noGrp="1"/>
          </p:cNvSpPr>
          <p:nvPr>
            <p:ph type="ctrTitle"/>
          </p:nvPr>
        </p:nvSpPr>
        <p:spPr>
          <a:xfrm>
            <a:off x="583544" y="4089397"/>
            <a:ext cx="11291998" cy="800681"/>
          </a:xfrm>
        </p:spPr>
        <p:txBody>
          <a:bodyPr/>
          <a:lstStyle/>
          <a:p>
            <a:r>
              <a:rPr lang="en-US"/>
              <a:t>Contact us</a:t>
            </a:r>
            <a:endParaRPr lang="en-AU"/>
          </a:p>
        </p:txBody>
      </p:sp>
      <p:sp>
        <p:nvSpPr>
          <p:cNvPr id="17" name="Text Placeholder 16">
            <a:extLst>
              <a:ext uri="{FF2B5EF4-FFF2-40B4-BE49-F238E27FC236}">
                <a16:creationId xmlns:a16="http://schemas.microsoft.com/office/drawing/2014/main" id="{53A9BDEE-02EB-4EBF-2A84-074E7D8878C9}"/>
              </a:ext>
            </a:extLst>
          </p:cNvPr>
          <p:cNvSpPr>
            <a:spLocks noGrp="1"/>
          </p:cNvSpPr>
          <p:nvPr>
            <p:ph type="body" sz="quarter" idx="4294967295"/>
          </p:nvPr>
        </p:nvSpPr>
        <p:spPr>
          <a:xfrm>
            <a:off x="583544" y="4879266"/>
            <a:ext cx="7210425" cy="531813"/>
          </a:xfrm>
        </p:spPr>
        <p:txBody>
          <a:bodyPr/>
          <a:lstStyle/>
          <a:p>
            <a:r>
              <a:rPr lang="en-AU" sz="2800">
                <a:solidFill>
                  <a:schemeClr val="accent4"/>
                </a:solidFill>
                <a:latin typeface="+mj-lt"/>
              </a:rPr>
              <a:t>Primary Curriculum Statewide Staffroom</a:t>
            </a:r>
          </a:p>
        </p:txBody>
      </p:sp>
      <p:sp>
        <p:nvSpPr>
          <p:cNvPr id="16" name="Text Placeholder 15">
            <a:extLst>
              <a:ext uri="{FF2B5EF4-FFF2-40B4-BE49-F238E27FC236}">
                <a16:creationId xmlns:a16="http://schemas.microsoft.com/office/drawing/2014/main" id="{8C135A8B-C546-4129-197C-C4A2341AFF37}"/>
              </a:ext>
            </a:extLst>
          </p:cNvPr>
          <p:cNvSpPr>
            <a:spLocks noGrp="1"/>
          </p:cNvSpPr>
          <p:nvPr>
            <p:ph type="body" sz="quarter" idx="11"/>
          </p:nvPr>
        </p:nvSpPr>
        <p:spPr>
          <a:xfrm>
            <a:off x="583544" y="5679947"/>
            <a:ext cx="6108226" cy="472779"/>
          </a:xfrm>
        </p:spPr>
        <p:txBody>
          <a:bodyPr/>
          <a:lstStyle/>
          <a:p>
            <a:r>
              <a:rPr lang="en-AU" sz="2800">
                <a:solidFill>
                  <a:schemeClr val="bg1"/>
                </a:solidFill>
                <a:hlinkClick r:id="rId3">
                  <a:extLst>
                    <a:ext uri="{A12FA001-AC4F-418D-AE19-62706E023703}">
                      <ahyp:hlinkClr xmlns:ahyp="http://schemas.microsoft.com/office/drawing/2018/hyperlinkcolor" val="tx"/>
                    </a:ext>
                  </a:extLst>
                </a:hlinkClick>
              </a:rPr>
              <a:t>primarycurriculum@det.nsw.edu.au</a:t>
            </a:r>
            <a:endParaRPr lang="en-AU" sz="2800">
              <a:solidFill>
                <a:schemeClr val="bg1"/>
              </a:solidFill>
            </a:endParaRPr>
          </a:p>
        </p:txBody>
      </p:sp>
      <p:pic>
        <p:nvPicPr>
          <p:cNvPr id="18" name="Picture 17" descr="A QR code to the enrolment page to join the statewide staffroom.">
            <a:extLst>
              <a:ext uri="{FF2B5EF4-FFF2-40B4-BE49-F238E27FC236}">
                <a16:creationId xmlns:a16="http://schemas.microsoft.com/office/drawing/2014/main" id="{07F04B57-21FA-68C3-66E7-BE96041DBEAD}"/>
              </a:ext>
            </a:extLst>
          </p:cNvPr>
          <p:cNvPicPr>
            <a:picLocks noChangeAspect="1"/>
          </p:cNvPicPr>
          <p:nvPr/>
        </p:nvPicPr>
        <p:blipFill>
          <a:blip r:embed="rId4"/>
          <a:stretch>
            <a:fillRect/>
          </a:stretch>
        </p:blipFill>
        <p:spPr>
          <a:xfrm>
            <a:off x="8144223" y="2553312"/>
            <a:ext cx="3625598" cy="3599414"/>
          </a:xfrm>
          <a:prstGeom prst="rect">
            <a:avLst/>
          </a:prstGeom>
        </p:spPr>
      </p:pic>
    </p:spTree>
    <p:extLst>
      <p:ext uri="{BB962C8B-B14F-4D97-AF65-F5344CB8AC3E}">
        <p14:creationId xmlns:p14="http://schemas.microsoft.com/office/powerpoint/2010/main" val="282262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p:txBody>
          <a:bodyPr/>
          <a:lstStyle/>
          <a:p>
            <a:r>
              <a:rPr lang="en-AU"/>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hlinkClick r:id="rId2">
                  <a:extLst>
                    <a:ext uri="{A12FA001-AC4F-418D-AE19-62706E023703}">
                      <ahyp:hlinkClr xmlns:ahyp="http://schemas.microsoft.com/office/drawing/2018/hyperlinkcolor" val="tx"/>
                    </a:ext>
                  </a:extLst>
                </a:hlinkClick>
              </a:rPr>
              <a:t>© State of New South Wales (Department of Education), 202</a:t>
            </a:r>
            <a:r>
              <a:rPr lang="en-AU" u="sng"/>
              <a:t>5</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a:solidFill>
                  <a:schemeClr val="bg1"/>
                </a:solidFill>
              </a:rPr>
              <a:t>The copyright material published in this resource is subject to the </a:t>
            </a:r>
            <a:r>
              <a:rPr lang="en-AU" sz="1200" i="1">
                <a:solidFill>
                  <a:schemeClr val="bg1"/>
                </a:solidFill>
              </a:rPr>
              <a:t>Copyright Act 1968</a:t>
            </a:r>
            <a:r>
              <a:rPr lang="en-AU" sz="1200">
                <a:solidFill>
                  <a:schemeClr val="bg1"/>
                </a:solidFill>
              </a:rPr>
              <a:t> (</a:t>
            </a:r>
            <a:r>
              <a:rPr lang="en-AU" sz="1200" err="1">
                <a:solidFill>
                  <a:schemeClr val="bg1"/>
                </a:solidFill>
              </a:rPr>
              <a:t>Cth</a:t>
            </a:r>
            <a:r>
              <a:rPr lang="en-AU" sz="120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a:solidFill>
                  <a:schemeClr val="bg1"/>
                </a:solidFill>
              </a:rPr>
              <a:t>Copyright material available in this resource and owned by the NSW Department of Education is licensed under a </a:t>
            </a:r>
            <a:r>
              <a:rPr lang="en-AU" sz="120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a:solidFill>
                  <a:schemeClr val="bg1"/>
                </a:solidFill>
              </a:rPr>
              <a:t>.</a:t>
            </a:r>
          </a:p>
          <a:p>
            <a:pPr algn="l">
              <a:lnSpc>
                <a:spcPct val="150000"/>
              </a:lnSpc>
              <a:spcAft>
                <a:spcPts val="600"/>
              </a:spcAft>
            </a:pPr>
            <a:r>
              <a:rPr lang="en-AU" sz="1200">
                <a:solidFill>
                  <a:schemeClr val="bg1"/>
                </a:solidFill>
              </a:rPr>
              <a:t>This licence allows you to share and adapt the material for any purpose, even commercially.</a:t>
            </a:r>
          </a:p>
          <a:p>
            <a:pPr algn="l">
              <a:lnSpc>
                <a:spcPct val="150000"/>
              </a:lnSpc>
              <a:spcAft>
                <a:spcPts val="600"/>
              </a:spcAft>
            </a:pPr>
            <a:r>
              <a:rPr lang="en-AU" sz="1200">
                <a:solidFill>
                  <a:schemeClr val="bg1"/>
                </a:solidFill>
              </a:rPr>
              <a:t>Attribution should be given to © State of New South Wales (Department of Education), 2025.</a:t>
            </a:r>
          </a:p>
          <a:p>
            <a:pPr algn="l">
              <a:lnSpc>
                <a:spcPct val="150000"/>
              </a:lnSpc>
            </a:pPr>
            <a:r>
              <a:rPr lang="en-AU" sz="1200">
                <a:solidFill>
                  <a:schemeClr val="bg1"/>
                </a:solidFill>
              </a:rPr>
              <a:t>Material in this resource not available under a Creative Commons licence:</a:t>
            </a:r>
          </a:p>
          <a:p>
            <a:pPr marL="171450" indent="-171450" algn="l">
              <a:lnSpc>
                <a:spcPct val="150000"/>
              </a:lnSpc>
              <a:buFont typeface="Public Sans" panose="020B0604020202020204" pitchFamily="34" charset="0"/>
              <a:buChar char="•"/>
            </a:pPr>
            <a:r>
              <a:rPr lang="en-AU" sz="1200">
                <a:solidFill>
                  <a:schemeClr val="bg1"/>
                </a:solidFill>
              </a:rPr>
              <a:t>the NSW Department of Education logo, other logos and trademark-protected material</a:t>
            </a:r>
          </a:p>
          <a:p>
            <a:pPr marL="171450" indent="-171450" algn="l">
              <a:lnSpc>
                <a:spcPct val="150000"/>
              </a:lnSpc>
              <a:buFont typeface="Public Sans" panose="020B0604020202020204" pitchFamily="34" charset="0"/>
              <a:buChar char="•"/>
            </a:pPr>
            <a:r>
              <a:rPr lang="en-AU" sz="120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a:solidFill>
                  <a:schemeClr val="bg1"/>
                </a:solidFill>
                <a:latin typeface="+mj-lt"/>
              </a:rPr>
              <a:t>Links to third-party material and websites</a:t>
            </a:r>
          </a:p>
          <a:p>
            <a:pPr marL="171450" indent="-171450" algn="l">
              <a:lnSpc>
                <a:spcPct val="150000"/>
              </a:lnSpc>
              <a:spcAft>
                <a:spcPts val="600"/>
              </a:spcAft>
              <a:buFont typeface="Public Sans" panose="020B0604020202020204" pitchFamily="34" charset="0"/>
              <a:buChar char="•"/>
            </a:pPr>
            <a:r>
              <a:rPr lang="en-AU" sz="120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Public Sans" panose="020B0604020202020204" pitchFamily="34" charset="0"/>
              <a:buChar char="•"/>
            </a:pPr>
            <a:r>
              <a:rPr lang="en-AU" sz="1200">
                <a:solidFill>
                  <a:schemeClr val="bg1"/>
                </a:solidFill>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err="1">
                <a:solidFill>
                  <a:schemeClr val="bg1"/>
                </a:solidFill>
              </a:rPr>
              <a:t>Cth</a:t>
            </a:r>
            <a:r>
              <a:rPr lang="en-AU" sz="1200">
                <a:solidFill>
                  <a:schemeClr val="bg1"/>
                </a:solidFill>
              </a:rPr>
              <a:t>). The department accepts no responsibility for content on third-party websites. </a:t>
            </a:r>
          </a:p>
        </p:txBody>
      </p:sp>
    </p:spTree>
    <p:extLst>
      <p:ext uri="{BB962C8B-B14F-4D97-AF65-F5344CB8AC3E}">
        <p14:creationId xmlns:p14="http://schemas.microsoft.com/office/powerpoint/2010/main" val="17108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CCC63-CB97-22C3-230A-32E5E9B4C74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1CD6814-668F-D839-00B1-4C8766310DB4}"/>
              </a:ext>
            </a:extLst>
          </p:cNvPr>
          <p:cNvSpPr>
            <a:spLocks noGrp="1"/>
          </p:cNvSpPr>
          <p:nvPr>
            <p:ph type="title"/>
          </p:nvPr>
        </p:nvSpPr>
        <p:spPr>
          <a:xfrm>
            <a:off x="360000" y="360000"/>
            <a:ext cx="10080000" cy="444727"/>
          </a:xfrm>
        </p:spPr>
        <p:txBody>
          <a:bodyPr vert="horz" lIns="0" tIns="0" rIns="0" bIns="0" rtlCol="0" anchor="t">
            <a:normAutofit fontScale="90000"/>
          </a:bodyPr>
          <a:lstStyle/>
          <a:p>
            <a:r>
              <a:rPr lang="en-US" kern="1200"/>
              <a:t>Rationale</a:t>
            </a:r>
          </a:p>
        </p:txBody>
      </p:sp>
      <p:pic>
        <p:nvPicPr>
          <p:cNvPr id="10" name="Graphic 9">
            <a:extLst>
              <a:ext uri="{FF2B5EF4-FFF2-40B4-BE49-F238E27FC236}">
                <a16:creationId xmlns:a16="http://schemas.microsoft.com/office/drawing/2014/main" id="{35ADEE56-386F-698A-8756-2CC5020A80B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1781" y="6149412"/>
            <a:ext cx="5960482" cy="361950"/>
          </a:xfrm>
          <a:prstGeom prst="rect">
            <a:avLst/>
          </a:prstGeom>
        </p:spPr>
      </p:pic>
      <p:sp>
        <p:nvSpPr>
          <p:cNvPr id="6" name="Rectangle 5">
            <a:extLst>
              <a:ext uri="{FF2B5EF4-FFF2-40B4-BE49-F238E27FC236}">
                <a16:creationId xmlns:a16="http://schemas.microsoft.com/office/drawing/2014/main" id="{F8D2EA53-1DC5-8ABA-C71D-24930F84E1D9}"/>
              </a:ext>
              <a:ext uri="{C183D7F6-B498-43B3-948B-1728B52AA6E4}">
                <adec:decorative xmlns:adec="http://schemas.microsoft.com/office/drawing/2017/decorative" val="1"/>
              </a:ext>
            </a:extLst>
          </p:cNvPr>
          <p:cNvSpPr>
            <a:spLocks/>
          </p:cNvSpPr>
          <p:nvPr/>
        </p:nvSpPr>
        <p:spPr>
          <a:xfrm>
            <a:off x="1506380" y="1254207"/>
            <a:ext cx="4707279" cy="5046742"/>
          </a:xfrm>
          <a:prstGeom prst="rect">
            <a:avLst/>
          </a:prstGeom>
          <a:solidFill>
            <a:schemeClr val="bg1"/>
          </a:solidFill>
          <a:ln w="9525">
            <a:solidFill>
              <a:srgbClr val="9C9C9C"/>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54800" rtlCol="0" anchor="ctr"/>
          <a:lstStyle/>
          <a:p>
            <a:endParaRPr lang="en-AU" sz="1800">
              <a:solidFill>
                <a:sysClr val="windowText" lastClr="000000"/>
              </a:solidFill>
            </a:endParaRPr>
          </a:p>
        </p:txBody>
      </p:sp>
      <p:pic>
        <p:nvPicPr>
          <p:cNvPr id="13" name="Graphic 12">
            <a:extLst>
              <a:ext uri="{FF2B5EF4-FFF2-40B4-BE49-F238E27FC236}">
                <a16:creationId xmlns:a16="http://schemas.microsoft.com/office/drawing/2014/main" id="{0F4247C5-A517-51BE-0675-9492D84024C6}"/>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0890" y="2478447"/>
            <a:ext cx="1633934" cy="3900359"/>
          </a:xfrm>
          <a:prstGeom prst="rect">
            <a:avLst/>
          </a:prstGeom>
        </p:spPr>
      </p:pic>
      <p:sp>
        <p:nvSpPr>
          <p:cNvPr id="12" name="Content Placeholder 11" descr="Image is a snapshot of text from the HSIE syllabus rationale">
            <a:extLst>
              <a:ext uri="{FF2B5EF4-FFF2-40B4-BE49-F238E27FC236}">
                <a16:creationId xmlns:a16="http://schemas.microsoft.com/office/drawing/2014/main" id="{1ADCF8C1-5F57-6B71-085D-7141025BAB3A}"/>
              </a:ext>
            </a:extLst>
          </p:cNvPr>
          <p:cNvSpPr>
            <a:spLocks noGrp="1"/>
          </p:cNvSpPr>
          <p:nvPr>
            <p:ph type="body" sz="quarter" idx="4294967295"/>
          </p:nvPr>
        </p:nvSpPr>
        <p:spPr>
          <a:xfrm>
            <a:off x="1841512" y="1410615"/>
            <a:ext cx="4037013" cy="4733925"/>
          </a:xfrm>
        </p:spPr>
        <p:txBody>
          <a:bodyPr vert="horz" lIns="0" tIns="0" rIns="0" bIns="0" rtlCol="0" anchor="t">
            <a:normAutofit fontScale="47500" lnSpcReduction="20000"/>
          </a:bodyPr>
          <a:lstStyle/>
          <a:p>
            <a:pPr algn="l">
              <a:spcAft>
                <a:spcPts val="600"/>
              </a:spcAft>
              <a:buNone/>
            </a:pPr>
            <a:r>
              <a:rPr lang="en-US" sz="1300" dirty="0">
                <a:solidFill>
                  <a:schemeClr val="bg1">
                    <a:lumMod val="65000"/>
                  </a:schemeClr>
                </a:solidFill>
              </a:rPr>
              <a:t>H</a:t>
            </a:r>
            <a:r>
              <a:rPr lang="en-GB" sz="1300" b="0" i="0" dirty="0" err="1">
                <a:solidFill>
                  <a:schemeClr val="bg1">
                    <a:lumMod val="65000"/>
                  </a:schemeClr>
                </a:solidFill>
                <a:effectLst/>
              </a:rPr>
              <a:t>uman</a:t>
            </a:r>
            <a:r>
              <a:rPr lang="en-GB" sz="1300" b="0" i="0" dirty="0">
                <a:solidFill>
                  <a:schemeClr val="bg1">
                    <a:lumMod val="65000"/>
                  </a:schemeClr>
                </a:solidFill>
                <a:effectLst/>
              </a:rPr>
              <a:t> Society and its Environment (HSIE) incorporates the study of people, places and environments, as well as how people and events from the past have shaped societies over time. Through the foundational knowledge, understanding and skills of geography and history, HSIE introduces students to the complex interconnections between people and places, past and present so they can become active, confident, engaged and valued members of Australia’s diverse community.</a:t>
            </a:r>
          </a:p>
          <a:p>
            <a:pPr algn="l">
              <a:spcAft>
                <a:spcPts val="600"/>
              </a:spcAft>
              <a:buNone/>
            </a:pPr>
            <a:r>
              <a:rPr lang="en-GB" sz="1300" b="0" i="0" dirty="0">
                <a:solidFill>
                  <a:srgbClr val="22272B"/>
                </a:solidFill>
                <a:effectLst/>
              </a:rPr>
              <a:t>The HSIE </a:t>
            </a:r>
            <a:r>
              <a:rPr lang="en-GB" sz="1300" b="0" dirty="0">
                <a:solidFill>
                  <a:srgbClr val="22272B"/>
                </a:solidFill>
                <a:effectLst/>
              </a:rPr>
              <a:t>syllabus acts as a mirror to reflect a student’s personal experiences and a window through which to view the world at different times and places. </a:t>
            </a:r>
          </a:p>
          <a:p>
            <a:pPr algn="l">
              <a:spcAft>
                <a:spcPts val="600"/>
              </a:spcAft>
              <a:buNone/>
            </a:pPr>
            <a:r>
              <a:rPr lang="en-GB" sz="2900" b="0" dirty="0">
                <a:solidFill>
                  <a:srgbClr val="22272B"/>
                </a:solidFill>
                <a:effectLst/>
              </a:rPr>
              <a:t>By engaging with </a:t>
            </a:r>
            <a:r>
              <a:rPr lang="en-GB" sz="2900" b="1" dirty="0">
                <a:solidFill>
                  <a:srgbClr val="22272B"/>
                </a:solidFill>
                <a:effectLst/>
              </a:rPr>
              <a:t>stories, images, objects and sites as evidence of the past</a:t>
            </a:r>
            <a:r>
              <a:rPr lang="en-GB" sz="2900" b="0" dirty="0">
                <a:solidFill>
                  <a:srgbClr val="22272B"/>
                </a:solidFill>
                <a:effectLst/>
              </a:rPr>
              <a:t> and with </a:t>
            </a:r>
            <a:r>
              <a:rPr lang="en-GB" sz="2900" b="1" dirty="0">
                <a:solidFill>
                  <a:srgbClr val="22272B"/>
                </a:solidFill>
                <a:effectLst/>
              </a:rPr>
              <a:t>geographical information presented in maps, globes and graphs</a:t>
            </a:r>
            <a:r>
              <a:rPr lang="en-GB" sz="2900" b="0" dirty="0">
                <a:solidFill>
                  <a:srgbClr val="22272B"/>
                </a:solidFill>
                <a:effectLst/>
              </a:rPr>
              <a:t> students learn the essential schema by which people locate and understand themselves, the environment and others in the world and in time. </a:t>
            </a:r>
          </a:p>
          <a:p>
            <a:pPr algn="l">
              <a:spcAft>
                <a:spcPts val="600"/>
              </a:spcAft>
              <a:buNone/>
            </a:pPr>
            <a:r>
              <a:rPr lang="en-GB" sz="1500" b="0" i="0" dirty="0">
                <a:solidFill>
                  <a:srgbClr val="22272B"/>
                </a:solidFill>
                <a:effectLst/>
              </a:rPr>
              <a:t>Students explore what it means to be Australian, and through civics and citizenship learn the roles and responsibilities which form the basis for Australia’s free, democratic and egalitarian society. </a:t>
            </a:r>
          </a:p>
          <a:p>
            <a:pPr algn="l">
              <a:spcAft>
                <a:spcPts val="600"/>
              </a:spcAft>
              <a:buNone/>
            </a:pPr>
            <a:r>
              <a:rPr lang="en-GB" sz="1500" b="0" i="0" dirty="0">
                <a:solidFill>
                  <a:schemeClr val="bg1">
                    <a:lumMod val="65000"/>
                  </a:schemeClr>
                </a:solidFill>
                <a:effectLst/>
              </a:rPr>
              <a:t>Students learn about Aboriginal Cultures and Histories, providing opportunities to broaden every student’s knowledge about Aboriginal Peoples by engaging with the oldest living, continuous Cultures in the world. Students develop an understanding of the sustainable practices developed and implemented by Aboriginal and Torres Strait Islander Peoples over millennia, the diversity of Aboriginal and Torres Strait Islander Peoples, the interdependence with Country and Place, and understandings of past and present.</a:t>
            </a:r>
          </a:p>
        </p:txBody>
      </p:sp>
      <p:sp>
        <p:nvSpPr>
          <p:cNvPr id="5" name="statement 2">
            <a:extLst>
              <a:ext uri="{FF2B5EF4-FFF2-40B4-BE49-F238E27FC236}">
                <a16:creationId xmlns:a16="http://schemas.microsoft.com/office/drawing/2014/main" id="{1184E2C7-A3FB-C46C-725D-74CC1CFD2EAB}"/>
              </a:ext>
            </a:extLst>
          </p:cNvPr>
          <p:cNvSpPr txBox="1">
            <a:spLocks/>
          </p:cNvSpPr>
          <p:nvPr/>
        </p:nvSpPr>
        <p:spPr>
          <a:xfrm>
            <a:off x="6548791" y="1254206"/>
            <a:ext cx="4575209" cy="1050061"/>
          </a:xfrm>
          <a:prstGeom prst="roundRect">
            <a:avLst/>
          </a:prstGeom>
          <a:solidFill>
            <a:srgbClr val="CBEDFD"/>
          </a:solidFill>
          <a:ln w="9525">
            <a:noFill/>
          </a:ln>
          <a:effectLst/>
        </p:spPr>
        <p:style>
          <a:lnRef idx="2">
            <a:schemeClr val="accent1">
              <a:shade val="15000"/>
            </a:schemeClr>
          </a:lnRef>
          <a:fillRef idx="1">
            <a:schemeClr val="accent1"/>
          </a:fillRef>
          <a:effectRef idx="0">
            <a:schemeClr val="accent1"/>
          </a:effectRef>
          <a:fontRef idx="minor">
            <a:schemeClr val="lt1"/>
          </a:fontRef>
        </p:style>
        <p:txBody>
          <a:bodyPr lIns="216000" rtlCol="0" anchor="ctr"/>
          <a:lstStyle>
            <a:defPPr>
              <a:defRPr lang="en-US"/>
            </a:defPPr>
            <a:lvl1pPr>
              <a:defRPr sz="1800">
                <a:solidFill>
                  <a:srgbClr val="002664"/>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…stories, images, objects and sites as evidence of the past…</a:t>
            </a:r>
          </a:p>
        </p:txBody>
      </p:sp>
      <p:sp>
        <p:nvSpPr>
          <p:cNvPr id="7" name="statement 2">
            <a:extLst>
              <a:ext uri="{FF2B5EF4-FFF2-40B4-BE49-F238E27FC236}">
                <a16:creationId xmlns:a16="http://schemas.microsoft.com/office/drawing/2014/main" id="{28C3C222-73B3-CB24-8E14-B2B04DDCA1B1}"/>
              </a:ext>
            </a:extLst>
          </p:cNvPr>
          <p:cNvSpPr txBox="1">
            <a:spLocks/>
          </p:cNvSpPr>
          <p:nvPr/>
        </p:nvSpPr>
        <p:spPr>
          <a:xfrm>
            <a:off x="6548790" y="2478447"/>
            <a:ext cx="4575209" cy="1050061"/>
          </a:xfrm>
          <a:prstGeom prst="roundRect">
            <a:avLst/>
          </a:prstGeom>
          <a:solidFill>
            <a:srgbClr val="CBEDFD"/>
          </a:solidFill>
          <a:ln w="9525">
            <a:noFill/>
          </a:ln>
          <a:effectLst/>
        </p:spPr>
        <p:style>
          <a:lnRef idx="2">
            <a:schemeClr val="accent1">
              <a:shade val="15000"/>
            </a:schemeClr>
          </a:lnRef>
          <a:fillRef idx="1">
            <a:schemeClr val="accent1"/>
          </a:fillRef>
          <a:effectRef idx="0">
            <a:schemeClr val="accent1"/>
          </a:effectRef>
          <a:fontRef idx="minor">
            <a:schemeClr val="lt1"/>
          </a:fontRef>
        </p:style>
        <p:txBody>
          <a:bodyPr lIns="216000" rtlCol="0" anchor="ctr"/>
          <a:lstStyle>
            <a:defPPr>
              <a:defRPr lang="en-US"/>
            </a:defPPr>
            <a:lvl1pPr>
              <a:defRPr sz="1800">
                <a:solidFill>
                  <a:srgbClr val="002664"/>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…geographical information presented in maps, globes and graphs…</a:t>
            </a:r>
          </a:p>
        </p:txBody>
      </p:sp>
      <p:sp>
        <p:nvSpPr>
          <p:cNvPr id="2" name="Slide Number Placeholder 1">
            <a:extLst>
              <a:ext uri="{FF2B5EF4-FFF2-40B4-BE49-F238E27FC236}">
                <a16:creationId xmlns:a16="http://schemas.microsoft.com/office/drawing/2014/main" id="{738D2BF7-860A-41FF-52C5-350A3F57353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sldNum" sz="quarter" idx="12"/>
          </p:nvPr>
        </p:nvSpPr>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5</a:t>
            </a:fld>
            <a:endParaRPr lang="en-AU"/>
          </a:p>
        </p:txBody>
      </p:sp>
    </p:spTree>
    <p:custDataLst>
      <p:tags r:id="rId1"/>
    </p:custDataLst>
    <p:extLst>
      <p:ext uri="{BB962C8B-B14F-4D97-AF65-F5344CB8AC3E}">
        <p14:creationId xmlns:p14="http://schemas.microsoft.com/office/powerpoint/2010/main" val="209973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78056-FE3B-F46E-4B47-3C6B2F2D6CD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6BE75A3-EFB1-3AEB-DD32-CCD889B0334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12" y="0"/>
            <a:ext cx="5041900" cy="6858000"/>
          </a:xfrm>
          <a:prstGeom prst="rect">
            <a:avLst/>
          </a:prstGeom>
        </p:spPr>
      </p:pic>
      <p:sp>
        <p:nvSpPr>
          <p:cNvPr id="6" name="Title 5">
            <a:extLst>
              <a:ext uri="{FF2B5EF4-FFF2-40B4-BE49-F238E27FC236}">
                <a16:creationId xmlns:a16="http://schemas.microsoft.com/office/drawing/2014/main" id="{29552182-A1EA-E124-E89C-BBE00CB30F4E}"/>
              </a:ext>
            </a:extLst>
          </p:cNvPr>
          <p:cNvSpPr>
            <a:spLocks noGrp="1"/>
          </p:cNvSpPr>
          <p:nvPr>
            <p:ph type="title"/>
          </p:nvPr>
        </p:nvSpPr>
        <p:spPr>
          <a:xfrm>
            <a:off x="5400000" y="2603160"/>
            <a:ext cx="5400000" cy="1651680"/>
          </a:xfrm>
        </p:spPr>
        <p:txBody>
          <a:bodyPr anchor="t">
            <a:noAutofit/>
          </a:bodyPr>
          <a:lstStyle/>
          <a:p>
            <a:r>
              <a:rPr lang="en-AU" sz="6600">
                <a:solidFill>
                  <a:schemeClr val="accent1"/>
                </a:solidFill>
              </a:rPr>
              <a:t>Geographical information</a:t>
            </a:r>
          </a:p>
        </p:txBody>
      </p:sp>
      <p:sp>
        <p:nvSpPr>
          <p:cNvPr id="3" name="Slide Number Placeholder 2">
            <a:extLst>
              <a:ext uri="{FF2B5EF4-FFF2-40B4-BE49-F238E27FC236}">
                <a16:creationId xmlns:a16="http://schemas.microsoft.com/office/drawing/2014/main" id="{D81D9060-F5CD-454C-141D-D5F458078224}"/>
              </a:ext>
              <a:ext uri="{C183D7F6-B498-43B3-948B-1728B52AA6E4}">
                <adec:decorative xmlns:adec="http://schemas.microsoft.com/office/drawing/2017/decorative" val="1"/>
              </a:ext>
            </a:extLst>
          </p:cNvPr>
          <p:cNvSpPr>
            <a:spLocks noGrp="1"/>
          </p:cNvSpPr>
          <p:nvPr>
            <p:ph type="sldNum" sz="quarter" idx="16"/>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6</a:t>
            </a:fld>
            <a:endParaRPr lang="en-AU"/>
          </a:p>
        </p:txBody>
      </p:sp>
    </p:spTree>
    <p:extLst>
      <p:ext uri="{BB962C8B-B14F-4D97-AF65-F5344CB8AC3E}">
        <p14:creationId xmlns:p14="http://schemas.microsoft.com/office/powerpoint/2010/main" val="70210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C51D4-2CBA-F835-3CF0-337E875209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BF5AFE-42AF-1AF9-1F43-71C92532B3C9}"/>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US"/>
              <a:t>Broaden geographical knowledge</a:t>
            </a:r>
            <a:endParaRPr lang="en-AU"/>
          </a:p>
        </p:txBody>
      </p:sp>
      <p:sp>
        <p:nvSpPr>
          <p:cNvPr id="195" name="TextBox 194">
            <a:extLst>
              <a:ext uri="{FF2B5EF4-FFF2-40B4-BE49-F238E27FC236}">
                <a16:creationId xmlns:a16="http://schemas.microsoft.com/office/drawing/2014/main" id="{CE415956-12E4-556C-0471-D1539D61E6BB}"/>
              </a:ext>
            </a:extLst>
          </p:cNvPr>
          <p:cNvSpPr txBox="1">
            <a:spLocks/>
          </p:cNvSpPr>
          <p:nvPr/>
        </p:nvSpPr>
        <p:spPr>
          <a:xfrm>
            <a:off x="3511550" y="2036762"/>
            <a:ext cx="8367742" cy="2788626"/>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a:lnSpc>
                <a:spcPct val="150000"/>
              </a:lnSpc>
              <a:spcAft>
                <a:spcPts val="1200"/>
              </a:spcAft>
            </a:pPr>
            <a:r>
              <a:rPr lang="en-AU" b="0" i="1">
                <a:effectLst/>
              </a:rPr>
              <a:t>Students are provided with opportunities to build and broaden their </a:t>
            </a:r>
            <a:r>
              <a:rPr lang="en-AU" i="1">
                <a:effectLst/>
              </a:rPr>
              <a:t>geographical knowledge, </a:t>
            </a:r>
            <a:r>
              <a:rPr lang="en-AU" b="0" i="1">
                <a:effectLst/>
              </a:rPr>
              <a:t>understanding and skills by using maps, images and observations to gather information about the location of places at local, national and international scales.</a:t>
            </a:r>
            <a:endParaRPr lang="en-AU" i="1">
              <a:solidFill>
                <a:srgbClr val="000000"/>
              </a:solidFill>
              <a:cs typeface="Arial"/>
            </a:endParaRPr>
          </a:p>
        </p:txBody>
      </p:sp>
      <p:sp>
        <p:nvSpPr>
          <p:cNvPr id="5" name="Text Placeholder 4">
            <a:extLst>
              <a:ext uri="{FF2B5EF4-FFF2-40B4-BE49-F238E27FC236}">
                <a16:creationId xmlns:a16="http://schemas.microsoft.com/office/drawing/2014/main" id="{8C5CB3BE-3510-E0FA-1245-4F6D8BE4A1B3}"/>
              </a:ext>
            </a:extLst>
          </p:cNvPr>
          <p:cNvSpPr>
            <a:spLocks noGrp="1"/>
          </p:cNvSpPr>
          <p:nvPr>
            <p:ph type="body" sz="quarter" idx="15"/>
          </p:nvPr>
        </p:nvSpPr>
        <p:spPr/>
        <p:txBody>
          <a:bodyPr/>
          <a:lstStyle/>
          <a:p>
            <a:r>
              <a:rPr lang="en-AU"/>
              <a:t>(NESA Stage 1 Teaching advice)</a:t>
            </a:r>
          </a:p>
          <a:p>
            <a:endParaRPr lang="en-AU"/>
          </a:p>
        </p:txBody>
      </p:sp>
    </p:spTree>
    <p:extLst>
      <p:ext uri="{BB962C8B-B14F-4D97-AF65-F5344CB8AC3E}">
        <p14:creationId xmlns:p14="http://schemas.microsoft.com/office/powerpoint/2010/main" val="16903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0A9BA-A25A-C7F6-0A43-5DD694BBF63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25F4A25-74D9-7506-CA1A-35FFF2A7DFBF}"/>
              </a:ext>
            </a:extLst>
          </p:cNvPr>
          <p:cNvSpPr>
            <a:spLocks noGrp="1"/>
          </p:cNvSpPr>
          <p:nvPr>
            <p:ph type="title"/>
          </p:nvPr>
        </p:nvSpPr>
        <p:spPr/>
        <p:txBody>
          <a:bodyPr/>
          <a:lstStyle/>
          <a:p>
            <a:r>
              <a:rPr lang="en-US" sz="3600">
                <a:latin typeface="+mj-lt"/>
                <a:ea typeface="+mj-ea"/>
                <a:cs typeface="+mj-cs"/>
              </a:rPr>
              <a:t>Geographical information</a:t>
            </a:r>
            <a:r>
              <a:rPr lang="en-US"/>
              <a:t> in the syllabus</a:t>
            </a:r>
          </a:p>
        </p:txBody>
      </p:sp>
      <p:grpSp>
        <p:nvGrpSpPr>
          <p:cNvPr id="2" name="Group 1" descr="Diagram titled &quot;Human Society and its Environment K–6&quot; showing geography focus areas for Early Stage 1 to Stage 3.">
            <a:extLst>
              <a:ext uri="{FF2B5EF4-FFF2-40B4-BE49-F238E27FC236}">
                <a16:creationId xmlns:a16="http://schemas.microsoft.com/office/drawing/2014/main" id="{295C553B-98C3-F3BC-F41D-F07B82371E56}"/>
              </a:ext>
            </a:extLst>
          </p:cNvPr>
          <p:cNvGrpSpPr>
            <a:grpSpLocks/>
          </p:cNvGrpSpPr>
          <p:nvPr/>
        </p:nvGrpSpPr>
        <p:grpSpPr>
          <a:xfrm>
            <a:off x="120802" y="1335446"/>
            <a:ext cx="8155904" cy="4994526"/>
            <a:chOff x="120802" y="1335446"/>
            <a:chExt cx="8155904" cy="4994526"/>
          </a:xfrm>
        </p:grpSpPr>
        <p:pic>
          <p:nvPicPr>
            <p:cNvPr id="6" name="Picture 5" descr="Overview of course structure for HSIE K–6. Detail in text below image.">
              <a:extLst>
                <a:ext uri="{FF2B5EF4-FFF2-40B4-BE49-F238E27FC236}">
                  <a16:creationId xmlns:a16="http://schemas.microsoft.com/office/drawing/2014/main" id="{16846A59-AF74-B799-CFEB-55169DEC8A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802" y="1335446"/>
              <a:ext cx="8155904" cy="4994526"/>
            </a:xfrm>
            <a:prstGeom prst="rect">
              <a:avLst/>
            </a:prstGeom>
          </p:spPr>
        </p:pic>
        <p:sp>
          <p:nvSpPr>
            <p:cNvPr id="9" name="Rectangle: Rounded Corners 8">
              <a:extLst>
                <a:ext uri="{FF2B5EF4-FFF2-40B4-BE49-F238E27FC236}">
                  <a16:creationId xmlns:a16="http://schemas.microsoft.com/office/drawing/2014/main" id="{C4249C7D-5FD9-093A-1EF1-A74BE88679CF}"/>
                </a:ext>
              </a:extLst>
            </p:cNvPr>
            <p:cNvSpPr>
              <a:spLocks/>
            </p:cNvSpPr>
            <p:nvPr/>
          </p:nvSpPr>
          <p:spPr>
            <a:xfrm>
              <a:off x="462117" y="3458069"/>
              <a:ext cx="784792" cy="394264"/>
            </a:xfrm>
            <a:prstGeom prst="roundRect">
              <a:avLst/>
            </a:prstGeom>
            <a:solidFill>
              <a:schemeClr val="accent4"/>
            </a:solid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b="1">
                  <a:solidFill>
                    <a:srgbClr val="00296C"/>
                  </a:solidFill>
                </a:rPr>
                <a:t>Early Stage 1</a:t>
              </a:r>
            </a:p>
          </p:txBody>
        </p:sp>
        <p:sp>
          <p:nvSpPr>
            <p:cNvPr id="10" name="Rectangle: Rounded Corners 9">
              <a:extLst>
                <a:ext uri="{FF2B5EF4-FFF2-40B4-BE49-F238E27FC236}">
                  <a16:creationId xmlns:a16="http://schemas.microsoft.com/office/drawing/2014/main" id="{CDCA922B-00B8-5D77-C031-714B72D40555}"/>
                </a:ext>
              </a:extLst>
            </p:cNvPr>
            <p:cNvSpPr>
              <a:spLocks/>
            </p:cNvSpPr>
            <p:nvPr/>
          </p:nvSpPr>
          <p:spPr>
            <a:xfrm>
              <a:off x="462117" y="3967460"/>
              <a:ext cx="784792" cy="394264"/>
            </a:xfrm>
            <a:prstGeom prst="roundRect">
              <a:avLst/>
            </a:prstGeom>
            <a:solidFill>
              <a:schemeClr val="accent4"/>
            </a:solid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b="1">
                  <a:solidFill>
                    <a:srgbClr val="00296C"/>
                  </a:solidFill>
                </a:rPr>
                <a:t>Stage 1</a:t>
              </a:r>
            </a:p>
          </p:txBody>
        </p:sp>
        <p:sp>
          <p:nvSpPr>
            <p:cNvPr id="11" name="Rectangle: Rounded Corners 10">
              <a:extLst>
                <a:ext uri="{FF2B5EF4-FFF2-40B4-BE49-F238E27FC236}">
                  <a16:creationId xmlns:a16="http://schemas.microsoft.com/office/drawing/2014/main" id="{AB1F1D4A-47BF-C25D-74CD-9C21D8206973}"/>
                </a:ext>
              </a:extLst>
            </p:cNvPr>
            <p:cNvSpPr>
              <a:spLocks/>
            </p:cNvSpPr>
            <p:nvPr/>
          </p:nvSpPr>
          <p:spPr>
            <a:xfrm>
              <a:off x="462117" y="4475197"/>
              <a:ext cx="784792" cy="394264"/>
            </a:xfrm>
            <a:prstGeom prst="roundRect">
              <a:avLst/>
            </a:prstGeom>
            <a:solidFill>
              <a:schemeClr val="accent4"/>
            </a:solid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b="1">
                  <a:solidFill>
                    <a:srgbClr val="00296C"/>
                  </a:solidFill>
                </a:rPr>
                <a:t>Stage 2</a:t>
              </a:r>
            </a:p>
          </p:txBody>
        </p:sp>
        <p:sp>
          <p:nvSpPr>
            <p:cNvPr id="12" name="Rectangle: Rounded Corners 11">
              <a:extLst>
                <a:ext uri="{FF2B5EF4-FFF2-40B4-BE49-F238E27FC236}">
                  <a16:creationId xmlns:a16="http://schemas.microsoft.com/office/drawing/2014/main" id="{4DA5166E-1E21-4AD2-F4D2-BBB1FE640632}"/>
                </a:ext>
              </a:extLst>
            </p:cNvPr>
            <p:cNvSpPr>
              <a:spLocks/>
            </p:cNvSpPr>
            <p:nvPr/>
          </p:nvSpPr>
          <p:spPr>
            <a:xfrm>
              <a:off x="462117" y="4982934"/>
              <a:ext cx="784792" cy="394264"/>
            </a:xfrm>
            <a:prstGeom prst="roundRect">
              <a:avLst/>
            </a:prstGeom>
            <a:solidFill>
              <a:schemeClr val="accent4"/>
            </a:solid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b="1">
                  <a:solidFill>
                    <a:srgbClr val="00296C"/>
                  </a:solidFill>
                </a:rPr>
                <a:t>Stage 3</a:t>
              </a:r>
            </a:p>
          </p:txBody>
        </p:sp>
        <p:cxnSp>
          <p:nvCxnSpPr>
            <p:cNvPr id="4" name="Straight Arrow Connector 3">
              <a:extLst>
                <a:ext uri="{FF2B5EF4-FFF2-40B4-BE49-F238E27FC236}">
                  <a16:creationId xmlns:a16="http://schemas.microsoft.com/office/drawing/2014/main" id="{D1ABE724-F7CD-47F5-FD1C-C263CCB6A239}"/>
                </a:ext>
              </a:extLst>
            </p:cNvPr>
            <p:cNvCxnSpPr>
              <a:cxnSpLocks/>
            </p:cNvCxnSpPr>
            <p:nvPr/>
          </p:nvCxnSpPr>
          <p:spPr>
            <a:xfrm>
              <a:off x="1246909" y="3688773"/>
              <a:ext cx="5715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867FC450-FFD7-FE04-4075-BB2AAB15CE8F}"/>
                </a:ext>
              </a:extLst>
            </p:cNvPr>
            <p:cNvCxnSpPr>
              <a:cxnSpLocks/>
            </p:cNvCxnSpPr>
            <p:nvPr/>
          </p:nvCxnSpPr>
          <p:spPr>
            <a:xfrm>
              <a:off x="1246909" y="4189043"/>
              <a:ext cx="5715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7274D3A-8150-FDC6-8BE6-008CCC76A4D9}"/>
                </a:ext>
              </a:extLst>
            </p:cNvPr>
            <p:cNvCxnSpPr>
              <a:cxnSpLocks/>
            </p:cNvCxnSpPr>
            <p:nvPr/>
          </p:nvCxnSpPr>
          <p:spPr>
            <a:xfrm>
              <a:off x="1246909" y="4689313"/>
              <a:ext cx="5715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7EEFD22-CD07-3879-681B-367FB06A5830}"/>
                </a:ext>
              </a:extLst>
            </p:cNvPr>
            <p:cNvCxnSpPr>
              <a:cxnSpLocks/>
            </p:cNvCxnSpPr>
            <p:nvPr/>
          </p:nvCxnSpPr>
          <p:spPr>
            <a:xfrm>
              <a:off x="1246909" y="5189583"/>
              <a:ext cx="5715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5C9613A7-2251-7948-2FEF-794DBA6F56EC}"/>
              </a:ext>
              <a:ext uri="{C183D7F6-B498-43B3-948B-1728B52AA6E4}">
                <adec:decorative xmlns:adec="http://schemas.microsoft.com/office/drawing/2017/decorative" val="1"/>
              </a:ext>
            </a:extLst>
          </p:cNvPr>
          <p:cNvSpPr>
            <a:spLocks/>
          </p:cNvSpPr>
          <p:nvPr/>
        </p:nvSpPr>
        <p:spPr>
          <a:xfrm>
            <a:off x="4211782" y="2895600"/>
            <a:ext cx="2410691" cy="2729340"/>
          </a:xfrm>
          <a:prstGeom prst="rect">
            <a:avLst/>
          </a:prstGeom>
          <a:solidFill>
            <a:schemeClr val="bg1">
              <a:alpha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Rounded Corners 15">
            <a:extLst>
              <a:ext uri="{FF2B5EF4-FFF2-40B4-BE49-F238E27FC236}">
                <a16:creationId xmlns:a16="http://schemas.microsoft.com/office/drawing/2014/main" id="{F6B23F5C-F9DB-D6B1-1123-205166EB5E0E}"/>
              </a:ext>
            </a:extLst>
          </p:cNvPr>
          <p:cNvSpPr>
            <a:spLocks/>
          </p:cNvSpPr>
          <p:nvPr/>
        </p:nvSpPr>
        <p:spPr>
          <a:xfrm>
            <a:off x="6846576" y="2718164"/>
            <a:ext cx="4395004" cy="135552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1200"/>
              </a:spcAft>
            </a:pPr>
            <a:r>
              <a:rPr lang="en-GB" sz="2000"/>
              <a:t>Geographical information is used to understand the world</a:t>
            </a:r>
            <a:endParaRPr lang="en-AU" sz="2000"/>
          </a:p>
        </p:txBody>
      </p:sp>
      <p:sp>
        <p:nvSpPr>
          <p:cNvPr id="17" name="Rectangle: Rounded Corners 16">
            <a:extLst>
              <a:ext uri="{FF2B5EF4-FFF2-40B4-BE49-F238E27FC236}">
                <a16:creationId xmlns:a16="http://schemas.microsoft.com/office/drawing/2014/main" id="{328FBDF9-9B3F-52A3-95A8-6A39B99209CE}"/>
              </a:ext>
            </a:extLst>
          </p:cNvPr>
          <p:cNvSpPr>
            <a:spLocks/>
          </p:cNvSpPr>
          <p:nvPr/>
        </p:nvSpPr>
        <p:spPr>
          <a:xfrm>
            <a:off x="6846577" y="4333304"/>
            <a:ext cx="4395004" cy="135552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1200"/>
              </a:spcAft>
            </a:pPr>
            <a:r>
              <a:rPr lang="en-GB" sz="2000"/>
              <a:t>Geographical information is used to plan for a sustainable future</a:t>
            </a:r>
            <a:endParaRPr lang="en-AU" sz="2000"/>
          </a:p>
        </p:txBody>
      </p:sp>
      <p:cxnSp>
        <p:nvCxnSpPr>
          <p:cNvPr id="19" name="Straight Arrow Connector 18">
            <a:extLst>
              <a:ext uri="{FF2B5EF4-FFF2-40B4-BE49-F238E27FC236}">
                <a16:creationId xmlns:a16="http://schemas.microsoft.com/office/drawing/2014/main" id="{BC45ADAF-B853-D3E2-B649-F3107F8B08BB}"/>
              </a:ext>
              <a:ext uri="{C183D7F6-B498-43B3-948B-1728B52AA6E4}">
                <adec:decorative xmlns:adec="http://schemas.microsoft.com/office/drawing/2017/decorative" val="1"/>
              </a:ext>
            </a:extLst>
          </p:cNvPr>
          <p:cNvCxnSpPr>
            <a:cxnSpLocks/>
          </p:cNvCxnSpPr>
          <p:nvPr/>
        </p:nvCxnSpPr>
        <p:spPr>
          <a:xfrm flipV="1">
            <a:off x="3987678" y="3458069"/>
            <a:ext cx="2763851" cy="1231244"/>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5873343-FE46-272E-BC49-36430FBBB521}"/>
              </a:ext>
              <a:ext uri="{C183D7F6-B498-43B3-948B-1728B52AA6E4}">
                <adec:decorative xmlns:adec="http://schemas.microsoft.com/office/drawing/2017/decorative" val="1"/>
              </a:ext>
            </a:extLst>
          </p:cNvPr>
          <p:cNvCxnSpPr>
            <a:cxnSpLocks/>
          </p:cNvCxnSpPr>
          <p:nvPr/>
        </p:nvCxnSpPr>
        <p:spPr>
          <a:xfrm flipV="1">
            <a:off x="3987678" y="4982934"/>
            <a:ext cx="2776879" cy="206649"/>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3A34C4E-CFBD-A20E-4727-993723C5EBD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a:t>
            </a:fld>
            <a:endParaRPr lang="en-AU"/>
          </a:p>
        </p:txBody>
      </p:sp>
    </p:spTree>
    <p:custDataLst>
      <p:tags r:id="rId1"/>
    </p:custDataLst>
    <p:extLst>
      <p:ext uri="{BB962C8B-B14F-4D97-AF65-F5344CB8AC3E}">
        <p14:creationId xmlns:p14="http://schemas.microsoft.com/office/powerpoint/2010/main" val="1922763047"/>
      </p:ext>
    </p:extLst>
  </p:cSld>
  <p:clrMapOvr>
    <a:masterClrMapping/>
  </p:clrMapOvr>
  <mc:AlternateContent xmlns:mc="http://schemas.openxmlformats.org/markup-compatibility/2006" xmlns:p14="http://schemas.microsoft.com/office/powerpoint/2010/main">
    <mc:Choice Requires="p14">
      <p:transition spd="med" p14:dur="700" advTm="21898">
        <p:fade/>
      </p:transition>
    </mc:Choice>
    <mc:Fallback xmlns="">
      <p:transition spd="med" advTm="2189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36F28-933E-6B09-7467-25117A6FB7C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2516CA7-B10E-A843-67FD-465FB32C4D35}"/>
              </a:ext>
            </a:extLst>
          </p:cNvPr>
          <p:cNvSpPr>
            <a:spLocks noGrp="1"/>
          </p:cNvSpPr>
          <p:nvPr>
            <p:ph type="title"/>
          </p:nvPr>
        </p:nvSpPr>
        <p:spPr>
          <a:xfrm>
            <a:off x="360000" y="360000"/>
            <a:ext cx="10080000" cy="1008000"/>
          </a:xfrm>
        </p:spPr>
        <p:txBody>
          <a:bodyPr/>
          <a:lstStyle/>
          <a:p>
            <a:r>
              <a:rPr lang="en-US" sz="3600">
                <a:latin typeface="+mj-lt"/>
                <a:ea typeface="+mj-ea"/>
                <a:cs typeface="+mj-cs"/>
              </a:rPr>
              <a:t>Geographical information</a:t>
            </a:r>
            <a:r>
              <a:rPr lang="en-US"/>
              <a:t> in outcomes</a:t>
            </a:r>
            <a:endParaRPr lang="en-AU">
              <a:solidFill>
                <a:schemeClr val="tx2"/>
              </a:solidFill>
            </a:endParaRPr>
          </a:p>
        </p:txBody>
      </p:sp>
      <p:sp>
        <p:nvSpPr>
          <p:cNvPr id="10" name="Rectangle 9">
            <a:extLst>
              <a:ext uri="{FF2B5EF4-FFF2-40B4-BE49-F238E27FC236}">
                <a16:creationId xmlns:a16="http://schemas.microsoft.com/office/drawing/2014/main" id="{9EFDA409-F85B-450B-9187-D85676A94E26}"/>
              </a:ext>
            </a:extLst>
          </p:cNvPr>
          <p:cNvSpPr/>
          <p:nvPr/>
        </p:nvSpPr>
        <p:spPr>
          <a:xfrm>
            <a:off x="360000" y="1196508"/>
            <a:ext cx="2700000" cy="50560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8000"/>
            <a:r>
              <a:rPr lang="en-US" sz="2000" b="1">
                <a:latin typeface="+mj-lt"/>
              </a:rPr>
              <a:t>Early Stage 1</a:t>
            </a:r>
            <a:endParaRPr lang="en-AU" sz="2000" b="1">
              <a:latin typeface="+mj-lt"/>
            </a:endParaRPr>
          </a:p>
        </p:txBody>
      </p:sp>
      <p:sp>
        <p:nvSpPr>
          <p:cNvPr id="28" name="1A">
            <a:extLst>
              <a:ext uri="{FF2B5EF4-FFF2-40B4-BE49-F238E27FC236}">
                <a16:creationId xmlns:a16="http://schemas.microsoft.com/office/drawing/2014/main" id="{21A97586-1787-20C2-4166-029D709E3E00}"/>
              </a:ext>
            </a:extLst>
          </p:cNvPr>
          <p:cNvSpPr>
            <a:spLocks/>
          </p:cNvSpPr>
          <p:nvPr/>
        </p:nvSpPr>
        <p:spPr>
          <a:xfrm>
            <a:off x="360000" y="1785242"/>
            <a:ext cx="2700000" cy="2093906"/>
          </a:xfrm>
          <a:prstGeom prst="rect">
            <a:avLst/>
          </a:prstGeom>
          <a:solidFill>
            <a:srgbClr val="FFE6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14000"/>
              </a:lnSpc>
              <a:spcAft>
                <a:spcPts val="600"/>
              </a:spcAft>
            </a:pPr>
            <a:r>
              <a:rPr lang="en-GB" sz="1600" b="1">
                <a:solidFill>
                  <a:schemeClr val="tx1"/>
                </a:solidFill>
                <a:latin typeface="+mj-lt"/>
              </a:rPr>
              <a:t>HSE-ACH-01</a:t>
            </a:r>
          </a:p>
          <a:p>
            <a:pPr>
              <a:lnSpc>
                <a:spcPct val="114000"/>
              </a:lnSpc>
              <a:spcAft>
                <a:spcPts val="600"/>
              </a:spcAft>
            </a:pPr>
            <a:r>
              <a:rPr lang="en-GB" sz="1600">
                <a:solidFill>
                  <a:schemeClr val="tx1"/>
                </a:solidFill>
              </a:rPr>
              <a:t>identifies ways that Aboriginal Peoples connect with Country, Culture and Community</a:t>
            </a:r>
          </a:p>
        </p:txBody>
      </p:sp>
      <p:sp>
        <p:nvSpPr>
          <p:cNvPr id="29" name="1B">
            <a:extLst>
              <a:ext uri="{FF2B5EF4-FFF2-40B4-BE49-F238E27FC236}">
                <a16:creationId xmlns:a16="http://schemas.microsoft.com/office/drawing/2014/main" id="{AB5361DC-B329-103C-0584-4A513E9A6DF6}"/>
              </a:ext>
            </a:extLst>
          </p:cNvPr>
          <p:cNvSpPr>
            <a:spLocks/>
          </p:cNvSpPr>
          <p:nvPr/>
        </p:nvSpPr>
        <p:spPr>
          <a:xfrm>
            <a:off x="360000" y="3962273"/>
            <a:ext cx="2700000" cy="2535727"/>
          </a:xfrm>
          <a:prstGeom prst="rect">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lvl="1">
              <a:lnSpc>
                <a:spcPct val="114000"/>
              </a:lnSpc>
              <a:spcBef>
                <a:spcPts val="600"/>
              </a:spcBef>
              <a:spcAft>
                <a:spcPts val="600"/>
              </a:spcAft>
            </a:pPr>
            <a:r>
              <a:rPr lang="en-GB" sz="1600" b="1" u="sng">
                <a:solidFill>
                  <a:schemeClr val="tx1"/>
                </a:solidFill>
                <a:latin typeface="+mj-lt"/>
              </a:rPr>
              <a:t>HSE-GEO-01</a:t>
            </a:r>
          </a:p>
          <a:p>
            <a:pPr>
              <a:lnSpc>
                <a:spcPct val="114000"/>
              </a:lnSpc>
              <a:spcBef>
                <a:spcPts val="600"/>
              </a:spcBef>
              <a:spcAft>
                <a:spcPts val="600"/>
              </a:spcAft>
            </a:pPr>
            <a:r>
              <a:rPr lang="en-GB" sz="1600">
                <a:solidFill>
                  <a:schemeClr val="tx1"/>
                </a:solidFill>
              </a:rPr>
              <a:t>identifies and locates places people connect with</a:t>
            </a:r>
            <a:r>
              <a:rPr lang="en-GB" sz="1600" b="1">
                <a:solidFill>
                  <a:schemeClr val="tx1"/>
                </a:solidFill>
              </a:rPr>
              <a:t>, </a:t>
            </a:r>
            <a:r>
              <a:rPr lang="en-GB" sz="1600" b="1" u="sng">
                <a:solidFill>
                  <a:schemeClr val="tx1"/>
                </a:solidFill>
              </a:rPr>
              <a:t>using geographical information</a:t>
            </a:r>
          </a:p>
        </p:txBody>
      </p:sp>
      <p:sp>
        <p:nvSpPr>
          <p:cNvPr id="34" name="Rectangle 33">
            <a:extLst>
              <a:ext uri="{FF2B5EF4-FFF2-40B4-BE49-F238E27FC236}">
                <a16:creationId xmlns:a16="http://schemas.microsoft.com/office/drawing/2014/main" id="{4858E4FE-48F7-3E27-21C7-07D6A7AA899A}"/>
              </a:ext>
            </a:extLst>
          </p:cNvPr>
          <p:cNvSpPr/>
          <p:nvPr/>
        </p:nvSpPr>
        <p:spPr>
          <a:xfrm>
            <a:off x="3168000" y="1196508"/>
            <a:ext cx="2700000" cy="50560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8000"/>
            <a:r>
              <a:rPr lang="en-US" sz="2000" b="1">
                <a:latin typeface="+mj-lt"/>
              </a:rPr>
              <a:t>Stage 1</a:t>
            </a:r>
            <a:endParaRPr lang="en-AU" sz="2000" b="1">
              <a:latin typeface="+mj-lt"/>
            </a:endParaRPr>
          </a:p>
        </p:txBody>
      </p:sp>
      <p:sp>
        <p:nvSpPr>
          <p:cNvPr id="25" name="1A">
            <a:extLst>
              <a:ext uri="{FF2B5EF4-FFF2-40B4-BE49-F238E27FC236}">
                <a16:creationId xmlns:a16="http://schemas.microsoft.com/office/drawing/2014/main" id="{20BF9FBF-5009-3F23-AD8C-5F13D9F6B2FA}"/>
              </a:ext>
            </a:extLst>
          </p:cNvPr>
          <p:cNvSpPr>
            <a:spLocks/>
          </p:cNvSpPr>
          <p:nvPr/>
        </p:nvSpPr>
        <p:spPr>
          <a:xfrm>
            <a:off x="3168000" y="1785242"/>
            <a:ext cx="2700000" cy="2093906"/>
          </a:xfrm>
          <a:prstGeom prst="rect">
            <a:avLst/>
          </a:prstGeom>
          <a:solidFill>
            <a:srgbClr val="FFE6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14000"/>
              </a:lnSpc>
              <a:spcAft>
                <a:spcPts val="600"/>
              </a:spcAft>
            </a:pPr>
            <a:r>
              <a:rPr lang="en-GB" sz="1600" b="1">
                <a:solidFill>
                  <a:schemeClr val="tx1"/>
                </a:solidFill>
                <a:latin typeface="+mj-lt"/>
              </a:rPr>
              <a:t>HS1-ACH-01</a:t>
            </a:r>
          </a:p>
          <a:p>
            <a:pPr>
              <a:lnSpc>
                <a:spcPct val="114000"/>
              </a:lnSpc>
              <a:spcAft>
                <a:spcPts val="600"/>
              </a:spcAft>
            </a:pPr>
            <a:r>
              <a:rPr lang="en-GB" sz="1600">
                <a:solidFill>
                  <a:schemeClr val="tx1"/>
                </a:solidFill>
              </a:rPr>
              <a:t>describes interactions between Aboriginal Peoples and Country</a:t>
            </a:r>
          </a:p>
        </p:txBody>
      </p:sp>
      <p:sp>
        <p:nvSpPr>
          <p:cNvPr id="27" name="1B">
            <a:extLst>
              <a:ext uri="{FF2B5EF4-FFF2-40B4-BE49-F238E27FC236}">
                <a16:creationId xmlns:a16="http://schemas.microsoft.com/office/drawing/2014/main" id="{1C334332-5F34-D6B1-7007-D53DF8432E04}"/>
              </a:ext>
            </a:extLst>
          </p:cNvPr>
          <p:cNvSpPr>
            <a:spLocks/>
          </p:cNvSpPr>
          <p:nvPr/>
        </p:nvSpPr>
        <p:spPr>
          <a:xfrm>
            <a:off x="3168000" y="3962273"/>
            <a:ext cx="2700000" cy="2535727"/>
          </a:xfrm>
          <a:prstGeom prst="rect">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14000"/>
              </a:lnSpc>
              <a:spcBef>
                <a:spcPts val="600"/>
              </a:spcBef>
              <a:spcAft>
                <a:spcPts val="600"/>
              </a:spcAft>
            </a:pPr>
            <a:r>
              <a:rPr lang="en-GB" sz="1600" b="1" u="sng">
                <a:solidFill>
                  <a:schemeClr val="tx1"/>
                </a:solidFill>
                <a:latin typeface="+mj-lt"/>
              </a:rPr>
              <a:t>HS1-GEO-01</a:t>
            </a:r>
          </a:p>
          <a:p>
            <a:pPr>
              <a:lnSpc>
                <a:spcPct val="114000"/>
              </a:lnSpc>
              <a:spcBef>
                <a:spcPts val="600"/>
              </a:spcBef>
              <a:spcAft>
                <a:spcPts val="600"/>
              </a:spcAft>
            </a:pPr>
            <a:r>
              <a:rPr lang="en-GB" sz="1600">
                <a:solidFill>
                  <a:schemeClr val="tx1"/>
                </a:solidFill>
              </a:rPr>
              <a:t>describes ways people connect to and care for places, water environments and each other, </a:t>
            </a:r>
            <a:r>
              <a:rPr lang="en-GB" sz="1600" b="1" u="sng">
                <a:solidFill>
                  <a:schemeClr val="tx1"/>
                </a:solidFill>
              </a:rPr>
              <a:t>using geographical information</a:t>
            </a:r>
          </a:p>
        </p:txBody>
      </p:sp>
      <p:sp>
        <p:nvSpPr>
          <p:cNvPr id="35" name="Rectangle 34">
            <a:extLst>
              <a:ext uri="{FF2B5EF4-FFF2-40B4-BE49-F238E27FC236}">
                <a16:creationId xmlns:a16="http://schemas.microsoft.com/office/drawing/2014/main" id="{4201359B-A3B6-8198-F927-E178F61BA967}"/>
              </a:ext>
            </a:extLst>
          </p:cNvPr>
          <p:cNvSpPr/>
          <p:nvPr/>
        </p:nvSpPr>
        <p:spPr>
          <a:xfrm>
            <a:off x="5976000" y="1196508"/>
            <a:ext cx="2700000" cy="50560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8000"/>
            <a:r>
              <a:rPr lang="en-US" sz="2000" b="1">
                <a:latin typeface="+mj-lt"/>
              </a:rPr>
              <a:t>Stage 2</a:t>
            </a:r>
            <a:endParaRPr lang="en-AU" sz="2000" b="1">
              <a:latin typeface="+mj-lt"/>
            </a:endParaRPr>
          </a:p>
        </p:txBody>
      </p:sp>
      <p:sp>
        <p:nvSpPr>
          <p:cNvPr id="30" name="1A">
            <a:extLst>
              <a:ext uri="{FF2B5EF4-FFF2-40B4-BE49-F238E27FC236}">
                <a16:creationId xmlns:a16="http://schemas.microsoft.com/office/drawing/2014/main" id="{AF706C55-D4ED-C1D7-1F90-A7692D9F980E}"/>
              </a:ext>
            </a:extLst>
          </p:cNvPr>
          <p:cNvSpPr>
            <a:spLocks/>
          </p:cNvSpPr>
          <p:nvPr/>
        </p:nvSpPr>
        <p:spPr>
          <a:xfrm>
            <a:off x="5976000" y="1785242"/>
            <a:ext cx="2700000" cy="2093906"/>
          </a:xfrm>
          <a:prstGeom prst="rect">
            <a:avLst/>
          </a:prstGeom>
          <a:solidFill>
            <a:srgbClr val="FFE6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14000"/>
              </a:lnSpc>
              <a:spcAft>
                <a:spcPts val="600"/>
              </a:spcAft>
            </a:pPr>
            <a:r>
              <a:rPr lang="en-GB" sz="1600" b="1">
                <a:solidFill>
                  <a:schemeClr val="tx1"/>
                </a:solidFill>
                <a:latin typeface="+mj-lt"/>
              </a:rPr>
              <a:t>HS2-ACH-01</a:t>
            </a:r>
          </a:p>
          <a:p>
            <a:pPr>
              <a:lnSpc>
                <a:spcPct val="114000"/>
              </a:lnSpc>
              <a:spcAft>
                <a:spcPts val="600"/>
              </a:spcAft>
            </a:pPr>
            <a:r>
              <a:rPr lang="en-GB" sz="1600">
                <a:solidFill>
                  <a:schemeClr val="tx1"/>
                </a:solidFill>
              </a:rPr>
              <a:t>describes Aboriginal Peoples’ obligations to Country, Culture and Community</a:t>
            </a:r>
          </a:p>
        </p:txBody>
      </p:sp>
      <p:sp>
        <p:nvSpPr>
          <p:cNvPr id="31" name="1B">
            <a:extLst>
              <a:ext uri="{FF2B5EF4-FFF2-40B4-BE49-F238E27FC236}">
                <a16:creationId xmlns:a16="http://schemas.microsoft.com/office/drawing/2014/main" id="{0EBEB9D4-A573-87EB-B1D8-C77E40D31DF9}"/>
              </a:ext>
            </a:extLst>
          </p:cNvPr>
          <p:cNvSpPr>
            <a:spLocks/>
          </p:cNvSpPr>
          <p:nvPr/>
        </p:nvSpPr>
        <p:spPr>
          <a:xfrm>
            <a:off x="5976000" y="3962273"/>
            <a:ext cx="2700000" cy="2535727"/>
          </a:xfrm>
          <a:prstGeom prst="rect">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14000"/>
              </a:lnSpc>
              <a:spcBef>
                <a:spcPts val="600"/>
              </a:spcBef>
              <a:spcAft>
                <a:spcPts val="600"/>
              </a:spcAft>
            </a:pPr>
            <a:r>
              <a:rPr lang="en-GB" sz="1600" b="1" u="sng">
                <a:solidFill>
                  <a:schemeClr val="tx1"/>
                </a:solidFill>
                <a:latin typeface="+mj-lt"/>
              </a:rPr>
              <a:t>HS2-GEO-01</a:t>
            </a:r>
          </a:p>
          <a:p>
            <a:pPr>
              <a:lnSpc>
                <a:spcPct val="114000"/>
              </a:lnSpc>
              <a:spcBef>
                <a:spcPts val="600"/>
              </a:spcBef>
              <a:spcAft>
                <a:spcPts val="600"/>
              </a:spcAft>
            </a:pPr>
            <a:r>
              <a:rPr lang="en-GB" sz="1600">
                <a:solidFill>
                  <a:schemeClr val="tx1"/>
                </a:solidFill>
              </a:rPr>
              <a:t>explains how people care for Australia’s environments and participate in Australian society, </a:t>
            </a:r>
            <a:r>
              <a:rPr lang="en-GB" sz="1600" b="1" u="sng">
                <a:solidFill>
                  <a:schemeClr val="tx1"/>
                </a:solidFill>
              </a:rPr>
              <a:t>using geographical information</a:t>
            </a:r>
          </a:p>
        </p:txBody>
      </p:sp>
      <p:sp>
        <p:nvSpPr>
          <p:cNvPr id="36" name="Rectangle 35">
            <a:extLst>
              <a:ext uri="{FF2B5EF4-FFF2-40B4-BE49-F238E27FC236}">
                <a16:creationId xmlns:a16="http://schemas.microsoft.com/office/drawing/2014/main" id="{D8CDEFB3-3EE5-A39F-EC57-2FA125A9032D}"/>
              </a:ext>
            </a:extLst>
          </p:cNvPr>
          <p:cNvSpPr/>
          <p:nvPr/>
        </p:nvSpPr>
        <p:spPr>
          <a:xfrm>
            <a:off x="8784000" y="1196508"/>
            <a:ext cx="2700000" cy="50560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8000"/>
            <a:r>
              <a:rPr lang="en-US" sz="2000" b="1">
                <a:latin typeface="+mj-lt"/>
              </a:rPr>
              <a:t>Stage 3</a:t>
            </a:r>
            <a:endParaRPr lang="en-AU" sz="2000" b="1">
              <a:latin typeface="+mj-lt"/>
            </a:endParaRPr>
          </a:p>
        </p:txBody>
      </p:sp>
      <p:sp>
        <p:nvSpPr>
          <p:cNvPr id="32" name="1A">
            <a:extLst>
              <a:ext uri="{FF2B5EF4-FFF2-40B4-BE49-F238E27FC236}">
                <a16:creationId xmlns:a16="http://schemas.microsoft.com/office/drawing/2014/main" id="{E51C5290-C83C-EC01-7920-9FF0144886B4}"/>
              </a:ext>
            </a:extLst>
          </p:cNvPr>
          <p:cNvSpPr>
            <a:spLocks/>
          </p:cNvSpPr>
          <p:nvPr/>
        </p:nvSpPr>
        <p:spPr>
          <a:xfrm>
            <a:off x="8784000" y="1785242"/>
            <a:ext cx="2700000" cy="2093906"/>
          </a:xfrm>
          <a:prstGeom prst="rect">
            <a:avLst/>
          </a:prstGeom>
          <a:solidFill>
            <a:srgbClr val="FFE6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14000"/>
              </a:lnSpc>
              <a:spcAft>
                <a:spcPts val="600"/>
              </a:spcAft>
            </a:pPr>
            <a:r>
              <a:rPr lang="en-GB" sz="1600" b="1">
                <a:solidFill>
                  <a:schemeClr val="tx1"/>
                </a:solidFill>
                <a:latin typeface="+mj-lt"/>
              </a:rPr>
              <a:t>HS3-ACH-01</a:t>
            </a:r>
          </a:p>
          <a:p>
            <a:pPr>
              <a:lnSpc>
                <a:spcPct val="114000"/>
              </a:lnSpc>
              <a:spcAft>
                <a:spcPts val="600"/>
              </a:spcAft>
            </a:pPr>
            <a:r>
              <a:rPr lang="en-GB" sz="1600">
                <a:solidFill>
                  <a:schemeClr val="tx1"/>
                </a:solidFill>
              </a:rPr>
              <a:t>describes Aboriginal Knowledges and Practices that care for Country and the importance of Aboriginal Languages revival</a:t>
            </a:r>
          </a:p>
        </p:txBody>
      </p:sp>
      <p:sp>
        <p:nvSpPr>
          <p:cNvPr id="33" name="1B">
            <a:extLst>
              <a:ext uri="{FF2B5EF4-FFF2-40B4-BE49-F238E27FC236}">
                <a16:creationId xmlns:a16="http://schemas.microsoft.com/office/drawing/2014/main" id="{64B7A927-E818-FA06-0C35-CD8CB4DB1CB6}"/>
              </a:ext>
            </a:extLst>
          </p:cNvPr>
          <p:cNvSpPr>
            <a:spLocks/>
          </p:cNvSpPr>
          <p:nvPr/>
        </p:nvSpPr>
        <p:spPr>
          <a:xfrm>
            <a:off x="8784000" y="3962273"/>
            <a:ext cx="2700000" cy="2535727"/>
          </a:xfrm>
          <a:prstGeom prst="rect">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14000"/>
              </a:lnSpc>
              <a:spcBef>
                <a:spcPts val="600"/>
              </a:spcBef>
              <a:spcAft>
                <a:spcPts val="600"/>
              </a:spcAft>
            </a:pPr>
            <a:r>
              <a:rPr lang="en-GB" sz="1600" b="1" u="sng">
                <a:solidFill>
                  <a:schemeClr val="tx1"/>
                </a:solidFill>
                <a:latin typeface="+mj-lt"/>
              </a:rPr>
              <a:t>HS3-GEO-01</a:t>
            </a:r>
          </a:p>
          <a:p>
            <a:pPr>
              <a:lnSpc>
                <a:spcPct val="114000"/>
              </a:lnSpc>
              <a:spcBef>
                <a:spcPts val="600"/>
              </a:spcBef>
              <a:spcAft>
                <a:spcPts val="600"/>
              </a:spcAft>
            </a:pPr>
            <a:r>
              <a:rPr lang="en-GB" sz="1600">
                <a:solidFill>
                  <a:schemeClr val="tx1"/>
                </a:solidFill>
              </a:rPr>
              <a:t>examines global citizenship and how people organise, protect and sustainably use the environment, </a:t>
            </a:r>
            <a:r>
              <a:rPr lang="en-GB" sz="1600" b="1" u="sng">
                <a:solidFill>
                  <a:schemeClr val="tx1"/>
                </a:solidFill>
              </a:rPr>
              <a:t>using geographical information</a:t>
            </a:r>
          </a:p>
        </p:txBody>
      </p:sp>
      <p:sp>
        <p:nvSpPr>
          <p:cNvPr id="2" name="Slide Number Placeholder 1">
            <a:extLst>
              <a:ext uri="{FF2B5EF4-FFF2-40B4-BE49-F238E27FC236}">
                <a16:creationId xmlns:a16="http://schemas.microsoft.com/office/drawing/2014/main" id="{1E9AAB5F-50B7-C100-70BA-C94E3A81E48E}"/>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9</a:t>
            </a:fld>
            <a:endParaRPr lang="en-AU"/>
          </a:p>
        </p:txBody>
      </p:sp>
    </p:spTree>
    <p:extLst>
      <p:ext uri="{BB962C8B-B14F-4D97-AF65-F5344CB8AC3E}">
        <p14:creationId xmlns:p14="http://schemas.microsoft.com/office/powerpoint/2010/main" val="8321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25" grpId="0" animBg="1"/>
      <p:bldP spid="27" grpId="0" animBg="1"/>
      <p:bldP spid="30" grpId="0" animBg="1"/>
      <p:bldP spid="31" grpId="0" animBg="1"/>
      <p:bldP spid="32" grpId="0" animBg="1"/>
      <p:bldP spid="3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9xtkmas3rytwnz7x4czm7iu84ut2o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TIMING" val="|1.6|2.3|4.3"/>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TIMING" val="|1.6|2.3|4.3"/>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IMING" val="|1.6|2.3|4.3"/>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TIMING" val="|1.6|2.3|4.3"/>
</p:tagLst>
</file>

<file path=ppt/theme/theme1.xml><?xml version="1.0" encoding="utf-8"?>
<a:theme xmlns:a="http://schemas.openxmlformats.org/drawingml/2006/main" name="4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Corporate">
      <a:majorFont>
        <a:latin typeface="Public Sans"/>
        <a:ea typeface=""/>
        <a:cs typeface=""/>
      </a:majorFont>
      <a:minorFont>
        <a:latin typeface="Public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orporate-curriculum-template-2025-v1.0" id="{FC8BAFFB-2C09-494F-87C1-09505A000DA0}" vid="{33523A18-BCC1-42D6-8839-D7DD68359B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6" ma:contentTypeDescription="Create a new document." ma:contentTypeScope="" ma:versionID="bd9d83f4f7a921f66e63e4f31d495b0d">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e5cf10fac62e9c3b0af7a5100ae284e5"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F1D2226-5EC0-46D7-9B17-9A82649362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740c54-966f-451d-a76c-e38eb7fddd55"/>
    <ds:schemaRef ds:uri="094ce8ca-8c20-4eb0-bb23-b47a1c76b7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504876-0D7B-4F78-B396-FA8BCA7F3F52}">
  <ds:schemaRefs>
    <ds:schemaRef ds:uri="http://schemas.openxmlformats.org/package/2006/metadata/core-properties"/>
    <ds:schemaRef ds:uri="http://purl.org/dc/dcmitype/"/>
    <ds:schemaRef ds:uri="http://schemas.microsoft.com/office/infopath/2007/PartnerControls"/>
    <ds:schemaRef ds:uri="http://schemas.microsoft.com/office/2006/metadata/properties"/>
    <ds:schemaRef ds:uri="98740c54-966f-451d-a76c-e38eb7fddd55"/>
    <ds:schemaRef ds:uri="http://schemas.microsoft.com/office/2006/documentManagement/types"/>
    <ds:schemaRef ds:uri="http://purl.org/dc/elements/1.1/"/>
    <ds:schemaRef ds:uri="http://www.w3.org/XML/1998/namespace"/>
    <ds:schemaRef ds:uri="094ce8ca-8c20-4eb0-bb23-b47a1c76b753"/>
    <ds:schemaRef ds:uri="http://purl.org/dc/terms/"/>
  </ds:schemaRefs>
</ds:datastoreItem>
</file>

<file path=customXml/itemProps3.xml><?xml version="1.0" encoding="utf-8"?>
<ds:datastoreItem xmlns:ds="http://schemas.openxmlformats.org/officeDocument/2006/customXml" ds:itemID="{BD48BD70-3332-4BBD-A1FD-29EC26C9B7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CHPS-F2F-PL-Term-2-2025 (1)</Template>
  <TotalTime>42</TotalTime>
  <Words>7703</Words>
  <Application>Microsoft Office PowerPoint</Application>
  <PresentationFormat>Widescreen</PresentationFormat>
  <Paragraphs>1034</Paragraphs>
  <Slides>45</Slides>
  <Notes>44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Public Sans SemiBold</vt:lpstr>
      <vt:lpstr>Aptos</vt:lpstr>
      <vt:lpstr>Public Sans</vt:lpstr>
      <vt:lpstr>Times New Roman</vt:lpstr>
      <vt:lpstr>Roboto</vt:lpstr>
      <vt:lpstr>Public Sans Light</vt:lpstr>
      <vt:lpstr>Arial</vt:lpstr>
      <vt:lpstr>Malgun Gothic</vt:lpstr>
      <vt:lpstr>Calibri</vt:lpstr>
      <vt:lpstr>4_NSWG Corporate</vt:lpstr>
      <vt:lpstr>Human society and its environment </vt:lpstr>
      <vt:lpstr>Acknowledgement of Country</vt:lpstr>
      <vt:lpstr>Australian Professional Standards for Teachers</vt:lpstr>
      <vt:lpstr>Learning intentions and success criteria</vt:lpstr>
      <vt:lpstr>Rationale</vt:lpstr>
      <vt:lpstr>Geographical information</vt:lpstr>
      <vt:lpstr>Broaden geographical knowledge</vt:lpstr>
      <vt:lpstr>Geographical information in the syllabus</vt:lpstr>
      <vt:lpstr>Geographical information in outcomes</vt:lpstr>
      <vt:lpstr>Geographical information in content groups</vt:lpstr>
      <vt:lpstr>What is geographical information?</vt:lpstr>
      <vt:lpstr>Why is using geographical information important?</vt:lpstr>
      <vt:lpstr>Examples of geographical information</vt:lpstr>
      <vt:lpstr>Identifying geographical information in content points</vt:lpstr>
      <vt:lpstr>Activity – identifying geographical information </vt:lpstr>
      <vt:lpstr>Geographical information summary </vt:lpstr>
      <vt:lpstr>Activity – using maps and images as geographical information</vt:lpstr>
      <vt:lpstr>Maps in Early Stage 1</vt:lpstr>
      <vt:lpstr>Maps introduced in Stage 1 (1)</vt:lpstr>
      <vt:lpstr>Maps introduced in Stage 1 (2)</vt:lpstr>
      <vt:lpstr>Maps and images introduced in Stage 2 (1)</vt:lpstr>
      <vt:lpstr>Maps and images introduced in Stage 2 (2) </vt:lpstr>
      <vt:lpstr>Maps and images introduced in Stage 2 (3)</vt:lpstr>
      <vt:lpstr>Maps and images introduced in Stage 2 (4)</vt:lpstr>
      <vt:lpstr>Maps and images introduced in Stage 3 (1)</vt:lpstr>
      <vt:lpstr>Maps and images introduced in Stage 3 (2)</vt:lpstr>
      <vt:lpstr>Reflection</vt:lpstr>
      <vt:lpstr>Historical sources</vt:lpstr>
      <vt:lpstr>Historical sources provide context</vt:lpstr>
      <vt:lpstr>Historical sources in focus areas</vt:lpstr>
      <vt:lpstr>Historical sources in outcomes</vt:lpstr>
      <vt:lpstr>Historical sources in content groups</vt:lpstr>
      <vt:lpstr>What are historical sources?  </vt:lpstr>
      <vt:lpstr>Using historical sources</vt:lpstr>
      <vt:lpstr>Using sources across K–6</vt:lpstr>
      <vt:lpstr>Historical evidence (1)</vt:lpstr>
      <vt:lpstr>Historical evidence (2)</vt:lpstr>
      <vt:lpstr>Historical evidence (3)</vt:lpstr>
      <vt:lpstr>Historical evidence (4)</vt:lpstr>
      <vt:lpstr>Teaching Advice (Additional)</vt:lpstr>
      <vt:lpstr>Activity – using the additional teaching advice in history</vt:lpstr>
      <vt:lpstr>Activity reflection</vt:lpstr>
      <vt:lpstr>Key takeaways (3)</vt:lpstr>
      <vt:lpstr>Contact us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HSIE – Module 2 – slide deck</dc:title>
  <dc:creator>NSW Department of Education</dc:creator>
  <dcterms:created xsi:type="dcterms:W3CDTF">2025-06-11T00:23:40Z</dcterms:created>
  <dcterms:modified xsi:type="dcterms:W3CDTF">2025-06-13T00:00:44Z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2025-06-11T00:24:12Z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6fac3b7a-97e9-4f55-ae68-c202dc28cc52</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y fmtid="{D5CDD505-2E9C-101B-9397-08002B2CF9AE}" pid="10" name="MediaServiceImageTags">
    <vt:lpwstr/>
  </property>
  <property fmtid="{D5CDD505-2E9C-101B-9397-08002B2CF9AE}" pid="11" name="ContentTypeId">
    <vt:lpwstr>0x010100C6BC20BCFB223D4189F17F47419ECBA2</vt:lpwstr>
  </property>
</Properties>
</file>